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80" r:id="rId3"/>
    <p:sldId id="281" r:id="rId4"/>
    <p:sldId id="282" r:id="rId5"/>
    <p:sldId id="283" r:id="rId6"/>
    <p:sldId id="284" r:id="rId7"/>
    <p:sldId id="285" r:id="rId8"/>
    <p:sldId id="287" r:id="rId9"/>
    <p:sldId id="288" r:id="rId10"/>
    <p:sldId id="286" r:id="rId11"/>
    <p:sldId id="289" r:id="rId12"/>
    <p:sldId id="256" r:id="rId13"/>
  </p:sldIdLst>
  <p:sldSz cx="9144000" cy="6858000" type="screen4x3"/>
  <p:notesSz cx="6858000" cy="9144000"/>
  <p:embeddedFontLst>
    <p:embeddedFont>
      <p:font typeface="Arial Black" panose="020B0604020202020204" pitchFamily="34" charset="0"/>
      <p:regular r:id="rId15"/>
      <p:bold r:id="rId16"/>
    </p:embeddedFont>
    <p:embeddedFont>
      <p:font typeface="Calibri" panose="020F0502020204030204" pitchFamily="34" charset="0"/>
      <p:regular r:id="rId17"/>
      <p:bold r:id="rId18"/>
      <p:italic r:id="rId19"/>
      <p:boldItalic r:id="rId20"/>
    </p:embeddedFont>
    <p:embeddedFont>
      <p:font typeface="Caveat"/>
      <p:regular r:id="rId15"/>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TiSbLyMk0o7H9/gDknEaCsY0v7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830"/>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NULL"/><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deb14a5e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6deb14a5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7000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659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960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46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9" name="Google Shape;59;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0" name="Google Shape;6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Black"/>
                <a:ea typeface="Arial Black"/>
                <a:cs typeface="Arial Black"/>
                <a:sym typeface="Arial Black"/>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6" name="Google Shape;66;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7" name="Google Shape;6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 name="Google Shape;7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Black"/>
                <a:ea typeface="Arial Black"/>
                <a:cs typeface="Arial Black"/>
                <a:sym typeface="Arial Black"/>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1" i="1"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9"/>
          <p:cNvSpPr/>
          <p:nvPr/>
        </p:nvSpPr>
        <p:spPr>
          <a:xfrm>
            <a:off x="0" y="6019800"/>
            <a:ext cx="9144000" cy="838200"/>
          </a:xfrm>
          <a:prstGeom prst="rect">
            <a:avLst/>
          </a:prstGeom>
          <a:solidFill>
            <a:schemeClr val="dk1"/>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2" name="Google Shape;12;p9" descr="UCB_logo-horiz_WHT–smal.eps"/>
          <p:cNvPicPr preferRelativeResize="0"/>
          <p:nvPr/>
        </p:nvPicPr>
        <p:blipFill rotWithShape="1">
          <a:blip r:embed="rId10">
            <a:alphaModFix/>
          </a:blip>
          <a:srcRect/>
          <a:stretch/>
        </p:blipFill>
        <p:spPr>
          <a:xfrm>
            <a:off x="495300" y="6159326"/>
            <a:ext cx="2247900" cy="5337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ntermountainneuroimaging/Training/tree/main/Neuroimaging%20Boot%20Camp/2_HPC:%20Large%20Datasets%20on%20Summit#next-steps-lets-try-it-on-some-community-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6deb14a5e5_0_0"/>
          <p:cNvSpPr txBox="1">
            <a:spLocks noGrp="1"/>
          </p:cNvSpPr>
          <p:nvPr>
            <p:ph type="ctrTitle"/>
          </p:nvPr>
        </p:nvSpPr>
        <p:spPr>
          <a:xfrm>
            <a:off x="685800" y="225425"/>
            <a:ext cx="7772400" cy="1470000"/>
          </a:xfrm>
          <a:prstGeom prst="rect">
            <a:avLst/>
          </a:prstGeom>
          <a:noFill/>
          <a:ln>
            <a:noFill/>
          </a:ln>
        </p:spPr>
        <p:txBody>
          <a:bodyPr spcFirstLastPara="1" wrap="square" lIns="91425" tIns="45700" rIns="91425" bIns="45700" anchor="ctr" anchorCtr="0">
            <a:noAutofit/>
          </a:bodyPr>
          <a:lstStyle/>
          <a:p>
            <a:pPr algn="ctr"/>
            <a:r>
              <a:rPr lang="en-US" b="1" dirty="0"/>
              <a:t>Interacting with Community Datasets: Best Practices</a:t>
            </a:r>
          </a:p>
        </p:txBody>
      </p:sp>
      <p:sp>
        <p:nvSpPr>
          <p:cNvPr id="93" name="Google Shape;93;g6deb14a5e5_0_0"/>
          <p:cNvSpPr txBox="1">
            <a:spLocks noGrp="1"/>
          </p:cNvSpPr>
          <p:nvPr>
            <p:ph type="subTitle" idx="1"/>
          </p:nvPr>
        </p:nvSpPr>
        <p:spPr>
          <a:xfrm>
            <a:off x="1371600" y="1587032"/>
            <a:ext cx="6400800" cy="653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560"/>
              </a:spcBef>
              <a:spcAft>
                <a:spcPts val="0"/>
              </a:spcAft>
              <a:buSzPts val="2800"/>
              <a:buNone/>
            </a:pPr>
            <a:r>
              <a:rPr lang="en-US" dirty="0"/>
              <a:t>12/8/2021</a:t>
            </a:r>
            <a:endParaRPr i="1" dirty="0">
              <a:latin typeface="Caveat"/>
              <a:ea typeface="Caveat"/>
              <a:cs typeface="Caveat"/>
              <a:sym typeface="Caveat"/>
            </a:endParaRPr>
          </a:p>
        </p:txBody>
      </p:sp>
      <p:sp>
        <p:nvSpPr>
          <p:cNvPr id="94" name="Google Shape;94;g6deb14a5e5_0_0"/>
          <p:cNvSpPr txBox="1"/>
          <p:nvPr/>
        </p:nvSpPr>
        <p:spPr>
          <a:xfrm>
            <a:off x="685800" y="2132338"/>
            <a:ext cx="8168100" cy="3596212"/>
          </a:xfrm>
          <a:prstGeom prst="rect">
            <a:avLst/>
          </a:prstGeom>
          <a:noFill/>
          <a:ln>
            <a:noFill/>
          </a:ln>
        </p:spPr>
        <p:txBody>
          <a:bodyPr spcFirstLastPara="1" wrap="square" lIns="91425" tIns="91425" rIns="91425" bIns="91425" anchor="ctr" anchorCtr="0">
            <a:noAutofit/>
          </a:bodyPr>
          <a:lstStyle/>
          <a:p>
            <a:pPr>
              <a:spcBef>
                <a:spcPts val="600"/>
              </a:spcBef>
            </a:pPr>
            <a:r>
              <a:rPr lang="en-US" sz="1800" dirty="0"/>
              <a:t>With the push for </a:t>
            </a:r>
            <a:r>
              <a:rPr lang="en-US" sz="1800" b="1" dirty="0"/>
              <a:t>open science</a:t>
            </a:r>
            <a:r>
              <a:rPr lang="en-US" sz="1800" dirty="0"/>
              <a:t>, the availability of public neuroimaging datasets has drastically advanced in recent years, with many more datasets being shared each year. Scientific governing bodies such as the NIH, NSF, and others have put high priority on open science data for several reasons:</a:t>
            </a:r>
          </a:p>
          <a:p>
            <a:pPr>
              <a:spcBef>
                <a:spcPts val="600"/>
              </a:spcBef>
            </a:pPr>
            <a:endParaRPr lang="en-US" sz="1800" dirty="0"/>
          </a:p>
          <a:p>
            <a:pPr marL="342900" indent="-342900">
              <a:spcBef>
                <a:spcPts val="600"/>
              </a:spcBef>
              <a:buFont typeface="+mj-lt"/>
              <a:buAutoNum type="arabicPeriod"/>
            </a:pPr>
            <a:r>
              <a:rPr lang="en-US" sz="1800" dirty="0"/>
              <a:t>Increase </a:t>
            </a:r>
            <a:r>
              <a:rPr lang="en-US" sz="1800" b="1" i="1" dirty="0"/>
              <a:t>reproducibility</a:t>
            </a:r>
            <a:r>
              <a:rPr lang="en-US" sz="1800" dirty="0"/>
              <a:t> of published work</a:t>
            </a:r>
          </a:p>
          <a:p>
            <a:pPr marL="342900" indent="-342900">
              <a:spcBef>
                <a:spcPts val="600"/>
              </a:spcBef>
              <a:buFont typeface="+mj-lt"/>
              <a:buAutoNum type="arabicPeriod"/>
            </a:pPr>
            <a:r>
              <a:rPr lang="en-US" sz="1800" dirty="0"/>
              <a:t>Increase exploration of </a:t>
            </a:r>
            <a:r>
              <a:rPr lang="en-US" sz="1800" b="1" i="1" dirty="0"/>
              <a:t>new analytic techniques </a:t>
            </a:r>
            <a:r>
              <a:rPr lang="en-US" sz="1800" dirty="0"/>
              <a:t>on existing data</a:t>
            </a:r>
          </a:p>
          <a:p>
            <a:pPr marL="342900" indent="-342900">
              <a:spcBef>
                <a:spcPts val="600"/>
              </a:spcBef>
              <a:buFont typeface="+mj-lt"/>
              <a:buAutoNum type="arabicPeriod"/>
            </a:pPr>
            <a:r>
              <a:rPr lang="en-US" sz="1800" dirty="0"/>
              <a:t>Expand research </a:t>
            </a:r>
            <a:r>
              <a:rPr lang="en-US" sz="1800" b="1" i="1" dirty="0"/>
              <a:t>knowledge gained </a:t>
            </a:r>
            <a:r>
              <a:rPr lang="en-US" sz="1800" dirty="0"/>
              <a:t>from any federally funded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a:xfrm>
            <a:off x="457200" y="2286000"/>
            <a:ext cx="8229600" cy="1143000"/>
          </a:xfrm>
        </p:spPr>
        <p:txBody>
          <a:bodyPr>
            <a:normAutofit fontScale="90000"/>
          </a:bodyPr>
          <a:lstStyle/>
          <a:p>
            <a:r>
              <a:rPr lang="en-US" b="1" dirty="0"/>
              <a:t>Next steps, lets try it on some community data!</a:t>
            </a:r>
            <a:endParaRPr lang="en-US" dirty="0"/>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3429000"/>
            <a:ext cx="8229600" cy="2201778"/>
          </a:xfrm>
        </p:spPr>
        <p:txBody>
          <a:bodyPr anchor="t">
            <a:normAutofit/>
          </a:bodyPr>
          <a:lstStyle/>
          <a:p>
            <a:pPr marL="50800" indent="0">
              <a:lnSpc>
                <a:spcPct val="114000"/>
              </a:lnSpc>
              <a:spcBef>
                <a:spcPts val="1000"/>
              </a:spcBef>
              <a:buSzPct val="100000"/>
              <a:buNone/>
            </a:pPr>
            <a:r>
              <a:rPr lang="en-US" sz="1800" b="1" dirty="0">
                <a:solidFill>
                  <a:srgbClr val="000000"/>
                </a:solidFill>
                <a:latin typeface="Courier" pitchFamily="2" charset="0"/>
                <a:cs typeface="Calibri"/>
              </a:rPr>
              <a:t>Please Follow along: </a:t>
            </a:r>
            <a:r>
              <a:rPr lang="en-US" sz="1800" b="1" dirty="0">
                <a:solidFill>
                  <a:srgbClr val="000000"/>
                </a:solidFill>
                <a:latin typeface="Courier" pitchFamily="2" charset="0"/>
                <a:cs typeface="Calibri"/>
                <a:hlinkClick r:id="rId2"/>
              </a:rPr>
              <a:t>here</a:t>
            </a:r>
            <a:endParaRPr lang="en-US" sz="1800" b="1" dirty="0">
              <a:solidFill>
                <a:srgbClr val="000000"/>
              </a:solidFill>
              <a:latin typeface="Courier" pitchFamily="2" charset="0"/>
              <a:cs typeface="Calibri"/>
            </a:endParaRPr>
          </a:p>
        </p:txBody>
      </p:sp>
    </p:spTree>
    <p:extLst>
      <p:ext uri="{BB962C8B-B14F-4D97-AF65-F5344CB8AC3E}">
        <p14:creationId xmlns:p14="http://schemas.microsoft.com/office/powerpoint/2010/main" val="99735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fontScale="90000"/>
          </a:bodyPr>
          <a:lstStyle/>
          <a:p>
            <a:r>
              <a:rPr lang="en-US" b="1" dirty="0"/>
              <a:t>Bonus: What Are Singularity Containers?</a:t>
            </a:r>
          </a:p>
        </p:txBody>
      </p:sp>
      <p:pic>
        <p:nvPicPr>
          <p:cNvPr id="2050" name="Picture 2" descr="basic container schematic showing the independence of binary and library files within the container from the operating system">
            <a:extLst>
              <a:ext uri="{FF2B5EF4-FFF2-40B4-BE49-F238E27FC236}">
                <a16:creationId xmlns:a16="http://schemas.microsoft.com/office/drawing/2014/main" id="{FF5B1D61-06B5-EA46-AEDD-CDA0B3332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39" y="1952824"/>
            <a:ext cx="6475669" cy="4471535"/>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a:extLst>
              <a:ext uri="{FF2B5EF4-FFF2-40B4-BE49-F238E27FC236}">
                <a16:creationId xmlns:a16="http://schemas.microsoft.com/office/drawing/2014/main" id="{877EE403-8B8C-0A4B-96C3-67E70ACFB115}"/>
              </a:ext>
            </a:extLst>
          </p:cNvPr>
          <p:cNvSpPr/>
          <p:nvPr/>
        </p:nvSpPr>
        <p:spPr>
          <a:xfrm>
            <a:off x="6289590" y="1217570"/>
            <a:ext cx="2854410" cy="789960"/>
          </a:xfrm>
          <a:prstGeom prst="wedgeRoundRectCallout">
            <a:avLst>
              <a:gd name="adj1" fmla="val -37756"/>
              <a:gd name="adj2" fmla="val 82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Singularity and Docker provide a </a:t>
            </a:r>
            <a:r>
              <a:rPr lang="en-US" b="1" dirty="0"/>
              <a:t>self-contained</a:t>
            </a:r>
            <a:r>
              <a:rPr lang="en-US" dirty="0"/>
              <a:t> environment to run your applications</a:t>
            </a:r>
          </a:p>
        </p:txBody>
      </p:sp>
      <p:sp>
        <p:nvSpPr>
          <p:cNvPr id="9" name="Rounded Rectangular Callout 8">
            <a:extLst>
              <a:ext uri="{FF2B5EF4-FFF2-40B4-BE49-F238E27FC236}">
                <a16:creationId xmlns:a16="http://schemas.microsoft.com/office/drawing/2014/main" id="{E7546677-BAE4-D245-A26B-F75660C37B85}"/>
              </a:ext>
            </a:extLst>
          </p:cNvPr>
          <p:cNvSpPr/>
          <p:nvPr/>
        </p:nvSpPr>
        <p:spPr>
          <a:xfrm>
            <a:off x="6289590" y="2480654"/>
            <a:ext cx="2854410" cy="789960"/>
          </a:xfrm>
          <a:prstGeom prst="wedgeRoundRectCallout">
            <a:avLst>
              <a:gd name="adj1" fmla="val -37756"/>
              <a:gd name="adj2" fmla="val 8283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Critical research tool for </a:t>
            </a:r>
            <a:r>
              <a:rPr lang="en-US" b="1" dirty="0"/>
              <a:t>reproducibility</a:t>
            </a:r>
            <a:r>
              <a:rPr lang="en-US" dirty="0"/>
              <a:t> and </a:t>
            </a:r>
            <a:r>
              <a:rPr lang="en-US" b="1" dirty="0"/>
              <a:t>transparency</a:t>
            </a:r>
          </a:p>
        </p:txBody>
      </p:sp>
      <p:sp>
        <p:nvSpPr>
          <p:cNvPr id="10" name="Rounded Rectangular Callout 9">
            <a:extLst>
              <a:ext uri="{FF2B5EF4-FFF2-40B4-BE49-F238E27FC236}">
                <a16:creationId xmlns:a16="http://schemas.microsoft.com/office/drawing/2014/main" id="{44CCD7CB-65CF-5840-90A0-F318E47C3FC7}"/>
              </a:ext>
            </a:extLst>
          </p:cNvPr>
          <p:cNvSpPr/>
          <p:nvPr/>
        </p:nvSpPr>
        <p:spPr>
          <a:xfrm>
            <a:off x="6227800" y="3743738"/>
            <a:ext cx="2916200" cy="881610"/>
          </a:xfrm>
          <a:prstGeom prst="wedgeRoundRectCallout">
            <a:avLst>
              <a:gd name="adj1" fmla="val -37756"/>
              <a:gd name="adj2" fmla="val 8283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Allows for applications to be run on restrictive compute environments (e.g. SUMMIT)</a:t>
            </a:r>
          </a:p>
        </p:txBody>
      </p:sp>
    </p:spTree>
    <p:extLst>
      <p:ext uri="{BB962C8B-B14F-4D97-AF65-F5344CB8AC3E}">
        <p14:creationId xmlns:p14="http://schemas.microsoft.com/office/powerpoint/2010/main" val="41503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a:off x="457200" y="228600"/>
            <a:ext cx="86868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Arial"/>
                <a:ea typeface="Arial"/>
                <a:cs typeface="Arial"/>
                <a:sym typeface="Arial"/>
              </a:rPr>
              <a:t>Headline</a:t>
            </a:r>
            <a:endParaRPr sz="4000" b="0" i="0" u="none" strike="noStrike" cap="none">
              <a:solidFill>
                <a:schemeClr val="dk1"/>
              </a:solidFill>
              <a:latin typeface="Arial"/>
              <a:ea typeface="Arial"/>
              <a:cs typeface="Arial"/>
              <a:sym typeface="Arial"/>
            </a:endParaRPr>
          </a:p>
        </p:txBody>
      </p:sp>
      <p:pic>
        <p:nvPicPr>
          <p:cNvPr id="87" name="Google Shape;87;p1" descr="Cover slide B.jpg"/>
          <p:cNvPicPr preferRelativeResize="0"/>
          <p:nvPr/>
        </p:nvPicPr>
        <p:blipFill rotWithShape="1">
          <a:blip r:embed="rId3">
            <a:alphaModFix/>
          </a:blip>
          <a:srcRect/>
          <a:stretch/>
        </p:blipFill>
        <p:spPr>
          <a:xfrm>
            <a:off x="0" y="0"/>
            <a:ext cx="9144000" cy="6828536"/>
          </a:xfrm>
          <a:prstGeom prst="rect">
            <a:avLst/>
          </a:prstGeom>
          <a:noFill/>
          <a:ln>
            <a:noFill/>
          </a:ln>
        </p:spPr>
      </p:pic>
    </p:spTree>
    <p:extLst>
      <p:ext uri="{BB962C8B-B14F-4D97-AF65-F5344CB8AC3E}">
        <p14:creationId xmlns:p14="http://schemas.microsoft.com/office/powerpoint/2010/main" val="194447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a:bodyPr>
          <a:lstStyle/>
          <a:p>
            <a:r>
              <a:rPr lang="en-US" b="1" dirty="0"/>
              <a:t>Learning Objectives:</a:t>
            </a:r>
            <a:endParaRPr lang="en-US" dirty="0"/>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1577809"/>
            <a:ext cx="8229600" cy="4052969"/>
          </a:xfrm>
        </p:spPr>
        <p:txBody>
          <a:bodyPr anchor="t">
            <a:normAutofit/>
          </a:bodyPr>
          <a:lstStyle/>
          <a:p>
            <a:pPr>
              <a:lnSpc>
                <a:spcPct val="114000"/>
              </a:lnSpc>
              <a:spcBef>
                <a:spcPts val="1000"/>
              </a:spcBef>
              <a:buSzPct val="100000"/>
              <a:buFont typeface="+mj-lt"/>
              <a:buAutoNum type="arabicPeriod"/>
            </a:pPr>
            <a:r>
              <a:rPr lang="en-US" sz="1800" dirty="0">
                <a:solidFill>
                  <a:srgbClr val="000000"/>
                </a:solidFill>
                <a:latin typeface="Calibri"/>
                <a:cs typeface="Calibri"/>
              </a:rPr>
              <a:t>Use University of Colorado Research Computing (CURC) </a:t>
            </a:r>
            <a:r>
              <a:rPr lang="en-US" sz="1800" b="1" i="1" dirty="0">
                <a:solidFill>
                  <a:srgbClr val="000000"/>
                </a:solidFill>
                <a:latin typeface="Calibri"/>
                <a:cs typeface="Calibri"/>
              </a:rPr>
              <a:t>large capacity filesystem </a:t>
            </a:r>
            <a:r>
              <a:rPr lang="en-US" sz="1800" dirty="0">
                <a:solidFill>
                  <a:srgbClr val="000000"/>
                </a:solidFill>
                <a:latin typeface="Calibri"/>
                <a:cs typeface="Calibri"/>
              </a:rPr>
              <a:t>for open access data storage (currently only available for SUMMIT)</a:t>
            </a:r>
          </a:p>
          <a:p>
            <a:pPr>
              <a:lnSpc>
                <a:spcPct val="114000"/>
              </a:lnSpc>
              <a:spcBef>
                <a:spcPts val="1000"/>
              </a:spcBef>
              <a:buSzPct val="100000"/>
              <a:buFont typeface="+mj-lt"/>
              <a:buAutoNum type="arabicPeriod"/>
            </a:pPr>
            <a:r>
              <a:rPr lang="en-US" sz="1800" dirty="0">
                <a:solidFill>
                  <a:srgbClr val="000000"/>
                </a:solidFill>
                <a:latin typeface="Calibri"/>
                <a:cs typeface="Calibri"/>
              </a:rPr>
              <a:t>List guidelines for CURC Summit scratch file system for data storage</a:t>
            </a:r>
          </a:p>
          <a:p>
            <a:pPr>
              <a:lnSpc>
                <a:spcPct val="114000"/>
              </a:lnSpc>
              <a:spcBef>
                <a:spcPts val="1000"/>
              </a:spcBef>
              <a:buSzPct val="100000"/>
              <a:buFont typeface="+mj-lt"/>
              <a:buAutoNum type="arabicPeriod"/>
            </a:pPr>
            <a:r>
              <a:rPr lang="en-US" sz="1800" dirty="0">
                <a:solidFill>
                  <a:srgbClr val="000000"/>
                </a:solidFill>
                <a:latin typeface="Calibri"/>
                <a:cs typeface="Calibri"/>
              </a:rPr>
              <a:t>Explore the use of open access data best practices</a:t>
            </a:r>
          </a:p>
        </p:txBody>
      </p:sp>
    </p:spTree>
    <p:extLst>
      <p:ext uri="{BB962C8B-B14F-4D97-AF65-F5344CB8AC3E}">
        <p14:creationId xmlns:p14="http://schemas.microsoft.com/office/powerpoint/2010/main" val="71410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5FD-7AAD-FC40-BC33-0AD5C4B51F23}"/>
              </a:ext>
            </a:extLst>
          </p:cNvPr>
          <p:cNvSpPr>
            <a:spLocks noGrp="1"/>
          </p:cNvSpPr>
          <p:nvPr>
            <p:ph type="title"/>
          </p:nvPr>
        </p:nvSpPr>
        <p:spPr/>
        <p:txBody>
          <a:bodyPr>
            <a:normAutofit/>
          </a:bodyPr>
          <a:lstStyle/>
          <a:p>
            <a:r>
              <a:rPr lang="en-US" b="1" dirty="0"/>
              <a:t>Summit Scratch File System...</a:t>
            </a:r>
            <a:endParaRPr lang="en-US" dirty="0"/>
          </a:p>
        </p:txBody>
      </p:sp>
      <p:graphicFrame>
        <p:nvGraphicFramePr>
          <p:cNvPr id="3" name="Table 3">
            <a:extLst>
              <a:ext uri="{FF2B5EF4-FFF2-40B4-BE49-F238E27FC236}">
                <a16:creationId xmlns:a16="http://schemas.microsoft.com/office/drawing/2014/main" id="{B20CE2EB-D620-6C47-A3A4-755FD2B58043}"/>
              </a:ext>
            </a:extLst>
          </p:cNvPr>
          <p:cNvGraphicFramePr>
            <a:graphicFrameLocks noGrp="1"/>
          </p:cNvGraphicFramePr>
          <p:nvPr>
            <p:extLst>
              <p:ext uri="{D42A27DB-BD31-4B8C-83A1-F6EECF244321}">
                <p14:modId xmlns:p14="http://schemas.microsoft.com/office/powerpoint/2010/main" val="1997653775"/>
              </p:ext>
            </p:extLst>
          </p:nvPr>
        </p:nvGraphicFramePr>
        <p:xfrm>
          <a:off x="162909" y="1576551"/>
          <a:ext cx="8818182" cy="4685972"/>
        </p:xfrm>
        <a:graphic>
          <a:graphicData uri="http://schemas.openxmlformats.org/drawingml/2006/table">
            <a:tbl>
              <a:tblPr firstRow="1" bandRow="1">
                <a:tableStyleId>{5C22544A-7EE6-4342-B048-85BDC9FD1C3A}</a:tableStyleId>
              </a:tblPr>
              <a:tblGrid>
                <a:gridCol w="1581808">
                  <a:extLst>
                    <a:ext uri="{9D8B030D-6E8A-4147-A177-3AD203B41FA5}">
                      <a16:colId xmlns:a16="http://schemas.microsoft.com/office/drawing/2014/main" val="3451723934"/>
                    </a:ext>
                  </a:extLst>
                </a:gridCol>
                <a:gridCol w="1534511">
                  <a:extLst>
                    <a:ext uri="{9D8B030D-6E8A-4147-A177-3AD203B41FA5}">
                      <a16:colId xmlns:a16="http://schemas.microsoft.com/office/drawing/2014/main" val="1415344461"/>
                    </a:ext>
                  </a:extLst>
                </a:gridCol>
                <a:gridCol w="1124606">
                  <a:extLst>
                    <a:ext uri="{9D8B030D-6E8A-4147-A177-3AD203B41FA5}">
                      <a16:colId xmlns:a16="http://schemas.microsoft.com/office/drawing/2014/main" val="4197579151"/>
                    </a:ext>
                  </a:extLst>
                </a:gridCol>
                <a:gridCol w="1692166">
                  <a:extLst>
                    <a:ext uri="{9D8B030D-6E8A-4147-A177-3AD203B41FA5}">
                      <a16:colId xmlns:a16="http://schemas.microsoft.com/office/drawing/2014/main" val="2639381937"/>
                    </a:ext>
                  </a:extLst>
                </a:gridCol>
                <a:gridCol w="882869">
                  <a:extLst>
                    <a:ext uri="{9D8B030D-6E8A-4147-A177-3AD203B41FA5}">
                      <a16:colId xmlns:a16="http://schemas.microsoft.com/office/drawing/2014/main" val="1395487063"/>
                    </a:ext>
                  </a:extLst>
                </a:gridCol>
                <a:gridCol w="2002222">
                  <a:extLst>
                    <a:ext uri="{9D8B030D-6E8A-4147-A177-3AD203B41FA5}">
                      <a16:colId xmlns:a16="http://schemas.microsoft.com/office/drawing/2014/main" val="2087752969"/>
                    </a:ext>
                  </a:extLst>
                </a:gridCol>
              </a:tblGrid>
              <a:tr h="568194">
                <a:tc>
                  <a:txBody>
                    <a:bodyPr/>
                    <a:lstStyle/>
                    <a:p>
                      <a:endParaRPr lang="en-US" sz="1200"/>
                    </a:p>
                  </a:txBody>
                  <a:tcPr/>
                </a:tc>
                <a:tc>
                  <a:txBody>
                    <a:bodyPr/>
                    <a:lstStyle/>
                    <a:p>
                      <a:r>
                        <a:rPr lang="en-US" sz="1200" dirty="0"/>
                        <a:t>Location</a:t>
                      </a:r>
                    </a:p>
                  </a:txBody>
                  <a:tcPr/>
                </a:tc>
                <a:tc>
                  <a:txBody>
                    <a:bodyPr/>
                    <a:lstStyle/>
                    <a:p>
                      <a:r>
                        <a:rPr lang="en-US" sz="1200" dirty="0"/>
                        <a:t>Quota</a:t>
                      </a:r>
                    </a:p>
                  </a:txBody>
                  <a:tcPr/>
                </a:tc>
                <a:tc>
                  <a:txBody>
                    <a:bodyPr/>
                    <a:lstStyle/>
                    <a:p>
                      <a:r>
                        <a:rPr lang="en-US" sz="1200" dirty="0"/>
                        <a:t>Use</a:t>
                      </a:r>
                    </a:p>
                  </a:txBody>
                  <a:tcPr/>
                </a:tc>
                <a:tc>
                  <a:txBody>
                    <a:bodyPr/>
                    <a:lstStyle/>
                    <a:p>
                      <a:r>
                        <a:rPr lang="en-US" sz="1200" dirty="0"/>
                        <a:t>Snapshot Backups</a:t>
                      </a:r>
                    </a:p>
                  </a:txBody>
                  <a:tcPr/>
                </a:tc>
                <a:tc>
                  <a:txBody>
                    <a:bodyPr/>
                    <a:lstStyle/>
                    <a:p>
                      <a:r>
                        <a:rPr lang="en-US" sz="1200" dirty="0"/>
                        <a:t>NAME</a:t>
                      </a:r>
                    </a:p>
                  </a:txBody>
                  <a:tcPr/>
                </a:tc>
                <a:extLst>
                  <a:ext uri="{0D108BD9-81ED-4DB2-BD59-A6C34878D82A}">
                    <a16:rowId xmlns:a16="http://schemas.microsoft.com/office/drawing/2014/main" val="4197149723"/>
                  </a:ext>
                </a:extLst>
              </a:tr>
              <a:tr h="425503">
                <a:tc>
                  <a:txBody>
                    <a:bodyPr/>
                    <a:lstStyle/>
                    <a:p>
                      <a:r>
                        <a:rPr lang="en-US" sz="1200" dirty="0"/>
                        <a:t>Home Directory</a:t>
                      </a:r>
                    </a:p>
                  </a:txBody>
                  <a:tcPr/>
                </a:tc>
                <a:tc>
                  <a:txBody>
                    <a:bodyPr/>
                    <a:lstStyle/>
                    <a:p>
                      <a:r>
                        <a:rPr lang="en-US" sz="1200" b="0" i="0" u="none" strike="noStrike" cap="none" dirty="0">
                          <a:solidFill>
                            <a:schemeClr val="dk1"/>
                          </a:solidFill>
                          <a:effectLst/>
                          <a:latin typeface="+mn-lt"/>
                          <a:ea typeface="+mn-ea"/>
                          <a:cs typeface="+mn-cs"/>
                          <a:sym typeface="Arial"/>
                        </a:rPr>
                        <a:t>Mounted read-write on all RC resources</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2 GB</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User research data storage</a:t>
                      </a:r>
                      <a:endParaRPr lang="en-US" sz="1200" dirty="0"/>
                    </a:p>
                  </a:txBody>
                  <a:tcPr/>
                </a:tc>
                <a:tc>
                  <a:txBody>
                    <a:bodyPr/>
                    <a:lstStyle/>
                    <a:p>
                      <a:r>
                        <a:rPr lang="en-US" sz="1200" dirty="0"/>
                        <a:t>yes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Courier" pitchFamily="2" charset="0"/>
                          <a:ea typeface="+mn-ea"/>
                          <a:cs typeface="+mn-cs"/>
                          <a:sym typeface="Arial"/>
                        </a:rPr>
                        <a:t>/home/&lt;</a:t>
                      </a:r>
                      <a:r>
                        <a:rPr lang="en-US" sz="1050" b="0" i="0" u="none" strike="noStrike" cap="none" dirty="0" err="1">
                          <a:solidFill>
                            <a:schemeClr val="dk1"/>
                          </a:solidFill>
                          <a:effectLst/>
                          <a:latin typeface="Courier" pitchFamily="2" charset="0"/>
                          <a:ea typeface="+mn-ea"/>
                          <a:cs typeface="+mn-cs"/>
                          <a:sym typeface="Arial"/>
                        </a:rPr>
                        <a:t>identikey</a:t>
                      </a:r>
                      <a:r>
                        <a:rPr lang="en-US" sz="1050" b="0" i="0" u="none" strike="noStrike" cap="none" dirty="0">
                          <a:solidFill>
                            <a:schemeClr val="dk1"/>
                          </a:solidFill>
                          <a:effectLst/>
                          <a:latin typeface="Courier" pitchFamily="2" charset="0"/>
                          <a:ea typeface="+mn-ea"/>
                          <a:cs typeface="+mn-cs"/>
                          <a:sym typeface="Arial"/>
                        </a:rPr>
                        <a:t>&gt;</a:t>
                      </a:r>
                      <a:endParaRPr lang="en-US" sz="1050" b="0" i="0" dirty="0">
                        <a:latin typeface="Courier" pitchFamily="2" charset="0"/>
                      </a:endParaRPr>
                    </a:p>
                    <a:p>
                      <a:endParaRPr lang="en-US" sz="1050" b="0" i="0" dirty="0">
                        <a:latin typeface="Courier" pitchFamily="2" charset="0"/>
                      </a:endParaRPr>
                    </a:p>
                  </a:txBody>
                  <a:tcPr/>
                </a:tc>
                <a:extLst>
                  <a:ext uri="{0D108BD9-81ED-4DB2-BD59-A6C34878D82A}">
                    <a16:rowId xmlns:a16="http://schemas.microsoft.com/office/drawing/2014/main" val="4290040450"/>
                  </a:ext>
                </a:extLst>
              </a:tr>
              <a:tr h="595704">
                <a:tc>
                  <a:txBody>
                    <a:bodyPr/>
                    <a:lstStyle/>
                    <a:p>
                      <a:r>
                        <a:rPr lang="en-US" sz="1200" dirty="0"/>
                        <a:t>Project Directory</a:t>
                      </a:r>
                    </a:p>
                  </a:txBody>
                  <a:tcPr/>
                </a:tc>
                <a:tc>
                  <a:txBody>
                    <a:bodyPr/>
                    <a:lstStyle/>
                    <a:p>
                      <a:r>
                        <a:rPr lang="en-US" sz="1200" b="0" i="0" u="none" strike="noStrike" cap="none" dirty="0">
                          <a:solidFill>
                            <a:schemeClr val="dk1"/>
                          </a:solidFill>
                          <a:effectLst/>
                          <a:latin typeface="+mn-lt"/>
                          <a:ea typeface="+mn-ea"/>
                          <a:cs typeface="+mn-cs"/>
                          <a:sym typeface="Arial"/>
                        </a:rPr>
                        <a:t>Mounted read-write on all RC resources</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250 GB</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User research data storage, Not high performance</a:t>
                      </a:r>
                    </a:p>
                  </a:txBody>
                  <a:tcPr/>
                </a:tc>
                <a:tc>
                  <a:txBody>
                    <a:bodyPr/>
                    <a:lstStyle/>
                    <a:p>
                      <a:r>
                        <a:rPr lang="en-US" sz="1200" dirty="0"/>
                        <a:t>yes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Courier" pitchFamily="2" charset="0"/>
                          <a:ea typeface="+mn-ea"/>
                          <a:cs typeface="+mn-cs"/>
                          <a:sym typeface="Arial"/>
                        </a:rPr>
                        <a:t>/projects/&lt;</a:t>
                      </a:r>
                      <a:r>
                        <a:rPr lang="en-US" sz="1050" b="0" i="0" u="none" strike="noStrike" cap="none" dirty="0" err="1">
                          <a:solidFill>
                            <a:schemeClr val="dk1"/>
                          </a:solidFill>
                          <a:effectLst/>
                          <a:latin typeface="Courier" pitchFamily="2" charset="0"/>
                          <a:ea typeface="+mn-ea"/>
                          <a:cs typeface="+mn-cs"/>
                          <a:sym typeface="Arial"/>
                        </a:rPr>
                        <a:t>identikey</a:t>
                      </a:r>
                      <a:r>
                        <a:rPr lang="en-US" sz="1050" b="0" i="0" u="none" strike="noStrike" cap="none" dirty="0">
                          <a:solidFill>
                            <a:schemeClr val="dk1"/>
                          </a:solidFill>
                          <a:effectLst/>
                          <a:latin typeface="Courier" pitchFamily="2" charset="0"/>
                          <a:ea typeface="+mn-ea"/>
                          <a:cs typeface="+mn-cs"/>
                          <a:sym typeface="Arial"/>
                        </a:rPr>
                        <a:t>&gt;</a:t>
                      </a:r>
                      <a:endParaRPr lang="en-US" sz="1050" b="0" i="0" dirty="0">
                        <a:latin typeface="Courier" pitchFamily="2" charset="0"/>
                      </a:endParaRPr>
                    </a:p>
                    <a:p>
                      <a:endParaRPr lang="en-US" sz="1050" dirty="0"/>
                    </a:p>
                  </a:txBody>
                  <a:tcPr/>
                </a:tc>
                <a:extLst>
                  <a:ext uri="{0D108BD9-81ED-4DB2-BD59-A6C34878D82A}">
                    <a16:rowId xmlns:a16="http://schemas.microsoft.com/office/drawing/2014/main" val="4052262049"/>
                  </a:ext>
                </a:extLst>
              </a:tr>
              <a:tr h="531189">
                <a:tc>
                  <a:txBody>
                    <a:bodyPr/>
                    <a:lstStyle/>
                    <a:p>
                      <a:r>
                        <a:rPr lang="en-US" sz="1200" dirty="0" err="1"/>
                        <a:t>Petalibrary</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Mounted read-write on all RC resources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(allocation specific)</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research data storage</a:t>
                      </a:r>
                      <a:endParaRPr lang="en-US" sz="1200" dirty="0"/>
                    </a:p>
                  </a:txBody>
                  <a:tcPr/>
                </a:tc>
                <a:tc>
                  <a:txBody>
                    <a:bodyPr/>
                    <a:lstStyle/>
                    <a:p>
                      <a:r>
                        <a:rPr lang="en-US" sz="1200" dirty="0"/>
                        <a:t>yes</a:t>
                      </a:r>
                    </a:p>
                  </a:txBody>
                  <a:tcPr/>
                </a:tc>
                <a:tc>
                  <a:txBody>
                    <a:bodyPr/>
                    <a:lstStyle/>
                    <a:p>
                      <a:r>
                        <a:rPr lang="en-US" sz="1050" b="0" i="0" u="none" strike="noStrike" cap="none" dirty="0">
                          <a:solidFill>
                            <a:schemeClr val="dk1"/>
                          </a:solidFill>
                          <a:effectLst/>
                          <a:latin typeface="Courier" pitchFamily="2" charset="0"/>
                          <a:ea typeface="+mn-ea"/>
                          <a:cs typeface="+mn-cs"/>
                          <a:sym typeface="Arial"/>
                        </a:rPr>
                        <a:t>/pl/active/&lt;lab&gt;</a:t>
                      </a:r>
                    </a:p>
                  </a:txBody>
                  <a:tcPr/>
                </a:tc>
                <a:extLst>
                  <a:ext uri="{0D108BD9-81ED-4DB2-BD59-A6C34878D82A}">
                    <a16:rowId xmlns:a16="http://schemas.microsoft.com/office/drawing/2014/main" val="1566611610"/>
                  </a:ext>
                </a:extLst>
              </a:tr>
              <a:tr h="936107">
                <a:tc>
                  <a:txBody>
                    <a:bodyPr/>
                    <a:lstStyle/>
                    <a:p>
                      <a:r>
                        <a:rPr lang="en-US" sz="1200" dirty="0"/>
                        <a:t>Summit Scratch Filesystem</a:t>
                      </a:r>
                    </a:p>
                  </a:txBody>
                  <a:tcPr/>
                </a:tc>
                <a:tc>
                  <a:txBody>
                    <a:bodyPr/>
                    <a:lstStyle/>
                    <a:p>
                      <a:r>
                        <a:rPr lang="en-US" sz="1200" b="0" i="0" u="none" strike="noStrike" cap="none" dirty="0">
                          <a:solidFill>
                            <a:schemeClr val="dk1"/>
                          </a:solidFill>
                          <a:effectLst/>
                          <a:latin typeface="+mn-lt"/>
                          <a:ea typeface="+mn-ea"/>
                          <a:cs typeface="+mn-cs"/>
                          <a:sym typeface="Arial"/>
                        </a:rPr>
                        <a:t>Mounted read-write on all </a:t>
                      </a:r>
                      <a:r>
                        <a:rPr lang="en-US" sz="1200" b="1" i="0" u="none" strike="noStrike" cap="none" dirty="0">
                          <a:solidFill>
                            <a:schemeClr val="dk1"/>
                          </a:solidFill>
                          <a:effectLst/>
                          <a:latin typeface="+mn-lt"/>
                          <a:ea typeface="+mn-ea"/>
                          <a:cs typeface="+mn-cs"/>
                          <a:sym typeface="Arial"/>
                        </a:rPr>
                        <a:t>SUMMIT</a:t>
                      </a:r>
                      <a:r>
                        <a:rPr lang="en-US" sz="1200" b="0" i="0" u="none" strike="noStrike" cap="none" dirty="0">
                          <a:solidFill>
                            <a:schemeClr val="dk1"/>
                          </a:solidFill>
                          <a:effectLst/>
                          <a:latin typeface="+mn-lt"/>
                          <a:ea typeface="+mn-ea"/>
                          <a:cs typeface="+mn-cs"/>
                          <a:sym typeface="Arial"/>
                        </a:rPr>
                        <a:t> nodes (login, compute)</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10 TB (increased on request)</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Not for long-term data storage; files created more than 90 days in the past are automatically purged.</a:t>
                      </a:r>
                      <a:endParaRPr lang="en-US" sz="1200" dirty="0"/>
                    </a:p>
                  </a:txBody>
                  <a:tcPr/>
                </a:tc>
                <a:tc>
                  <a:txBody>
                    <a:bodyPr/>
                    <a:lstStyle/>
                    <a:p>
                      <a:r>
                        <a:rPr lang="en-US" sz="1200" dirty="0"/>
                        <a:t>no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Courier" pitchFamily="2" charset="0"/>
                          <a:ea typeface="+mn-ea"/>
                          <a:cs typeface="+mn-cs"/>
                          <a:sym typeface="Arial"/>
                        </a:rPr>
                        <a:t>/scratch/summit/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Courier" pitchFamily="2" charset="0"/>
                          <a:ea typeface="+mn-ea"/>
                          <a:cs typeface="+mn-cs"/>
                          <a:sym typeface="Arial"/>
                        </a:rPr>
                        <a:t>&lt;</a:t>
                      </a:r>
                      <a:r>
                        <a:rPr lang="en-US" sz="1050" b="0" i="0" u="none" strike="noStrike" cap="none" dirty="0" err="1">
                          <a:solidFill>
                            <a:schemeClr val="dk1"/>
                          </a:solidFill>
                          <a:effectLst/>
                          <a:latin typeface="Courier" pitchFamily="2" charset="0"/>
                          <a:ea typeface="+mn-ea"/>
                          <a:cs typeface="+mn-cs"/>
                          <a:sym typeface="Arial"/>
                        </a:rPr>
                        <a:t>identikey</a:t>
                      </a:r>
                      <a:r>
                        <a:rPr lang="en-US" sz="1050" b="0" i="0" u="none" strike="noStrike" cap="none" dirty="0">
                          <a:solidFill>
                            <a:schemeClr val="dk1"/>
                          </a:solidFill>
                          <a:effectLst/>
                          <a:latin typeface="Courier" pitchFamily="2" charset="0"/>
                          <a:ea typeface="+mn-ea"/>
                          <a:cs typeface="+mn-cs"/>
                          <a:sym typeface="Arial"/>
                        </a:rPr>
                        <a:t>&gt;</a:t>
                      </a:r>
                      <a:endParaRPr lang="en-US" sz="1050" b="0" i="0" dirty="0">
                        <a:latin typeface="Courier" pitchFamily="2"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50" b="0" i="0" dirty="0">
                        <a:latin typeface="Courier" pitchFamily="2" charset="0"/>
                      </a:endParaRPr>
                    </a:p>
                    <a:p>
                      <a:endParaRPr lang="en-US" sz="1050" dirty="0"/>
                    </a:p>
                  </a:txBody>
                  <a:tcPr/>
                </a:tc>
                <a:extLst>
                  <a:ext uri="{0D108BD9-81ED-4DB2-BD59-A6C34878D82A}">
                    <a16:rowId xmlns:a16="http://schemas.microsoft.com/office/drawing/2014/main" val="1448456038"/>
                  </a:ext>
                </a:extLst>
              </a:tr>
              <a:tr h="765906">
                <a:tc>
                  <a:txBody>
                    <a:bodyPr/>
                    <a:lstStyle/>
                    <a:p>
                      <a:r>
                        <a:rPr lang="en-US" sz="1200" dirty="0"/>
                        <a:t>Summit </a:t>
                      </a:r>
                      <a:r>
                        <a:rPr lang="en-US" sz="1200" b="0" dirty="0"/>
                        <a:t>Scratch </a:t>
                      </a:r>
                      <a:r>
                        <a:rPr lang="en-US" sz="1200" b="1" dirty="0"/>
                        <a:t>Datasets </a:t>
                      </a:r>
                      <a:r>
                        <a:rPr lang="en-US" sz="1200" dirty="0"/>
                        <a:t>Filesystem</a:t>
                      </a:r>
                    </a:p>
                  </a:txBody>
                  <a:tcPr/>
                </a:tc>
                <a:tc>
                  <a:txBody>
                    <a:bodyPr/>
                    <a:lstStyle/>
                    <a:p>
                      <a:r>
                        <a:rPr lang="en-US" sz="1200" b="0" i="0" u="none" strike="noStrike" cap="none" dirty="0">
                          <a:solidFill>
                            <a:schemeClr val="dk1"/>
                          </a:solidFill>
                          <a:effectLst/>
                          <a:latin typeface="+mn-lt"/>
                          <a:ea typeface="+mn-ea"/>
                          <a:cs typeface="+mn-cs"/>
                          <a:sym typeface="Arial"/>
                        </a:rPr>
                        <a:t>Mounted read-write on compute and compile </a:t>
                      </a:r>
                      <a:r>
                        <a:rPr lang="en-US" sz="1200" b="1" i="0" u="none" strike="noStrike" cap="none" dirty="0">
                          <a:solidFill>
                            <a:schemeClr val="dk1"/>
                          </a:solidFill>
                          <a:effectLst/>
                          <a:latin typeface="+mn-lt"/>
                          <a:ea typeface="+mn-ea"/>
                          <a:cs typeface="+mn-cs"/>
                          <a:sym typeface="Arial"/>
                        </a:rPr>
                        <a:t>SUMMIT</a:t>
                      </a:r>
                      <a:r>
                        <a:rPr lang="en-US" sz="1200" b="0" i="0" u="none" strike="noStrike" cap="none" dirty="0">
                          <a:solidFill>
                            <a:schemeClr val="dk1"/>
                          </a:solidFill>
                          <a:effectLst/>
                          <a:latin typeface="+mn-lt"/>
                          <a:ea typeface="+mn-ea"/>
                          <a:cs typeface="+mn-cs"/>
                          <a:sym typeface="Arial"/>
                        </a:rPr>
                        <a:t> </a:t>
                      </a:r>
                      <a:br>
                        <a:rPr lang="en-US" sz="1200" b="0" i="0" u="none" strike="noStrike" cap="none" dirty="0">
                          <a:solidFill>
                            <a:schemeClr val="dk1"/>
                          </a:solidFill>
                          <a:effectLst/>
                          <a:latin typeface="+mn-lt"/>
                          <a:ea typeface="+mn-ea"/>
                          <a:cs typeface="+mn-cs"/>
                          <a:sym typeface="Arial"/>
                        </a:rPr>
                      </a:br>
                      <a:r>
                        <a:rPr lang="en-US" sz="1200" b="0" i="0" u="none" strike="noStrike" cap="none" dirty="0">
                          <a:solidFill>
                            <a:schemeClr val="dk1"/>
                          </a:solidFill>
                          <a:effectLst/>
                          <a:latin typeface="+mn-lt"/>
                          <a:ea typeface="+mn-ea"/>
                          <a:cs typeface="+mn-cs"/>
                          <a:sym typeface="Arial"/>
                        </a:rPr>
                        <a:t>nodes only</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No Limit (soft quota 40 TB)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temporary or long term storage of reproducible data files</a:t>
                      </a:r>
                      <a:endParaRPr lang="en-US" sz="1200" dirty="0"/>
                    </a:p>
                    <a:p>
                      <a:endParaRPr lang="en-US" sz="1200" dirty="0"/>
                    </a:p>
                  </a:txBody>
                  <a:tcPr/>
                </a:tc>
                <a:tc>
                  <a:txBody>
                    <a:bodyPr/>
                    <a:lstStyle/>
                    <a:p>
                      <a:r>
                        <a:rPr lang="en-US" sz="1200" dirty="0"/>
                        <a:t>no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Courier" pitchFamily="2" charset="0"/>
                          <a:ea typeface="+mn-ea"/>
                          <a:cs typeface="+mn-cs"/>
                          <a:sym typeface="Arial"/>
                        </a:rPr>
                        <a:t>/</a:t>
                      </a:r>
                      <a:r>
                        <a:rPr lang="en-US" sz="1050" b="0" i="0" u="none" strike="noStrike" cap="none" dirty="0" err="1">
                          <a:solidFill>
                            <a:schemeClr val="dk1"/>
                          </a:solidFill>
                          <a:effectLst/>
                          <a:latin typeface="Courier" pitchFamily="2" charset="0"/>
                          <a:ea typeface="+mn-ea"/>
                          <a:cs typeface="+mn-cs"/>
                          <a:sym typeface="Arial"/>
                        </a:rPr>
                        <a:t>gpfs</a:t>
                      </a:r>
                      <a:r>
                        <a:rPr lang="en-US" sz="1050" b="0" i="0" u="none" strike="noStrike" cap="none" dirty="0">
                          <a:solidFill>
                            <a:schemeClr val="dk1"/>
                          </a:solidFill>
                          <a:effectLst/>
                          <a:latin typeface="Courier" pitchFamily="2" charset="0"/>
                          <a:ea typeface="+mn-ea"/>
                          <a:cs typeface="+mn-cs"/>
                          <a:sym typeface="Arial"/>
                        </a:rPr>
                        <a:t>/summit/datasets/ICS/</a:t>
                      </a:r>
                    </a:p>
                  </a:txBody>
                  <a:tcPr/>
                </a:tc>
                <a:extLst>
                  <a:ext uri="{0D108BD9-81ED-4DB2-BD59-A6C34878D82A}">
                    <a16:rowId xmlns:a16="http://schemas.microsoft.com/office/drawing/2014/main" val="4016185011"/>
                  </a:ext>
                </a:extLst>
              </a:tr>
              <a:tr h="660509">
                <a:tc>
                  <a:txBody>
                    <a:bodyPr/>
                    <a:lstStyle/>
                    <a:p>
                      <a:r>
                        <a:rPr lang="en-US" sz="1200" dirty="0"/>
                        <a:t>Blanca/ </a:t>
                      </a:r>
                      <a:r>
                        <a:rPr lang="en-US" sz="1200" dirty="0" err="1"/>
                        <a:t>CUmulus</a:t>
                      </a:r>
                      <a:r>
                        <a:rPr lang="en-US" sz="1200" dirty="0"/>
                        <a:t> Scratch Filesystem</a:t>
                      </a:r>
                    </a:p>
                  </a:txBody>
                  <a:tcPr/>
                </a:tc>
                <a:tc>
                  <a:txBody>
                    <a:bodyPr/>
                    <a:lstStyle/>
                    <a:p>
                      <a:r>
                        <a:rPr lang="en-US" sz="1200" b="0" i="0" u="none" strike="noStrike" cap="none" dirty="0">
                          <a:solidFill>
                            <a:schemeClr val="dk1"/>
                          </a:solidFill>
                          <a:effectLst/>
                          <a:latin typeface="+mn-lt"/>
                          <a:ea typeface="+mn-ea"/>
                          <a:cs typeface="+mn-cs"/>
                          <a:sym typeface="Arial"/>
                        </a:rPr>
                        <a:t>Not Accessible (Go Live Summer 2022)</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No Limit (soft quota 40 TB)</a:t>
                      </a:r>
                      <a:endParaRPr lang="en-US" sz="1200" dirty="0"/>
                    </a:p>
                  </a:txBody>
                  <a:tcPr/>
                </a:tc>
                <a:tc>
                  <a:txBody>
                    <a:bodyPr/>
                    <a:lstStyle/>
                    <a:p>
                      <a:r>
                        <a:rPr lang="en-US" sz="1200" b="0" i="0" u="none" strike="noStrike" cap="none" dirty="0">
                          <a:solidFill>
                            <a:schemeClr val="dk1"/>
                          </a:solidFill>
                          <a:effectLst/>
                          <a:latin typeface="+mn-lt"/>
                          <a:ea typeface="+mn-ea"/>
                          <a:cs typeface="+mn-cs"/>
                          <a:sym typeface="Arial"/>
                        </a:rPr>
                        <a:t>temporary or long term storage of reproducible data files </a:t>
                      </a:r>
                      <a:endParaRPr lang="en-US" sz="1200" dirty="0"/>
                    </a:p>
                  </a:txBody>
                  <a:tcPr/>
                </a:tc>
                <a:tc>
                  <a:txBody>
                    <a:bodyPr/>
                    <a:lstStyle/>
                    <a:p>
                      <a:r>
                        <a:rPr lang="en-US" sz="1200" dirty="0"/>
                        <a:t>no</a:t>
                      </a:r>
                    </a:p>
                  </a:txBody>
                  <a:tcPr/>
                </a:tc>
                <a:tc>
                  <a:txBody>
                    <a:bodyPr/>
                    <a:lstStyle/>
                    <a:p>
                      <a:r>
                        <a:rPr lang="en-US" sz="1050" dirty="0"/>
                        <a:t>??</a:t>
                      </a:r>
                    </a:p>
                  </a:txBody>
                  <a:tcPr/>
                </a:tc>
                <a:extLst>
                  <a:ext uri="{0D108BD9-81ED-4DB2-BD59-A6C34878D82A}">
                    <a16:rowId xmlns:a16="http://schemas.microsoft.com/office/drawing/2014/main" val="3739057222"/>
                  </a:ext>
                </a:extLst>
              </a:tr>
            </a:tbl>
          </a:graphicData>
        </a:graphic>
      </p:graphicFrame>
    </p:spTree>
    <p:extLst>
      <p:ext uri="{BB962C8B-B14F-4D97-AF65-F5344CB8AC3E}">
        <p14:creationId xmlns:p14="http://schemas.microsoft.com/office/powerpoint/2010/main" val="244793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fontScale="90000"/>
          </a:bodyPr>
          <a:lstStyle/>
          <a:p>
            <a:r>
              <a:rPr lang="en-US" b="1" dirty="0"/>
              <a:t>Summit Scratch Datasets Filesystem</a:t>
            </a:r>
            <a:endParaRPr lang="en-US" dirty="0"/>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1577809"/>
            <a:ext cx="8229600" cy="4052969"/>
          </a:xfrm>
        </p:spPr>
        <p:txBody>
          <a:bodyPr anchor="t">
            <a:normAutofit/>
          </a:bodyPr>
          <a:lstStyle/>
          <a:p>
            <a:pPr marL="50800" indent="0">
              <a:lnSpc>
                <a:spcPct val="114000"/>
              </a:lnSpc>
              <a:spcBef>
                <a:spcPts val="1000"/>
              </a:spcBef>
              <a:buSzPct val="100000"/>
              <a:buNone/>
            </a:pPr>
            <a:r>
              <a:rPr lang="en-US" sz="1800" dirty="0">
                <a:solidFill>
                  <a:srgbClr val="000000"/>
                </a:solidFill>
                <a:latin typeface="Calibri"/>
                <a:cs typeface="Calibri"/>
              </a:rPr>
              <a:t>Use </a:t>
            </a:r>
            <a:r>
              <a:rPr lang="en-US" sz="1800" b="1" i="1" dirty="0">
                <a:solidFill>
                  <a:srgbClr val="000000"/>
                </a:solidFill>
                <a:latin typeface="Calibri"/>
                <a:cs typeface="Calibri"/>
              </a:rPr>
              <a:t>Summit Scratch Datasets Filesystem </a:t>
            </a:r>
            <a:r>
              <a:rPr lang="en-US" sz="1800" dirty="0">
                <a:solidFill>
                  <a:srgbClr val="000000"/>
                </a:solidFill>
                <a:latin typeface="Calibri"/>
                <a:cs typeface="Calibri"/>
              </a:rPr>
              <a:t>to store all open access datasets</a:t>
            </a:r>
          </a:p>
          <a:p>
            <a:pPr marL="50800" indent="0">
              <a:lnSpc>
                <a:spcPct val="114000"/>
              </a:lnSpc>
              <a:spcBef>
                <a:spcPts val="1000"/>
              </a:spcBef>
              <a:buSzPct val="100000"/>
              <a:buNone/>
            </a:pPr>
            <a:endParaRPr lang="en-US" sz="600" dirty="0">
              <a:solidFill>
                <a:srgbClr val="000000"/>
              </a:solidFill>
              <a:latin typeface="Calibri"/>
              <a:cs typeface="Calibri"/>
            </a:endParaRPr>
          </a:p>
          <a:p>
            <a:pPr>
              <a:lnSpc>
                <a:spcPct val="114000"/>
              </a:lnSpc>
              <a:spcBef>
                <a:spcPts val="1000"/>
              </a:spcBef>
              <a:buSzPct val="100000"/>
            </a:pPr>
            <a:r>
              <a:rPr lang="en-US" sz="1800" b="1" dirty="0">
                <a:solidFill>
                  <a:srgbClr val="000000"/>
                </a:solidFill>
                <a:latin typeface="Calibri"/>
                <a:cs typeface="Calibri"/>
              </a:rPr>
              <a:t>Always</a:t>
            </a:r>
            <a:r>
              <a:rPr lang="en-US" sz="1800" dirty="0">
                <a:solidFill>
                  <a:srgbClr val="000000"/>
                </a:solidFill>
                <a:latin typeface="Calibri"/>
                <a:cs typeface="Calibri"/>
              </a:rPr>
              <a:t> check owner and group permissions for directory structure and files</a:t>
            </a:r>
          </a:p>
          <a:p>
            <a:pPr>
              <a:lnSpc>
                <a:spcPct val="114000"/>
              </a:lnSpc>
              <a:spcBef>
                <a:spcPts val="1000"/>
              </a:spcBef>
              <a:buSzPct val="100000"/>
            </a:pPr>
            <a:r>
              <a:rPr lang="en-US" sz="1800" dirty="0">
                <a:solidFill>
                  <a:srgbClr val="000000"/>
                </a:solidFill>
                <a:latin typeface="Calibri"/>
                <a:cs typeface="Calibri"/>
              </a:rPr>
              <a:t>Include a </a:t>
            </a:r>
            <a:r>
              <a:rPr lang="en-US" sz="1800" dirty="0" err="1">
                <a:solidFill>
                  <a:srgbClr val="000000"/>
                </a:solidFill>
                <a:latin typeface="Calibri"/>
                <a:cs typeface="Calibri"/>
              </a:rPr>
              <a:t>README.txt</a:t>
            </a:r>
            <a:r>
              <a:rPr lang="en-US" sz="1800" dirty="0">
                <a:solidFill>
                  <a:srgbClr val="000000"/>
                </a:solidFill>
                <a:latin typeface="Calibri"/>
                <a:cs typeface="Calibri"/>
              </a:rPr>
              <a:t> or similar file to describe the dataset (include data use agreements as needed and expiration dates for locally stored files)</a:t>
            </a:r>
          </a:p>
          <a:p>
            <a:pPr>
              <a:lnSpc>
                <a:spcPct val="114000"/>
              </a:lnSpc>
              <a:spcBef>
                <a:spcPts val="1000"/>
              </a:spcBef>
              <a:buSzPct val="100000"/>
            </a:pPr>
            <a:r>
              <a:rPr lang="en-US" sz="1800" b="1" dirty="0">
                <a:solidFill>
                  <a:srgbClr val="000000"/>
                </a:solidFill>
                <a:latin typeface="Calibri"/>
                <a:cs typeface="Calibri"/>
              </a:rPr>
              <a:t>Do not store </a:t>
            </a:r>
            <a:r>
              <a:rPr lang="en-US" sz="1800" dirty="0">
                <a:solidFill>
                  <a:srgbClr val="000000"/>
                </a:solidFill>
                <a:latin typeface="Calibri"/>
                <a:cs typeface="Calibri"/>
              </a:rPr>
              <a:t>any derivative/computational output data -- these files must be moved to your team's </a:t>
            </a:r>
            <a:r>
              <a:rPr lang="en-US" sz="1800" dirty="0" err="1">
                <a:solidFill>
                  <a:srgbClr val="000000"/>
                </a:solidFill>
                <a:latin typeface="Calibri"/>
                <a:cs typeface="Calibri"/>
              </a:rPr>
              <a:t>PetaLibrary</a:t>
            </a:r>
            <a:r>
              <a:rPr lang="en-US" sz="1800" dirty="0">
                <a:solidFill>
                  <a:srgbClr val="000000"/>
                </a:solidFill>
                <a:latin typeface="Calibri"/>
                <a:cs typeface="Calibri"/>
              </a:rPr>
              <a:t> allocation</a:t>
            </a:r>
          </a:p>
          <a:p>
            <a:pPr>
              <a:lnSpc>
                <a:spcPct val="114000"/>
              </a:lnSpc>
              <a:spcBef>
                <a:spcPts val="1000"/>
              </a:spcBef>
              <a:buSzPct val="100000"/>
            </a:pPr>
            <a:r>
              <a:rPr lang="en-US" sz="1800" dirty="0">
                <a:solidFill>
                  <a:srgbClr val="000000"/>
                </a:solidFill>
                <a:latin typeface="Calibri"/>
                <a:cs typeface="Calibri"/>
              </a:rPr>
              <a:t>Use clear naming conventions for all files</a:t>
            </a:r>
          </a:p>
        </p:txBody>
      </p:sp>
    </p:spTree>
    <p:extLst>
      <p:ext uri="{BB962C8B-B14F-4D97-AF65-F5344CB8AC3E}">
        <p14:creationId xmlns:p14="http://schemas.microsoft.com/office/powerpoint/2010/main" val="375227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fontScale="90000"/>
          </a:bodyPr>
          <a:lstStyle/>
          <a:p>
            <a:r>
              <a:rPr lang="en-US" b="1" dirty="0"/>
              <a:t>Summit Personal Scratch vs Datasets</a:t>
            </a:r>
            <a:endParaRPr lang="en-US" dirty="0"/>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1998223"/>
            <a:ext cx="8229600" cy="860591"/>
          </a:xfrm>
        </p:spPr>
        <p:txBody>
          <a:bodyPr anchor="t">
            <a:normAutofit/>
          </a:bodyPr>
          <a:lstStyle/>
          <a:p>
            <a:pPr marL="50800" indent="0">
              <a:lnSpc>
                <a:spcPct val="114000"/>
              </a:lnSpc>
              <a:spcBef>
                <a:spcPts val="1000"/>
              </a:spcBef>
              <a:buSzPct val="100000"/>
              <a:buNone/>
            </a:pPr>
            <a:r>
              <a:rPr lang="en-US" sz="1800" dirty="0">
                <a:solidFill>
                  <a:srgbClr val="000000"/>
                </a:solidFill>
                <a:latin typeface="Calibri"/>
                <a:cs typeface="Calibri"/>
              </a:rPr>
              <a:t>Is your use case more suited to using Summit Scratch (USER) or Summit Scratch (Datasets)?</a:t>
            </a:r>
          </a:p>
        </p:txBody>
      </p:sp>
      <p:sp>
        <p:nvSpPr>
          <p:cNvPr id="4" name="Text Placeholder 2">
            <a:extLst>
              <a:ext uri="{FF2B5EF4-FFF2-40B4-BE49-F238E27FC236}">
                <a16:creationId xmlns:a16="http://schemas.microsoft.com/office/drawing/2014/main" id="{6D65947F-82B4-F240-8034-5C2FABB43465}"/>
              </a:ext>
            </a:extLst>
          </p:cNvPr>
          <p:cNvSpPr txBox="1">
            <a:spLocks/>
          </p:cNvSpPr>
          <p:nvPr/>
        </p:nvSpPr>
        <p:spPr>
          <a:xfrm>
            <a:off x="457200" y="2932387"/>
            <a:ext cx="3873062" cy="249095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Black"/>
                <a:ea typeface="Arial Black"/>
                <a:cs typeface="Arial Black"/>
                <a:sym typeface="Arial Black"/>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1" i="1"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50800" indent="0">
              <a:lnSpc>
                <a:spcPct val="114000"/>
              </a:lnSpc>
              <a:spcBef>
                <a:spcPts val="0"/>
              </a:spcBef>
              <a:buSzPct val="100000"/>
              <a:buFont typeface="Arial"/>
              <a:buNone/>
            </a:pPr>
            <a:r>
              <a:rPr lang="en-US" sz="1800" b="1" dirty="0">
                <a:solidFill>
                  <a:srgbClr val="000000"/>
                </a:solidFill>
                <a:latin typeface="Calibri"/>
                <a:cs typeface="Calibri"/>
              </a:rPr>
              <a:t>Summit PERSONAL Scratch Space:</a:t>
            </a:r>
          </a:p>
          <a:p>
            <a:pPr marL="50800" indent="0">
              <a:lnSpc>
                <a:spcPct val="114000"/>
              </a:lnSpc>
              <a:spcBef>
                <a:spcPts val="0"/>
              </a:spcBef>
              <a:buSzPct val="100000"/>
              <a:buFont typeface="Arial"/>
              <a:buNone/>
            </a:pPr>
            <a:r>
              <a:rPr lang="en-US" sz="1600" dirty="0">
                <a:solidFill>
                  <a:srgbClr val="000000"/>
                </a:solidFill>
                <a:latin typeface="Courier" pitchFamily="2" charset="0"/>
                <a:cs typeface="Calibri"/>
              </a:rPr>
              <a:t>/scratch/summit/&lt;</a:t>
            </a:r>
            <a:r>
              <a:rPr lang="en-US" sz="1600" dirty="0" err="1">
                <a:solidFill>
                  <a:srgbClr val="000000"/>
                </a:solidFill>
                <a:latin typeface="Courier" pitchFamily="2" charset="0"/>
                <a:cs typeface="Calibri"/>
              </a:rPr>
              <a:t>Identikey</a:t>
            </a:r>
            <a:r>
              <a:rPr lang="en-US" sz="1600" dirty="0">
                <a:solidFill>
                  <a:srgbClr val="000000"/>
                </a:solidFill>
                <a:latin typeface="Courier" pitchFamily="2" charset="0"/>
                <a:cs typeface="Calibri"/>
              </a:rPr>
              <a:t>&gt;</a:t>
            </a:r>
          </a:p>
          <a:p>
            <a:pPr marL="50800" indent="0">
              <a:lnSpc>
                <a:spcPct val="114000"/>
              </a:lnSpc>
              <a:spcBef>
                <a:spcPts val="1000"/>
              </a:spcBef>
              <a:buSzPct val="100000"/>
              <a:buFont typeface="Arial"/>
              <a:buNone/>
            </a:pPr>
            <a:endParaRPr lang="en-US" sz="1600" dirty="0">
              <a:solidFill>
                <a:srgbClr val="000000"/>
              </a:solidFill>
              <a:latin typeface="Courier" pitchFamily="2" charset="0"/>
              <a:cs typeface="Calibri"/>
            </a:endParaRPr>
          </a:p>
          <a:p>
            <a:pPr marL="50800" indent="0">
              <a:lnSpc>
                <a:spcPct val="114000"/>
              </a:lnSpc>
              <a:spcBef>
                <a:spcPts val="1000"/>
              </a:spcBef>
              <a:buSzPct val="100000"/>
              <a:buFont typeface="Arial"/>
              <a:buNone/>
            </a:pPr>
            <a:r>
              <a:rPr lang="en-US" sz="1600" dirty="0">
                <a:solidFill>
                  <a:srgbClr val="000000"/>
                </a:solidFill>
                <a:latin typeface="Calibri" panose="020F0502020204030204" pitchFamily="34" charset="0"/>
                <a:cs typeface="Calibri" panose="020F0502020204030204" pitchFamily="34" charset="0"/>
              </a:rPr>
              <a:t>-- Increased flexibility on data storage</a:t>
            </a:r>
          </a:p>
          <a:p>
            <a:pPr marL="50800" indent="0">
              <a:lnSpc>
                <a:spcPct val="114000"/>
              </a:lnSpc>
              <a:spcBef>
                <a:spcPts val="1000"/>
              </a:spcBef>
              <a:buSzPct val="100000"/>
              <a:buFont typeface="Arial"/>
              <a:buNone/>
            </a:pPr>
            <a:r>
              <a:rPr lang="en-US" sz="1600" dirty="0">
                <a:solidFill>
                  <a:srgbClr val="000000"/>
                </a:solidFill>
                <a:latin typeface="Calibri" panose="020F0502020204030204" pitchFamily="34" charset="0"/>
                <a:cs typeface="Calibri" panose="020F0502020204030204" pitchFamily="34" charset="0"/>
              </a:rPr>
              <a:t>--!! Purged Every 90 days !!</a:t>
            </a:r>
          </a:p>
          <a:p>
            <a:pPr marL="50800" indent="0">
              <a:lnSpc>
                <a:spcPct val="114000"/>
              </a:lnSpc>
              <a:spcBef>
                <a:spcPts val="1000"/>
              </a:spcBef>
              <a:buSzPct val="100000"/>
              <a:buFont typeface="Arial"/>
              <a:buNone/>
            </a:pPr>
            <a:endParaRPr lang="en-US" sz="1600" dirty="0">
              <a:solidFill>
                <a:srgbClr val="000000"/>
              </a:solidFill>
              <a:latin typeface="Courier" pitchFamily="2" charset="0"/>
              <a:cs typeface="Calibri"/>
            </a:endParaRPr>
          </a:p>
        </p:txBody>
      </p:sp>
      <p:sp>
        <p:nvSpPr>
          <p:cNvPr id="5" name="Text Placeholder 2">
            <a:extLst>
              <a:ext uri="{FF2B5EF4-FFF2-40B4-BE49-F238E27FC236}">
                <a16:creationId xmlns:a16="http://schemas.microsoft.com/office/drawing/2014/main" id="{ECBBB547-2442-1343-8662-4A626DEA6252}"/>
              </a:ext>
            </a:extLst>
          </p:cNvPr>
          <p:cNvSpPr txBox="1">
            <a:spLocks/>
          </p:cNvSpPr>
          <p:nvPr/>
        </p:nvSpPr>
        <p:spPr>
          <a:xfrm>
            <a:off x="4572000" y="2932387"/>
            <a:ext cx="3873062" cy="25645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Black"/>
                <a:ea typeface="Arial Black"/>
                <a:cs typeface="Arial Black"/>
                <a:sym typeface="Arial Black"/>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1" i="1"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50800" indent="0">
              <a:lnSpc>
                <a:spcPct val="114000"/>
              </a:lnSpc>
              <a:spcBef>
                <a:spcPts val="0"/>
              </a:spcBef>
              <a:buSzPct val="100000"/>
              <a:buFont typeface="Arial"/>
              <a:buNone/>
            </a:pPr>
            <a:r>
              <a:rPr lang="en-US" sz="1800" b="1" dirty="0">
                <a:solidFill>
                  <a:srgbClr val="000000"/>
                </a:solidFill>
                <a:latin typeface="Calibri"/>
                <a:cs typeface="Calibri"/>
              </a:rPr>
              <a:t>Summit DATASETS Scratch Space:</a:t>
            </a:r>
          </a:p>
          <a:p>
            <a:pPr marL="50800" indent="0">
              <a:lnSpc>
                <a:spcPct val="114000"/>
              </a:lnSpc>
              <a:spcBef>
                <a:spcPts val="0"/>
              </a:spcBef>
              <a:buSzPct val="100000"/>
              <a:buFont typeface="Arial"/>
              <a:buNone/>
            </a:pPr>
            <a:r>
              <a:rPr lang="en-US" sz="1600" dirty="0">
                <a:solidFill>
                  <a:srgbClr val="000000"/>
                </a:solidFill>
                <a:latin typeface="Courier" pitchFamily="2" charset="0"/>
                <a:cs typeface="Calibri"/>
              </a:rPr>
              <a:t>/</a:t>
            </a:r>
            <a:r>
              <a:rPr lang="en-US" sz="1600" dirty="0" err="1">
                <a:solidFill>
                  <a:srgbClr val="000000"/>
                </a:solidFill>
                <a:latin typeface="Courier" pitchFamily="2" charset="0"/>
                <a:cs typeface="Calibri"/>
              </a:rPr>
              <a:t>gpfs</a:t>
            </a:r>
            <a:r>
              <a:rPr lang="en-US" sz="1600" dirty="0">
                <a:solidFill>
                  <a:srgbClr val="000000"/>
                </a:solidFill>
                <a:latin typeface="Courier" pitchFamily="2" charset="0"/>
                <a:cs typeface="Calibri"/>
              </a:rPr>
              <a:t>/summit/datasets/ICS/</a:t>
            </a:r>
          </a:p>
          <a:p>
            <a:pPr marL="50800" indent="0">
              <a:lnSpc>
                <a:spcPct val="114000"/>
              </a:lnSpc>
              <a:spcBef>
                <a:spcPts val="1000"/>
              </a:spcBef>
              <a:buSzPct val="100000"/>
              <a:buFont typeface="Arial"/>
              <a:buNone/>
            </a:pPr>
            <a:endParaRPr lang="en-US" sz="1600" dirty="0">
              <a:solidFill>
                <a:srgbClr val="000000"/>
              </a:solidFill>
              <a:latin typeface="Courier" pitchFamily="2" charset="0"/>
              <a:cs typeface="Calibri"/>
            </a:endParaRPr>
          </a:p>
          <a:p>
            <a:pPr marL="50800" indent="0">
              <a:lnSpc>
                <a:spcPct val="114000"/>
              </a:lnSpc>
              <a:spcBef>
                <a:spcPts val="1000"/>
              </a:spcBef>
              <a:buSzPct val="100000"/>
              <a:buFont typeface="Arial"/>
              <a:buNone/>
            </a:pPr>
            <a:r>
              <a:rPr lang="en-US" sz="1600" dirty="0">
                <a:solidFill>
                  <a:srgbClr val="000000"/>
                </a:solidFill>
                <a:latin typeface="Calibri" panose="020F0502020204030204" pitchFamily="34" charset="0"/>
                <a:cs typeface="Calibri" panose="020F0502020204030204" pitchFamily="34" charset="0"/>
              </a:rPr>
              <a:t>-- shared resource... be responsible </a:t>
            </a:r>
          </a:p>
          <a:p>
            <a:pPr marL="50800" indent="0">
              <a:lnSpc>
                <a:spcPct val="114000"/>
              </a:lnSpc>
              <a:spcBef>
                <a:spcPts val="1000"/>
              </a:spcBef>
              <a:buSzPct val="100000"/>
              <a:buFont typeface="Arial"/>
              <a:buNone/>
            </a:pPr>
            <a:r>
              <a:rPr lang="en-US" sz="1600" dirty="0">
                <a:solidFill>
                  <a:srgbClr val="000000"/>
                </a:solidFill>
                <a:latin typeface="Calibri" panose="020F0502020204030204" pitchFamily="34" charset="0"/>
                <a:cs typeface="Calibri" panose="020F0502020204030204" pitchFamily="34" charset="0"/>
              </a:rPr>
              <a:t>-- No limitation on time data is retained</a:t>
            </a:r>
            <a:endParaRPr lang="en-US" sz="1600" dirty="0">
              <a:solidFill>
                <a:srgbClr val="000000"/>
              </a:solidFill>
              <a:latin typeface="Courier" pitchFamily="2" charset="0"/>
              <a:cs typeface="Calibri"/>
            </a:endParaRPr>
          </a:p>
        </p:txBody>
      </p:sp>
    </p:spTree>
    <p:extLst>
      <p:ext uri="{BB962C8B-B14F-4D97-AF65-F5344CB8AC3E}">
        <p14:creationId xmlns:p14="http://schemas.microsoft.com/office/powerpoint/2010/main" val="14181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a:bodyPr>
          <a:lstStyle/>
          <a:p>
            <a:r>
              <a:rPr lang="en-US" b="1" dirty="0"/>
              <a:t>Summit Compute Resources</a:t>
            </a:r>
            <a:endParaRPr lang="en-US" dirty="0"/>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1577809"/>
            <a:ext cx="8229600" cy="4052969"/>
          </a:xfrm>
        </p:spPr>
        <p:txBody>
          <a:bodyPr anchor="t">
            <a:normAutofit/>
          </a:bodyPr>
          <a:lstStyle/>
          <a:p>
            <a:pPr marL="50800" indent="0">
              <a:lnSpc>
                <a:spcPct val="114000"/>
              </a:lnSpc>
              <a:spcBef>
                <a:spcPts val="1000"/>
              </a:spcBef>
              <a:buSzPct val="100000"/>
              <a:buNone/>
            </a:pPr>
            <a:r>
              <a:rPr lang="en-US" sz="2000" dirty="0">
                <a:solidFill>
                  <a:srgbClr val="000000"/>
                </a:solidFill>
                <a:latin typeface="Calibri"/>
                <a:cs typeface="Calibri"/>
              </a:rPr>
              <a:t>Summit Computing Cluster is a </a:t>
            </a:r>
            <a:r>
              <a:rPr lang="en-US" sz="2000" b="1" i="1" dirty="0">
                <a:solidFill>
                  <a:srgbClr val="000000"/>
                </a:solidFill>
                <a:latin typeface="Calibri"/>
                <a:cs typeface="Calibri"/>
              </a:rPr>
              <a:t>free</a:t>
            </a:r>
            <a:r>
              <a:rPr lang="en-US" sz="2000" dirty="0">
                <a:solidFill>
                  <a:srgbClr val="000000"/>
                </a:solidFill>
                <a:latin typeface="Calibri"/>
                <a:cs typeface="Calibri"/>
              </a:rPr>
              <a:t>, University funded computing cluster managed by CURC.</a:t>
            </a:r>
          </a:p>
          <a:p>
            <a:pPr marL="50800" indent="0">
              <a:lnSpc>
                <a:spcPct val="114000"/>
              </a:lnSpc>
              <a:spcBef>
                <a:spcPts val="1000"/>
              </a:spcBef>
              <a:buSzPct val="100000"/>
              <a:buNone/>
            </a:pPr>
            <a:endParaRPr lang="en-US" sz="1800" b="1" dirty="0">
              <a:solidFill>
                <a:srgbClr val="000000"/>
              </a:solidFill>
              <a:latin typeface="Calibri"/>
              <a:cs typeface="Calibri"/>
            </a:endParaRPr>
          </a:p>
          <a:p>
            <a:pPr marL="50800" indent="0" algn="ctr">
              <a:lnSpc>
                <a:spcPct val="114000"/>
              </a:lnSpc>
              <a:spcBef>
                <a:spcPts val="1000"/>
              </a:spcBef>
              <a:buSzPct val="100000"/>
              <a:buNone/>
            </a:pPr>
            <a:r>
              <a:rPr lang="en-US" sz="1800" dirty="0" err="1">
                <a:latin typeface="Courier" pitchFamily="2" charset="0"/>
              </a:rPr>
              <a:t>ssh</a:t>
            </a:r>
            <a:r>
              <a:rPr lang="en-US" sz="1800" dirty="0">
                <a:latin typeface="Courier" pitchFamily="2" charset="0"/>
              </a:rPr>
              <a:t> -X &lt;</a:t>
            </a:r>
            <a:r>
              <a:rPr lang="en-US" sz="1800" dirty="0" err="1">
                <a:latin typeface="Courier" pitchFamily="2" charset="0"/>
              </a:rPr>
              <a:t>identikey</a:t>
            </a:r>
            <a:r>
              <a:rPr lang="en-US" sz="1800" dirty="0">
                <a:latin typeface="Courier" pitchFamily="2" charset="0"/>
              </a:rPr>
              <a:t>&gt;@</a:t>
            </a:r>
            <a:r>
              <a:rPr lang="en-US" sz="1800" dirty="0" err="1">
                <a:latin typeface="Courier" pitchFamily="2" charset="0"/>
              </a:rPr>
              <a:t>login.rc.colorado.edu</a:t>
            </a:r>
            <a:endParaRPr lang="en-US" sz="1800" b="1" dirty="0">
              <a:solidFill>
                <a:srgbClr val="000000"/>
              </a:solidFill>
              <a:latin typeface="Courier" pitchFamily="2" charset="0"/>
              <a:cs typeface="Calibri"/>
            </a:endParaRPr>
          </a:p>
        </p:txBody>
      </p:sp>
    </p:spTree>
    <p:extLst>
      <p:ext uri="{BB962C8B-B14F-4D97-AF65-F5344CB8AC3E}">
        <p14:creationId xmlns:p14="http://schemas.microsoft.com/office/powerpoint/2010/main" val="202414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fontScale="90000"/>
          </a:bodyPr>
          <a:lstStyle/>
          <a:p>
            <a:r>
              <a:rPr lang="en-US" b="1" dirty="0"/>
              <a:t>Accessing Software Modules and Mounted Filesystems</a:t>
            </a:r>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1577809"/>
            <a:ext cx="8229600" cy="1143001"/>
          </a:xfrm>
        </p:spPr>
        <p:txBody>
          <a:bodyPr anchor="t">
            <a:normAutofit/>
          </a:bodyPr>
          <a:lstStyle/>
          <a:p>
            <a:pPr marL="50800" indent="0">
              <a:lnSpc>
                <a:spcPct val="114000"/>
              </a:lnSpc>
              <a:spcBef>
                <a:spcPts val="1000"/>
              </a:spcBef>
              <a:buSzPct val="100000"/>
              <a:buNone/>
            </a:pPr>
            <a:r>
              <a:rPr lang="en-US" sz="2000" dirty="0">
                <a:solidFill>
                  <a:srgbClr val="000000"/>
                </a:solidFill>
                <a:latin typeface="Calibri"/>
                <a:cs typeface="Calibri"/>
              </a:rPr>
              <a:t>To access </a:t>
            </a:r>
            <a:r>
              <a:rPr lang="en-US" sz="2000" b="1" i="1" dirty="0">
                <a:solidFill>
                  <a:srgbClr val="000000"/>
                </a:solidFill>
                <a:latin typeface="Calibri"/>
                <a:cs typeface="Calibri"/>
              </a:rPr>
              <a:t>modules</a:t>
            </a:r>
            <a:r>
              <a:rPr lang="en-US" sz="2000" dirty="0">
                <a:solidFill>
                  <a:srgbClr val="000000"/>
                </a:solidFill>
                <a:latin typeface="Calibri"/>
                <a:cs typeface="Calibri"/>
              </a:rPr>
              <a:t> or scratch </a:t>
            </a:r>
            <a:r>
              <a:rPr lang="en-US" sz="2000" b="1" i="1" dirty="0">
                <a:solidFill>
                  <a:srgbClr val="000000"/>
                </a:solidFill>
                <a:latin typeface="Calibri"/>
                <a:cs typeface="Calibri"/>
              </a:rPr>
              <a:t>mounted filesystems </a:t>
            </a:r>
            <a:r>
              <a:rPr lang="en-US" sz="2000" dirty="0">
                <a:solidFill>
                  <a:srgbClr val="000000"/>
                </a:solidFill>
                <a:latin typeface="Calibri"/>
                <a:cs typeface="Calibri"/>
              </a:rPr>
              <a:t>on Summit, you must first launch a compile or compute node session.</a:t>
            </a:r>
          </a:p>
          <a:p>
            <a:pPr marL="50800" indent="0">
              <a:lnSpc>
                <a:spcPct val="114000"/>
              </a:lnSpc>
              <a:spcBef>
                <a:spcPts val="1000"/>
              </a:spcBef>
              <a:buSzPct val="100000"/>
              <a:buNone/>
            </a:pPr>
            <a:endParaRPr lang="en-US" sz="1800" b="1" dirty="0">
              <a:solidFill>
                <a:srgbClr val="000000"/>
              </a:solidFill>
              <a:latin typeface="Calibri"/>
              <a:cs typeface="Calibri"/>
            </a:endParaRPr>
          </a:p>
        </p:txBody>
      </p:sp>
      <p:graphicFrame>
        <p:nvGraphicFramePr>
          <p:cNvPr id="4" name="Table 4">
            <a:extLst>
              <a:ext uri="{FF2B5EF4-FFF2-40B4-BE49-F238E27FC236}">
                <a16:creationId xmlns:a16="http://schemas.microsoft.com/office/drawing/2014/main" id="{AEDD5079-77CD-744F-967F-532E507FF995}"/>
              </a:ext>
            </a:extLst>
          </p:cNvPr>
          <p:cNvGraphicFramePr>
            <a:graphicFrameLocks noGrp="1"/>
          </p:cNvGraphicFramePr>
          <p:nvPr>
            <p:extLst>
              <p:ext uri="{D42A27DB-BD31-4B8C-83A1-F6EECF244321}">
                <p14:modId xmlns:p14="http://schemas.microsoft.com/office/powerpoint/2010/main" val="3884199344"/>
              </p:ext>
            </p:extLst>
          </p:nvPr>
        </p:nvGraphicFramePr>
        <p:xfrm>
          <a:off x="457200" y="2974373"/>
          <a:ext cx="8229600" cy="1259840"/>
        </p:xfrm>
        <a:graphic>
          <a:graphicData uri="http://schemas.openxmlformats.org/drawingml/2006/table">
            <a:tbl>
              <a:tblPr firstRow="1" bandRow="1">
                <a:tableStyleId>{073A0DAA-6AF3-43AB-8588-CEC1D06C72B9}</a:tableStyleId>
              </a:tblPr>
              <a:tblGrid>
                <a:gridCol w="1487214">
                  <a:extLst>
                    <a:ext uri="{9D8B030D-6E8A-4147-A177-3AD203B41FA5}">
                      <a16:colId xmlns:a16="http://schemas.microsoft.com/office/drawing/2014/main" val="37134616"/>
                    </a:ext>
                  </a:extLst>
                </a:gridCol>
                <a:gridCol w="6742386">
                  <a:extLst>
                    <a:ext uri="{9D8B030D-6E8A-4147-A177-3AD203B41FA5}">
                      <a16:colId xmlns:a16="http://schemas.microsoft.com/office/drawing/2014/main" val="23618315"/>
                    </a:ext>
                  </a:extLst>
                </a:gridCol>
              </a:tblGrid>
              <a:tr h="370840">
                <a:tc>
                  <a:txBody>
                    <a:bodyPr/>
                    <a:lstStyle/>
                    <a:p>
                      <a:endParaRPr lang="en-US"/>
                    </a:p>
                  </a:txBody>
                  <a:tcPr anchor="ctr"/>
                </a:tc>
                <a:tc>
                  <a:txBody>
                    <a:bodyPr/>
                    <a:lstStyle/>
                    <a:p>
                      <a:pPr algn="ctr"/>
                      <a:r>
                        <a:rPr lang="en-US" dirty="0"/>
                        <a:t>Bash Command</a:t>
                      </a:r>
                    </a:p>
                  </a:txBody>
                  <a:tcPr anchor="ctr"/>
                </a:tc>
                <a:extLst>
                  <a:ext uri="{0D108BD9-81ED-4DB2-BD59-A6C34878D82A}">
                    <a16:rowId xmlns:a16="http://schemas.microsoft.com/office/drawing/2014/main" val="4093178654"/>
                  </a:ext>
                </a:extLst>
              </a:tr>
              <a:tr h="370840">
                <a:tc>
                  <a:txBody>
                    <a:bodyPr/>
                    <a:lstStyle/>
                    <a:p>
                      <a:r>
                        <a:rPr lang="en-US" dirty="0"/>
                        <a:t>Compile Node</a:t>
                      </a:r>
                    </a:p>
                  </a:txBody>
                  <a:tcPr anchor="ctr"/>
                </a:tc>
                <a:tc>
                  <a:txBody>
                    <a:bodyPr/>
                    <a:lstStyle/>
                    <a:p>
                      <a:r>
                        <a:rPr lang="en-US" sz="1400" b="0" i="0" u="none" strike="noStrike" cap="none" dirty="0" err="1">
                          <a:solidFill>
                            <a:schemeClr val="dk1"/>
                          </a:solidFill>
                          <a:effectLst/>
                          <a:latin typeface="Courier" pitchFamily="2" charset="0"/>
                          <a:ea typeface="+mn-ea"/>
                          <a:cs typeface="+mn-cs"/>
                          <a:sym typeface="Arial"/>
                        </a:rPr>
                        <a:t>ssh</a:t>
                      </a:r>
                      <a:r>
                        <a:rPr lang="en-US" sz="1400" b="0" i="0" u="none" strike="noStrike" cap="none" dirty="0">
                          <a:solidFill>
                            <a:schemeClr val="dk1"/>
                          </a:solidFill>
                          <a:effectLst/>
                          <a:latin typeface="Courier" pitchFamily="2" charset="0"/>
                          <a:ea typeface="+mn-ea"/>
                          <a:cs typeface="+mn-cs"/>
                          <a:sym typeface="Arial"/>
                        </a:rPr>
                        <a:t> </a:t>
                      </a:r>
                      <a:r>
                        <a:rPr lang="en-US" sz="1400" b="0" i="0" u="none" strike="noStrike" cap="none" dirty="0" err="1">
                          <a:solidFill>
                            <a:schemeClr val="dk1"/>
                          </a:solidFill>
                          <a:effectLst/>
                          <a:latin typeface="Courier" pitchFamily="2" charset="0"/>
                          <a:ea typeface="+mn-ea"/>
                          <a:cs typeface="+mn-cs"/>
                          <a:sym typeface="Arial"/>
                        </a:rPr>
                        <a:t>scompile</a:t>
                      </a:r>
                      <a:endParaRPr lang="en-US" dirty="0">
                        <a:latin typeface="Courier" pitchFamily="2" charset="0"/>
                      </a:endParaRPr>
                    </a:p>
                  </a:txBody>
                  <a:tcPr anchor="ctr"/>
                </a:tc>
                <a:extLst>
                  <a:ext uri="{0D108BD9-81ED-4DB2-BD59-A6C34878D82A}">
                    <a16:rowId xmlns:a16="http://schemas.microsoft.com/office/drawing/2014/main" val="1047635413"/>
                  </a:ext>
                </a:extLst>
              </a:tr>
              <a:tr h="370840">
                <a:tc>
                  <a:txBody>
                    <a:bodyPr/>
                    <a:lstStyle/>
                    <a:p>
                      <a:r>
                        <a:rPr lang="en-US" dirty="0"/>
                        <a:t>Interactive Compute Node</a:t>
                      </a:r>
                    </a:p>
                  </a:txBody>
                  <a:tcPr anchor="ctr"/>
                </a:tc>
                <a:tc>
                  <a:txBody>
                    <a:bodyPr/>
                    <a:lstStyle/>
                    <a:p>
                      <a:r>
                        <a:rPr lang="en-US" sz="1400" b="0" i="0" u="none" strike="noStrike" cap="none" dirty="0" err="1">
                          <a:solidFill>
                            <a:schemeClr val="dk1"/>
                          </a:solidFill>
                          <a:effectLst/>
                          <a:latin typeface="Courier" pitchFamily="2" charset="0"/>
                          <a:ea typeface="+mn-ea"/>
                          <a:cs typeface="+mn-cs"/>
                          <a:sym typeface="Arial"/>
                        </a:rPr>
                        <a:t>sinteractive</a:t>
                      </a:r>
                      <a:r>
                        <a:rPr lang="en-US" sz="1400" b="0" i="0" u="none" strike="noStrike" cap="none" dirty="0">
                          <a:solidFill>
                            <a:schemeClr val="dk1"/>
                          </a:solidFill>
                          <a:effectLst/>
                          <a:latin typeface="Courier" pitchFamily="2" charset="0"/>
                          <a:ea typeface="+mn-ea"/>
                          <a:cs typeface="+mn-cs"/>
                          <a:sym typeface="Arial"/>
                        </a:rPr>
                        <a:t> --partition=shas --time=01:00:00 --nodes=1</a:t>
                      </a:r>
                      <a:endParaRPr lang="en-US" dirty="0">
                        <a:latin typeface="Courier" pitchFamily="2" charset="0"/>
                      </a:endParaRPr>
                    </a:p>
                  </a:txBody>
                  <a:tcPr anchor="ctr"/>
                </a:tc>
                <a:extLst>
                  <a:ext uri="{0D108BD9-81ED-4DB2-BD59-A6C34878D82A}">
                    <a16:rowId xmlns:a16="http://schemas.microsoft.com/office/drawing/2014/main" val="2175336528"/>
                  </a:ext>
                </a:extLst>
              </a:tr>
            </a:tbl>
          </a:graphicData>
        </a:graphic>
      </p:graphicFrame>
      <p:sp>
        <p:nvSpPr>
          <p:cNvPr id="5" name="Text Placeholder 2">
            <a:extLst>
              <a:ext uri="{FF2B5EF4-FFF2-40B4-BE49-F238E27FC236}">
                <a16:creationId xmlns:a16="http://schemas.microsoft.com/office/drawing/2014/main" id="{57B647D6-92C7-474F-A4E8-A1E794FAE327}"/>
              </a:ext>
            </a:extLst>
          </p:cNvPr>
          <p:cNvSpPr txBox="1">
            <a:spLocks/>
          </p:cNvSpPr>
          <p:nvPr/>
        </p:nvSpPr>
        <p:spPr>
          <a:xfrm>
            <a:off x="457200" y="4487776"/>
            <a:ext cx="8229600" cy="12598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Black"/>
                <a:ea typeface="Arial Black"/>
                <a:cs typeface="Arial Black"/>
                <a:sym typeface="Arial Black"/>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1" i="1"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50800" indent="0" algn="ctr">
              <a:lnSpc>
                <a:spcPct val="114000"/>
              </a:lnSpc>
              <a:spcBef>
                <a:spcPts val="1000"/>
              </a:spcBef>
              <a:buSzPct val="100000"/>
              <a:buNone/>
            </a:pPr>
            <a:r>
              <a:rPr lang="en-US" sz="2000" b="1" i="1" dirty="0">
                <a:solidFill>
                  <a:srgbClr val="000000"/>
                </a:solidFill>
                <a:latin typeface="Calibri"/>
                <a:cs typeface="Calibri"/>
              </a:rPr>
              <a:t>Priority Job Submissions on Summit</a:t>
            </a:r>
            <a:endParaRPr lang="en-US" sz="1800" b="1" i="1" dirty="0">
              <a:solidFill>
                <a:srgbClr val="000000"/>
              </a:solidFill>
              <a:latin typeface="Calibri"/>
              <a:cs typeface="Calibri"/>
            </a:endParaRPr>
          </a:p>
          <a:p>
            <a:pPr marL="50800" indent="0" algn="ctr">
              <a:lnSpc>
                <a:spcPct val="114000"/>
              </a:lnSpc>
              <a:spcBef>
                <a:spcPts val="1000"/>
              </a:spcBef>
              <a:buSzPct val="100000"/>
              <a:buNone/>
            </a:pPr>
            <a:r>
              <a:rPr lang="en-US" sz="1200" dirty="0" err="1">
                <a:latin typeface="Courier" pitchFamily="2" charset="0"/>
                <a:sym typeface="Arial"/>
              </a:rPr>
              <a:t>sinteractive</a:t>
            </a:r>
            <a:r>
              <a:rPr lang="en-US" sz="1200" dirty="0">
                <a:solidFill>
                  <a:srgbClr val="000000"/>
                </a:solidFill>
                <a:latin typeface="Courier" pitchFamily="2" charset="0"/>
                <a:cs typeface="Calibri"/>
              </a:rPr>
              <a:t> --</a:t>
            </a:r>
            <a:r>
              <a:rPr lang="en-US" sz="1200" dirty="0" err="1">
                <a:solidFill>
                  <a:srgbClr val="000000"/>
                </a:solidFill>
                <a:latin typeface="Courier" pitchFamily="2" charset="0"/>
                <a:cs typeface="Calibri"/>
              </a:rPr>
              <a:t>qos</a:t>
            </a:r>
            <a:r>
              <a:rPr lang="en-US" sz="1200" dirty="0">
                <a:solidFill>
                  <a:srgbClr val="000000"/>
                </a:solidFill>
                <a:latin typeface="Courier" pitchFamily="2" charset="0"/>
                <a:cs typeface="Calibri"/>
              </a:rPr>
              <a:t>=normal --partition=shas --account=&lt;ICS-Account-Key&gt;</a:t>
            </a:r>
          </a:p>
          <a:p>
            <a:pPr marL="50800" indent="0" algn="ctr">
              <a:lnSpc>
                <a:spcPct val="114000"/>
              </a:lnSpc>
              <a:spcBef>
                <a:spcPts val="1000"/>
              </a:spcBef>
              <a:buSzPct val="100000"/>
              <a:buNone/>
            </a:pPr>
            <a:r>
              <a:rPr lang="en-US" sz="1200" dirty="0">
                <a:solidFill>
                  <a:srgbClr val="000000"/>
                </a:solidFill>
                <a:latin typeface="Courier" pitchFamily="2" charset="0"/>
                <a:cs typeface="Calibri"/>
              </a:rPr>
              <a:t>** Contact Amy Hegarty or Lena </a:t>
            </a:r>
            <a:r>
              <a:rPr lang="en-US" sz="1200" dirty="0" err="1">
                <a:solidFill>
                  <a:srgbClr val="000000"/>
                </a:solidFill>
                <a:latin typeface="Courier" pitchFamily="2" charset="0"/>
                <a:cs typeface="Calibri"/>
              </a:rPr>
              <a:t>Sherbakov</a:t>
            </a:r>
            <a:r>
              <a:rPr lang="en-US" sz="1200" dirty="0">
                <a:solidFill>
                  <a:srgbClr val="000000"/>
                </a:solidFill>
                <a:latin typeface="Courier" pitchFamily="2" charset="0"/>
                <a:cs typeface="Calibri"/>
              </a:rPr>
              <a:t> for the ICS Account Key **</a:t>
            </a:r>
          </a:p>
        </p:txBody>
      </p:sp>
    </p:spTree>
    <p:extLst>
      <p:ext uri="{BB962C8B-B14F-4D97-AF65-F5344CB8AC3E}">
        <p14:creationId xmlns:p14="http://schemas.microsoft.com/office/powerpoint/2010/main" val="219715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4F32-1A59-2045-A82E-4101700C9337}"/>
              </a:ext>
            </a:extLst>
          </p:cNvPr>
          <p:cNvSpPr>
            <a:spLocks noGrp="1"/>
          </p:cNvSpPr>
          <p:nvPr>
            <p:ph type="title"/>
          </p:nvPr>
        </p:nvSpPr>
        <p:spPr/>
        <p:txBody>
          <a:bodyPr>
            <a:normAutofit fontScale="90000"/>
          </a:bodyPr>
          <a:lstStyle/>
          <a:p>
            <a:r>
              <a:rPr lang="en-US" b="1" dirty="0"/>
              <a:t>Best Practices for Open Access Data</a:t>
            </a:r>
          </a:p>
        </p:txBody>
      </p:sp>
      <p:sp>
        <p:nvSpPr>
          <p:cNvPr id="3" name="Text Placeholder 2">
            <a:extLst>
              <a:ext uri="{FF2B5EF4-FFF2-40B4-BE49-F238E27FC236}">
                <a16:creationId xmlns:a16="http://schemas.microsoft.com/office/drawing/2014/main" id="{3434777B-873A-C944-AE4E-981CDCBA6376}"/>
              </a:ext>
            </a:extLst>
          </p:cNvPr>
          <p:cNvSpPr>
            <a:spLocks noGrp="1"/>
          </p:cNvSpPr>
          <p:nvPr>
            <p:ph type="body" idx="1"/>
          </p:nvPr>
        </p:nvSpPr>
        <p:spPr>
          <a:xfrm>
            <a:off x="457200" y="1577809"/>
            <a:ext cx="8229600" cy="4052969"/>
          </a:xfrm>
        </p:spPr>
        <p:txBody>
          <a:bodyPr anchor="t">
            <a:normAutofit fontScale="85000" lnSpcReduction="20000"/>
          </a:bodyPr>
          <a:lstStyle/>
          <a:p>
            <a:pPr marL="50800" indent="0">
              <a:lnSpc>
                <a:spcPct val="114000"/>
              </a:lnSpc>
              <a:spcBef>
                <a:spcPts val="1000"/>
              </a:spcBef>
              <a:buSzPct val="100000"/>
              <a:buNone/>
            </a:pPr>
            <a:r>
              <a:rPr lang="en-US" sz="2600" b="1" dirty="0">
                <a:solidFill>
                  <a:srgbClr val="000000"/>
                </a:solidFill>
                <a:latin typeface="Calibri"/>
                <a:cs typeface="Calibri"/>
              </a:rPr>
              <a:t>Should I download datasets from the Cloud?</a:t>
            </a:r>
          </a:p>
          <a:p>
            <a:pPr marL="50800" indent="0">
              <a:lnSpc>
                <a:spcPct val="114000"/>
              </a:lnSpc>
              <a:spcBef>
                <a:spcPts val="1000"/>
              </a:spcBef>
              <a:buSzPct val="100000"/>
              <a:buNone/>
            </a:pPr>
            <a:endParaRPr lang="en-US" sz="1000" b="1" dirty="0">
              <a:solidFill>
                <a:srgbClr val="000000"/>
              </a:solidFill>
              <a:latin typeface="Calibri"/>
              <a:cs typeface="Calibri"/>
            </a:endParaRPr>
          </a:p>
          <a:p>
            <a:pPr marL="50800" indent="0">
              <a:lnSpc>
                <a:spcPct val="114000"/>
              </a:lnSpc>
              <a:spcBef>
                <a:spcPts val="1000"/>
              </a:spcBef>
              <a:buSzPct val="100000"/>
              <a:buNone/>
            </a:pPr>
            <a:r>
              <a:rPr lang="en-US" sz="2000" b="1" dirty="0">
                <a:solidFill>
                  <a:srgbClr val="000000"/>
                </a:solidFill>
                <a:latin typeface="Calibri"/>
                <a:cs typeface="Calibri"/>
              </a:rPr>
              <a:t>Pros </a:t>
            </a:r>
            <a:r>
              <a:rPr lang="en-US" sz="2000" dirty="0">
                <a:solidFill>
                  <a:srgbClr val="000000"/>
                </a:solidFill>
                <a:latin typeface="Calibri"/>
                <a:cs typeface="Calibri"/>
              </a:rPr>
              <a:t>of duplicate dataset downloads:</a:t>
            </a:r>
          </a:p>
          <a:p>
            <a:pPr>
              <a:lnSpc>
                <a:spcPct val="114000"/>
              </a:lnSpc>
              <a:spcBef>
                <a:spcPts val="1000"/>
              </a:spcBef>
              <a:buSzPct val="100000"/>
            </a:pPr>
            <a:r>
              <a:rPr lang="en-US" sz="2000" dirty="0">
                <a:solidFill>
                  <a:srgbClr val="000000"/>
                </a:solidFill>
                <a:latin typeface="Calibri"/>
                <a:cs typeface="Calibri"/>
              </a:rPr>
              <a:t>Fast and reliable access to your dataset any time</a:t>
            </a:r>
          </a:p>
          <a:p>
            <a:pPr>
              <a:lnSpc>
                <a:spcPct val="114000"/>
              </a:lnSpc>
              <a:spcBef>
                <a:spcPts val="1000"/>
              </a:spcBef>
              <a:buSzPct val="100000"/>
            </a:pPr>
            <a:r>
              <a:rPr lang="en-US" sz="2000" dirty="0">
                <a:solidFill>
                  <a:srgbClr val="000000"/>
                </a:solidFill>
                <a:latin typeface="Calibri"/>
                <a:cs typeface="Calibri"/>
              </a:rPr>
              <a:t>Searchable metadata for all files</a:t>
            </a:r>
          </a:p>
          <a:p>
            <a:pPr>
              <a:lnSpc>
                <a:spcPct val="114000"/>
              </a:lnSpc>
              <a:spcBef>
                <a:spcPts val="1000"/>
              </a:spcBef>
              <a:buSzPct val="100000"/>
            </a:pPr>
            <a:r>
              <a:rPr lang="en-US" sz="2000" dirty="0">
                <a:solidFill>
                  <a:srgbClr val="000000"/>
                </a:solidFill>
                <a:latin typeface="Calibri"/>
                <a:cs typeface="Calibri"/>
              </a:rPr>
              <a:t>"Traditional" method to access datasets</a:t>
            </a:r>
          </a:p>
          <a:p>
            <a:pPr marL="50800" indent="0">
              <a:lnSpc>
                <a:spcPct val="114000"/>
              </a:lnSpc>
              <a:spcBef>
                <a:spcPts val="1000"/>
              </a:spcBef>
              <a:buSzPct val="100000"/>
              <a:buNone/>
            </a:pPr>
            <a:endParaRPr lang="en-US" sz="800" dirty="0">
              <a:solidFill>
                <a:srgbClr val="000000"/>
              </a:solidFill>
              <a:latin typeface="Calibri"/>
              <a:cs typeface="Calibri"/>
            </a:endParaRPr>
          </a:p>
          <a:p>
            <a:pPr marL="50800" indent="0">
              <a:lnSpc>
                <a:spcPct val="114000"/>
              </a:lnSpc>
              <a:spcBef>
                <a:spcPts val="1000"/>
              </a:spcBef>
              <a:buSzPct val="100000"/>
              <a:buNone/>
            </a:pPr>
            <a:r>
              <a:rPr lang="en-US" sz="2000" b="1" dirty="0">
                <a:solidFill>
                  <a:srgbClr val="000000"/>
                </a:solidFill>
                <a:latin typeface="Calibri"/>
                <a:cs typeface="Calibri"/>
              </a:rPr>
              <a:t>Cons</a:t>
            </a:r>
            <a:r>
              <a:rPr lang="en-US" sz="2000" dirty="0">
                <a:solidFill>
                  <a:srgbClr val="000000"/>
                </a:solidFill>
                <a:latin typeface="Calibri"/>
                <a:cs typeface="Calibri"/>
              </a:rPr>
              <a:t> of duplicate dataset downloads:</a:t>
            </a:r>
          </a:p>
          <a:p>
            <a:pPr>
              <a:lnSpc>
                <a:spcPct val="114000"/>
              </a:lnSpc>
              <a:spcBef>
                <a:spcPts val="1000"/>
              </a:spcBef>
              <a:buSzPct val="100000"/>
            </a:pPr>
            <a:r>
              <a:rPr lang="en-US" sz="2000" dirty="0">
                <a:solidFill>
                  <a:srgbClr val="000000"/>
                </a:solidFill>
                <a:latin typeface="Calibri"/>
                <a:cs typeface="Calibri"/>
              </a:rPr>
              <a:t>Expensive and occupies space on shared resources</a:t>
            </a:r>
          </a:p>
          <a:p>
            <a:pPr>
              <a:lnSpc>
                <a:spcPct val="114000"/>
              </a:lnSpc>
              <a:spcBef>
                <a:spcPts val="1000"/>
              </a:spcBef>
              <a:buSzPct val="100000"/>
            </a:pPr>
            <a:r>
              <a:rPr lang="en-US" sz="2000" dirty="0">
                <a:solidFill>
                  <a:srgbClr val="000000"/>
                </a:solidFill>
                <a:latin typeface="Calibri"/>
                <a:cs typeface="Calibri"/>
              </a:rPr>
              <a:t>Duplicates data already stored offsite</a:t>
            </a:r>
          </a:p>
          <a:p>
            <a:pPr>
              <a:lnSpc>
                <a:spcPct val="114000"/>
              </a:lnSpc>
              <a:spcBef>
                <a:spcPts val="1000"/>
              </a:spcBef>
              <a:buSzPct val="100000"/>
            </a:pPr>
            <a:r>
              <a:rPr lang="en-US" sz="2000" dirty="0">
                <a:solidFill>
                  <a:srgbClr val="000000"/>
                </a:solidFill>
                <a:latin typeface="Calibri"/>
                <a:cs typeface="Calibri"/>
              </a:rPr>
              <a:t>Risk breaking privacy or time limit agreements in Data Use Agreements</a:t>
            </a:r>
            <a:endParaRPr lang="en-US" sz="1800" b="1" dirty="0">
              <a:solidFill>
                <a:srgbClr val="000000"/>
              </a:solidFill>
              <a:latin typeface="Courier" pitchFamily="2" charset="0"/>
              <a:cs typeface="Calibri"/>
            </a:endParaRPr>
          </a:p>
        </p:txBody>
      </p:sp>
    </p:spTree>
    <p:extLst>
      <p:ext uri="{BB962C8B-B14F-4D97-AF65-F5344CB8AC3E}">
        <p14:creationId xmlns:p14="http://schemas.microsoft.com/office/powerpoint/2010/main" val="201822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ACB5-4F77-E449-8199-B1DC6E1D844F}"/>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9C6AFF93-AABB-464A-B956-37510030A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8439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4673</TotalTime>
  <Words>727</Words>
  <Application>Microsoft Macintosh PowerPoint</Application>
  <PresentationFormat>On-screen Show (4:3)</PresentationFormat>
  <Paragraphs>106</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Courier</vt:lpstr>
      <vt:lpstr>Arial Black</vt:lpstr>
      <vt:lpstr>Calibri</vt:lpstr>
      <vt:lpstr>Arial</vt:lpstr>
      <vt:lpstr>Caveat</vt:lpstr>
      <vt:lpstr>Office Theme</vt:lpstr>
      <vt:lpstr>Interacting with Community Datasets: Best Practices</vt:lpstr>
      <vt:lpstr>Learning Objectives:</vt:lpstr>
      <vt:lpstr>Summit Scratch File System...</vt:lpstr>
      <vt:lpstr>Summit Scratch Datasets Filesystem</vt:lpstr>
      <vt:lpstr>Summit Personal Scratch vs Datasets</vt:lpstr>
      <vt:lpstr>Summit Compute Resources</vt:lpstr>
      <vt:lpstr>Accessing Software Modules and Mounted Filesystems</vt:lpstr>
      <vt:lpstr>Best Practices for Open Access Data</vt:lpstr>
      <vt:lpstr>PowerPoint Presentation</vt:lpstr>
      <vt:lpstr>Next steps, lets try it on some community data!</vt:lpstr>
      <vt:lpstr>Bonus: What Are Singularity Containers?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waldo</dc:creator>
  <cp:lastModifiedBy>Amy Hegarty</cp:lastModifiedBy>
  <cp:revision>49</cp:revision>
  <dcterms:created xsi:type="dcterms:W3CDTF">2010-10-12T21:13:14Z</dcterms:created>
  <dcterms:modified xsi:type="dcterms:W3CDTF">2021-12-08T18:35:36Z</dcterms:modified>
</cp:coreProperties>
</file>