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220" r:id="rId2"/>
    <p:sldId id="1221" r:id="rId3"/>
    <p:sldId id="1711" r:id="rId4"/>
    <p:sldId id="1344" r:id="rId5"/>
    <p:sldId id="1425" r:id="rId6"/>
    <p:sldId id="1662" r:id="rId7"/>
    <p:sldId id="1426" r:id="rId8"/>
    <p:sldId id="1703" r:id="rId9"/>
    <p:sldId id="1427" r:id="rId10"/>
    <p:sldId id="1702" r:id="rId11"/>
    <p:sldId id="1712" r:id="rId12"/>
    <p:sldId id="1704" r:id="rId13"/>
    <p:sldId id="1705" r:id="rId14"/>
    <p:sldId id="1706" r:id="rId15"/>
    <p:sldId id="1707" r:id="rId16"/>
    <p:sldId id="1708" r:id="rId17"/>
    <p:sldId id="1709" r:id="rId18"/>
    <p:sldId id="1710" r:id="rId19"/>
    <p:sldId id="1056" r:id="rId20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4">
          <p15:clr>
            <a:srgbClr val="A4A3A4"/>
          </p15:clr>
        </p15:guide>
        <p15:guide id="2" orient="horz" pos="3895">
          <p15:clr>
            <a:srgbClr val="A4A3A4"/>
          </p15:clr>
        </p15:guide>
        <p15:guide id="3" pos="6177">
          <p15:clr>
            <a:srgbClr val="A4A3A4"/>
          </p15:clr>
        </p15:guide>
        <p15:guide id="4" pos="5467">
          <p15:clr>
            <a:srgbClr val="A4A3A4"/>
          </p15:clr>
        </p15:guide>
        <p15:guide id="5" pos="3922">
          <p15:clr>
            <a:srgbClr val="A4A3A4"/>
          </p15:clr>
        </p15:guide>
        <p15:guide id="6" pos="737">
          <p15:clr>
            <a:srgbClr val="A4A3A4"/>
          </p15:clr>
        </p15:guide>
        <p15:guide id="7" pos="5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A96"/>
    <a:srgbClr val="00B050"/>
    <a:srgbClr val="D0D8E8"/>
    <a:srgbClr val="EAEDF4"/>
    <a:srgbClr val="E9EDF4"/>
    <a:srgbClr val="259A80"/>
    <a:srgbClr val="F2AD74"/>
    <a:srgbClr val="FF9966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7062" autoAdjust="0"/>
  </p:normalViewPr>
  <p:slideViewPr>
    <p:cSldViewPr>
      <p:cViewPr varScale="1">
        <p:scale>
          <a:sx n="65" d="100"/>
          <a:sy n="65" d="100"/>
        </p:scale>
        <p:origin x="1056" y="60"/>
      </p:cViewPr>
      <p:guideLst>
        <p:guide orient="horz" pos="844"/>
        <p:guide orient="horz" pos="3895"/>
        <p:guide pos="6177"/>
        <p:guide pos="5467"/>
        <p:guide pos="3922"/>
        <p:guide pos="737"/>
        <p:guide pos="57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90C86-4FD4-41B9-A9D1-7D1FB28D94E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582270-0149-44CF-B74D-0D876D870774}">
      <dgm:prSet phldrT="[文本]"/>
      <dgm:spPr/>
      <dgm:t>
        <a:bodyPr/>
        <a:lstStyle/>
        <a:p>
          <a:r>
            <a:rPr lang="zh-CN" altLang="en-US" dirty="0"/>
            <a:t>流数据</a:t>
          </a:r>
        </a:p>
      </dgm:t>
    </dgm:pt>
    <dgm:pt modelId="{10036CA8-D3F0-4F8C-8942-012B85AE86AC}" type="parTrans" cxnId="{1E9628BB-E533-4745-97EE-15FB641B4F16}">
      <dgm:prSet/>
      <dgm:spPr/>
      <dgm:t>
        <a:bodyPr/>
        <a:lstStyle/>
        <a:p>
          <a:endParaRPr lang="zh-CN" altLang="en-US"/>
        </a:p>
      </dgm:t>
    </dgm:pt>
    <dgm:pt modelId="{A1C72357-09AF-46E6-AF4E-22BA5BA7C057}" type="sibTrans" cxnId="{1E9628BB-E533-4745-97EE-15FB641B4F16}">
      <dgm:prSet/>
      <dgm:spPr/>
      <dgm:t>
        <a:bodyPr/>
        <a:lstStyle/>
        <a:p>
          <a:endParaRPr lang="zh-CN" altLang="en-US"/>
        </a:p>
      </dgm:t>
    </dgm:pt>
    <dgm:pt modelId="{F7ECDAD9-91FC-47EC-937A-F84BB9FBF7C2}">
      <dgm:prSet phldrT="[文本]"/>
      <dgm:spPr/>
      <dgm:t>
        <a:bodyPr/>
        <a:lstStyle/>
        <a:p>
          <a:r>
            <a:rPr lang="zh-CN" altLang="en-US" dirty="0"/>
            <a:t>安全类数据</a:t>
          </a:r>
        </a:p>
      </dgm:t>
    </dgm:pt>
    <dgm:pt modelId="{C13D498B-48EB-4C40-BFDD-62F7D7E412DF}" type="parTrans" cxnId="{3F5279DA-3ADD-4DC5-9180-15ADA2B8E1A3}">
      <dgm:prSet/>
      <dgm:spPr/>
      <dgm:t>
        <a:bodyPr/>
        <a:lstStyle/>
        <a:p>
          <a:endParaRPr lang="zh-CN" altLang="en-US"/>
        </a:p>
      </dgm:t>
    </dgm:pt>
    <dgm:pt modelId="{60505FDE-852F-4A9C-AFC6-862E1BC47D2A}" type="sibTrans" cxnId="{3F5279DA-3ADD-4DC5-9180-15ADA2B8E1A3}">
      <dgm:prSet/>
      <dgm:spPr/>
      <dgm:t>
        <a:bodyPr/>
        <a:lstStyle/>
        <a:p>
          <a:endParaRPr lang="zh-CN" altLang="en-US"/>
        </a:p>
      </dgm:t>
    </dgm:pt>
    <dgm:pt modelId="{0C18A6D1-B705-4053-AD06-7B19A9617E0B}">
      <dgm:prSet phldrT="[文本]"/>
      <dgm:spPr/>
      <dgm:t>
        <a:bodyPr/>
        <a:lstStyle/>
        <a:p>
          <a:r>
            <a:rPr lang="zh-CN" altLang="en-US" dirty="0"/>
            <a:t>管理类数据</a:t>
          </a:r>
        </a:p>
      </dgm:t>
    </dgm:pt>
    <dgm:pt modelId="{2F539CE4-20A3-4BAF-98B8-24727AE59242}" type="parTrans" cxnId="{A8B60EAA-A350-4B84-A782-F259384314F2}">
      <dgm:prSet/>
      <dgm:spPr/>
      <dgm:t>
        <a:bodyPr/>
        <a:lstStyle/>
        <a:p>
          <a:endParaRPr lang="zh-CN" altLang="en-US"/>
        </a:p>
      </dgm:t>
    </dgm:pt>
    <dgm:pt modelId="{C743DDC5-A4F9-4817-978E-9A89ED104D9B}" type="sibTrans" cxnId="{A8B60EAA-A350-4B84-A782-F259384314F2}">
      <dgm:prSet/>
      <dgm:spPr/>
      <dgm:t>
        <a:bodyPr/>
        <a:lstStyle/>
        <a:p>
          <a:endParaRPr lang="zh-CN" altLang="en-US"/>
        </a:p>
      </dgm:t>
    </dgm:pt>
    <dgm:pt modelId="{3BA6CAC7-478B-4263-B951-2C0ACC297EBC}">
      <dgm:prSet phldrT="[文本]"/>
      <dgm:spPr/>
      <dgm:t>
        <a:bodyPr/>
        <a:lstStyle/>
        <a:p>
          <a:r>
            <a:rPr lang="zh-CN" altLang="en-US" dirty="0" smtClean="0"/>
            <a:t>数据采集</a:t>
          </a:r>
          <a:endParaRPr lang="zh-CN" altLang="en-US" dirty="0"/>
        </a:p>
      </dgm:t>
    </dgm:pt>
    <dgm:pt modelId="{C1563650-0E12-4914-8AFE-F199B8CE5970}" type="parTrans" cxnId="{A735A85F-46B1-41D1-8699-1A299BA52F0F}">
      <dgm:prSet/>
      <dgm:spPr/>
      <dgm:t>
        <a:bodyPr/>
        <a:lstStyle/>
        <a:p>
          <a:endParaRPr lang="zh-CN" altLang="en-US"/>
        </a:p>
      </dgm:t>
    </dgm:pt>
    <dgm:pt modelId="{0F68590D-D661-4E9F-B5D0-9C9AEE5DBC50}" type="sibTrans" cxnId="{A735A85F-46B1-41D1-8699-1A299BA52F0F}">
      <dgm:prSet/>
      <dgm:spPr/>
      <dgm:t>
        <a:bodyPr/>
        <a:lstStyle/>
        <a:p>
          <a:endParaRPr lang="zh-CN" altLang="en-US"/>
        </a:p>
      </dgm:t>
    </dgm:pt>
    <dgm:pt modelId="{C84D222B-ED3C-4ACF-A68E-17A45C6DAE68}" type="pres">
      <dgm:prSet presAssocID="{F7090C86-4FD4-41B9-A9D1-7D1FB28D94E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976E81-56A4-44B4-A2F7-F7FCE51A9807}" type="pres">
      <dgm:prSet presAssocID="{F7090C86-4FD4-41B9-A9D1-7D1FB28D94E2}" presName="ellipse" presStyleLbl="trBgShp" presStyleIdx="0" presStyleCnt="1"/>
      <dgm:spPr/>
    </dgm:pt>
    <dgm:pt modelId="{A05745AA-169A-4336-87F8-B3C053D38BFF}" type="pres">
      <dgm:prSet presAssocID="{F7090C86-4FD4-41B9-A9D1-7D1FB28D94E2}" presName="arrow1" presStyleLbl="fgShp" presStyleIdx="0" presStyleCnt="1"/>
      <dgm:spPr/>
    </dgm:pt>
    <dgm:pt modelId="{E5E4B465-E0F8-4783-B32C-32E26A221A90}" type="pres">
      <dgm:prSet presAssocID="{F7090C86-4FD4-41B9-A9D1-7D1FB28D94E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74BB6-1739-438A-B5A1-0D33E3DFA5BE}" type="pres">
      <dgm:prSet presAssocID="{F7ECDAD9-91FC-47EC-937A-F84BB9FBF7C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2B724-8682-4987-A778-C5A324F71828}" type="pres">
      <dgm:prSet presAssocID="{0C18A6D1-B705-4053-AD06-7B19A9617E0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F2BF5-FA09-4EFE-8134-6C171E8D7F1D}" type="pres">
      <dgm:prSet presAssocID="{3BA6CAC7-478B-4263-B951-2C0ACC297EB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851A3-B5C8-4BD6-8C45-EB6D9951E25F}" type="pres">
      <dgm:prSet presAssocID="{F7090C86-4FD4-41B9-A9D1-7D1FB28D94E2}" presName="funnel" presStyleLbl="trAlignAcc1" presStyleIdx="0" presStyleCnt="1"/>
      <dgm:spPr/>
    </dgm:pt>
  </dgm:ptLst>
  <dgm:cxnLst>
    <dgm:cxn modelId="{33B1ACAE-BB0F-441E-B742-1F4EAC548439}" type="presOf" srcId="{B7582270-0149-44CF-B74D-0D876D870774}" destId="{A60F2BF5-FA09-4EFE-8134-6C171E8D7F1D}" srcOrd="0" destOrd="0" presId="urn:microsoft.com/office/officeart/2005/8/layout/funnel1"/>
    <dgm:cxn modelId="{A2E24303-9059-4DD4-9D0C-6DF8E44D5143}" type="presOf" srcId="{0C18A6D1-B705-4053-AD06-7B19A9617E0B}" destId="{A3174BB6-1739-438A-B5A1-0D33E3DFA5BE}" srcOrd="0" destOrd="0" presId="urn:microsoft.com/office/officeart/2005/8/layout/funnel1"/>
    <dgm:cxn modelId="{A735A85F-46B1-41D1-8699-1A299BA52F0F}" srcId="{F7090C86-4FD4-41B9-A9D1-7D1FB28D94E2}" destId="{3BA6CAC7-478B-4263-B951-2C0ACC297EBC}" srcOrd="3" destOrd="0" parTransId="{C1563650-0E12-4914-8AFE-F199B8CE5970}" sibTransId="{0F68590D-D661-4E9F-B5D0-9C9AEE5DBC50}"/>
    <dgm:cxn modelId="{A8B60EAA-A350-4B84-A782-F259384314F2}" srcId="{F7090C86-4FD4-41B9-A9D1-7D1FB28D94E2}" destId="{0C18A6D1-B705-4053-AD06-7B19A9617E0B}" srcOrd="2" destOrd="0" parTransId="{2F539CE4-20A3-4BAF-98B8-24727AE59242}" sibTransId="{C743DDC5-A4F9-4817-978E-9A89ED104D9B}"/>
    <dgm:cxn modelId="{0D6620B2-AD5B-4F47-8D9E-2BCBE9094EC8}" type="presOf" srcId="{F7090C86-4FD4-41B9-A9D1-7D1FB28D94E2}" destId="{C84D222B-ED3C-4ACF-A68E-17A45C6DAE68}" srcOrd="0" destOrd="0" presId="urn:microsoft.com/office/officeart/2005/8/layout/funnel1"/>
    <dgm:cxn modelId="{1E9628BB-E533-4745-97EE-15FB641B4F16}" srcId="{F7090C86-4FD4-41B9-A9D1-7D1FB28D94E2}" destId="{B7582270-0149-44CF-B74D-0D876D870774}" srcOrd="0" destOrd="0" parTransId="{10036CA8-D3F0-4F8C-8942-012B85AE86AC}" sibTransId="{A1C72357-09AF-46E6-AF4E-22BA5BA7C057}"/>
    <dgm:cxn modelId="{2BA2742A-CD94-4AD2-A770-C9EB473E3F19}" type="presOf" srcId="{3BA6CAC7-478B-4263-B951-2C0ACC297EBC}" destId="{E5E4B465-E0F8-4783-B32C-32E26A221A90}" srcOrd="0" destOrd="0" presId="urn:microsoft.com/office/officeart/2005/8/layout/funnel1"/>
    <dgm:cxn modelId="{532CC293-DAB6-479E-9B00-42D7E7DAFE56}" type="presOf" srcId="{F7ECDAD9-91FC-47EC-937A-F84BB9FBF7C2}" destId="{47C2B724-8682-4987-A778-C5A324F71828}" srcOrd="0" destOrd="0" presId="urn:microsoft.com/office/officeart/2005/8/layout/funnel1"/>
    <dgm:cxn modelId="{3F5279DA-3ADD-4DC5-9180-15ADA2B8E1A3}" srcId="{F7090C86-4FD4-41B9-A9D1-7D1FB28D94E2}" destId="{F7ECDAD9-91FC-47EC-937A-F84BB9FBF7C2}" srcOrd="1" destOrd="0" parTransId="{C13D498B-48EB-4C40-BFDD-62F7D7E412DF}" sibTransId="{60505FDE-852F-4A9C-AFC6-862E1BC47D2A}"/>
    <dgm:cxn modelId="{AB99EDC9-0E92-4A02-B9DA-7F7A1A577523}" type="presParOf" srcId="{C84D222B-ED3C-4ACF-A68E-17A45C6DAE68}" destId="{7C976E81-56A4-44B4-A2F7-F7FCE51A9807}" srcOrd="0" destOrd="0" presId="urn:microsoft.com/office/officeart/2005/8/layout/funnel1"/>
    <dgm:cxn modelId="{AF1A7A42-3E45-4114-9379-98515C5AF0CE}" type="presParOf" srcId="{C84D222B-ED3C-4ACF-A68E-17A45C6DAE68}" destId="{A05745AA-169A-4336-87F8-B3C053D38BFF}" srcOrd="1" destOrd="0" presId="urn:microsoft.com/office/officeart/2005/8/layout/funnel1"/>
    <dgm:cxn modelId="{C0A614D8-F1A6-4061-9DC0-73BD0B763EB2}" type="presParOf" srcId="{C84D222B-ED3C-4ACF-A68E-17A45C6DAE68}" destId="{E5E4B465-E0F8-4783-B32C-32E26A221A90}" srcOrd="2" destOrd="0" presId="urn:microsoft.com/office/officeart/2005/8/layout/funnel1"/>
    <dgm:cxn modelId="{4E8E17DF-A85C-4647-B569-B76E9F58CFAE}" type="presParOf" srcId="{C84D222B-ED3C-4ACF-A68E-17A45C6DAE68}" destId="{A3174BB6-1739-438A-B5A1-0D33E3DFA5BE}" srcOrd="3" destOrd="0" presId="urn:microsoft.com/office/officeart/2005/8/layout/funnel1"/>
    <dgm:cxn modelId="{57F7C679-F3A0-411A-B0CF-D117F0FB685E}" type="presParOf" srcId="{C84D222B-ED3C-4ACF-A68E-17A45C6DAE68}" destId="{47C2B724-8682-4987-A778-C5A324F71828}" srcOrd="4" destOrd="0" presId="urn:microsoft.com/office/officeart/2005/8/layout/funnel1"/>
    <dgm:cxn modelId="{ECF19A47-70BB-4F77-B601-B5122C21D0F6}" type="presParOf" srcId="{C84D222B-ED3C-4ACF-A68E-17A45C6DAE68}" destId="{A60F2BF5-FA09-4EFE-8134-6C171E8D7F1D}" srcOrd="5" destOrd="0" presId="urn:microsoft.com/office/officeart/2005/8/layout/funnel1"/>
    <dgm:cxn modelId="{7A350E23-477E-42E8-B007-311B61864027}" type="presParOf" srcId="{C84D222B-ED3C-4ACF-A68E-17A45C6DAE68}" destId="{B60851A3-B5C8-4BD6-8C45-EB6D9951E25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4EA43-051F-4543-AD2C-346493281ED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0F5D75-B8BF-4E09-8AB3-6E50FEA2DC58}">
      <dgm:prSet phldrT="[文本]"/>
      <dgm:spPr/>
      <dgm:t>
        <a:bodyPr/>
        <a:lstStyle/>
        <a:p>
          <a:r>
            <a:rPr lang="zh-CN" altLang="en-US" dirty="0"/>
            <a:t>原始日志</a:t>
          </a:r>
        </a:p>
      </dgm:t>
    </dgm:pt>
    <dgm:pt modelId="{A81D224B-A4FD-4F31-9241-109D8BBC3977}" type="parTrans" cxnId="{A3F99CAF-95DA-4054-AF0E-4FE54CE3BAC4}">
      <dgm:prSet/>
      <dgm:spPr/>
      <dgm:t>
        <a:bodyPr/>
        <a:lstStyle/>
        <a:p>
          <a:endParaRPr lang="zh-CN" altLang="en-US"/>
        </a:p>
      </dgm:t>
    </dgm:pt>
    <dgm:pt modelId="{DF809701-FCAD-4ABC-98D5-1E9077F18632}" type="sibTrans" cxnId="{A3F99CAF-95DA-4054-AF0E-4FE54CE3BAC4}">
      <dgm:prSet/>
      <dgm:spPr/>
      <dgm:t>
        <a:bodyPr/>
        <a:lstStyle/>
        <a:p>
          <a:endParaRPr lang="zh-CN" altLang="en-US"/>
        </a:p>
      </dgm:t>
    </dgm:pt>
    <dgm:pt modelId="{AB1E0FDC-FC1C-422A-BDC0-DBA87910C18B}">
      <dgm:prSet phldrT="[文本]"/>
      <dgm:spPr/>
      <dgm:t>
        <a:bodyPr/>
        <a:lstStyle/>
        <a:p>
          <a:r>
            <a:rPr lang="zh-CN" altLang="en-US" dirty="0"/>
            <a:t>过滤</a:t>
          </a:r>
        </a:p>
      </dgm:t>
    </dgm:pt>
    <dgm:pt modelId="{95D412D8-8DDB-4874-809C-AAF7BDF0018B}" type="parTrans" cxnId="{23D39637-EE8C-47D2-8C88-A4B92F7BCE95}">
      <dgm:prSet/>
      <dgm:spPr/>
      <dgm:t>
        <a:bodyPr/>
        <a:lstStyle/>
        <a:p>
          <a:endParaRPr lang="zh-CN" altLang="en-US"/>
        </a:p>
      </dgm:t>
    </dgm:pt>
    <dgm:pt modelId="{8E54CD9A-9BBA-4CF2-A2E1-4050148BDEA9}" type="sibTrans" cxnId="{23D39637-EE8C-47D2-8C88-A4B92F7BCE95}">
      <dgm:prSet/>
      <dgm:spPr/>
      <dgm:t>
        <a:bodyPr/>
        <a:lstStyle/>
        <a:p>
          <a:endParaRPr lang="zh-CN" altLang="en-US"/>
        </a:p>
      </dgm:t>
    </dgm:pt>
    <dgm:pt modelId="{67EC4ECD-069C-49D7-B95D-0E2A3AFEE17D}">
      <dgm:prSet phldrT="[文本]"/>
      <dgm:spPr/>
      <dgm:t>
        <a:bodyPr/>
        <a:lstStyle/>
        <a:p>
          <a:r>
            <a:rPr lang="zh-CN" altLang="en-US" dirty="0"/>
            <a:t>标准化</a:t>
          </a:r>
        </a:p>
      </dgm:t>
    </dgm:pt>
    <dgm:pt modelId="{36043FD1-AEE7-4E4E-AD56-AB454E7EABE7}" type="parTrans" cxnId="{83250991-5B6C-4A2E-A170-642914F87FD4}">
      <dgm:prSet/>
      <dgm:spPr/>
      <dgm:t>
        <a:bodyPr/>
        <a:lstStyle/>
        <a:p>
          <a:endParaRPr lang="zh-CN" altLang="en-US"/>
        </a:p>
      </dgm:t>
    </dgm:pt>
    <dgm:pt modelId="{AECEC954-001C-4C41-A742-C6726DDBB14A}" type="sibTrans" cxnId="{83250991-5B6C-4A2E-A170-642914F87FD4}">
      <dgm:prSet/>
      <dgm:spPr/>
      <dgm:t>
        <a:bodyPr/>
        <a:lstStyle/>
        <a:p>
          <a:endParaRPr lang="zh-CN" altLang="en-US"/>
        </a:p>
      </dgm:t>
    </dgm:pt>
    <dgm:pt modelId="{48C84C33-E500-4817-8189-E470F1905FC1}">
      <dgm:prSet phldrT="[文本]"/>
      <dgm:spPr/>
      <dgm:t>
        <a:bodyPr/>
        <a:lstStyle/>
        <a:p>
          <a:r>
            <a:rPr lang="zh-CN" altLang="en-US" dirty="0"/>
            <a:t>关联补齐</a:t>
          </a:r>
        </a:p>
      </dgm:t>
    </dgm:pt>
    <dgm:pt modelId="{671EC47D-D6F5-489A-80E9-EB386D006264}" type="parTrans" cxnId="{31844576-A558-4D3A-84D3-72C9A588B6A6}">
      <dgm:prSet/>
      <dgm:spPr/>
      <dgm:t>
        <a:bodyPr/>
        <a:lstStyle/>
        <a:p>
          <a:endParaRPr lang="zh-CN" altLang="en-US"/>
        </a:p>
      </dgm:t>
    </dgm:pt>
    <dgm:pt modelId="{42883CF0-8A57-4424-ACE2-2377B284CDBB}" type="sibTrans" cxnId="{31844576-A558-4D3A-84D3-72C9A588B6A6}">
      <dgm:prSet/>
      <dgm:spPr/>
      <dgm:t>
        <a:bodyPr/>
        <a:lstStyle/>
        <a:p>
          <a:endParaRPr lang="zh-CN" altLang="en-US"/>
        </a:p>
      </dgm:t>
    </dgm:pt>
    <dgm:pt modelId="{714A0888-084C-487C-B255-A75F5024D318}">
      <dgm:prSet phldrT="[文本]"/>
      <dgm:spPr/>
      <dgm:t>
        <a:bodyPr/>
        <a:lstStyle/>
        <a:p>
          <a:r>
            <a:rPr lang="zh-CN" altLang="en-US" dirty="0"/>
            <a:t>数据标签</a:t>
          </a:r>
        </a:p>
      </dgm:t>
    </dgm:pt>
    <dgm:pt modelId="{00C3C5A3-30E5-40B6-8D23-8C7E27C5E118}" type="parTrans" cxnId="{B5FF24D1-300F-4623-9CB4-69D503401CDB}">
      <dgm:prSet/>
      <dgm:spPr/>
      <dgm:t>
        <a:bodyPr/>
        <a:lstStyle/>
        <a:p>
          <a:endParaRPr lang="zh-CN" altLang="en-US"/>
        </a:p>
      </dgm:t>
    </dgm:pt>
    <dgm:pt modelId="{69B10FFD-CBED-44F5-B176-A4782611FEC4}" type="sibTrans" cxnId="{B5FF24D1-300F-4623-9CB4-69D503401CDB}">
      <dgm:prSet/>
      <dgm:spPr/>
      <dgm:t>
        <a:bodyPr/>
        <a:lstStyle/>
        <a:p>
          <a:endParaRPr lang="zh-CN" altLang="en-US"/>
        </a:p>
      </dgm:t>
    </dgm:pt>
    <dgm:pt modelId="{780B99F8-9C9C-4726-84AF-5A3452BF5551}" type="pres">
      <dgm:prSet presAssocID="{4B14EA43-051F-4543-AD2C-346493281E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D7A902-83FE-4AFB-8E45-43702D4F1631}" type="pres">
      <dgm:prSet presAssocID="{230F5D75-B8BF-4E09-8AB3-6E50FEA2DC5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CF3A8-C87E-4B31-855D-D9795842CD9A}" type="pres">
      <dgm:prSet presAssocID="{DF809701-FCAD-4ABC-98D5-1E9077F1863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9B7191E-18FC-4F74-9641-4F521CCB1BC2}" type="pres">
      <dgm:prSet presAssocID="{DF809701-FCAD-4ABC-98D5-1E9077F1863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B412C18-0AE7-419D-8B0E-E1AD5C909DAA}" type="pres">
      <dgm:prSet presAssocID="{AB1E0FDC-FC1C-422A-BDC0-DBA87910C1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D21DF-1110-4935-9132-CC234154FD63}" type="pres">
      <dgm:prSet presAssocID="{8E54CD9A-9BBA-4CF2-A2E1-4050148BDEA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2C6F5C7-CB98-478A-B686-BFF1CDCF8E98}" type="pres">
      <dgm:prSet presAssocID="{8E54CD9A-9BBA-4CF2-A2E1-4050148BDEA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2B1FBC4-12AA-4C4D-848D-1EA2FA0B5B06}" type="pres">
      <dgm:prSet presAssocID="{67EC4ECD-069C-49D7-B95D-0E2A3AFEE1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E71A8A-F876-432B-8D42-EC3F2E719EF9}" type="pres">
      <dgm:prSet presAssocID="{AECEC954-001C-4C41-A742-C6726DDBB14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677F711-94D0-4D38-A57B-2E4D198AE4A0}" type="pres">
      <dgm:prSet presAssocID="{AECEC954-001C-4C41-A742-C6726DDBB14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E6D53CE-A60A-4013-9D29-5C9AEA392445}" type="pres">
      <dgm:prSet presAssocID="{48C84C33-E500-4817-8189-E470F1905FC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9F6872-C241-405B-A261-D214209CF96E}" type="pres">
      <dgm:prSet presAssocID="{42883CF0-8A57-4424-ACE2-2377B284CDB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1F54A154-C8F0-4C4B-A076-AFE1573E4AFE}" type="pres">
      <dgm:prSet presAssocID="{42883CF0-8A57-4424-ACE2-2377B284CDBB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4CB6409-A9C6-4346-A338-D377C4E8D704}" type="pres">
      <dgm:prSet presAssocID="{714A0888-084C-487C-B255-A75F5024D31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50991-5B6C-4A2E-A170-642914F87FD4}" srcId="{4B14EA43-051F-4543-AD2C-346493281ED0}" destId="{67EC4ECD-069C-49D7-B95D-0E2A3AFEE17D}" srcOrd="2" destOrd="0" parTransId="{36043FD1-AEE7-4E4E-AD56-AB454E7EABE7}" sibTransId="{AECEC954-001C-4C41-A742-C6726DDBB14A}"/>
    <dgm:cxn modelId="{B5FF24D1-300F-4623-9CB4-69D503401CDB}" srcId="{4B14EA43-051F-4543-AD2C-346493281ED0}" destId="{714A0888-084C-487C-B255-A75F5024D318}" srcOrd="4" destOrd="0" parTransId="{00C3C5A3-30E5-40B6-8D23-8C7E27C5E118}" sibTransId="{69B10FFD-CBED-44F5-B176-A4782611FEC4}"/>
    <dgm:cxn modelId="{89A36460-2B38-499F-9BCF-E59992F4BF04}" type="presOf" srcId="{714A0888-084C-487C-B255-A75F5024D318}" destId="{94CB6409-A9C6-4346-A338-D377C4E8D704}" srcOrd="0" destOrd="0" presId="urn:microsoft.com/office/officeart/2005/8/layout/process5"/>
    <dgm:cxn modelId="{AB5A7D16-BEE6-4DBA-8E46-F4EC90911272}" type="presOf" srcId="{67EC4ECD-069C-49D7-B95D-0E2A3AFEE17D}" destId="{12B1FBC4-12AA-4C4D-848D-1EA2FA0B5B06}" srcOrd="0" destOrd="0" presId="urn:microsoft.com/office/officeart/2005/8/layout/process5"/>
    <dgm:cxn modelId="{7DAA4279-8086-493B-8F00-9F08216C71A3}" type="presOf" srcId="{4B14EA43-051F-4543-AD2C-346493281ED0}" destId="{780B99F8-9C9C-4726-84AF-5A3452BF5551}" srcOrd="0" destOrd="0" presId="urn:microsoft.com/office/officeart/2005/8/layout/process5"/>
    <dgm:cxn modelId="{C4E650B0-20D6-48CF-802A-B93ED11322FA}" type="presOf" srcId="{230F5D75-B8BF-4E09-8AB3-6E50FEA2DC58}" destId="{D0D7A902-83FE-4AFB-8E45-43702D4F1631}" srcOrd="0" destOrd="0" presId="urn:microsoft.com/office/officeart/2005/8/layout/process5"/>
    <dgm:cxn modelId="{2BE7CE13-5877-49F9-BE73-60D6A865CFC9}" type="presOf" srcId="{48C84C33-E500-4817-8189-E470F1905FC1}" destId="{0E6D53CE-A60A-4013-9D29-5C9AEA392445}" srcOrd="0" destOrd="0" presId="urn:microsoft.com/office/officeart/2005/8/layout/process5"/>
    <dgm:cxn modelId="{63E4BB8D-DDC6-4D51-9700-B3BFECB90637}" type="presOf" srcId="{AECEC954-001C-4C41-A742-C6726DDBB14A}" destId="{0677F711-94D0-4D38-A57B-2E4D198AE4A0}" srcOrd="1" destOrd="0" presId="urn:microsoft.com/office/officeart/2005/8/layout/process5"/>
    <dgm:cxn modelId="{23D39637-EE8C-47D2-8C88-A4B92F7BCE95}" srcId="{4B14EA43-051F-4543-AD2C-346493281ED0}" destId="{AB1E0FDC-FC1C-422A-BDC0-DBA87910C18B}" srcOrd="1" destOrd="0" parTransId="{95D412D8-8DDB-4874-809C-AAF7BDF0018B}" sibTransId="{8E54CD9A-9BBA-4CF2-A2E1-4050148BDEA9}"/>
    <dgm:cxn modelId="{34686204-FAF1-4C67-9577-20D3B6AB5B64}" type="presOf" srcId="{42883CF0-8A57-4424-ACE2-2377B284CDBB}" destId="{1F54A154-C8F0-4C4B-A076-AFE1573E4AFE}" srcOrd="1" destOrd="0" presId="urn:microsoft.com/office/officeart/2005/8/layout/process5"/>
    <dgm:cxn modelId="{AA50F88E-73D8-4E43-B2B9-3CBA3D09598D}" type="presOf" srcId="{DF809701-FCAD-4ABC-98D5-1E9077F18632}" destId="{C80CF3A8-C87E-4B31-855D-D9795842CD9A}" srcOrd="0" destOrd="0" presId="urn:microsoft.com/office/officeart/2005/8/layout/process5"/>
    <dgm:cxn modelId="{3158E080-E799-4048-BF31-1FD036A31F11}" type="presOf" srcId="{AB1E0FDC-FC1C-422A-BDC0-DBA87910C18B}" destId="{9B412C18-0AE7-419D-8B0E-E1AD5C909DAA}" srcOrd="0" destOrd="0" presId="urn:microsoft.com/office/officeart/2005/8/layout/process5"/>
    <dgm:cxn modelId="{A3F99CAF-95DA-4054-AF0E-4FE54CE3BAC4}" srcId="{4B14EA43-051F-4543-AD2C-346493281ED0}" destId="{230F5D75-B8BF-4E09-8AB3-6E50FEA2DC58}" srcOrd="0" destOrd="0" parTransId="{A81D224B-A4FD-4F31-9241-109D8BBC3977}" sibTransId="{DF809701-FCAD-4ABC-98D5-1E9077F18632}"/>
    <dgm:cxn modelId="{C3F7CA66-97D6-49CE-BBFA-34F5D233BF41}" type="presOf" srcId="{42883CF0-8A57-4424-ACE2-2377B284CDBB}" destId="{DA9F6872-C241-405B-A261-D214209CF96E}" srcOrd="0" destOrd="0" presId="urn:microsoft.com/office/officeart/2005/8/layout/process5"/>
    <dgm:cxn modelId="{31844576-A558-4D3A-84D3-72C9A588B6A6}" srcId="{4B14EA43-051F-4543-AD2C-346493281ED0}" destId="{48C84C33-E500-4817-8189-E470F1905FC1}" srcOrd="3" destOrd="0" parTransId="{671EC47D-D6F5-489A-80E9-EB386D006264}" sibTransId="{42883CF0-8A57-4424-ACE2-2377B284CDBB}"/>
    <dgm:cxn modelId="{3D152A30-0EA5-47C2-A8E1-100BAC25BAB2}" type="presOf" srcId="{8E54CD9A-9BBA-4CF2-A2E1-4050148BDEA9}" destId="{72C6F5C7-CB98-478A-B686-BFF1CDCF8E98}" srcOrd="1" destOrd="0" presId="urn:microsoft.com/office/officeart/2005/8/layout/process5"/>
    <dgm:cxn modelId="{9E590F9B-968A-4AA1-8F25-39089DAFB5B4}" type="presOf" srcId="{AECEC954-001C-4C41-A742-C6726DDBB14A}" destId="{4AE71A8A-F876-432B-8D42-EC3F2E719EF9}" srcOrd="0" destOrd="0" presId="urn:microsoft.com/office/officeart/2005/8/layout/process5"/>
    <dgm:cxn modelId="{526EBB99-9DD8-4A36-9CBD-7E254795C4F3}" type="presOf" srcId="{DF809701-FCAD-4ABC-98D5-1E9077F18632}" destId="{B9B7191E-18FC-4F74-9641-4F521CCB1BC2}" srcOrd="1" destOrd="0" presId="urn:microsoft.com/office/officeart/2005/8/layout/process5"/>
    <dgm:cxn modelId="{BBFEFF54-C411-4E5A-B4A3-5653BCB11B73}" type="presOf" srcId="{8E54CD9A-9BBA-4CF2-A2E1-4050148BDEA9}" destId="{9CAD21DF-1110-4935-9132-CC234154FD63}" srcOrd="0" destOrd="0" presId="urn:microsoft.com/office/officeart/2005/8/layout/process5"/>
    <dgm:cxn modelId="{D18479E2-5638-4FBC-B934-BD3D201D278F}" type="presParOf" srcId="{780B99F8-9C9C-4726-84AF-5A3452BF5551}" destId="{D0D7A902-83FE-4AFB-8E45-43702D4F1631}" srcOrd="0" destOrd="0" presId="urn:microsoft.com/office/officeart/2005/8/layout/process5"/>
    <dgm:cxn modelId="{A2510272-2E3D-43E1-823F-056AB8A5D885}" type="presParOf" srcId="{780B99F8-9C9C-4726-84AF-5A3452BF5551}" destId="{C80CF3A8-C87E-4B31-855D-D9795842CD9A}" srcOrd="1" destOrd="0" presId="urn:microsoft.com/office/officeart/2005/8/layout/process5"/>
    <dgm:cxn modelId="{F2C3812A-F4E2-45DE-A4BB-29F96F285C12}" type="presParOf" srcId="{C80CF3A8-C87E-4B31-855D-D9795842CD9A}" destId="{B9B7191E-18FC-4F74-9641-4F521CCB1BC2}" srcOrd="0" destOrd="0" presId="urn:microsoft.com/office/officeart/2005/8/layout/process5"/>
    <dgm:cxn modelId="{BA07B7B8-9EDE-493A-B2B7-3BB5DEC852ED}" type="presParOf" srcId="{780B99F8-9C9C-4726-84AF-5A3452BF5551}" destId="{9B412C18-0AE7-419D-8B0E-E1AD5C909DAA}" srcOrd="2" destOrd="0" presId="urn:microsoft.com/office/officeart/2005/8/layout/process5"/>
    <dgm:cxn modelId="{881A27E7-E2AE-4B07-9054-EAEDFF2E2903}" type="presParOf" srcId="{780B99F8-9C9C-4726-84AF-5A3452BF5551}" destId="{9CAD21DF-1110-4935-9132-CC234154FD63}" srcOrd="3" destOrd="0" presId="urn:microsoft.com/office/officeart/2005/8/layout/process5"/>
    <dgm:cxn modelId="{FF66473E-2049-4010-A31B-2039C2B91F9C}" type="presParOf" srcId="{9CAD21DF-1110-4935-9132-CC234154FD63}" destId="{72C6F5C7-CB98-478A-B686-BFF1CDCF8E98}" srcOrd="0" destOrd="0" presId="urn:microsoft.com/office/officeart/2005/8/layout/process5"/>
    <dgm:cxn modelId="{EAAC1C7A-C39C-400E-9FA2-4FCC3F9DB3B4}" type="presParOf" srcId="{780B99F8-9C9C-4726-84AF-5A3452BF5551}" destId="{12B1FBC4-12AA-4C4D-848D-1EA2FA0B5B06}" srcOrd="4" destOrd="0" presId="urn:microsoft.com/office/officeart/2005/8/layout/process5"/>
    <dgm:cxn modelId="{ED454041-704D-4274-A9DD-00531C3C7009}" type="presParOf" srcId="{780B99F8-9C9C-4726-84AF-5A3452BF5551}" destId="{4AE71A8A-F876-432B-8D42-EC3F2E719EF9}" srcOrd="5" destOrd="0" presId="urn:microsoft.com/office/officeart/2005/8/layout/process5"/>
    <dgm:cxn modelId="{59848525-BE3D-41BF-96E4-BB3A47197DD4}" type="presParOf" srcId="{4AE71A8A-F876-432B-8D42-EC3F2E719EF9}" destId="{0677F711-94D0-4D38-A57B-2E4D198AE4A0}" srcOrd="0" destOrd="0" presId="urn:microsoft.com/office/officeart/2005/8/layout/process5"/>
    <dgm:cxn modelId="{0CA21344-2F74-45A8-B5E7-3B6D4C3190B6}" type="presParOf" srcId="{780B99F8-9C9C-4726-84AF-5A3452BF5551}" destId="{0E6D53CE-A60A-4013-9D29-5C9AEA392445}" srcOrd="6" destOrd="0" presId="urn:microsoft.com/office/officeart/2005/8/layout/process5"/>
    <dgm:cxn modelId="{731F2C71-2D16-41F6-BC8B-A2595439C9DE}" type="presParOf" srcId="{780B99F8-9C9C-4726-84AF-5A3452BF5551}" destId="{DA9F6872-C241-405B-A261-D214209CF96E}" srcOrd="7" destOrd="0" presId="urn:microsoft.com/office/officeart/2005/8/layout/process5"/>
    <dgm:cxn modelId="{17FACBC8-81E7-4680-9338-15347136BDA8}" type="presParOf" srcId="{DA9F6872-C241-405B-A261-D214209CF96E}" destId="{1F54A154-C8F0-4C4B-A076-AFE1573E4AFE}" srcOrd="0" destOrd="0" presId="urn:microsoft.com/office/officeart/2005/8/layout/process5"/>
    <dgm:cxn modelId="{E8C68F29-517D-4D43-BA3B-4DD07F506A1D}" type="presParOf" srcId="{780B99F8-9C9C-4726-84AF-5A3452BF5551}" destId="{94CB6409-A9C6-4346-A338-D377C4E8D70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E62F0-1068-4278-93AE-133064A6FB5C}" type="doc">
      <dgm:prSet loTypeId="urn:microsoft.com/office/officeart/2005/8/layout/arrow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A5B3BDD0-404F-4AF9-9626-7C34FFB6E154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动态基线技术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1E9A25E9-D15D-405A-810E-2631095F5C38}" type="parTrans" cxnId="{D88EE48D-7F4D-469A-B6E6-8B6B0BD46966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B2FC93FD-029F-49C8-AF23-625AB02024BB}" type="sibTrans" cxnId="{D88EE48D-7F4D-469A-B6E6-8B6B0BD46966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4CBF377-321E-48B3-A1A2-80CCC1FB0A27}">
      <dgm:prSet phldrT="[文本]"/>
      <dgm:spPr/>
      <dgm:t>
        <a:bodyPr/>
        <a:lstStyle/>
        <a:p>
          <a:r>
            <a:rPr lang="zh-CN" altLang="en-US" b="1" smtClean="0">
              <a:latin typeface="微软雅黑" pitchFamily="34" charset="-122"/>
              <a:ea typeface="微软雅黑" pitchFamily="34" charset="-122"/>
            </a:rPr>
            <a:t>预测分析技术</a:t>
          </a:r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FB5C8E-E67E-406F-852B-D3A9FB94704F}" type="parTrans" cxnId="{D9A81E88-EBFE-47DD-A566-B8AD6078E692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5D37860-6D92-4D12-A6E5-E638A71529A1}" type="sibTrans" cxnId="{D9A81E88-EBFE-47DD-A566-B8AD6078E692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C89CCD1-6C6F-4046-8EBD-60CB701696AD}" type="pres">
      <dgm:prSet presAssocID="{3BAE62F0-1068-4278-93AE-133064A6FB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FB1661-F27A-407B-9532-90071997A0CA}" type="pres">
      <dgm:prSet presAssocID="{A5B3BDD0-404F-4AF9-9626-7C34FFB6E15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93C5D-189D-4AEF-8CF5-F79E287E8D50}" type="pres">
      <dgm:prSet presAssocID="{04CBF377-321E-48B3-A1A2-80CCC1FB0A27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3DEEB1-A9B5-4FAE-B4D4-25537EEA151D}" type="presOf" srcId="{3BAE62F0-1068-4278-93AE-133064A6FB5C}" destId="{7C89CCD1-6C6F-4046-8EBD-60CB701696AD}" srcOrd="0" destOrd="0" presId="urn:microsoft.com/office/officeart/2005/8/layout/arrow5"/>
    <dgm:cxn modelId="{A1D416E2-C0B9-4215-BC4F-62D2A9F42658}" type="presOf" srcId="{04CBF377-321E-48B3-A1A2-80CCC1FB0A27}" destId="{80293C5D-189D-4AEF-8CF5-F79E287E8D50}" srcOrd="0" destOrd="0" presId="urn:microsoft.com/office/officeart/2005/8/layout/arrow5"/>
    <dgm:cxn modelId="{D9A81E88-EBFE-47DD-A566-B8AD6078E692}" srcId="{3BAE62F0-1068-4278-93AE-133064A6FB5C}" destId="{04CBF377-321E-48B3-A1A2-80CCC1FB0A27}" srcOrd="1" destOrd="0" parTransId="{CEFB5C8E-E67E-406F-852B-D3A9FB94704F}" sibTransId="{95D37860-6D92-4D12-A6E5-E638A71529A1}"/>
    <dgm:cxn modelId="{2846E0EE-E7DB-41DA-A541-09A5A7690951}" type="presOf" srcId="{A5B3BDD0-404F-4AF9-9626-7C34FFB6E154}" destId="{F6FB1661-F27A-407B-9532-90071997A0CA}" srcOrd="0" destOrd="0" presId="urn:microsoft.com/office/officeart/2005/8/layout/arrow5"/>
    <dgm:cxn modelId="{D88EE48D-7F4D-469A-B6E6-8B6B0BD46966}" srcId="{3BAE62F0-1068-4278-93AE-133064A6FB5C}" destId="{A5B3BDD0-404F-4AF9-9626-7C34FFB6E154}" srcOrd="0" destOrd="0" parTransId="{1E9A25E9-D15D-405A-810E-2631095F5C38}" sibTransId="{B2FC93FD-029F-49C8-AF23-625AB02024BB}"/>
    <dgm:cxn modelId="{4DD62D1F-3522-4ADD-BD74-7873D2F024E2}" type="presParOf" srcId="{7C89CCD1-6C6F-4046-8EBD-60CB701696AD}" destId="{F6FB1661-F27A-407B-9532-90071997A0CA}" srcOrd="0" destOrd="0" presId="urn:microsoft.com/office/officeart/2005/8/layout/arrow5"/>
    <dgm:cxn modelId="{B873D567-51C3-40EE-B432-233EE97E40C7}" type="presParOf" srcId="{7C89CCD1-6C6F-4046-8EBD-60CB701696AD}" destId="{80293C5D-189D-4AEF-8CF5-F79E287E8D5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76E81-56A4-44B4-A2F7-F7FCE51A9807}">
      <dsp:nvSpPr>
        <dsp:cNvPr id="0" name=""/>
        <dsp:cNvSpPr/>
      </dsp:nvSpPr>
      <dsp:spPr>
        <a:xfrm>
          <a:off x="530324" y="1304885"/>
          <a:ext cx="1938014" cy="6730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745AA-169A-4336-87F8-B3C053D38BFF}">
      <dsp:nvSpPr>
        <dsp:cNvPr id="0" name=""/>
        <dsp:cNvSpPr/>
      </dsp:nvSpPr>
      <dsp:spPr>
        <a:xfrm>
          <a:off x="1314544" y="2952948"/>
          <a:ext cx="375584" cy="2403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4B465-E0F8-4783-B32C-32E26A221A90}">
      <dsp:nvSpPr>
        <dsp:cNvPr id="0" name=""/>
        <dsp:cNvSpPr/>
      </dsp:nvSpPr>
      <dsp:spPr>
        <a:xfrm>
          <a:off x="600934" y="3145248"/>
          <a:ext cx="1802804" cy="450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数据采集</a:t>
          </a:r>
          <a:endParaRPr lang="zh-CN" altLang="en-US" sz="1500" kern="1200" dirty="0"/>
        </a:p>
      </dsp:txBody>
      <dsp:txXfrm>
        <a:off x="600934" y="3145248"/>
        <a:ext cx="1802804" cy="450701"/>
      </dsp:txXfrm>
    </dsp:sp>
    <dsp:sp modelId="{A3174BB6-1739-438A-B5A1-0D33E3DFA5BE}">
      <dsp:nvSpPr>
        <dsp:cNvPr id="0" name=""/>
        <dsp:cNvSpPr/>
      </dsp:nvSpPr>
      <dsp:spPr>
        <a:xfrm>
          <a:off x="1234921" y="2029913"/>
          <a:ext cx="676051" cy="676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管理类数据</a:t>
          </a:r>
        </a:p>
      </dsp:txBody>
      <dsp:txXfrm>
        <a:off x="1333926" y="2128918"/>
        <a:ext cx="478041" cy="478041"/>
      </dsp:txXfrm>
    </dsp:sp>
    <dsp:sp modelId="{47C2B724-8682-4987-A778-C5A324F71828}">
      <dsp:nvSpPr>
        <dsp:cNvPr id="0" name=""/>
        <dsp:cNvSpPr/>
      </dsp:nvSpPr>
      <dsp:spPr>
        <a:xfrm>
          <a:off x="751168" y="1522724"/>
          <a:ext cx="676051" cy="676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安全类数据</a:t>
          </a:r>
        </a:p>
      </dsp:txBody>
      <dsp:txXfrm>
        <a:off x="850173" y="1621729"/>
        <a:ext cx="478041" cy="478041"/>
      </dsp:txXfrm>
    </dsp:sp>
    <dsp:sp modelId="{A60F2BF5-FA09-4EFE-8134-6C171E8D7F1D}">
      <dsp:nvSpPr>
        <dsp:cNvPr id="0" name=""/>
        <dsp:cNvSpPr/>
      </dsp:nvSpPr>
      <dsp:spPr>
        <a:xfrm>
          <a:off x="1442243" y="1359269"/>
          <a:ext cx="676051" cy="676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流数据</a:t>
          </a:r>
        </a:p>
      </dsp:txBody>
      <dsp:txXfrm>
        <a:off x="1541248" y="1458274"/>
        <a:ext cx="478041" cy="478041"/>
      </dsp:txXfrm>
    </dsp:sp>
    <dsp:sp modelId="{B60851A3-B5C8-4BD6-8C45-EB6D9951E25F}">
      <dsp:nvSpPr>
        <dsp:cNvPr id="0" name=""/>
        <dsp:cNvSpPr/>
      </dsp:nvSpPr>
      <dsp:spPr>
        <a:xfrm>
          <a:off x="450701" y="1222256"/>
          <a:ext cx="2103271" cy="168261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A902-83FE-4AFB-8E45-43702D4F1631}">
      <dsp:nvSpPr>
        <dsp:cNvPr id="0" name=""/>
        <dsp:cNvSpPr/>
      </dsp:nvSpPr>
      <dsp:spPr>
        <a:xfrm>
          <a:off x="588" y="679719"/>
          <a:ext cx="1254024" cy="7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原始日志</a:t>
          </a:r>
        </a:p>
      </dsp:txBody>
      <dsp:txXfrm>
        <a:off x="22625" y="701756"/>
        <a:ext cx="1209950" cy="708340"/>
      </dsp:txXfrm>
    </dsp:sp>
    <dsp:sp modelId="{C80CF3A8-C87E-4B31-855D-D9795842CD9A}">
      <dsp:nvSpPr>
        <dsp:cNvPr id="0" name=""/>
        <dsp:cNvSpPr/>
      </dsp:nvSpPr>
      <dsp:spPr>
        <a:xfrm>
          <a:off x="1364966" y="900427"/>
          <a:ext cx="265853" cy="31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364966" y="962627"/>
        <a:ext cx="186097" cy="186598"/>
      </dsp:txXfrm>
    </dsp:sp>
    <dsp:sp modelId="{9B412C18-0AE7-419D-8B0E-E1AD5C909DAA}">
      <dsp:nvSpPr>
        <dsp:cNvPr id="0" name=""/>
        <dsp:cNvSpPr/>
      </dsp:nvSpPr>
      <dsp:spPr>
        <a:xfrm>
          <a:off x="1756222" y="679719"/>
          <a:ext cx="1254024" cy="7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过滤</a:t>
          </a:r>
        </a:p>
      </dsp:txBody>
      <dsp:txXfrm>
        <a:off x="1778259" y="701756"/>
        <a:ext cx="1209950" cy="708340"/>
      </dsp:txXfrm>
    </dsp:sp>
    <dsp:sp modelId="{9CAD21DF-1110-4935-9132-CC234154FD63}">
      <dsp:nvSpPr>
        <dsp:cNvPr id="0" name=""/>
        <dsp:cNvSpPr/>
      </dsp:nvSpPr>
      <dsp:spPr>
        <a:xfrm rot="5400000">
          <a:off x="2250308" y="1519916"/>
          <a:ext cx="265853" cy="31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289936" y="1542488"/>
        <a:ext cx="186598" cy="186097"/>
      </dsp:txXfrm>
    </dsp:sp>
    <dsp:sp modelId="{12B1FBC4-12AA-4C4D-848D-1EA2FA0B5B06}">
      <dsp:nvSpPr>
        <dsp:cNvPr id="0" name=""/>
        <dsp:cNvSpPr/>
      </dsp:nvSpPr>
      <dsp:spPr>
        <a:xfrm>
          <a:off x="1756222" y="1933744"/>
          <a:ext cx="1254024" cy="7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标准化</a:t>
          </a:r>
        </a:p>
      </dsp:txBody>
      <dsp:txXfrm>
        <a:off x="1778259" y="1955781"/>
        <a:ext cx="1209950" cy="708340"/>
      </dsp:txXfrm>
    </dsp:sp>
    <dsp:sp modelId="{4AE71A8A-F876-432B-8D42-EC3F2E719EF9}">
      <dsp:nvSpPr>
        <dsp:cNvPr id="0" name=""/>
        <dsp:cNvSpPr/>
      </dsp:nvSpPr>
      <dsp:spPr>
        <a:xfrm rot="10800000">
          <a:off x="1380015" y="2154452"/>
          <a:ext cx="265853" cy="31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459771" y="2216652"/>
        <a:ext cx="186097" cy="186598"/>
      </dsp:txXfrm>
    </dsp:sp>
    <dsp:sp modelId="{0E6D53CE-A60A-4013-9D29-5C9AEA392445}">
      <dsp:nvSpPr>
        <dsp:cNvPr id="0" name=""/>
        <dsp:cNvSpPr/>
      </dsp:nvSpPr>
      <dsp:spPr>
        <a:xfrm>
          <a:off x="588" y="1933744"/>
          <a:ext cx="1254024" cy="7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关联补齐</a:t>
          </a:r>
        </a:p>
      </dsp:txBody>
      <dsp:txXfrm>
        <a:off x="22625" y="1955781"/>
        <a:ext cx="1209950" cy="708340"/>
      </dsp:txXfrm>
    </dsp:sp>
    <dsp:sp modelId="{DA9F6872-C241-405B-A261-D214209CF96E}">
      <dsp:nvSpPr>
        <dsp:cNvPr id="0" name=""/>
        <dsp:cNvSpPr/>
      </dsp:nvSpPr>
      <dsp:spPr>
        <a:xfrm rot="5400000">
          <a:off x="494673" y="2773940"/>
          <a:ext cx="265853" cy="310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534301" y="2796512"/>
        <a:ext cx="186598" cy="186097"/>
      </dsp:txXfrm>
    </dsp:sp>
    <dsp:sp modelId="{94CB6409-A9C6-4346-A338-D377C4E8D704}">
      <dsp:nvSpPr>
        <dsp:cNvPr id="0" name=""/>
        <dsp:cNvSpPr/>
      </dsp:nvSpPr>
      <dsp:spPr>
        <a:xfrm>
          <a:off x="588" y="3187768"/>
          <a:ext cx="1254024" cy="75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数据标签</a:t>
          </a:r>
        </a:p>
      </dsp:txBody>
      <dsp:txXfrm>
        <a:off x="22625" y="3209805"/>
        <a:ext cx="1209950" cy="708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B1661-F27A-407B-9532-90071997A0CA}">
      <dsp:nvSpPr>
        <dsp:cNvPr id="0" name=""/>
        <dsp:cNvSpPr/>
      </dsp:nvSpPr>
      <dsp:spPr>
        <a:xfrm rot="16200000">
          <a:off x="399" y="56052"/>
          <a:ext cx="1975623" cy="1975623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动态基线技术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99" y="549958"/>
        <a:ext cx="1629889" cy="987811"/>
      </dsp:txXfrm>
    </dsp:sp>
    <dsp:sp modelId="{80293C5D-189D-4AEF-8CF5-F79E287E8D50}">
      <dsp:nvSpPr>
        <dsp:cNvPr id="0" name=""/>
        <dsp:cNvSpPr/>
      </dsp:nvSpPr>
      <dsp:spPr>
        <a:xfrm rot="5400000">
          <a:off x="2078161" y="56052"/>
          <a:ext cx="1975623" cy="1975623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latin typeface="微软雅黑" pitchFamily="34" charset="-122"/>
              <a:ea typeface="微软雅黑" pitchFamily="34" charset="-122"/>
            </a:rPr>
            <a:t>预测分析技术</a:t>
          </a:r>
          <a:endParaRPr lang="zh-CN" altLang="en-US" sz="1800" b="1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423895" y="549958"/>
        <a:ext cx="1629889" cy="98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6810063-4DA8-40D3-87FE-D2B41F49863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1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2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288" y="4715707"/>
            <a:ext cx="5439101" cy="4468101"/>
          </a:xfrm>
          <a:prstGeom prst="rect">
            <a:avLst/>
          </a:prstGeom>
        </p:spPr>
        <p:txBody>
          <a:bodyPr lIns="91426" tIns="45713" rIns="91426" bIns="45713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3E26A5-559E-4DD2-A0F8-0246894F8918}" type="slidenum">
              <a:rPr lang="zh-CN" altLang="en-US" sz="1200">
                <a:latin typeface="Arial" panose="020B0604020202020204" pitchFamily="34" charset="0"/>
                <a:ea typeface="黑体" panose="02010609060101010101" pitchFamily="49" charset="-122"/>
              </a:rPr>
              <a:t>4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5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288" y="4715707"/>
            <a:ext cx="5439101" cy="4468101"/>
          </a:xfrm>
          <a:prstGeom prst="rect">
            <a:avLst/>
          </a:prstGeom>
        </p:spPr>
        <p:txBody>
          <a:bodyPr lIns="91426" tIns="45713" rIns="91426" bIns="45713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53E26A5-559E-4DD2-A0F8-0246894F8918}" type="slidenum">
              <a:rPr lang="zh-CN" altLang="en-US" sz="1200">
                <a:latin typeface="Arial" panose="020B0604020202020204" pitchFamily="34" charset="0"/>
                <a:ea typeface="黑体" panose="02010609060101010101" pitchFamily="49" charset="-122"/>
              </a:rPr>
              <a:t>6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7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9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11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74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810063-4DA8-40D3-87FE-D2B41F498633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AC478-2811-49B8-82F0-24C83BA24A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07B56-14F8-48BB-90B3-BE67B13C911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53325" y="0"/>
            <a:ext cx="2352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905625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BF4EB-2550-4D28-8950-7B86C6A86E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5E26B-CA74-4E42-9E79-E9961C1BEE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3AE8-1DE0-4EFB-BCF2-6B7B0E46BD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B37C7-793C-41C5-B190-F8C9F26F17E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246A-9B28-4CE4-AAE6-48B60930582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1C1FC-5863-4FB9-BCE2-7B7B5F1402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4386E-2405-4CE6-B28A-C892790EEF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444A-6FDE-47CF-BF3C-07A2A66BD3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2BCD-744F-4E7A-AB01-0C3A76BC81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9906000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2413" y="0"/>
            <a:ext cx="71135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en-US" smtClean="0"/>
              <a:t>第二级</a:t>
            </a:r>
            <a:endParaRPr lang="zh-CN" altLang="zh-CN" smtClean="0"/>
          </a:p>
          <a:p>
            <a:pPr lvl="2"/>
            <a:r>
              <a:rPr lang="zh-CN" altLang="en-US" smtClean="0"/>
              <a:t>第三级</a:t>
            </a:r>
            <a:endParaRPr lang="zh-CN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AcnStamp_ID_2056" hidden="1"/>
          <p:cNvSpPr>
            <a:spLocks noChangeArrowheads="1"/>
          </p:cNvSpPr>
          <p:nvPr/>
        </p:nvSpPr>
        <p:spPr bwMode="auto">
          <a:xfrm>
            <a:off x="8839200" y="1387475"/>
            <a:ext cx="1066800" cy="2635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5400" rIns="0" bIns="254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b="1" smtClean="0">
                <a:ea typeface="黑体" panose="02010609060101010101" pitchFamily="49" charset="-122"/>
              </a:rPr>
              <a:t>MASTER STAMP</a:t>
            </a:r>
          </a:p>
        </p:txBody>
      </p:sp>
      <p:cxnSp>
        <p:nvCxnSpPr>
          <p:cNvPr id="1030" name="AcnStpConnector_ID_2057" hidden="1"/>
          <p:cNvCxnSpPr>
            <a:cxnSpLocks noChangeShapeType="1"/>
            <a:stCxn id="1029" idx="2"/>
            <a:endCxn id="1029" idx="0"/>
          </p:cNvCxnSpPr>
          <p:nvPr/>
        </p:nvCxnSpPr>
        <p:spPr bwMode="auto">
          <a:xfrm>
            <a:off x="8839200" y="1387475"/>
            <a:ext cx="1066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" name="AcnStpConnector_ID_2058" hidden="1"/>
          <p:cNvCxnSpPr>
            <a:cxnSpLocks noChangeShapeType="1"/>
            <a:stCxn id="1029" idx="4"/>
            <a:endCxn id="1029" idx="6"/>
          </p:cNvCxnSpPr>
          <p:nvPr/>
        </p:nvCxnSpPr>
        <p:spPr bwMode="auto">
          <a:xfrm>
            <a:off x="8839200" y="1651000"/>
            <a:ext cx="1066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" name="AcnSubjectTitle_ID_2059" hidden="1"/>
          <p:cNvSpPr txBox="1">
            <a:spLocks noChangeArrowheads="1"/>
          </p:cNvSpPr>
          <p:nvPr/>
        </p:nvSpPr>
        <p:spPr bwMode="auto">
          <a:xfrm>
            <a:off x="2378075" y="1420813"/>
            <a:ext cx="7567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Subject Title</a:t>
            </a: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0" y="6437313"/>
            <a:ext cx="23114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400" b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E1C724B-4343-41E2-BC0A-5E0742F62446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034" name="Picture 11" descr="Untitled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黑体" panose="020106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15925" y="2060575"/>
            <a:ext cx="8929688" cy="2089150"/>
          </a:xfrm>
        </p:spPr>
        <p:txBody>
          <a:bodyPr/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zh-CN" altLang="en-US" sz="5400" dirty="0" smtClean="0">
                <a:solidFill>
                  <a:srgbClr val="0000CC"/>
                </a:solidFill>
              </a:rPr>
              <a:t>电力工控入侵检测系统研发</a:t>
            </a:r>
            <a:r>
              <a:rPr lang="en-US" altLang="zh-CN" sz="8000" dirty="0" smtClean="0">
                <a:solidFill>
                  <a:srgbClr val="0000CC"/>
                </a:solidFill>
              </a:rPr>
              <a:t/>
            </a:r>
            <a:br>
              <a:rPr lang="en-US" altLang="zh-CN" sz="8000" dirty="0" smtClean="0">
                <a:solidFill>
                  <a:srgbClr val="0000CC"/>
                </a:solidFill>
              </a:rPr>
            </a:br>
            <a:r>
              <a:rPr lang="zh-CN" altLang="en-US" sz="5400" dirty="0">
                <a:solidFill>
                  <a:srgbClr val="0000CC"/>
                </a:solidFill>
              </a:rPr>
              <a:t>项目需</a:t>
            </a:r>
            <a:r>
              <a:rPr lang="zh-CN" altLang="en-US" sz="5400" dirty="0" smtClean="0">
                <a:solidFill>
                  <a:srgbClr val="0000CC"/>
                </a:solidFill>
              </a:rPr>
              <a:t>求</a:t>
            </a:r>
            <a:r>
              <a:rPr lang="zh-CN" altLang="en-US" sz="5400" dirty="0" smtClean="0">
                <a:solidFill>
                  <a:srgbClr val="0000CC"/>
                </a:solidFill>
              </a:rPr>
              <a:t>评审汇报</a:t>
            </a:r>
          </a:p>
        </p:txBody>
      </p:sp>
      <p:sp>
        <p:nvSpPr>
          <p:cNvPr id="3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68947" y="5229200"/>
            <a:ext cx="6934200" cy="864393"/>
          </a:xfrm>
        </p:spPr>
        <p:txBody>
          <a:bodyPr/>
          <a:lstStyle/>
          <a:p>
            <a:pPr marL="0" indent="0" algn="ctr" eaLnBrk="1" hangingPunct="1">
              <a:spcBef>
                <a:spcPct val="10000"/>
              </a:spcBef>
              <a:spcAft>
                <a:spcPct val="10000"/>
              </a:spcAft>
              <a:buSzPct val="120000"/>
              <a:buFont typeface="Arial" panose="020B0604020202020204" pitchFamily="34" charset="0"/>
              <a:buNone/>
            </a:pPr>
            <a:r>
              <a:rPr lang="en-US" altLang="zh-CN" b="1" kern="1200" dirty="0" smtClean="0">
                <a:solidFill>
                  <a:srgbClr val="0000CC"/>
                </a:solidFill>
                <a:latin typeface="+mj-lt"/>
                <a:ea typeface="+mj-ea"/>
              </a:rPr>
              <a:t>2019</a:t>
            </a:r>
            <a:r>
              <a:rPr lang="zh-CN" altLang="en-US" b="1" kern="1200" dirty="0" smtClean="0">
                <a:solidFill>
                  <a:srgbClr val="0000CC"/>
                </a:solidFill>
                <a:latin typeface="+mj-lt"/>
                <a:ea typeface="+mj-ea"/>
              </a:rPr>
              <a:t>年</a:t>
            </a:r>
            <a:r>
              <a:rPr lang="en-US" altLang="zh-CN" b="1" kern="1200" dirty="0">
                <a:solidFill>
                  <a:srgbClr val="0000CC"/>
                </a:solidFill>
                <a:latin typeface="+mj-lt"/>
                <a:ea typeface="+mj-ea"/>
              </a:rPr>
              <a:t>9</a:t>
            </a:r>
            <a:r>
              <a:rPr lang="zh-CN" altLang="en-US" b="1" kern="1200" dirty="0" smtClean="0">
                <a:solidFill>
                  <a:srgbClr val="0000CC"/>
                </a:solidFill>
                <a:latin typeface="+mj-lt"/>
                <a:ea typeface="+mj-ea"/>
              </a:rPr>
              <a:t>月</a:t>
            </a:r>
            <a:endParaRPr lang="zh-CN" altLang="en-US" b="1" kern="1200" dirty="0">
              <a:solidFill>
                <a:srgbClr val="0000CC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588" y="1288408"/>
            <a:ext cx="8715809" cy="4490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555" y="1324939"/>
            <a:ext cx="8471021" cy="18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89" y="4143814"/>
            <a:ext cx="8472487" cy="68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354" y="4915339"/>
            <a:ext cx="8472524" cy="727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摄取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57" y="1396069"/>
            <a:ext cx="7850725" cy="319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可视化态势呈现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441" y="4967883"/>
            <a:ext cx="1675948" cy="579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日志采集探针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7905" y="5006436"/>
            <a:ext cx="794051" cy="20963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安全日志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54464" y="5015424"/>
            <a:ext cx="773752" cy="20963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报警日志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66999" y="4982856"/>
            <a:ext cx="1764917" cy="579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性能探针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9698" y="5023721"/>
            <a:ext cx="777821" cy="23367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96485" y="5030396"/>
            <a:ext cx="793456" cy="22773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5507535" y="4291679"/>
            <a:ext cx="1328143" cy="412694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资产数据库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954092" y="4278648"/>
            <a:ext cx="1080120" cy="412694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分布式缓存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61952" y="4248903"/>
            <a:ext cx="1078900" cy="42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外部接口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1044" y="4226485"/>
            <a:ext cx="2730078" cy="538191"/>
          </a:xfrm>
          <a:prstGeom prst="rect">
            <a:avLst/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2628751" y="4382793"/>
            <a:ext cx="415625" cy="2732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3130665" y="4382793"/>
            <a:ext cx="415625" cy="2732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3632579" y="4382793"/>
            <a:ext cx="415625" cy="2732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4134494" y="4382793"/>
            <a:ext cx="415625" cy="2732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4630971" y="4391895"/>
            <a:ext cx="415625" cy="27329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74272" y="42958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分布式存储</a:t>
            </a:r>
            <a:endParaRPr lang="en-US" altLang="zh-CN" sz="2000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230187" y="3258998"/>
            <a:ext cx="8472487" cy="827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64677" y="3542431"/>
            <a:ext cx="1314746" cy="260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关联分析引擎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16577" y="3542402"/>
            <a:ext cx="1346971" cy="2604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异常检测引擎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63018" y="3533870"/>
            <a:ext cx="1288024" cy="260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攻击检测引擎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477930" y="3542402"/>
            <a:ext cx="1144921" cy="260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检测算法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47651" y="4982328"/>
            <a:ext cx="1255023" cy="579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资产采集接口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1002" y="1438204"/>
            <a:ext cx="1225320" cy="222046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终端状态监控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30650" y="1446523"/>
            <a:ext cx="969280" cy="218543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544117" y="1421162"/>
            <a:ext cx="1327685" cy="238344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告警多维统计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40456" y="5854880"/>
            <a:ext cx="8716075" cy="985798"/>
          </a:xfrm>
          <a:prstGeom prst="roundRect">
            <a:avLst>
              <a:gd name="adj" fmla="val 7522"/>
            </a:avLst>
          </a:prstGeom>
          <a:solidFill>
            <a:srgbClr val="CCFFF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zh-CN" altLang="en-US" sz="12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</a:t>
            </a:r>
            <a:endParaRPr lang="en-US" altLang="zh-CN" sz="12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2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defRPr/>
            </a:pPr>
            <a:r>
              <a:rPr lang="zh-CN" altLang="en-US" sz="12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12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38318" y="5916518"/>
            <a:ext cx="3785870" cy="838233"/>
          </a:xfrm>
          <a:prstGeom prst="roundRect">
            <a:avLst/>
          </a:prstGeom>
          <a:solidFill>
            <a:srgbClr val="33CC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27075" y="6446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网络中安全引擎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444203" y="5923455"/>
            <a:ext cx="2337754" cy="838233"/>
          </a:xfrm>
          <a:prstGeom prst="roundRect">
            <a:avLst/>
          </a:prstGeom>
          <a:solidFill>
            <a:srgbClr val="33CC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928998" y="5998938"/>
            <a:ext cx="391885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FW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390309" y="5998937"/>
            <a:ext cx="391885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851620" y="5998936"/>
            <a:ext cx="611929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Anti-DDOS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532975" y="5998936"/>
            <a:ext cx="611929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防病毒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3214330" y="5998935"/>
            <a:ext cx="519554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783481" y="5998933"/>
            <a:ext cx="766637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脆弱性扫描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68954" y="64539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工控网络设备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625475" y="6007503"/>
            <a:ext cx="485766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工控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97643" y="5906644"/>
            <a:ext cx="1540030" cy="838233"/>
          </a:xfrm>
          <a:prstGeom prst="roundRect">
            <a:avLst/>
          </a:prstGeom>
          <a:solidFill>
            <a:srgbClr val="33CC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767190" y="642018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基础网络设备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825919" y="6011072"/>
            <a:ext cx="611929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路由设备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507274" y="6011072"/>
            <a:ext cx="611929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50" name="矩形 49"/>
          <p:cNvSpPr/>
          <p:nvPr/>
        </p:nvSpPr>
        <p:spPr>
          <a:xfrm>
            <a:off x="8979851" y="1268760"/>
            <a:ext cx="869693" cy="5593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40244" y="1324939"/>
            <a:ext cx="780461" cy="5479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3487" y="1870090"/>
            <a:ext cx="1789488" cy="1127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41340" y="1863767"/>
            <a:ext cx="1802806" cy="1133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71062" y="1829072"/>
            <a:ext cx="2095414" cy="1156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65896" y="1421162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维支撑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52969" y="1809292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66150" y="4208675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071843" y="2413211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100294" y="4777692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00294" y="3022293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66150" y="5364350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87513" y="3622017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100294" y="5964074"/>
            <a:ext cx="647454" cy="51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0058" y="1831243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0230" y="1885877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日志与报警管理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70170" y="1834484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规则库管理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0985" y="2218059"/>
            <a:ext cx="528581" cy="551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流量异常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98130" y="2211623"/>
            <a:ext cx="505181" cy="57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网络会话异常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25475" y="2261585"/>
            <a:ext cx="838243" cy="445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管理中心规则库管理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18131" y="2255851"/>
            <a:ext cx="734380" cy="445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终端规则管理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04280" y="2312696"/>
            <a:ext cx="528581" cy="445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01425" y="2309150"/>
            <a:ext cx="505181" cy="445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报警管理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780463" y="2307091"/>
            <a:ext cx="518543" cy="445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态势报告 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0913" y="188985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异常检测管理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214130" y="6014929"/>
            <a:ext cx="485766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788427" y="6010589"/>
            <a:ext cx="485766" cy="3992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81800" y="4963930"/>
            <a:ext cx="1681191" cy="579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流量采集探针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33380" y="5017383"/>
            <a:ext cx="757440" cy="2224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通用流量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34212" y="5012682"/>
            <a:ext cx="757440" cy="2224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1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工控流量</a:t>
            </a:r>
            <a:endParaRPr lang="zh-CN" altLang="en-US" sz="11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26177" y="1884777"/>
            <a:ext cx="1666127" cy="1127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788615" y="1884777"/>
            <a:ext cx="9529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攻击检测管理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35641" y="2211622"/>
            <a:ext cx="485095" cy="557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通用攻击检测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65357" y="2225880"/>
            <a:ext cx="505181" cy="57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电力协议异常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649399" y="2236265"/>
            <a:ext cx="485095" cy="557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工控攻击检测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0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项目背景</a:t>
            </a:r>
            <a:endParaRPr lang="en-US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 smtClean="0"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1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5206206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000000"/>
              </a:buClr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项目目标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50"/>
                </a:solidFill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00B050"/>
              </a:solidFill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5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攻击事件检测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57458" y="1154257"/>
            <a:ext cx="2474777" cy="5688632"/>
          </a:xfrm>
          <a:prstGeom prst="roundRect">
            <a:avLst>
              <a:gd name="adj" fmla="val 0"/>
            </a:avLst>
          </a:prstGeom>
          <a:solidFill>
            <a:srgbClr val="70AD46">
              <a:alpha val="70000"/>
            </a:srgb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4608" y="1233488"/>
            <a:ext cx="7062446" cy="5452682"/>
            <a:chOff x="532144" y="972155"/>
            <a:chExt cx="7062446" cy="5452682"/>
          </a:xfrm>
        </p:grpSpPr>
        <p:sp>
          <p:nvSpPr>
            <p:cNvPr id="6" name="左大括号 5"/>
            <p:cNvSpPr/>
            <p:nvPr/>
          </p:nvSpPr>
          <p:spPr>
            <a:xfrm>
              <a:off x="3451762" y="1444357"/>
              <a:ext cx="532532" cy="1835734"/>
            </a:xfrm>
            <a:prstGeom prst="leftBrace">
              <a:avLst>
                <a:gd name="adj1" fmla="val 8333"/>
                <a:gd name="adj2" fmla="val 44261"/>
              </a:avLst>
            </a:prstGeom>
            <a:ln>
              <a:solidFill>
                <a:srgbClr val="70A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1397792" y="3210883"/>
              <a:ext cx="404446" cy="138417"/>
            </a:xfrm>
            <a:prstGeom prst="rect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右箭头 7"/>
            <p:cNvSpPr/>
            <p:nvPr/>
          </p:nvSpPr>
          <p:spPr>
            <a:xfrm>
              <a:off x="1770780" y="2153453"/>
              <a:ext cx="550942" cy="1042574"/>
            </a:xfrm>
            <a:prstGeom prst="bentArrow">
              <a:avLst>
                <a:gd name="adj1" fmla="val 22323"/>
                <a:gd name="adj2" fmla="val 25000"/>
                <a:gd name="adj3" fmla="val 25000"/>
                <a:gd name="adj4" fmla="val 43750"/>
              </a:avLst>
            </a:prstGeom>
            <a:solidFill>
              <a:srgbClr val="70AD46"/>
            </a:solidFill>
            <a:ln>
              <a:solidFill>
                <a:srgbClr val="70A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圆角右箭头 8"/>
            <p:cNvSpPr/>
            <p:nvPr/>
          </p:nvSpPr>
          <p:spPr>
            <a:xfrm flipV="1">
              <a:off x="1762616" y="3196024"/>
              <a:ext cx="545902" cy="1695920"/>
            </a:xfrm>
            <a:prstGeom prst="bentArrow">
              <a:avLst>
                <a:gd name="adj1" fmla="val 24664"/>
                <a:gd name="adj2" fmla="val 23143"/>
                <a:gd name="adj3" fmla="val 25000"/>
                <a:gd name="adj4" fmla="val 43750"/>
              </a:avLst>
            </a:prstGeom>
            <a:solidFill>
              <a:srgbClr val="70AD46"/>
            </a:solidFill>
            <a:ln>
              <a:solidFill>
                <a:srgbClr val="70A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2144" y="2900494"/>
              <a:ext cx="1123034" cy="746785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异常检测</a:t>
              </a:r>
              <a:endParaRPr lang="zh-CN" altLang="en-US" sz="16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2313558" y="1970417"/>
              <a:ext cx="1257713" cy="573944"/>
            </a:xfrm>
            <a:prstGeom prst="homePlate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异常</a:t>
              </a:r>
              <a:r>
                <a:rPr lang="zh-CN" altLang="en-US" sz="160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分层</a:t>
              </a:r>
              <a:endParaRPr lang="en-US" altLang="zh-CN" sz="16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视角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914682" y="1222302"/>
              <a:ext cx="1098418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通用协议异常</a:t>
              </a:r>
              <a:endParaRPr lang="zh-CN" altLang="en-US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8702" y="2104735"/>
              <a:ext cx="1100102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网络会话异常</a:t>
              </a:r>
              <a:endParaRPr lang="en-US" altLang="zh-CN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49446" y="3020832"/>
              <a:ext cx="1115526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工控协议异常</a:t>
              </a:r>
              <a:endParaRPr lang="en-US" altLang="zh-CN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50"/>
            <p:cNvCxnSpPr/>
            <p:nvPr/>
          </p:nvCxnSpPr>
          <p:spPr>
            <a:xfrm>
              <a:off x="3656879" y="2257389"/>
              <a:ext cx="271823" cy="0"/>
            </a:xfrm>
            <a:prstGeom prst="line">
              <a:avLst/>
            </a:prstGeom>
            <a:ln w="19050">
              <a:solidFill>
                <a:srgbClr val="70A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左大括号 15"/>
            <p:cNvSpPr/>
            <p:nvPr/>
          </p:nvSpPr>
          <p:spPr>
            <a:xfrm>
              <a:off x="3443079" y="4169031"/>
              <a:ext cx="532532" cy="1224805"/>
            </a:xfrm>
            <a:prstGeom prst="leftBrace">
              <a:avLst>
                <a:gd name="adj1" fmla="val 8333"/>
                <a:gd name="adj2" fmla="val 44261"/>
              </a:avLst>
            </a:prstGeom>
            <a:ln>
              <a:solidFill>
                <a:srgbClr val="70A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75611" y="3883254"/>
              <a:ext cx="1030757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资产</a:t>
              </a:r>
              <a:endParaRPr lang="en-US" altLang="zh-CN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威胁感知</a:t>
              </a:r>
            </a:p>
          </p:txBody>
        </p:sp>
        <p:cxnSp>
          <p:nvCxnSpPr>
            <p:cNvPr id="18" name="直接连接符 59"/>
            <p:cNvCxnSpPr/>
            <p:nvPr/>
          </p:nvCxnSpPr>
          <p:spPr>
            <a:xfrm>
              <a:off x="3466470" y="4718143"/>
              <a:ext cx="538637" cy="115"/>
            </a:xfrm>
            <a:prstGeom prst="line">
              <a:avLst/>
            </a:prstGeom>
            <a:ln w="19050">
              <a:solidFill>
                <a:srgbClr val="70A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976122" y="4501111"/>
              <a:ext cx="1030757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安全域</a:t>
              </a:r>
              <a:endParaRPr lang="en-US" altLang="zh-CN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威胁感知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978246" y="5118968"/>
              <a:ext cx="1030757" cy="49305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业务域</a:t>
              </a:r>
              <a:endParaRPr lang="en-US" altLang="zh-CN" sz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威胁感知</a:t>
              </a: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2312298" y="4426532"/>
              <a:ext cx="1259835" cy="573944"/>
            </a:xfrm>
            <a:prstGeom prst="homePlate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资源对象</a:t>
              </a:r>
              <a:endParaRPr lang="en-US" altLang="zh-CN" sz="16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视角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340897" y="2622581"/>
              <a:ext cx="1918992" cy="1536919"/>
            </a:xfrm>
            <a:prstGeom prst="roundRect">
              <a:avLst>
                <a:gd name="adj" fmla="val 7664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zh-CN" altLang="en-US" sz="1400" dirty="0"/>
                <a:t>异常趋势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8550" y="2941285"/>
              <a:ext cx="1820215" cy="1114425"/>
            </a:xfrm>
            <a:prstGeom prst="rect">
              <a:avLst/>
            </a:prstGeom>
          </p:spPr>
        </p:pic>
        <p:sp>
          <p:nvSpPr>
            <p:cNvPr id="24" name="圆角矩形 23"/>
            <p:cNvSpPr/>
            <p:nvPr/>
          </p:nvSpPr>
          <p:spPr>
            <a:xfrm>
              <a:off x="5328623" y="4284778"/>
              <a:ext cx="1918992" cy="1536919"/>
            </a:xfrm>
            <a:prstGeom prst="roundRect">
              <a:avLst>
                <a:gd name="adj" fmla="val 7664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zh-CN" altLang="en-US" sz="1400" dirty="0" smtClean="0"/>
                <a:t>百分比例分布</a:t>
              </a:r>
              <a:endParaRPr lang="zh-CN" altLang="en-US" sz="1400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242" y="4595348"/>
              <a:ext cx="1807754" cy="1085850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/>
          </p:nvSpPr>
          <p:spPr>
            <a:xfrm>
              <a:off x="5328623" y="972155"/>
              <a:ext cx="1918992" cy="1536919"/>
            </a:xfrm>
            <a:prstGeom prst="roundRect">
              <a:avLst>
                <a:gd name="adj" fmla="val 7664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zh-CN" altLang="en-US" sz="1400" dirty="0" smtClean="0"/>
                <a:t>异常矩阵</a:t>
              </a:r>
              <a:endParaRPr lang="zh-CN" altLang="en-US" sz="1400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4952" y="1285899"/>
              <a:ext cx="1702106" cy="1076325"/>
            </a:xfrm>
            <a:prstGeom prst="rect">
              <a:avLst/>
            </a:prstGeom>
          </p:spPr>
        </p:pic>
        <p:sp>
          <p:nvSpPr>
            <p:cNvPr id="28" name="右箭头 27"/>
            <p:cNvSpPr/>
            <p:nvPr/>
          </p:nvSpPr>
          <p:spPr>
            <a:xfrm>
              <a:off x="5637865" y="6011621"/>
              <a:ext cx="404446" cy="29257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184607" y="5890976"/>
              <a:ext cx="614042" cy="53386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693857" y="5997573"/>
              <a:ext cx="290390" cy="29540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911459" y="5894007"/>
              <a:ext cx="683131" cy="22782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高危定位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38901" y="5886537"/>
              <a:ext cx="726964" cy="538300"/>
            </a:xfrm>
            <a:prstGeom prst="roundRect">
              <a:avLst>
                <a:gd name="adj" fmla="val 12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趋势规律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911458" y="6175663"/>
              <a:ext cx="683132" cy="22835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威胁预警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29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攻击检测</a:t>
            </a:r>
            <a:endParaRPr lang="zh-CN" altLang="en-US" dirty="0"/>
          </a:p>
        </p:txBody>
      </p:sp>
      <p:grpSp>
        <p:nvGrpSpPr>
          <p:cNvPr id="4" name="组合 143"/>
          <p:cNvGrpSpPr/>
          <p:nvPr/>
        </p:nvGrpSpPr>
        <p:grpSpPr>
          <a:xfrm>
            <a:off x="6293944" y="1578608"/>
            <a:ext cx="2263006" cy="2605052"/>
            <a:chOff x="1903547" y="-614540"/>
            <a:chExt cx="1975679" cy="1920479"/>
          </a:xfrm>
        </p:grpSpPr>
        <p:sp>
          <p:nvSpPr>
            <p:cNvPr id="5" name="MH_Text_1"/>
            <p:cNvSpPr/>
            <p:nvPr>
              <p:custDataLst>
                <p:tags r:id="rId28"/>
              </p:custDataLst>
            </p:nvPr>
          </p:nvSpPr>
          <p:spPr bwMode="auto">
            <a:xfrm>
              <a:off x="1903547" y="-428017"/>
              <a:ext cx="1975679" cy="1733956"/>
            </a:xfrm>
            <a:custGeom>
              <a:avLst/>
              <a:gdLst>
                <a:gd name="connsiteX0" fmla="*/ 0 w 1114425"/>
                <a:gd name="connsiteY0" fmla="*/ 0 h 1585383"/>
                <a:gd name="connsiteX1" fmla="*/ 204785 w 1114425"/>
                <a:gd name="connsiteY1" fmla="*/ 0 h 1585383"/>
                <a:gd name="connsiteX2" fmla="*/ 298845 w 1114425"/>
                <a:gd name="connsiteY2" fmla="*/ 128588 h 1585383"/>
                <a:gd name="connsiteX3" fmla="*/ 815579 w 1114425"/>
                <a:gd name="connsiteY3" fmla="*/ 128588 h 1585383"/>
                <a:gd name="connsiteX4" fmla="*/ 909639 w 1114425"/>
                <a:gd name="connsiteY4" fmla="*/ 0 h 1585383"/>
                <a:gd name="connsiteX5" fmla="*/ 1114425 w 1114425"/>
                <a:gd name="connsiteY5" fmla="*/ 0 h 1585383"/>
                <a:gd name="connsiteX6" fmla="*/ 1114425 w 1114425"/>
                <a:gd name="connsiteY6" fmla="*/ 609071 h 1585383"/>
                <a:gd name="connsiteX7" fmla="*/ 1114425 w 1114425"/>
                <a:gd name="connsiteY7" fmla="*/ 885027 h 1585383"/>
                <a:gd name="connsiteX8" fmla="*/ 1114425 w 1114425"/>
                <a:gd name="connsiteY8" fmla="*/ 1494098 h 1585383"/>
                <a:gd name="connsiteX9" fmla="*/ 1023140 w 1114425"/>
                <a:gd name="connsiteY9" fmla="*/ 1585383 h 1585383"/>
                <a:gd name="connsiteX10" fmla="*/ 91285 w 1114425"/>
                <a:gd name="connsiteY10" fmla="*/ 1585383 h 1585383"/>
                <a:gd name="connsiteX11" fmla="*/ 0 w 1114425"/>
                <a:gd name="connsiteY11" fmla="*/ 1494098 h 1585383"/>
                <a:gd name="connsiteX12" fmla="*/ 0 w 1114425"/>
                <a:gd name="connsiteY12" fmla="*/ 885027 h 1585383"/>
                <a:gd name="connsiteX13" fmla="*/ 0 w 1114425"/>
                <a:gd name="connsiteY13" fmla="*/ 609071 h 15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4425" h="1585383">
                  <a:moveTo>
                    <a:pt x="0" y="0"/>
                  </a:moveTo>
                  <a:lnTo>
                    <a:pt x="204785" y="0"/>
                  </a:lnTo>
                  <a:lnTo>
                    <a:pt x="298845" y="128588"/>
                  </a:lnTo>
                  <a:lnTo>
                    <a:pt x="815579" y="128588"/>
                  </a:lnTo>
                  <a:lnTo>
                    <a:pt x="909639" y="0"/>
                  </a:lnTo>
                  <a:lnTo>
                    <a:pt x="1114425" y="0"/>
                  </a:lnTo>
                  <a:lnTo>
                    <a:pt x="1114425" y="609071"/>
                  </a:lnTo>
                  <a:lnTo>
                    <a:pt x="1114425" y="885027"/>
                  </a:lnTo>
                  <a:lnTo>
                    <a:pt x="1114425" y="1494098"/>
                  </a:lnTo>
                  <a:cubicBezTo>
                    <a:pt x="1114425" y="1544513"/>
                    <a:pt x="1073555" y="1585383"/>
                    <a:pt x="1023140" y="1585383"/>
                  </a:cubicBezTo>
                  <a:lnTo>
                    <a:pt x="91285" y="1585383"/>
                  </a:lnTo>
                  <a:cubicBezTo>
                    <a:pt x="40870" y="1585383"/>
                    <a:pt x="0" y="1544513"/>
                    <a:pt x="0" y="1494098"/>
                  </a:cubicBezTo>
                  <a:lnTo>
                    <a:pt x="0" y="885027"/>
                  </a:lnTo>
                  <a:lnTo>
                    <a:pt x="0" y="60907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MH_SubTitle_1"/>
            <p:cNvSpPr/>
            <p:nvPr>
              <p:custDataLst>
                <p:tags r:id="rId29"/>
              </p:custDataLst>
            </p:nvPr>
          </p:nvSpPr>
          <p:spPr bwMode="auto">
            <a:xfrm>
              <a:off x="1903547" y="-614540"/>
              <a:ext cx="1975679" cy="368548"/>
            </a:xfrm>
            <a:custGeom>
              <a:avLst/>
              <a:gdLst>
                <a:gd name="connsiteX0" fmla="*/ 91285 w 1114425"/>
                <a:gd name="connsiteY0" fmla="*/ 0 h 1104900"/>
                <a:gd name="connsiteX1" fmla="*/ 1023140 w 1114425"/>
                <a:gd name="connsiteY1" fmla="*/ 0 h 1104900"/>
                <a:gd name="connsiteX2" fmla="*/ 1114425 w 1114425"/>
                <a:gd name="connsiteY2" fmla="*/ 91285 h 1104900"/>
                <a:gd name="connsiteX3" fmla="*/ 1114425 w 1114425"/>
                <a:gd name="connsiteY3" fmla="*/ 976312 h 1104900"/>
                <a:gd name="connsiteX4" fmla="*/ 909639 w 1114425"/>
                <a:gd name="connsiteY4" fmla="*/ 976312 h 1104900"/>
                <a:gd name="connsiteX5" fmla="*/ 815579 w 1114425"/>
                <a:gd name="connsiteY5" fmla="*/ 1104900 h 1104900"/>
                <a:gd name="connsiteX6" fmla="*/ 298845 w 1114425"/>
                <a:gd name="connsiteY6" fmla="*/ 1104900 h 1104900"/>
                <a:gd name="connsiteX7" fmla="*/ 204785 w 1114425"/>
                <a:gd name="connsiteY7" fmla="*/ 976312 h 1104900"/>
                <a:gd name="connsiteX8" fmla="*/ 0 w 1114425"/>
                <a:gd name="connsiteY8" fmla="*/ 976312 h 1104900"/>
                <a:gd name="connsiteX9" fmla="*/ 0 w 1114425"/>
                <a:gd name="connsiteY9" fmla="*/ 91285 h 1104900"/>
                <a:gd name="connsiteX10" fmla="*/ 91285 w 1114425"/>
                <a:gd name="connsiteY10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425" h="1104900">
                  <a:moveTo>
                    <a:pt x="91285" y="0"/>
                  </a:moveTo>
                  <a:lnTo>
                    <a:pt x="1023140" y="0"/>
                  </a:lnTo>
                  <a:cubicBezTo>
                    <a:pt x="1073555" y="0"/>
                    <a:pt x="1114425" y="40870"/>
                    <a:pt x="1114425" y="91285"/>
                  </a:cubicBezTo>
                  <a:lnTo>
                    <a:pt x="1114425" y="976312"/>
                  </a:lnTo>
                  <a:lnTo>
                    <a:pt x="909639" y="976312"/>
                  </a:lnTo>
                  <a:lnTo>
                    <a:pt x="815579" y="1104900"/>
                  </a:lnTo>
                  <a:lnTo>
                    <a:pt x="298845" y="1104900"/>
                  </a:lnTo>
                  <a:lnTo>
                    <a:pt x="204785" y="976312"/>
                  </a:lnTo>
                  <a:lnTo>
                    <a:pt x="0" y="976312"/>
                  </a:lnTo>
                  <a:lnTo>
                    <a:pt x="0" y="91285"/>
                  </a:lnTo>
                  <a:cubicBezTo>
                    <a:pt x="0" y="40870"/>
                    <a:pt x="40870" y="0"/>
                    <a:pt x="91285" y="0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攻击结果态势</a:t>
              </a:r>
              <a:endPara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3705927" y="1580341"/>
            <a:ext cx="2202541" cy="2617182"/>
            <a:chOff x="1903547" y="-614540"/>
            <a:chExt cx="1922891" cy="1920479"/>
          </a:xfrm>
        </p:grpSpPr>
        <p:sp>
          <p:nvSpPr>
            <p:cNvPr id="8" name="MH_Text_1"/>
            <p:cNvSpPr/>
            <p:nvPr>
              <p:custDataLst>
                <p:tags r:id="rId26"/>
              </p:custDataLst>
            </p:nvPr>
          </p:nvSpPr>
          <p:spPr bwMode="auto">
            <a:xfrm>
              <a:off x="1903547" y="-428017"/>
              <a:ext cx="1922891" cy="1733956"/>
            </a:xfrm>
            <a:custGeom>
              <a:avLst/>
              <a:gdLst>
                <a:gd name="connsiteX0" fmla="*/ 0 w 1114425"/>
                <a:gd name="connsiteY0" fmla="*/ 0 h 1585383"/>
                <a:gd name="connsiteX1" fmla="*/ 204785 w 1114425"/>
                <a:gd name="connsiteY1" fmla="*/ 0 h 1585383"/>
                <a:gd name="connsiteX2" fmla="*/ 298845 w 1114425"/>
                <a:gd name="connsiteY2" fmla="*/ 128588 h 1585383"/>
                <a:gd name="connsiteX3" fmla="*/ 815579 w 1114425"/>
                <a:gd name="connsiteY3" fmla="*/ 128588 h 1585383"/>
                <a:gd name="connsiteX4" fmla="*/ 909639 w 1114425"/>
                <a:gd name="connsiteY4" fmla="*/ 0 h 1585383"/>
                <a:gd name="connsiteX5" fmla="*/ 1114425 w 1114425"/>
                <a:gd name="connsiteY5" fmla="*/ 0 h 1585383"/>
                <a:gd name="connsiteX6" fmla="*/ 1114425 w 1114425"/>
                <a:gd name="connsiteY6" fmla="*/ 609071 h 1585383"/>
                <a:gd name="connsiteX7" fmla="*/ 1114425 w 1114425"/>
                <a:gd name="connsiteY7" fmla="*/ 885027 h 1585383"/>
                <a:gd name="connsiteX8" fmla="*/ 1114425 w 1114425"/>
                <a:gd name="connsiteY8" fmla="*/ 1494098 h 1585383"/>
                <a:gd name="connsiteX9" fmla="*/ 1023140 w 1114425"/>
                <a:gd name="connsiteY9" fmla="*/ 1585383 h 1585383"/>
                <a:gd name="connsiteX10" fmla="*/ 91285 w 1114425"/>
                <a:gd name="connsiteY10" fmla="*/ 1585383 h 1585383"/>
                <a:gd name="connsiteX11" fmla="*/ 0 w 1114425"/>
                <a:gd name="connsiteY11" fmla="*/ 1494098 h 1585383"/>
                <a:gd name="connsiteX12" fmla="*/ 0 w 1114425"/>
                <a:gd name="connsiteY12" fmla="*/ 885027 h 1585383"/>
                <a:gd name="connsiteX13" fmla="*/ 0 w 1114425"/>
                <a:gd name="connsiteY13" fmla="*/ 609071 h 15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4425" h="1585383">
                  <a:moveTo>
                    <a:pt x="0" y="0"/>
                  </a:moveTo>
                  <a:lnTo>
                    <a:pt x="204785" y="0"/>
                  </a:lnTo>
                  <a:lnTo>
                    <a:pt x="298845" y="128588"/>
                  </a:lnTo>
                  <a:lnTo>
                    <a:pt x="815579" y="128588"/>
                  </a:lnTo>
                  <a:lnTo>
                    <a:pt x="909639" y="0"/>
                  </a:lnTo>
                  <a:lnTo>
                    <a:pt x="1114425" y="0"/>
                  </a:lnTo>
                  <a:lnTo>
                    <a:pt x="1114425" y="609071"/>
                  </a:lnTo>
                  <a:lnTo>
                    <a:pt x="1114425" y="885027"/>
                  </a:lnTo>
                  <a:lnTo>
                    <a:pt x="1114425" y="1494098"/>
                  </a:lnTo>
                  <a:cubicBezTo>
                    <a:pt x="1114425" y="1544513"/>
                    <a:pt x="1073555" y="1585383"/>
                    <a:pt x="1023140" y="1585383"/>
                  </a:cubicBezTo>
                  <a:lnTo>
                    <a:pt x="91285" y="1585383"/>
                  </a:lnTo>
                  <a:cubicBezTo>
                    <a:pt x="40870" y="1585383"/>
                    <a:pt x="0" y="1544513"/>
                    <a:pt x="0" y="1494098"/>
                  </a:cubicBezTo>
                  <a:lnTo>
                    <a:pt x="0" y="885027"/>
                  </a:lnTo>
                  <a:lnTo>
                    <a:pt x="0" y="60907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MH_SubTitle_1"/>
            <p:cNvSpPr/>
            <p:nvPr>
              <p:custDataLst>
                <p:tags r:id="rId27"/>
              </p:custDataLst>
            </p:nvPr>
          </p:nvSpPr>
          <p:spPr bwMode="auto">
            <a:xfrm>
              <a:off x="1903547" y="-614540"/>
              <a:ext cx="1922891" cy="368548"/>
            </a:xfrm>
            <a:custGeom>
              <a:avLst/>
              <a:gdLst>
                <a:gd name="connsiteX0" fmla="*/ 91285 w 1114425"/>
                <a:gd name="connsiteY0" fmla="*/ 0 h 1104900"/>
                <a:gd name="connsiteX1" fmla="*/ 1023140 w 1114425"/>
                <a:gd name="connsiteY1" fmla="*/ 0 h 1104900"/>
                <a:gd name="connsiteX2" fmla="*/ 1114425 w 1114425"/>
                <a:gd name="connsiteY2" fmla="*/ 91285 h 1104900"/>
                <a:gd name="connsiteX3" fmla="*/ 1114425 w 1114425"/>
                <a:gd name="connsiteY3" fmla="*/ 976312 h 1104900"/>
                <a:gd name="connsiteX4" fmla="*/ 909639 w 1114425"/>
                <a:gd name="connsiteY4" fmla="*/ 976312 h 1104900"/>
                <a:gd name="connsiteX5" fmla="*/ 815579 w 1114425"/>
                <a:gd name="connsiteY5" fmla="*/ 1104900 h 1104900"/>
                <a:gd name="connsiteX6" fmla="*/ 298845 w 1114425"/>
                <a:gd name="connsiteY6" fmla="*/ 1104900 h 1104900"/>
                <a:gd name="connsiteX7" fmla="*/ 204785 w 1114425"/>
                <a:gd name="connsiteY7" fmla="*/ 976312 h 1104900"/>
                <a:gd name="connsiteX8" fmla="*/ 0 w 1114425"/>
                <a:gd name="connsiteY8" fmla="*/ 976312 h 1104900"/>
                <a:gd name="connsiteX9" fmla="*/ 0 w 1114425"/>
                <a:gd name="connsiteY9" fmla="*/ 91285 h 1104900"/>
                <a:gd name="connsiteX10" fmla="*/ 91285 w 1114425"/>
                <a:gd name="connsiteY10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425" h="1104900">
                  <a:moveTo>
                    <a:pt x="91285" y="0"/>
                  </a:moveTo>
                  <a:lnTo>
                    <a:pt x="1023140" y="0"/>
                  </a:lnTo>
                  <a:cubicBezTo>
                    <a:pt x="1073555" y="0"/>
                    <a:pt x="1114425" y="40870"/>
                    <a:pt x="1114425" y="91285"/>
                  </a:cubicBezTo>
                  <a:lnTo>
                    <a:pt x="1114425" y="976312"/>
                  </a:lnTo>
                  <a:lnTo>
                    <a:pt x="909639" y="976312"/>
                  </a:lnTo>
                  <a:lnTo>
                    <a:pt x="815579" y="1104900"/>
                  </a:lnTo>
                  <a:lnTo>
                    <a:pt x="298845" y="1104900"/>
                  </a:lnTo>
                  <a:lnTo>
                    <a:pt x="204785" y="976312"/>
                  </a:lnTo>
                  <a:lnTo>
                    <a:pt x="0" y="976312"/>
                  </a:lnTo>
                  <a:lnTo>
                    <a:pt x="0" y="91285"/>
                  </a:lnTo>
                  <a:cubicBezTo>
                    <a:pt x="0" y="40870"/>
                    <a:pt x="40870" y="0"/>
                    <a:pt x="91285" y="0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遭受攻击分布态势</a:t>
              </a:r>
              <a:endPara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5"/>
          <p:cNvGrpSpPr/>
          <p:nvPr/>
        </p:nvGrpSpPr>
        <p:grpSpPr>
          <a:xfrm>
            <a:off x="1148785" y="1581876"/>
            <a:ext cx="2202541" cy="2597614"/>
            <a:chOff x="1903547" y="-614540"/>
            <a:chExt cx="1922891" cy="1920479"/>
          </a:xfrm>
        </p:grpSpPr>
        <p:sp>
          <p:nvSpPr>
            <p:cNvPr id="11" name="MH_Text_1"/>
            <p:cNvSpPr/>
            <p:nvPr>
              <p:custDataLst>
                <p:tags r:id="rId24"/>
              </p:custDataLst>
            </p:nvPr>
          </p:nvSpPr>
          <p:spPr bwMode="auto">
            <a:xfrm>
              <a:off x="1903547" y="-428017"/>
              <a:ext cx="1922891" cy="1733956"/>
            </a:xfrm>
            <a:custGeom>
              <a:avLst/>
              <a:gdLst>
                <a:gd name="connsiteX0" fmla="*/ 0 w 1114425"/>
                <a:gd name="connsiteY0" fmla="*/ 0 h 1585383"/>
                <a:gd name="connsiteX1" fmla="*/ 204785 w 1114425"/>
                <a:gd name="connsiteY1" fmla="*/ 0 h 1585383"/>
                <a:gd name="connsiteX2" fmla="*/ 298845 w 1114425"/>
                <a:gd name="connsiteY2" fmla="*/ 128588 h 1585383"/>
                <a:gd name="connsiteX3" fmla="*/ 815579 w 1114425"/>
                <a:gd name="connsiteY3" fmla="*/ 128588 h 1585383"/>
                <a:gd name="connsiteX4" fmla="*/ 909639 w 1114425"/>
                <a:gd name="connsiteY4" fmla="*/ 0 h 1585383"/>
                <a:gd name="connsiteX5" fmla="*/ 1114425 w 1114425"/>
                <a:gd name="connsiteY5" fmla="*/ 0 h 1585383"/>
                <a:gd name="connsiteX6" fmla="*/ 1114425 w 1114425"/>
                <a:gd name="connsiteY6" fmla="*/ 609071 h 1585383"/>
                <a:gd name="connsiteX7" fmla="*/ 1114425 w 1114425"/>
                <a:gd name="connsiteY7" fmla="*/ 885027 h 1585383"/>
                <a:gd name="connsiteX8" fmla="*/ 1114425 w 1114425"/>
                <a:gd name="connsiteY8" fmla="*/ 1494098 h 1585383"/>
                <a:gd name="connsiteX9" fmla="*/ 1023140 w 1114425"/>
                <a:gd name="connsiteY9" fmla="*/ 1585383 h 1585383"/>
                <a:gd name="connsiteX10" fmla="*/ 91285 w 1114425"/>
                <a:gd name="connsiteY10" fmla="*/ 1585383 h 1585383"/>
                <a:gd name="connsiteX11" fmla="*/ 0 w 1114425"/>
                <a:gd name="connsiteY11" fmla="*/ 1494098 h 1585383"/>
                <a:gd name="connsiteX12" fmla="*/ 0 w 1114425"/>
                <a:gd name="connsiteY12" fmla="*/ 885027 h 1585383"/>
                <a:gd name="connsiteX13" fmla="*/ 0 w 1114425"/>
                <a:gd name="connsiteY13" fmla="*/ 609071 h 15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4425" h="1585383">
                  <a:moveTo>
                    <a:pt x="0" y="0"/>
                  </a:moveTo>
                  <a:lnTo>
                    <a:pt x="204785" y="0"/>
                  </a:lnTo>
                  <a:lnTo>
                    <a:pt x="298845" y="128588"/>
                  </a:lnTo>
                  <a:lnTo>
                    <a:pt x="815579" y="128588"/>
                  </a:lnTo>
                  <a:lnTo>
                    <a:pt x="909639" y="0"/>
                  </a:lnTo>
                  <a:lnTo>
                    <a:pt x="1114425" y="0"/>
                  </a:lnTo>
                  <a:lnTo>
                    <a:pt x="1114425" y="609071"/>
                  </a:lnTo>
                  <a:lnTo>
                    <a:pt x="1114425" y="885027"/>
                  </a:lnTo>
                  <a:lnTo>
                    <a:pt x="1114425" y="1494098"/>
                  </a:lnTo>
                  <a:cubicBezTo>
                    <a:pt x="1114425" y="1544513"/>
                    <a:pt x="1073555" y="1585383"/>
                    <a:pt x="1023140" y="1585383"/>
                  </a:cubicBezTo>
                  <a:lnTo>
                    <a:pt x="91285" y="1585383"/>
                  </a:lnTo>
                  <a:cubicBezTo>
                    <a:pt x="40870" y="1585383"/>
                    <a:pt x="0" y="1544513"/>
                    <a:pt x="0" y="1494098"/>
                  </a:cubicBezTo>
                  <a:lnTo>
                    <a:pt x="0" y="885027"/>
                  </a:lnTo>
                  <a:lnTo>
                    <a:pt x="0" y="60907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MH_SubTitle_1"/>
            <p:cNvSpPr/>
            <p:nvPr>
              <p:custDataLst>
                <p:tags r:id="rId25"/>
              </p:custDataLst>
            </p:nvPr>
          </p:nvSpPr>
          <p:spPr bwMode="auto">
            <a:xfrm>
              <a:off x="1903547" y="-614540"/>
              <a:ext cx="1922891" cy="368548"/>
            </a:xfrm>
            <a:custGeom>
              <a:avLst/>
              <a:gdLst>
                <a:gd name="connsiteX0" fmla="*/ 91285 w 1114425"/>
                <a:gd name="connsiteY0" fmla="*/ 0 h 1104900"/>
                <a:gd name="connsiteX1" fmla="*/ 1023140 w 1114425"/>
                <a:gd name="connsiteY1" fmla="*/ 0 h 1104900"/>
                <a:gd name="connsiteX2" fmla="*/ 1114425 w 1114425"/>
                <a:gd name="connsiteY2" fmla="*/ 91285 h 1104900"/>
                <a:gd name="connsiteX3" fmla="*/ 1114425 w 1114425"/>
                <a:gd name="connsiteY3" fmla="*/ 976312 h 1104900"/>
                <a:gd name="connsiteX4" fmla="*/ 909639 w 1114425"/>
                <a:gd name="connsiteY4" fmla="*/ 976312 h 1104900"/>
                <a:gd name="connsiteX5" fmla="*/ 815579 w 1114425"/>
                <a:gd name="connsiteY5" fmla="*/ 1104900 h 1104900"/>
                <a:gd name="connsiteX6" fmla="*/ 298845 w 1114425"/>
                <a:gd name="connsiteY6" fmla="*/ 1104900 h 1104900"/>
                <a:gd name="connsiteX7" fmla="*/ 204785 w 1114425"/>
                <a:gd name="connsiteY7" fmla="*/ 976312 h 1104900"/>
                <a:gd name="connsiteX8" fmla="*/ 0 w 1114425"/>
                <a:gd name="connsiteY8" fmla="*/ 976312 h 1104900"/>
                <a:gd name="connsiteX9" fmla="*/ 0 w 1114425"/>
                <a:gd name="connsiteY9" fmla="*/ 91285 h 1104900"/>
                <a:gd name="connsiteX10" fmla="*/ 91285 w 1114425"/>
                <a:gd name="connsiteY10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425" h="1104900">
                  <a:moveTo>
                    <a:pt x="91285" y="0"/>
                  </a:moveTo>
                  <a:lnTo>
                    <a:pt x="1023140" y="0"/>
                  </a:lnTo>
                  <a:cubicBezTo>
                    <a:pt x="1073555" y="0"/>
                    <a:pt x="1114425" y="40870"/>
                    <a:pt x="1114425" y="91285"/>
                  </a:cubicBezTo>
                  <a:lnTo>
                    <a:pt x="1114425" y="976312"/>
                  </a:lnTo>
                  <a:lnTo>
                    <a:pt x="909639" y="976312"/>
                  </a:lnTo>
                  <a:lnTo>
                    <a:pt x="815579" y="1104900"/>
                  </a:lnTo>
                  <a:lnTo>
                    <a:pt x="298845" y="1104900"/>
                  </a:lnTo>
                  <a:lnTo>
                    <a:pt x="204785" y="976312"/>
                  </a:lnTo>
                  <a:lnTo>
                    <a:pt x="0" y="976312"/>
                  </a:lnTo>
                  <a:lnTo>
                    <a:pt x="0" y="91285"/>
                  </a:lnTo>
                  <a:cubicBezTo>
                    <a:pt x="0" y="40870"/>
                    <a:pt x="40870" y="0"/>
                    <a:pt x="91285" y="0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35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攻击来源态势</a:t>
              </a:r>
              <a:endPara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Freeform 63"/>
          <p:cNvSpPr>
            <a:spLocks/>
          </p:cNvSpPr>
          <p:nvPr/>
        </p:nvSpPr>
        <p:spPr bwMode="auto">
          <a:xfrm>
            <a:off x="128464" y="4293096"/>
            <a:ext cx="10203466" cy="803477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MH_SubTitle_1"/>
          <p:cNvSpPr/>
          <p:nvPr>
            <p:custDataLst>
              <p:tags r:id="rId1"/>
            </p:custDataLst>
          </p:nvPr>
        </p:nvSpPr>
        <p:spPr>
          <a:xfrm>
            <a:off x="1318867" y="4986018"/>
            <a:ext cx="1369331" cy="1055405"/>
          </a:xfrm>
          <a:prstGeom prst="roundRect">
            <a:avLst>
              <a:gd name="adj" fmla="val 3535"/>
            </a:avLst>
          </a:prstGeom>
          <a:solidFill>
            <a:srgbClr val="70AD46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15" name="MH_Other_1"/>
          <p:cNvSpPr/>
          <p:nvPr>
            <p:custDataLst>
              <p:tags r:id="rId2"/>
            </p:custDataLst>
          </p:nvPr>
        </p:nvSpPr>
        <p:spPr>
          <a:xfrm>
            <a:off x="1145803" y="4685260"/>
            <a:ext cx="1278758" cy="447366"/>
          </a:xfrm>
          <a:prstGeom prst="roundRect">
            <a:avLst>
              <a:gd name="adj" fmla="val 23591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1153986" y="4693386"/>
            <a:ext cx="1194168" cy="391155"/>
          </a:xfrm>
          <a:prstGeom prst="roundRect">
            <a:avLst>
              <a:gd name="adj" fmla="val 88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54000" tIns="0" rIns="5400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发起攻击</a:t>
            </a:r>
            <a:endParaRPr lang="zh-CN" altLang="en-US" sz="12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476400" y="5250529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安全域维度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1477867" y="5633196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外部威胁源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1"/>
          <p:cNvSpPr/>
          <p:nvPr>
            <p:custDataLst>
              <p:tags r:id="rId4"/>
            </p:custDataLst>
          </p:nvPr>
        </p:nvSpPr>
        <p:spPr>
          <a:xfrm>
            <a:off x="2964889" y="4982416"/>
            <a:ext cx="1369331" cy="1055405"/>
          </a:xfrm>
          <a:prstGeom prst="roundRect">
            <a:avLst>
              <a:gd name="adj" fmla="val 3535"/>
            </a:avLst>
          </a:prstGeom>
          <a:solidFill>
            <a:srgbClr val="70AD46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MH_Other_1"/>
          <p:cNvSpPr/>
          <p:nvPr>
            <p:custDataLst>
              <p:tags r:id="rId5"/>
            </p:custDataLst>
          </p:nvPr>
        </p:nvSpPr>
        <p:spPr>
          <a:xfrm>
            <a:off x="2791826" y="4681659"/>
            <a:ext cx="1278758" cy="447366"/>
          </a:xfrm>
          <a:prstGeom prst="roundRect">
            <a:avLst>
              <a:gd name="adj" fmla="val 23591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MH_Text_1"/>
          <p:cNvSpPr/>
          <p:nvPr>
            <p:custDataLst>
              <p:tags r:id="rId6"/>
            </p:custDataLst>
          </p:nvPr>
        </p:nvSpPr>
        <p:spPr>
          <a:xfrm>
            <a:off x="2800009" y="4685261"/>
            <a:ext cx="1194168" cy="395679"/>
          </a:xfrm>
          <a:prstGeom prst="roundRect">
            <a:avLst>
              <a:gd name="adj" fmla="val 88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54000" tIns="0" rIns="5400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b="1" kern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遭受</a:t>
            </a:r>
            <a:r>
              <a:rPr lang="zh-CN" altLang="en-US" sz="12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zh-CN" altLang="en-US" sz="12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122422" y="5246927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安全域的分布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3123890" y="5629595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业务上的分布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1"/>
          <p:cNvSpPr/>
          <p:nvPr>
            <p:custDataLst>
              <p:tags r:id="rId7"/>
            </p:custDataLst>
          </p:nvPr>
        </p:nvSpPr>
        <p:spPr>
          <a:xfrm>
            <a:off x="4665609" y="4977892"/>
            <a:ext cx="1369331" cy="1339663"/>
          </a:xfrm>
          <a:prstGeom prst="roundRect">
            <a:avLst>
              <a:gd name="adj" fmla="val 3535"/>
            </a:avLst>
          </a:prstGeom>
          <a:solidFill>
            <a:srgbClr val="70AD46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25" name="MH_Other_1"/>
          <p:cNvSpPr/>
          <p:nvPr>
            <p:custDataLst>
              <p:tags r:id="rId8"/>
            </p:custDataLst>
          </p:nvPr>
        </p:nvSpPr>
        <p:spPr>
          <a:xfrm>
            <a:off x="4492546" y="4677135"/>
            <a:ext cx="1278758" cy="447366"/>
          </a:xfrm>
          <a:prstGeom prst="roundRect">
            <a:avLst>
              <a:gd name="adj" fmla="val 23591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MH_Text_1"/>
          <p:cNvSpPr/>
          <p:nvPr>
            <p:custDataLst>
              <p:tags r:id="rId9"/>
            </p:custDataLst>
          </p:nvPr>
        </p:nvSpPr>
        <p:spPr>
          <a:xfrm>
            <a:off x="4500729" y="4685260"/>
            <a:ext cx="1194168" cy="391155"/>
          </a:xfrm>
          <a:prstGeom prst="roundRect">
            <a:avLst>
              <a:gd name="adj" fmla="val 88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54000" tIns="0" rIns="5400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攻击类型</a:t>
            </a:r>
            <a:endParaRPr lang="zh-CN" altLang="en-US" sz="12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6159" y="5242403"/>
            <a:ext cx="1188225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在安全域的分布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4756159" y="5571367"/>
            <a:ext cx="1188225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在业务系统分布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4751456" y="5903053"/>
            <a:ext cx="1188225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在资产类型分布</a:t>
            </a:r>
          </a:p>
        </p:txBody>
      </p:sp>
      <p:sp>
        <p:nvSpPr>
          <p:cNvPr id="30" name="MH_SubTitle_1"/>
          <p:cNvSpPr/>
          <p:nvPr>
            <p:custDataLst>
              <p:tags r:id="rId10"/>
            </p:custDataLst>
          </p:nvPr>
        </p:nvSpPr>
        <p:spPr>
          <a:xfrm>
            <a:off x="6287321" y="4977892"/>
            <a:ext cx="1369331" cy="1059930"/>
          </a:xfrm>
          <a:prstGeom prst="roundRect">
            <a:avLst>
              <a:gd name="adj" fmla="val 3535"/>
            </a:avLst>
          </a:prstGeom>
          <a:solidFill>
            <a:srgbClr val="70AD46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31" name="MH_Other_1"/>
          <p:cNvSpPr/>
          <p:nvPr>
            <p:custDataLst>
              <p:tags r:id="rId11"/>
            </p:custDataLst>
          </p:nvPr>
        </p:nvSpPr>
        <p:spPr>
          <a:xfrm>
            <a:off x="6114258" y="4677135"/>
            <a:ext cx="1278758" cy="447366"/>
          </a:xfrm>
          <a:prstGeom prst="roundRect">
            <a:avLst>
              <a:gd name="adj" fmla="val 23591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MH_Text_1"/>
          <p:cNvSpPr/>
          <p:nvPr>
            <p:custDataLst>
              <p:tags r:id="rId12"/>
            </p:custDataLst>
          </p:nvPr>
        </p:nvSpPr>
        <p:spPr>
          <a:xfrm>
            <a:off x="6122441" y="4685260"/>
            <a:ext cx="1194168" cy="391155"/>
          </a:xfrm>
          <a:prstGeom prst="roundRect">
            <a:avLst>
              <a:gd name="adj" fmla="val 88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54000" tIns="0" rIns="5400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攻击结果</a:t>
            </a:r>
            <a:endParaRPr lang="zh-CN" altLang="en-US" sz="12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377871" y="5253144"/>
            <a:ext cx="1188225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被阻断攻击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6377871" y="5614330"/>
            <a:ext cx="1188225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未阻断攻击</a:t>
            </a:r>
          </a:p>
        </p:txBody>
      </p:sp>
      <p:sp>
        <p:nvSpPr>
          <p:cNvPr id="35" name="MH_SubTitle_1"/>
          <p:cNvSpPr/>
          <p:nvPr>
            <p:custDataLst>
              <p:tags r:id="rId13"/>
            </p:custDataLst>
          </p:nvPr>
        </p:nvSpPr>
        <p:spPr>
          <a:xfrm>
            <a:off x="7917964" y="4977891"/>
            <a:ext cx="1369331" cy="1618434"/>
          </a:xfrm>
          <a:prstGeom prst="roundRect">
            <a:avLst>
              <a:gd name="adj" fmla="val 3535"/>
            </a:avLst>
          </a:prstGeom>
          <a:solidFill>
            <a:srgbClr val="70AD46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1350" kern="0" dirty="0">
              <a:solidFill>
                <a:sysClr val="window" lastClr="FFFFFF"/>
              </a:solidFill>
            </a:endParaRPr>
          </a:p>
        </p:txBody>
      </p:sp>
      <p:sp>
        <p:nvSpPr>
          <p:cNvPr id="36" name="MH_Other_1"/>
          <p:cNvSpPr/>
          <p:nvPr>
            <p:custDataLst>
              <p:tags r:id="rId14"/>
            </p:custDataLst>
          </p:nvPr>
        </p:nvSpPr>
        <p:spPr>
          <a:xfrm>
            <a:off x="7744900" y="4677135"/>
            <a:ext cx="1278758" cy="447366"/>
          </a:xfrm>
          <a:prstGeom prst="roundRect">
            <a:avLst>
              <a:gd name="adj" fmla="val 23591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en-US" sz="135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7" name="MH_Text_1"/>
          <p:cNvSpPr/>
          <p:nvPr>
            <p:custDataLst>
              <p:tags r:id="rId15"/>
            </p:custDataLst>
          </p:nvPr>
        </p:nvSpPr>
        <p:spPr>
          <a:xfrm>
            <a:off x="7753083" y="4685260"/>
            <a:ext cx="1194168" cy="391155"/>
          </a:xfrm>
          <a:prstGeom prst="roundRect">
            <a:avLst>
              <a:gd name="adj" fmla="val 8813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54000" tIns="0" rIns="5400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攻击趋势</a:t>
            </a:r>
            <a:endParaRPr lang="zh-CN" altLang="en-US" sz="12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8075355" y="5210180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8075355" y="5549884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系统层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8075355" y="5877648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8075355" y="6217353"/>
            <a:ext cx="1054261" cy="269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42" name="MH_Other_1"/>
          <p:cNvSpPr/>
          <p:nvPr>
            <p:custDataLst>
              <p:tags r:id="rId16"/>
            </p:custDataLst>
          </p:nvPr>
        </p:nvSpPr>
        <p:spPr>
          <a:xfrm>
            <a:off x="3184876" y="1719034"/>
            <a:ext cx="144560" cy="14066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3" name="MH_Other_2"/>
          <p:cNvSpPr/>
          <p:nvPr>
            <p:custDataLst>
              <p:tags r:id="rId17"/>
            </p:custDataLst>
          </p:nvPr>
        </p:nvSpPr>
        <p:spPr>
          <a:xfrm>
            <a:off x="3742228" y="1716405"/>
            <a:ext cx="144560" cy="14066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4" name="MH_Other_7"/>
          <p:cNvSpPr/>
          <p:nvPr>
            <p:custDataLst>
              <p:tags r:id="rId18"/>
            </p:custDataLst>
          </p:nvPr>
        </p:nvSpPr>
        <p:spPr bwMode="auto">
          <a:xfrm>
            <a:off x="3259449" y="1753213"/>
            <a:ext cx="597336" cy="7230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25000">
                <a:srgbClr val="FBFBFB"/>
              </a:gs>
              <a:gs pos="37000">
                <a:srgbClr val="F8F8F8"/>
              </a:gs>
              <a:gs pos="89000">
                <a:schemeClr val="bg1">
                  <a:lumMod val="85000"/>
                </a:schemeClr>
              </a:gs>
              <a:gs pos="78000">
                <a:srgbClr val="E7E7E7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5" name="MH_Other_8"/>
          <p:cNvSpPr/>
          <p:nvPr>
            <p:custDataLst>
              <p:tags r:id="rId19"/>
            </p:custDataLst>
          </p:nvPr>
        </p:nvSpPr>
        <p:spPr bwMode="auto">
          <a:xfrm>
            <a:off x="3184876" y="1753213"/>
            <a:ext cx="671909" cy="1038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rgbClr val="000000">
                  <a:alpha val="2000"/>
                </a:srgbClr>
              </a:gs>
              <a:gs pos="100000">
                <a:srgbClr val="000000">
                  <a:alpha val="13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6" name="MH_Other_1"/>
          <p:cNvSpPr/>
          <p:nvPr>
            <p:custDataLst>
              <p:tags r:id="rId20"/>
            </p:custDataLst>
          </p:nvPr>
        </p:nvSpPr>
        <p:spPr>
          <a:xfrm>
            <a:off x="5766460" y="1701070"/>
            <a:ext cx="144560" cy="14066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7" name="MH_Other_2"/>
          <p:cNvSpPr/>
          <p:nvPr>
            <p:custDataLst>
              <p:tags r:id="rId21"/>
            </p:custDataLst>
          </p:nvPr>
        </p:nvSpPr>
        <p:spPr>
          <a:xfrm>
            <a:off x="6323812" y="1698441"/>
            <a:ext cx="144560" cy="14066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8" name="MH_Other_7"/>
          <p:cNvSpPr/>
          <p:nvPr>
            <p:custDataLst>
              <p:tags r:id="rId22"/>
            </p:custDataLst>
          </p:nvPr>
        </p:nvSpPr>
        <p:spPr bwMode="auto">
          <a:xfrm>
            <a:off x="5841033" y="1735249"/>
            <a:ext cx="597336" cy="7230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25000">
                <a:srgbClr val="FBFBFB"/>
              </a:gs>
              <a:gs pos="37000">
                <a:srgbClr val="F8F8F8"/>
              </a:gs>
              <a:gs pos="89000">
                <a:schemeClr val="bg1">
                  <a:lumMod val="85000"/>
                </a:schemeClr>
              </a:gs>
              <a:gs pos="78000">
                <a:srgbClr val="E7E7E7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49" name="MH_Other_8"/>
          <p:cNvSpPr/>
          <p:nvPr>
            <p:custDataLst>
              <p:tags r:id="rId23"/>
            </p:custDataLst>
          </p:nvPr>
        </p:nvSpPr>
        <p:spPr bwMode="auto">
          <a:xfrm>
            <a:off x="5766460" y="1735249"/>
            <a:ext cx="671909" cy="1038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rgbClr val="000000">
                  <a:alpha val="2000"/>
                </a:srgbClr>
              </a:gs>
              <a:gs pos="100000">
                <a:srgbClr val="000000">
                  <a:alpha val="13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solidFill>
                <a:prstClr val="white"/>
              </a:solidFill>
            </a:endParaRPr>
          </a:p>
        </p:txBody>
      </p:sp>
      <p:grpSp>
        <p:nvGrpSpPr>
          <p:cNvPr id="50" name="组 100"/>
          <p:cNvGrpSpPr/>
          <p:nvPr/>
        </p:nvGrpSpPr>
        <p:grpSpPr>
          <a:xfrm>
            <a:off x="6579723" y="2124721"/>
            <a:ext cx="1719991" cy="1008813"/>
            <a:chOff x="6161254" y="2179394"/>
            <a:chExt cx="1501609" cy="913681"/>
          </a:xfrm>
        </p:grpSpPr>
        <p:cxnSp>
          <p:nvCxnSpPr>
            <p:cNvPr id="51" name="直接连接符 18"/>
            <p:cNvCxnSpPr/>
            <p:nvPr/>
          </p:nvCxnSpPr>
          <p:spPr>
            <a:xfrm flipV="1">
              <a:off x="6234566" y="2431253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6162070" y="2179394"/>
              <a:ext cx="1391151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被阻断攻击态势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6161254" y="2446752"/>
              <a:ext cx="1501609" cy="64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各区域被防护的攻击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被防护的业务层攻击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外部攻击被防护情况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</p:txBody>
        </p:sp>
      </p:grpSp>
      <p:grpSp>
        <p:nvGrpSpPr>
          <p:cNvPr id="54" name="组 104"/>
          <p:cNvGrpSpPr/>
          <p:nvPr/>
        </p:nvGrpSpPr>
        <p:grpSpPr>
          <a:xfrm>
            <a:off x="6565430" y="3167392"/>
            <a:ext cx="1731169" cy="1008803"/>
            <a:chOff x="5996375" y="3069309"/>
            <a:chExt cx="1511368" cy="913672"/>
          </a:xfrm>
        </p:grpSpPr>
        <p:cxnSp>
          <p:nvCxnSpPr>
            <p:cNvPr id="55" name="直接连接符 18"/>
            <p:cNvCxnSpPr/>
            <p:nvPr/>
          </p:nvCxnSpPr>
          <p:spPr>
            <a:xfrm flipV="1">
              <a:off x="6120267" y="3321159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96375" y="3069309"/>
              <a:ext cx="1511368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未阻断攻击态势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6006134" y="3336658"/>
              <a:ext cx="1501609" cy="64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>
                  <a:solidFill>
                    <a:srgbClr val="404040"/>
                  </a:solidFill>
                </a:rPr>
                <a:t>各</a:t>
              </a:r>
              <a:r>
                <a:rPr lang="zh-CN" altLang="en-US" sz="900" dirty="0" smtClean="0">
                  <a:solidFill>
                    <a:srgbClr val="404040"/>
                  </a:solidFill>
                </a:rPr>
                <a:t>区域未阻断的</a:t>
              </a:r>
              <a:r>
                <a:rPr lang="zh-CN" altLang="en-US" sz="900" dirty="0">
                  <a:solidFill>
                    <a:srgbClr val="404040"/>
                  </a:solidFill>
                </a:rPr>
                <a:t>攻击</a:t>
              </a:r>
              <a:endParaRPr lang="en-US" altLang="zh-CN" sz="900" dirty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>
                  <a:solidFill>
                    <a:srgbClr val="404040"/>
                  </a:solidFill>
                </a:rPr>
                <a:t>未</a:t>
              </a:r>
              <a:r>
                <a:rPr lang="zh-CN" altLang="en-US" sz="900" dirty="0" smtClean="0">
                  <a:solidFill>
                    <a:srgbClr val="404040"/>
                  </a:solidFill>
                </a:rPr>
                <a:t>防护</a:t>
              </a:r>
              <a:r>
                <a:rPr lang="zh-CN" altLang="en-US" sz="900" dirty="0">
                  <a:solidFill>
                    <a:srgbClr val="404040"/>
                  </a:solidFill>
                </a:rPr>
                <a:t>的业务层攻击</a:t>
              </a:r>
              <a:endParaRPr lang="en-US" altLang="zh-CN" sz="900" dirty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>
                  <a:solidFill>
                    <a:srgbClr val="404040"/>
                  </a:solidFill>
                </a:rPr>
                <a:t>外部</a:t>
              </a:r>
              <a:r>
                <a:rPr lang="zh-CN" altLang="en-US" sz="900" dirty="0" smtClean="0">
                  <a:solidFill>
                    <a:srgbClr val="404040"/>
                  </a:solidFill>
                </a:rPr>
                <a:t>攻击未阻断情况</a:t>
              </a:r>
              <a:endParaRPr lang="en-US" altLang="zh-CN" sz="9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58" name="组 108"/>
          <p:cNvGrpSpPr/>
          <p:nvPr/>
        </p:nvGrpSpPr>
        <p:grpSpPr>
          <a:xfrm>
            <a:off x="1490170" y="2141446"/>
            <a:ext cx="1769280" cy="794724"/>
            <a:chOff x="6161254" y="2179394"/>
            <a:chExt cx="1544640" cy="719781"/>
          </a:xfrm>
        </p:grpSpPr>
        <p:cxnSp>
          <p:nvCxnSpPr>
            <p:cNvPr id="59" name="直接连接符 18"/>
            <p:cNvCxnSpPr/>
            <p:nvPr/>
          </p:nvCxnSpPr>
          <p:spPr>
            <a:xfrm flipV="1">
              <a:off x="6234566" y="2431253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6162070" y="2179394"/>
              <a:ext cx="1543824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来源于</a:t>
              </a:r>
              <a:r>
                <a:rPr lang="zh-CN" altLang="en-US" sz="1200" b="1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外网的攻击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>
              <a:spLocks noChangeArrowheads="1"/>
            </p:cNvSpPr>
            <p:nvPr/>
          </p:nvSpPr>
          <p:spPr bwMode="auto">
            <a:xfrm>
              <a:off x="6161254" y="2446752"/>
              <a:ext cx="1501609" cy="45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检测到的攻击行为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外部威胁情报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</p:txBody>
        </p:sp>
      </p:grpSp>
      <p:grpSp>
        <p:nvGrpSpPr>
          <p:cNvPr id="62" name="组 112"/>
          <p:cNvGrpSpPr/>
          <p:nvPr/>
        </p:nvGrpSpPr>
        <p:grpSpPr>
          <a:xfrm>
            <a:off x="1490168" y="2978992"/>
            <a:ext cx="1719991" cy="794724"/>
            <a:chOff x="6161254" y="2179394"/>
            <a:chExt cx="1501609" cy="719781"/>
          </a:xfrm>
        </p:grpSpPr>
        <p:cxnSp>
          <p:nvCxnSpPr>
            <p:cNvPr id="63" name="直接连接符 18"/>
            <p:cNvCxnSpPr/>
            <p:nvPr/>
          </p:nvCxnSpPr>
          <p:spPr>
            <a:xfrm flipV="1">
              <a:off x="6234566" y="2431253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6162070" y="2179394"/>
              <a:ext cx="1391151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来源于内网攻击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>
              <a:spLocks noChangeArrowheads="1"/>
            </p:cNvSpPr>
            <p:nvPr/>
          </p:nvSpPr>
          <p:spPr bwMode="auto">
            <a:xfrm>
              <a:off x="6161254" y="2446752"/>
              <a:ext cx="1501609" cy="45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各安全域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具体资产对象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</p:txBody>
        </p:sp>
      </p:grpSp>
      <p:grpSp>
        <p:nvGrpSpPr>
          <p:cNvPr id="66" name="组 116"/>
          <p:cNvGrpSpPr/>
          <p:nvPr/>
        </p:nvGrpSpPr>
        <p:grpSpPr>
          <a:xfrm>
            <a:off x="3897344" y="2095784"/>
            <a:ext cx="1719991" cy="794724"/>
            <a:chOff x="6161254" y="2179394"/>
            <a:chExt cx="1501609" cy="719781"/>
          </a:xfrm>
        </p:grpSpPr>
        <p:cxnSp>
          <p:nvCxnSpPr>
            <p:cNvPr id="67" name="直接连接符 18"/>
            <p:cNvCxnSpPr/>
            <p:nvPr/>
          </p:nvCxnSpPr>
          <p:spPr>
            <a:xfrm flipV="1">
              <a:off x="6234566" y="2431253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6162070" y="2179394"/>
              <a:ext cx="1391151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对象集合维度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>
              <a:spLocks noChangeArrowheads="1"/>
            </p:cNvSpPr>
            <p:nvPr/>
          </p:nvSpPr>
          <p:spPr bwMode="auto">
            <a:xfrm>
              <a:off x="6161254" y="2446752"/>
              <a:ext cx="1501609" cy="45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安全域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业务系统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</p:txBody>
        </p:sp>
      </p:grpSp>
      <p:grpSp>
        <p:nvGrpSpPr>
          <p:cNvPr id="70" name="组 120"/>
          <p:cNvGrpSpPr/>
          <p:nvPr/>
        </p:nvGrpSpPr>
        <p:grpSpPr>
          <a:xfrm>
            <a:off x="3894562" y="2878346"/>
            <a:ext cx="1719991" cy="1222900"/>
            <a:chOff x="6161254" y="2179394"/>
            <a:chExt cx="1501609" cy="1107580"/>
          </a:xfrm>
        </p:grpSpPr>
        <p:cxnSp>
          <p:nvCxnSpPr>
            <p:cNvPr id="71" name="直接连接符 18"/>
            <p:cNvCxnSpPr/>
            <p:nvPr/>
          </p:nvCxnSpPr>
          <p:spPr>
            <a:xfrm flipV="1">
              <a:off x="6234566" y="2431253"/>
              <a:ext cx="1127363" cy="10256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6162070" y="2179394"/>
              <a:ext cx="1391151" cy="276991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网络分层维度</a:t>
              </a:r>
              <a:endParaRPr lang="en-US" altLang="zh-CN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>
              <a:spLocks noChangeArrowheads="1"/>
            </p:cNvSpPr>
            <p:nvPr/>
          </p:nvSpPr>
          <p:spPr bwMode="auto">
            <a:xfrm>
              <a:off x="6161254" y="2446752"/>
              <a:ext cx="1501609" cy="84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网络层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主机层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业务层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  <a:p>
              <a:pPr marL="285750" lvl="0" indent="-285750">
                <a:lnSpc>
                  <a:spcPct val="120000"/>
                </a:lnSpc>
                <a:buClr>
                  <a:schemeClr val="accent6"/>
                </a:buClr>
                <a:buSzPct val="130000"/>
                <a:buFont typeface="Wingdings" charset="2"/>
                <a:buChar char="n"/>
              </a:pPr>
              <a:r>
                <a:rPr lang="zh-CN" altLang="en-US" sz="900" dirty="0" smtClean="0">
                  <a:solidFill>
                    <a:srgbClr val="404040"/>
                  </a:solidFill>
                </a:rPr>
                <a:t>数据层</a:t>
              </a:r>
              <a:endParaRPr lang="en-US" altLang="zh-CN" sz="900" dirty="0" smtClean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8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网络流量分析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00691" y="1988840"/>
            <a:ext cx="9716571" cy="4068331"/>
            <a:chOff x="548248" y="1370751"/>
            <a:chExt cx="11280285" cy="4226414"/>
          </a:xfrm>
        </p:grpSpPr>
        <p:sp>
          <p:nvSpPr>
            <p:cNvPr id="24" name="TextBox 11"/>
            <p:cNvSpPr txBox="1"/>
            <p:nvPr/>
          </p:nvSpPr>
          <p:spPr>
            <a:xfrm>
              <a:off x="548248" y="1370751"/>
              <a:ext cx="11280285" cy="99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支持对</a:t>
              </a:r>
              <a:r>
                <a: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rPr>
                <a:t>工控</a:t>
              </a:r>
              <a:r>
                <a:rPr kumimoji="1" lang="zh-CN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网络</a:t>
              </a: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对象的回溯分析（</a:t>
              </a:r>
              <a:r>
                <a:rPr kumimoji="1"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地址</a:t>
              </a:r>
              <a:r>
                <a:rPr kumimoji="1" lang="zh-CN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、网络</a:t>
              </a: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应用、</a:t>
              </a:r>
              <a:r>
                <a:rPr kumimoji="1"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会话、</a:t>
              </a:r>
              <a:r>
                <a:rPr kumimoji="1" lang="en-US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TCP/UDP</a:t>
              </a: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会话等</a:t>
              </a:r>
              <a:r>
                <a:rPr kumimoji="1" lang="zh-CN" altLang="zh-CN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  <a:r>
                <a:rPr kumimoji="1"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，</a:t>
              </a:r>
              <a:endPara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zh-CN" sz="2000" dirty="0">
                  <a:latin typeface="Microsoft YaHei" charset="-122"/>
                  <a:ea typeface="Microsoft YaHei" charset="-122"/>
                  <a:cs typeface="Microsoft YaHei" charset="-122"/>
                </a:rPr>
                <a:t>提供数据包级的通讯行为 </a:t>
              </a:r>
              <a:r>
                <a:rPr kumimoji="1" lang="zh-CN" altLang="en-US" sz="2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，会话还原。</a:t>
              </a:r>
              <a:endPara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25" name="组 8"/>
            <p:cNvGrpSpPr/>
            <p:nvPr/>
          </p:nvGrpSpPr>
          <p:grpSpPr>
            <a:xfrm>
              <a:off x="631590" y="2939014"/>
              <a:ext cx="10915162" cy="1773961"/>
              <a:chOff x="344559" y="2939014"/>
              <a:chExt cx="10915162" cy="1773961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206" y="2941163"/>
                <a:ext cx="3440116" cy="1771812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0703" y="2939014"/>
                <a:ext cx="3261313" cy="1773910"/>
              </a:xfrm>
              <a:prstGeom prst="rect">
                <a:avLst/>
              </a:prstGeom>
            </p:spPr>
          </p:pic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408" y="2941289"/>
                <a:ext cx="3261313" cy="1771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59" y="2941163"/>
                <a:ext cx="3440116" cy="1771812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4056" y="2939014"/>
                <a:ext cx="3261313" cy="1773910"/>
              </a:xfrm>
              <a:prstGeom prst="rect">
                <a:avLst/>
              </a:prstGeom>
            </p:spPr>
          </p:pic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761" y="2941289"/>
                <a:ext cx="3261313" cy="1771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右箭头 25"/>
            <p:cNvSpPr/>
            <p:nvPr/>
          </p:nvSpPr>
          <p:spPr>
            <a:xfrm>
              <a:off x="4091342" y="3344639"/>
              <a:ext cx="466392" cy="962660"/>
            </a:xfrm>
            <a:prstGeom prst="rightArrow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67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7819047" y="3344639"/>
              <a:ext cx="466392" cy="962660"/>
            </a:xfrm>
            <a:prstGeom prst="rightArrow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67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1184812" y="4950834"/>
              <a:ext cx="2366966" cy="646331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告警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可疑行为、异常流量</a:t>
              </a:r>
              <a:endPara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4524559" y="4950834"/>
              <a:ext cx="3327662" cy="646331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数据追踪</a:t>
              </a:r>
              <a:endParaRPr lang="en-US" altLang="zh-CN" dirty="0"/>
            </a:p>
            <a:p>
              <a:r>
                <a:rPr lang="zh-CN" altLang="en-US" dirty="0"/>
                <a:t>按时间、重点</a:t>
              </a:r>
              <a:r>
                <a:rPr lang="en-US" altLang="zh-CN" dirty="0"/>
                <a:t>IP</a:t>
              </a:r>
              <a:r>
                <a:rPr lang="zh-CN" altLang="en-US" dirty="0"/>
                <a:t>、挖掘</a:t>
              </a:r>
              <a:endParaRPr lang="en-US" altLang="zh-CN" dirty="0"/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8678166" y="4950834"/>
              <a:ext cx="2475858" cy="591985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定性</a:t>
              </a:r>
              <a:endParaRPr lang="en-US" altLang="zh-CN" dirty="0"/>
            </a:p>
            <a:p>
              <a:r>
                <a:rPr lang="zh-CN" altLang="en-US" dirty="0"/>
                <a:t>下载数据包</a:t>
              </a:r>
              <a:r>
                <a:rPr lang="zh-CN" altLang="en-US" dirty="0" smtClean="0"/>
                <a:t>分析</a:t>
              </a:r>
              <a:endParaRPr lang="en-US" altLang="zh-CN" dirty="0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074695" y="3344639"/>
              <a:ext cx="466392" cy="962660"/>
            </a:xfrm>
            <a:prstGeom prst="rightArrow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67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7802400" y="3344639"/>
              <a:ext cx="466392" cy="962660"/>
            </a:xfrm>
            <a:prstGeom prst="rightArrow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67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1168164" y="4950834"/>
              <a:ext cx="2366966" cy="607498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告警</a:t>
              </a:r>
              <a:endPara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可疑行为、异常流量</a:t>
              </a:r>
              <a:endPara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4507912" y="4950834"/>
              <a:ext cx="3327663" cy="607498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数据追踪</a:t>
              </a:r>
              <a:endParaRPr lang="en-US" altLang="zh-CN" sz="1600" dirty="0"/>
            </a:p>
            <a:p>
              <a:r>
                <a:rPr lang="zh-CN" altLang="en-US" sz="1600" dirty="0"/>
                <a:t>按时间、重点</a:t>
              </a:r>
              <a:r>
                <a:rPr lang="en-US" altLang="zh-CN" sz="1600" dirty="0"/>
                <a:t>IP</a:t>
              </a:r>
              <a:r>
                <a:rPr lang="zh-CN" altLang="en-US" sz="1600" dirty="0"/>
                <a:t>、挖掘</a:t>
              </a:r>
              <a:endParaRPr lang="en-US" altLang="zh-CN" sz="1600" dirty="0"/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8661519" y="4950834"/>
              <a:ext cx="2475858" cy="607498"/>
            </a:xfrm>
            <a:prstGeom prst="rect">
              <a:avLst/>
            </a:prstGeom>
            <a:solidFill>
              <a:srgbClr val="70AD4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定性</a:t>
              </a:r>
              <a:endParaRPr lang="en-US" altLang="zh-CN" sz="1600" dirty="0"/>
            </a:p>
            <a:p>
              <a:r>
                <a:rPr lang="zh-CN" altLang="en-US" sz="1600" dirty="0"/>
                <a:t>下载数据包</a:t>
              </a:r>
              <a:r>
                <a:rPr lang="zh-CN" altLang="en-US" sz="1600" dirty="0" smtClean="0"/>
                <a:t>分析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2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多源异构安全要素信息的采集技术</a:t>
            </a:r>
          </a:p>
        </p:txBody>
      </p:sp>
      <p:graphicFrame>
        <p:nvGraphicFramePr>
          <p:cNvPr id="4" name="内容占位符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93274"/>
              </p:ext>
            </p:extLst>
          </p:nvPr>
        </p:nvGraphicFramePr>
        <p:xfrm>
          <a:off x="-212261" y="1131074"/>
          <a:ext cx="3004674" cy="4818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流程图: 磁盘 4"/>
          <p:cNvSpPr/>
          <p:nvPr/>
        </p:nvSpPr>
        <p:spPr>
          <a:xfrm>
            <a:off x="452199" y="4797152"/>
            <a:ext cx="1620481" cy="771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多种存储介质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07231008"/>
              </p:ext>
            </p:extLst>
          </p:nvPr>
        </p:nvGraphicFramePr>
        <p:xfrm>
          <a:off x="2720752" y="1622307"/>
          <a:ext cx="3010835" cy="461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直线连接符 5"/>
          <p:cNvCxnSpPr/>
          <p:nvPr/>
        </p:nvCxnSpPr>
        <p:spPr>
          <a:xfrm>
            <a:off x="2564327" y="1749199"/>
            <a:ext cx="12409" cy="446235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5"/>
          <p:cNvCxnSpPr/>
          <p:nvPr/>
        </p:nvCxnSpPr>
        <p:spPr>
          <a:xfrm>
            <a:off x="5842912" y="1622307"/>
            <a:ext cx="12409" cy="446235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4419" y="1749199"/>
            <a:ext cx="3728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多种日志集中存储，除安全数据外还包括其他应用系统的结果数据。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根据业务分析需求，支持将数据存储在多种存储介质上。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支持将繁杂的日志数据标准成统一的标准。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支持关联整个数据中心的数据，丰富标准化字段，为后续的场景提供更多的分析维度。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支持数据标签化，能够通过已知的逻辑为数据提供更多的有价值的分析点。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支持数据字典，可以持续的为标准化提供数据支持，数据订阅方可以基于数据字典获取想要的数据。</a:t>
            </a:r>
          </a:p>
        </p:txBody>
      </p:sp>
    </p:spTree>
    <p:extLst>
      <p:ext uri="{BB962C8B-B14F-4D97-AF65-F5344CB8AC3E}">
        <p14:creationId xmlns:p14="http://schemas.microsoft.com/office/powerpoint/2010/main" val="32487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大数据安全分析技术</a:t>
            </a:r>
            <a:endParaRPr lang="zh-CN" altLang="en-US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3985" y="1628800"/>
            <a:ext cx="9655433" cy="4754880"/>
            <a:chOff x="1672895" y="1873242"/>
            <a:chExt cx="8046194" cy="3962400"/>
          </a:xfrm>
        </p:grpSpPr>
        <p:sp>
          <p:nvSpPr>
            <p:cNvPr id="5" name="Freeform 3"/>
            <p:cNvSpPr>
              <a:spLocks/>
            </p:cNvSpPr>
            <p:nvPr/>
          </p:nvSpPr>
          <p:spPr bwMode="blackWhite">
            <a:xfrm rot="5400000" flipV="1">
              <a:off x="4386751" y="200255"/>
              <a:ext cx="2820816" cy="7325033"/>
            </a:xfrm>
            <a:custGeom>
              <a:avLst/>
              <a:gdLst/>
              <a:ahLst/>
              <a:cxnLst>
                <a:cxn ang="0">
                  <a:pos x="791" y="2042"/>
                </a:cxn>
                <a:cxn ang="0">
                  <a:pos x="495" y="2042"/>
                </a:cxn>
                <a:cxn ang="0">
                  <a:pos x="1318" y="2443"/>
                </a:cxn>
                <a:cxn ang="0">
                  <a:pos x="2141" y="2042"/>
                </a:cxn>
                <a:cxn ang="0">
                  <a:pos x="1799" y="2042"/>
                </a:cxn>
                <a:cxn ang="0">
                  <a:pos x="2634" y="0"/>
                </a:cxn>
                <a:cxn ang="0">
                  <a:pos x="0" y="0"/>
                </a:cxn>
                <a:cxn ang="0">
                  <a:pos x="791" y="2042"/>
                </a:cxn>
              </a:cxnLst>
              <a:rect l="0" t="0" r="r" b="b"/>
              <a:pathLst>
                <a:path w="2634" h="2443">
                  <a:moveTo>
                    <a:pt x="791" y="2042"/>
                  </a:moveTo>
                  <a:lnTo>
                    <a:pt x="495" y="2042"/>
                  </a:lnTo>
                  <a:lnTo>
                    <a:pt x="1318" y="2443"/>
                  </a:lnTo>
                  <a:lnTo>
                    <a:pt x="2141" y="2042"/>
                  </a:lnTo>
                  <a:lnTo>
                    <a:pt x="1799" y="2042"/>
                  </a:lnTo>
                  <a:lnTo>
                    <a:pt x="2634" y="0"/>
                  </a:lnTo>
                  <a:lnTo>
                    <a:pt x="0" y="0"/>
                  </a:lnTo>
                  <a:lnTo>
                    <a:pt x="791" y="2042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672895" y="3336282"/>
              <a:ext cx="514979" cy="1950720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内部网络环境</a:t>
              </a: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672895" y="2452362"/>
              <a:ext cx="514979" cy="640080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外部</a:t>
              </a:r>
              <a:endParaRPr lang="en-US" altLang="zh-CN" sz="1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634406" y="3775195"/>
              <a:ext cx="987273" cy="243838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itchFamily="34" charset="-122"/>
                  <a:ea typeface="微软雅黑" pitchFamily="34" charset="-122"/>
                </a:rPr>
                <a:t>性能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622214" y="4281164"/>
              <a:ext cx="999465" cy="238445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itchFamily="34" charset="-122"/>
                  <a:ea typeface="微软雅黑" pitchFamily="34" charset="-122"/>
                </a:rPr>
                <a:t>日志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634405" y="4781739"/>
              <a:ext cx="1023297" cy="261423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流量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18272" y="2734302"/>
              <a:ext cx="930532" cy="268443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规则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34406" y="3264875"/>
              <a:ext cx="987273" cy="248190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itchFamily="34" charset="-122"/>
                  <a:ea typeface="微软雅黑" pitchFamily="34" charset="-122"/>
                </a:rPr>
                <a:t>资产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228443" y="2897370"/>
              <a:ext cx="1198288" cy="23713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846181" y="2915656"/>
              <a:ext cx="1317426" cy="23713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数据存储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927073" y="2478475"/>
              <a:ext cx="1784054" cy="28346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检测分析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167483" y="2450715"/>
              <a:ext cx="2996123" cy="3186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数据治理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（模型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质量）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形状 19"/>
            <p:cNvCxnSpPr/>
            <p:nvPr/>
          </p:nvCxnSpPr>
          <p:spPr>
            <a:xfrm flipH="1" flipV="1">
              <a:off x="1930385" y="2469049"/>
              <a:ext cx="7786050" cy="1417320"/>
            </a:xfrm>
            <a:prstGeom prst="bentConnector4">
              <a:avLst>
                <a:gd name="adj1" fmla="val -2447"/>
                <a:gd name="adj2" fmla="val 113441"/>
              </a:avLst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形状 20"/>
            <p:cNvCxnSpPr>
              <a:endCxn id="6" idx="2"/>
            </p:cNvCxnSpPr>
            <p:nvPr/>
          </p:nvCxnSpPr>
          <p:spPr>
            <a:xfrm flipH="1">
              <a:off x="1930385" y="3869682"/>
              <a:ext cx="7786050" cy="1417320"/>
            </a:xfrm>
            <a:prstGeom prst="bentConnector4">
              <a:avLst>
                <a:gd name="adj1" fmla="val -2447"/>
                <a:gd name="adj2" fmla="val 113441"/>
              </a:avLst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 bwMode="auto">
            <a:xfrm>
              <a:off x="4022008" y="5518650"/>
              <a:ext cx="5694426" cy="3169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系统运行支撑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（权限</a:t>
              </a: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自身安全保障）</a:t>
              </a: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022008" y="1873242"/>
              <a:ext cx="5694426" cy="3169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与可视化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5859790" y="333628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结构</a:t>
              </a: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非结构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关系</a:t>
              </a: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非关系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实时</a:t>
              </a:r>
              <a:r>
                <a:rPr lang="en-US" altLang="zh-CN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历史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5969518" y="4963725"/>
              <a:ext cx="1066800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分布式存储</a:t>
              </a:r>
              <a:endParaRPr lang="en-US" altLang="zh-CN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7987334" y="2953110"/>
              <a:ext cx="1731755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异常检测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攻击检测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关联分析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行为分析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日志检索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8048162" y="4963725"/>
              <a:ext cx="1615771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检测分析引擎</a:t>
              </a:r>
              <a:endParaRPr lang="zh-CN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9"/>
            <p:cNvSpPr txBox="1"/>
            <p:nvPr/>
          </p:nvSpPr>
          <p:spPr>
            <a:xfrm>
              <a:off x="4167483" y="4891056"/>
              <a:ext cx="1319269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分布式</a:t>
              </a:r>
              <a:endParaRPr lang="en-US" altLang="zh-CN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1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消息引擎</a:t>
              </a:r>
              <a:endParaRPr lang="zh-CN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4228443" y="3586064"/>
              <a:ext cx="105080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海量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</a:t>
              </a:r>
              <a:endPara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异构</a:t>
              </a: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2622214" y="4979976"/>
              <a:ext cx="914400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96140" y="2872986"/>
              <a:ext cx="1002415" cy="333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数据摄取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34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异常行为分析引擎技术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2504" y="1442296"/>
            <a:ext cx="943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基于分布式实时流计算，细粒度、多维度行为基线建模，基于机器学习算法的行为预测，插件式行为检测模板。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0592" y="2276872"/>
            <a:ext cx="7173566" cy="4342690"/>
            <a:chOff x="2374987" y="1703434"/>
            <a:chExt cx="6486422" cy="4017665"/>
          </a:xfrm>
        </p:grpSpPr>
        <p:cxnSp>
          <p:nvCxnSpPr>
            <p:cNvPr id="6" name="直线箭头连接符 105"/>
            <p:cNvCxnSpPr>
              <a:endCxn id="26" idx="1"/>
            </p:cNvCxnSpPr>
            <p:nvPr/>
          </p:nvCxnSpPr>
          <p:spPr>
            <a:xfrm flipV="1">
              <a:off x="6830276" y="2288010"/>
              <a:ext cx="397770" cy="905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106"/>
            <p:cNvCxnSpPr>
              <a:endCxn id="27" idx="1"/>
            </p:cNvCxnSpPr>
            <p:nvPr/>
          </p:nvCxnSpPr>
          <p:spPr>
            <a:xfrm>
              <a:off x="6830276" y="2925938"/>
              <a:ext cx="397770" cy="148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108"/>
            <p:cNvCxnSpPr>
              <a:endCxn id="28" idx="1"/>
            </p:cNvCxnSpPr>
            <p:nvPr/>
          </p:nvCxnSpPr>
          <p:spPr>
            <a:xfrm flipV="1">
              <a:off x="6691196" y="3492996"/>
              <a:ext cx="536850" cy="2547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09"/>
            <p:cNvCxnSpPr>
              <a:endCxn id="29" idx="1"/>
            </p:cNvCxnSpPr>
            <p:nvPr/>
          </p:nvCxnSpPr>
          <p:spPr>
            <a:xfrm flipV="1">
              <a:off x="6844980" y="4059337"/>
              <a:ext cx="383066" cy="13864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110"/>
            <p:cNvCxnSpPr>
              <a:endCxn id="30" idx="1"/>
            </p:cNvCxnSpPr>
            <p:nvPr/>
          </p:nvCxnSpPr>
          <p:spPr>
            <a:xfrm>
              <a:off x="6830276" y="4560110"/>
              <a:ext cx="397770" cy="1462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737609" y="1703434"/>
              <a:ext cx="3092667" cy="325162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374987" y="2963533"/>
              <a:ext cx="1005918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日志</a:t>
              </a:r>
              <a:endParaRPr kumimoji="1" lang="zh-CN" altLang="en-US" sz="1600" dirty="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74987" y="3683126"/>
              <a:ext cx="1005918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Flow</a:t>
              </a:r>
              <a:endParaRPr kumimoji="1" lang="zh-CN" altLang="en-US" sz="1600" dirty="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374987" y="4236163"/>
              <a:ext cx="1005918" cy="49248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原始</a:t>
              </a:r>
              <a:endParaRPr kumimoji="1" lang="en-US" altLang="zh-CN" sz="1600" dirty="0" smtClean="0"/>
            </a:p>
            <a:p>
              <a:pPr algn="ctr"/>
              <a:r>
                <a:rPr kumimoji="1" lang="zh-CN" altLang="en-US" sz="1600" dirty="0" smtClean="0"/>
                <a:t>报文</a:t>
              </a:r>
              <a:endParaRPr kumimoji="1" lang="zh-CN" altLang="en-US" sz="1600" dirty="0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825503" y="2446600"/>
              <a:ext cx="848469" cy="1348131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zh-CN" altLang="en-US" sz="900" b="1" dirty="0"/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4884441" y="2819247"/>
              <a:ext cx="822716" cy="5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智能行为预测</a:t>
              </a:r>
              <a:endPara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785930" y="2446600"/>
              <a:ext cx="890437" cy="1334633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en-US" altLang="zh-CN" sz="900" b="1" dirty="0" smtClean="0"/>
            </a:p>
            <a:p>
              <a:pPr algn="ctr"/>
              <a:endParaRPr lang="zh-CN" altLang="en-US" sz="900" b="1" dirty="0"/>
            </a:p>
          </p:txBody>
        </p:sp>
        <p:sp>
          <p:nvSpPr>
            <p:cNvPr id="18" name="TextBox 52"/>
            <p:cNvSpPr txBox="1"/>
            <p:nvPr/>
          </p:nvSpPr>
          <p:spPr>
            <a:xfrm>
              <a:off x="5827881" y="2830986"/>
              <a:ext cx="822716" cy="5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异常行为检测</a:t>
              </a:r>
              <a:endParaRPr lang="en-US" altLang="zh-CN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平行四边形 18"/>
            <p:cNvSpPr/>
            <p:nvPr/>
          </p:nvSpPr>
          <p:spPr bwMode="auto">
            <a:xfrm>
              <a:off x="3849566" y="4076272"/>
              <a:ext cx="2841630" cy="525027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solidFill>
                    <a:schemeClr val="bg1"/>
                  </a:solidFill>
                </a:rPr>
                <a:t>分布式流计算引擎</a:t>
              </a:r>
            </a:p>
          </p:txBody>
        </p:sp>
        <p:cxnSp>
          <p:nvCxnSpPr>
            <p:cNvPr id="20" name="直线箭头连接符 24"/>
            <p:cNvCxnSpPr>
              <a:stCxn id="12" idx="3"/>
            </p:cNvCxnSpPr>
            <p:nvPr/>
          </p:nvCxnSpPr>
          <p:spPr>
            <a:xfrm flipV="1">
              <a:off x="3380905" y="3126495"/>
              <a:ext cx="3561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931319" y="1843785"/>
              <a:ext cx="2636836" cy="313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异常行为分析引擎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线箭头连接符 96"/>
            <p:cNvCxnSpPr/>
            <p:nvPr/>
          </p:nvCxnSpPr>
          <p:spPr>
            <a:xfrm flipV="1">
              <a:off x="3366770" y="3864236"/>
              <a:ext cx="3561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97"/>
            <p:cNvCxnSpPr/>
            <p:nvPr/>
          </p:nvCxnSpPr>
          <p:spPr>
            <a:xfrm flipV="1">
              <a:off x="3378175" y="4583828"/>
              <a:ext cx="3561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磁盘 28"/>
            <p:cNvSpPr/>
            <p:nvPr/>
          </p:nvSpPr>
          <p:spPr bwMode="auto">
            <a:xfrm>
              <a:off x="3734310" y="5283346"/>
              <a:ext cx="3095965" cy="437753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</a:rPr>
                <a:t>安全数据采集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线箭头连接符 30"/>
            <p:cNvCxnSpPr>
              <a:stCxn id="24" idx="1"/>
              <a:endCxn id="11" idx="2"/>
            </p:cNvCxnSpPr>
            <p:nvPr/>
          </p:nvCxnSpPr>
          <p:spPr>
            <a:xfrm flipV="1">
              <a:off x="5282293" y="4955056"/>
              <a:ext cx="1650" cy="32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 bwMode="auto">
            <a:xfrm>
              <a:off x="7228046" y="2125047"/>
              <a:ext cx="1633363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流量行为异常</a:t>
              </a:r>
              <a:endParaRPr kumimoji="1" lang="zh-CN" altLang="en-US" sz="16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28046" y="2764458"/>
              <a:ext cx="1633363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日志行为异常</a:t>
              </a:r>
              <a:endParaRPr kumimoji="1" lang="zh-CN" altLang="en-US" sz="1600" dirty="0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7228046" y="3330033"/>
              <a:ext cx="1633363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隐蔽信道检测</a:t>
              </a:r>
              <a:endParaRPr kumimoji="1" lang="zh-CN" altLang="en-US" sz="1600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228046" y="3790166"/>
              <a:ext cx="1633363" cy="5383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电力工控行为异常检测</a:t>
              </a:r>
              <a:endParaRPr kumimoji="1" lang="zh-CN" altLang="en-US" sz="1600" dirty="0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28046" y="4411772"/>
              <a:ext cx="1633363" cy="3259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行为可视化</a:t>
              </a:r>
              <a:endParaRPr kumimoji="1" lang="zh-CN" altLang="en-US" sz="1600" dirty="0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892411" y="2433102"/>
              <a:ext cx="848469" cy="1357066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r>
                <a:rPr lang="zh-CN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精细化行为基线建模</a:t>
              </a:r>
              <a:endPara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78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行为画像与异常检测技术</a:t>
            </a:r>
            <a:endParaRPr lang="zh-CN" altLang="en-US" dirty="0"/>
          </a:p>
        </p:txBody>
      </p:sp>
      <p:grpSp>
        <p:nvGrpSpPr>
          <p:cNvPr id="4" name="组合 2"/>
          <p:cNvGrpSpPr/>
          <p:nvPr/>
        </p:nvGrpSpPr>
        <p:grpSpPr>
          <a:xfrm>
            <a:off x="560512" y="1628800"/>
            <a:ext cx="9116967" cy="4986434"/>
            <a:chOff x="289812" y="1502875"/>
            <a:chExt cx="10201596" cy="5675587"/>
          </a:xfrm>
        </p:grpSpPr>
        <p:pic>
          <p:nvPicPr>
            <p:cNvPr id="5" name="图片 4" descr="基线1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82071" y="5148843"/>
              <a:ext cx="6897594" cy="2029619"/>
            </a:xfrm>
            <a:prstGeom prst="rect">
              <a:avLst/>
            </a:prstGeom>
          </p:spPr>
        </p:pic>
        <p:graphicFrame>
          <p:nvGraphicFramePr>
            <p:cNvPr id="6" name="图示 9"/>
            <p:cNvGraphicFramePr/>
            <p:nvPr>
              <p:extLst>
                <p:ext uri="{D42A27DB-BD31-4B8C-83A1-F6EECF244321}">
                  <p14:modId xmlns:p14="http://schemas.microsoft.com/office/powerpoint/2010/main" val="4109578278"/>
                </p:ext>
              </p:extLst>
            </p:nvPr>
          </p:nvGraphicFramePr>
          <p:xfrm>
            <a:off x="3362617" y="2884165"/>
            <a:ext cx="4536504" cy="23762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89812" y="1758334"/>
              <a:ext cx="2712765" cy="4203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同比分析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9812" y="2380109"/>
              <a:ext cx="2928790" cy="27363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445469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对指定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的事件行为特征（如错误比例、拒绝比例、频度、出现次数等）进行周期性建模，然后将实测值与建模值进行比较，判定异常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59160" y="1823337"/>
              <a:ext cx="2232246" cy="4203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环比分析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043136" y="2380109"/>
              <a:ext cx="2448272" cy="27363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445469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根据指定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的事件行为特征（如错误比例、拒绝比例、频度、出现次数等）的历史值通过预测算法预测出未来时间的取值区间，然后将实测值与预测值进行比较，判定异常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90609" y="1502875"/>
              <a:ext cx="2304256" cy="10932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细粒度的动态周期性行为建模技术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738880" y="1502876"/>
              <a:ext cx="2232248" cy="10932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基于多次指数平滑的行为预测技术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组合 16"/>
            <p:cNvGrpSpPr/>
            <p:nvPr/>
          </p:nvGrpSpPr>
          <p:grpSpPr>
            <a:xfrm>
              <a:off x="5018801" y="3532237"/>
              <a:ext cx="1154262" cy="1108075"/>
              <a:chOff x="6156176" y="1835176"/>
              <a:chExt cx="1154262" cy="1108075"/>
            </a:xfrm>
          </p:grpSpPr>
          <p:pic>
            <p:nvPicPr>
              <p:cNvPr id="14" name="Picture 9" descr="RY_circle00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202363" y="1835176"/>
                <a:ext cx="1108075" cy="1108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6156176" y="2277068"/>
                <a:ext cx="1152128" cy="2862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b="1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智能安全</a:t>
                </a:r>
                <a:endPara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41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3152800" y="2996952"/>
            <a:ext cx="404790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6000" b="1" dirty="0">
                <a:solidFill>
                  <a:srgbClr val="0000CC"/>
                </a:solidFill>
                <a:ea typeface="黑体" panose="02010609060101010101" pitchFamily="49" charset="-122"/>
              </a:rPr>
              <a:t>汇报完毕！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  <a:ea typeface="华文中宋" panose="02010600040101010101" pitchFamily="2" charset="-122"/>
              </a:rPr>
              <a:t>项目背景</a:t>
            </a:r>
            <a:endParaRPr lang="en-US" altLang="en-US" sz="2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32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853732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ea typeface="华文中宋" panose="02010600040101010101" pitchFamily="2" charset="-122"/>
              </a:rPr>
              <a:t>项目目标</a:t>
            </a:r>
            <a:endParaRPr lang="zh-CN" altLang="en-US" sz="2800" b="1" dirty="0">
              <a:solidFill>
                <a:srgbClr val="404040"/>
              </a:solidFill>
              <a:ea typeface="华文中宋" panose="02010600040101010101" pitchFamily="2" charset="-122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电力工控入侵事件频发</a:t>
            </a:r>
            <a:endParaRPr lang="zh-CN" altLang="en-US" dirty="0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-52028" y="1536595"/>
            <a:ext cx="2710999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2003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年变电站</a:t>
            </a: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病毒攻击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事故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-52028" y="2913943"/>
            <a:ext cx="3070071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2010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年伊朗核电站</a:t>
            </a: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“震网”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事件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6" y="2047693"/>
            <a:ext cx="5816084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8" y="3373691"/>
            <a:ext cx="445664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817096" y="1536594"/>
            <a:ext cx="289053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2015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年乌克兰</a:t>
            </a: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大面积停电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事件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99" y="2407775"/>
            <a:ext cx="6276601" cy="95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-64092" y="4838353"/>
            <a:ext cx="396775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2016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年德国核电站受</a:t>
            </a: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恶意程序攻击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关闭事件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8"/>
          <a:stretch/>
        </p:blipFill>
        <p:spPr bwMode="auto">
          <a:xfrm>
            <a:off x="22383" y="5311601"/>
            <a:ext cx="7908779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767699" y="3461438"/>
            <a:ext cx="30098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社会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影响负面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大</a:t>
            </a:r>
            <a:endParaRPr lang="en-US" altLang="zh-CN" sz="24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安全预警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手段缺失</a:t>
            </a:r>
            <a:endParaRPr lang="en-US" altLang="zh-CN" sz="24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事后审计</a:t>
            </a:r>
            <a:r>
              <a:rPr lang="zh-CN" altLang="en-US" sz="24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困难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2378075" y="0"/>
            <a:ext cx="7527925" cy="1268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黑体" panose="020106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项目</a:t>
            </a:r>
            <a:r>
              <a:rPr lang="zh-CN" altLang="en-US" kern="0" dirty="0" smtClean="0"/>
              <a:t>背景</a:t>
            </a:r>
            <a:endParaRPr lang="zh-CN" altLang="en-US" kern="0" dirty="0" smtClean="0"/>
          </a:p>
        </p:txBody>
      </p:sp>
      <p:sp>
        <p:nvSpPr>
          <p:cNvPr id="58" name="Rounded Rectangle 98"/>
          <p:cNvSpPr>
            <a:spLocks noChangeArrowheads="1"/>
          </p:cNvSpPr>
          <p:nvPr/>
        </p:nvSpPr>
        <p:spPr bwMode="auto">
          <a:xfrm>
            <a:off x="344805" y="1412875"/>
            <a:ext cx="9288145" cy="1240790"/>
          </a:xfrm>
          <a:prstGeom prst="roundRect">
            <a:avLst>
              <a:gd name="adj" fmla="val 3435"/>
            </a:avLst>
          </a:prstGeom>
          <a:solidFill>
            <a:srgbClr val="FFFFFF"/>
          </a:solidFill>
          <a:ln w="12700">
            <a:solidFill>
              <a:srgbClr val="395E8A"/>
            </a:solidFill>
            <a:prstDash val="dash"/>
            <a:bevel/>
          </a:ln>
        </p:spPr>
        <p:txBody>
          <a:bodyPr anchor="ctr"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黑体" panose="02010609060101010101" pitchFamily="49" charset="-122"/>
              </a:rPr>
              <a:t>近年来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黑体" panose="02010609060101010101" pitchFamily="49" charset="-122"/>
              </a:rPr>
              <a:t>，随着我国经济的高速发展，电力已成为经济发展的重要环节，人们对电力的需求显得更加迫切；在电力生产过程中其安全就显得尤为重要。做为信息基础设施的基础，电力工控系统一旦出现风险而瘫痪，将大大影响人们的生活和整个城市的运转。</a:t>
            </a:r>
            <a:endParaRPr lang="zh-CN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2610" y="3035935"/>
            <a:ext cx="8696932" cy="3430256"/>
            <a:chOff x="95" y="4555"/>
            <a:chExt cx="14335" cy="5524"/>
          </a:xfrm>
        </p:grpSpPr>
        <p:grpSp>
          <p:nvGrpSpPr>
            <p:cNvPr id="57" name="组合 23"/>
            <p:cNvGrpSpPr/>
            <p:nvPr/>
          </p:nvGrpSpPr>
          <p:grpSpPr bwMode="auto">
            <a:xfrm>
              <a:off x="95" y="6376"/>
              <a:ext cx="14335" cy="3703"/>
              <a:chOff x="219385" y="1146113"/>
              <a:chExt cx="8666367" cy="2526878"/>
            </a:xfrm>
          </p:grpSpPr>
          <p:sp>
            <p:nvSpPr>
              <p:cNvPr id="82" name="Rectangle 13"/>
              <p:cNvSpPr>
                <a:spLocks noChangeArrowheads="1"/>
              </p:cNvSpPr>
              <p:nvPr/>
            </p:nvSpPr>
            <p:spPr bwMode="auto">
              <a:xfrm rot="10800000" flipV="1">
                <a:off x="219385" y="1735411"/>
                <a:ext cx="8655787" cy="1937580"/>
              </a:xfrm>
              <a:prstGeom prst="rect">
                <a:avLst/>
              </a:prstGeom>
              <a:gradFill rotWithShape="1">
                <a:gsLst>
                  <a:gs pos="100000">
                    <a:srgbClr val="008679"/>
                  </a:gs>
                  <a:gs pos="0">
                    <a:srgbClr val="00BCAA"/>
                  </a:gs>
                </a:gsLst>
                <a:lin ang="5400000" scaled="1"/>
              </a:gradFill>
              <a:ln w="3175" cmpd="sng">
                <a:solidFill>
                  <a:srgbClr val="00A293"/>
                </a:solidFill>
                <a:miter lim="800000"/>
              </a:ln>
              <a:effectLst/>
            </p:spPr>
            <p:txBody>
              <a:bodyPr lIns="144000" rIns="144000" anchor="ctr"/>
              <a:lstStyle/>
              <a:p>
                <a:pPr algn="just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AutoShape 14"/>
              <p:cNvSpPr>
                <a:spLocks noChangeArrowheads="1"/>
              </p:cNvSpPr>
              <p:nvPr/>
            </p:nvSpPr>
            <p:spPr bwMode="auto">
              <a:xfrm rot="10800000">
                <a:off x="229964" y="1146113"/>
                <a:ext cx="8655788" cy="589298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A293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anchor="ctr"/>
              <a:lstStyle/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8"/>
            <p:cNvGrpSpPr/>
            <p:nvPr/>
          </p:nvGrpSpPr>
          <p:grpSpPr bwMode="auto">
            <a:xfrm>
              <a:off x="4279" y="4555"/>
              <a:ext cx="2489" cy="2424"/>
              <a:chOff x="3514801" y="4851854"/>
              <a:chExt cx="1519464" cy="1519014"/>
            </a:xfrm>
          </p:grpSpPr>
          <p:sp>
            <p:nvSpPr>
              <p:cNvPr id="80" name="Oval 21"/>
              <p:cNvSpPr>
                <a:spLocks noChangeArrowheads="1"/>
              </p:cNvSpPr>
              <p:nvPr/>
            </p:nvSpPr>
            <p:spPr bwMode="gray">
              <a:xfrm>
                <a:off x="3514801" y="4851854"/>
                <a:ext cx="1519464" cy="1519014"/>
              </a:xfrm>
              <a:prstGeom prst="ellipse">
                <a:avLst/>
              </a:prstGeom>
              <a:gradFill rotWithShape="1">
                <a:gsLst>
                  <a:gs pos="0">
                    <a:srgbClr val="BBE0E3"/>
                  </a:gs>
                  <a:gs pos="100000">
                    <a:srgbClr val="BBE0E3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14"/>
              <p:cNvSpPr>
                <a:spLocks noChangeArrowheads="1"/>
              </p:cNvSpPr>
              <p:nvPr/>
            </p:nvSpPr>
            <p:spPr bwMode="auto">
              <a:xfrm>
                <a:off x="3572925" y="5228164"/>
                <a:ext cx="1409700" cy="7143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依靠人工</a:t>
                </a:r>
                <a:endPara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效率低下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38"/>
            <p:cNvGrpSpPr/>
            <p:nvPr/>
          </p:nvGrpSpPr>
          <p:grpSpPr bwMode="auto">
            <a:xfrm>
              <a:off x="905" y="4555"/>
              <a:ext cx="2497" cy="2445"/>
              <a:chOff x="5472671" y="4813263"/>
              <a:chExt cx="1524000" cy="1531938"/>
            </a:xfrm>
          </p:grpSpPr>
          <p:sp>
            <p:nvSpPr>
              <p:cNvPr id="76" name="Oval 28"/>
              <p:cNvSpPr>
                <a:spLocks noChangeArrowheads="1"/>
              </p:cNvSpPr>
              <p:nvPr/>
            </p:nvSpPr>
            <p:spPr bwMode="gray">
              <a:xfrm>
                <a:off x="5472671" y="4813263"/>
                <a:ext cx="1524000" cy="1531938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99CC00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22"/>
              <p:cNvSpPr>
                <a:spLocks noChangeArrowheads="1"/>
              </p:cNvSpPr>
              <p:nvPr/>
            </p:nvSpPr>
            <p:spPr bwMode="auto">
              <a:xfrm>
                <a:off x="5554307" y="5170440"/>
                <a:ext cx="1349236" cy="714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监视手段</a:t>
                </a:r>
                <a:endPara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较为缺乏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39"/>
            <p:cNvGrpSpPr/>
            <p:nvPr/>
          </p:nvGrpSpPr>
          <p:grpSpPr bwMode="auto">
            <a:xfrm>
              <a:off x="10955" y="4555"/>
              <a:ext cx="2497" cy="2445"/>
              <a:chOff x="7351903" y="2695746"/>
              <a:chExt cx="1524000" cy="1531938"/>
            </a:xfrm>
          </p:grpSpPr>
          <p:sp>
            <p:nvSpPr>
              <p:cNvPr id="72" name="Oval 28"/>
              <p:cNvSpPr>
                <a:spLocks noChangeArrowheads="1"/>
              </p:cNvSpPr>
              <p:nvPr/>
            </p:nvSpPr>
            <p:spPr bwMode="gray">
              <a:xfrm>
                <a:off x="7351903" y="2695746"/>
                <a:ext cx="1524000" cy="1531938"/>
              </a:xfrm>
              <a:prstGeom prst="ellipse">
                <a:avLst/>
              </a:prstGeom>
              <a:gradFill rotWithShape="1">
                <a:gsLst>
                  <a:gs pos="0">
                    <a:srgbClr val="FFC000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27"/>
              <p:cNvSpPr>
                <a:spLocks noChangeArrowheads="1"/>
              </p:cNvSpPr>
              <p:nvPr/>
            </p:nvSpPr>
            <p:spPr bwMode="auto">
              <a:xfrm>
                <a:off x="7394451" y="3072032"/>
                <a:ext cx="1409700" cy="714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信息互通</a:t>
                </a:r>
                <a:endPara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急需解决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35"/>
            <p:cNvGrpSpPr/>
            <p:nvPr/>
          </p:nvGrpSpPr>
          <p:grpSpPr bwMode="auto">
            <a:xfrm>
              <a:off x="7647" y="4555"/>
              <a:ext cx="2434" cy="2417"/>
              <a:chOff x="597167" y="2748899"/>
              <a:chExt cx="1485900" cy="1514475"/>
            </a:xfrm>
          </p:grpSpPr>
          <p:sp>
            <p:nvSpPr>
              <p:cNvPr id="68" name="Oval 9"/>
              <p:cNvSpPr>
                <a:spLocks noChangeArrowheads="1"/>
              </p:cNvSpPr>
              <p:nvPr/>
            </p:nvSpPr>
            <p:spPr bwMode="gray">
              <a:xfrm>
                <a:off x="597167" y="2748899"/>
                <a:ext cx="1485900" cy="1514475"/>
              </a:xfrm>
              <a:prstGeom prst="ellipse">
                <a:avLst/>
              </a:prstGeom>
              <a:gradFill rotWithShape="1">
                <a:gsLst>
                  <a:gs pos="0">
                    <a:srgbClr val="333399"/>
                  </a:gs>
                  <a:gs pos="100000">
                    <a:srgbClr val="333399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32"/>
              <p:cNvSpPr>
                <a:spLocks noChangeArrowheads="1"/>
              </p:cNvSpPr>
              <p:nvPr/>
            </p:nvSpPr>
            <p:spPr bwMode="auto">
              <a:xfrm>
                <a:off x="627330" y="3125197"/>
                <a:ext cx="1409700" cy="714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安全管理</a:t>
                </a:r>
                <a:endPara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有待提升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005" y="7491"/>
              <a:ext cx="3057" cy="2495"/>
            </a:xfrm>
            <a:prstGeom prst="rect">
              <a:avLst/>
            </a:prstGeom>
            <a:ln w="19050" cap="sq">
              <a:solidFill>
                <a:schemeClr val="bg1"/>
              </a:solidFill>
              <a:prstDash val="sysDash"/>
              <a:beve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rIns="1080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dirty="0" smtClean="0">
                  <a:solidFill>
                    <a:srgbClr val="0E70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自动化系统故障准确定位困难，需要完全依靠运维人员去分析、跟踪，运维效率低。</a:t>
              </a:r>
              <a:endParaRPr lang="zh-CN" altLang="en-US" sz="1600" kern="0" dirty="0">
                <a:solidFill>
                  <a:srgbClr val="0E7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337" y="7508"/>
              <a:ext cx="3208" cy="2461"/>
            </a:xfrm>
            <a:prstGeom prst="rect">
              <a:avLst/>
            </a:prstGeom>
            <a:ln w="19050" cap="sq">
              <a:solidFill>
                <a:schemeClr val="bg1"/>
              </a:solidFill>
              <a:prstDash val="sysDash"/>
              <a:beve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rIns="10800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dirty="0" smtClean="0">
                  <a:solidFill>
                    <a:srgbClr val="0E70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电力运维缺乏完全管理，没有相乘完整的发现、防御、应对与反馈机制。</a:t>
              </a:r>
              <a:endParaRPr lang="zh-CN" altLang="en-US" sz="1600" b="1" kern="0" dirty="0">
                <a:solidFill>
                  <a:srgbClr val="0E70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84361" y="4848952"/>
            <a:ext cx="1854658" cy="1549328"/>
          </a:xfrm>
          <a:prstGeom prst="rect">
            <a:avLst/>
          </a:prstGeom>
          <a:ln w="19050" cap="sq">
            <a:solidFill>
              <a:schemeClr val="bg1"/>
            </a:solidFill>
            <a:prstDash val="sysDash"/>
            <a:beve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000" rIns="108000" anchor="ctr"/>
          <a:lstStyle/>
          <a:p>
            <a:pPr indent="0" algn="l" eaLnBrk="1" latinLnBrk="0" hangingPunct="1">
              <a:lnSpc>
                <a:spcPct val="120000"/>
              </a:lnSpc>
              <a:defRPr/>
              <a:extLst>
                <a:ext uri="{35155182-B16C-46BC-9424-99874614C6A1}">
                  <wpsdc:indentchars xmlns="" xmlns:wpsdc="http://www.wps.cn/officeDocument/2017/drawingmlCustomData" val="0" checksum="1589750567"/>
                </a:ext>
              </a:extLst>
            </a:pPr>
            <a:r>
              <a:rPr lang="zh-CN" altLang="en-US" sz="1600" kern="0" dirty="0" smtClean="0">
                <a:solidFill>
                  <a:srgbClr val="0E70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缺乏电力网络安全设备的运行状态、拓扑、运维、安全等监视手段。</a:t>
            </a:r>
            <a:endParaRPr lang="zh-CN" altLang="en-US" sz="1600" kern="0" dirty="0">
              <a:solidFill>
                <a:srgbClr val="0E7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1470" y="4879829"/>
            <a:ext cx="1946268" cy="1528215"/>
          </a:xfrm>
          <a:prstGeom prst="rect">
            <a:avLst/>
          </a:prstGeom>
          <a:ln w="19050" cap="sq">
            <a:solidFill>
              <a:schemeClr val="bg1"/>
            </a:solidFill>
            <a:prstDash val="sysDash"/>
            <a:beve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000" rIns="108000" anchor="ctr"/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rgbClr val="0E70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电力系统安全的相关信息分散互不相同，没有形成统一完整的关联体系。</a:t>
            </a:r>
            <a:endParaRPr lang="zh-CN" altLang="en-US" sz="1600" b="1" kern="0" dirty="0">
              <a:solidFill>
                <a:srgbClr val="0E70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项目背景</a:t>
            </a:r>
            <a:endParaRPr lang="en-US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71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636912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solidFill>
                  <a:srgbClr val="00B050"/>
                </a:solidFill>
                <a:ea typeface="华文中宋" panose="02010600040101010101" pitchFamily="2" charset="-122"/>
              </a:rPr>
              <a:t>项目目标</a:t>
            </a: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7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2378075" y="0"/>
            <a:ext cx="7527925" cy="1268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黑体" panose="020106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项目目标</a:t>
            </a:r>
            <a:endParaRPr lang="zh-CN" altLang="en-US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835" y="3232785"/>
            <a:ext cx="15005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项目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目标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86961" y="5895713"/>
            <a:ext cx="5564634" cy="204216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76726" y="4662927"/>
            <a:ext cx="5564634" cy="204216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07864" y="3634902"/>
            <a:ext cx="5564634" cy="204216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16200000">
            <a:off x="1384092" y="5114307"/>
            <a:ext cx="239357" cy="32391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920480" y="3144378"/>
            <a:ext cx="1162895" cy="77586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态势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6200000">
            <a:off x="1389968" y="3913672"/>
            <a:ext cx="239357" cy="32391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564586" y="5394441"/>
            <a:ext cx="3808651" cy="986887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795325" y="5522839"/>
            <a:ext cx="1882205" cy="74041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全网安全要素信息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4754111" y="5520344"/>
            <a:ext cx="1173473" cy="75073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检测规则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五边形 17"/>
          <p:cNvSpPr/>
          <p:nvPr/>
        </p:nvSpPr>
        <p:spPr bwMode="auto">
          <a:xfrm flipH="1">
            <a:off x="6949708" y="5546952"/>
            <a:ext cx="2208277" cy="795701"/>
          </a:xfrm>
          <a:prstGeom prst="homePlate">
            <a:avLst/>
          </a:pr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4727" dir="4557825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18302" y="562630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采集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91547" y="562630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监视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164792" y="562630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发现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538037" y="562630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获取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2564586" y="4135884"/>
            <a:ext cx="3808651" cy="986887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五边形 23"/>
          <p:cNvSpPr/>
          <p:nvPr/>
        </p:nvSpPr>
        <p:spPr bwMode="auto">
          <a:xfrm flipH="1">
            <a:off x="6913465" y="4348206"/>
            <a:ext cx="2215749" cy="795701"/>
          </a:xfrm>
          <a:prstGeom prst="homePlate">
            <a:avLst/>
          </a:pr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4727" dir="4557825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 bwMode="auto">
          <a:xfrm>
            <a:off x="2733493" y="4253958"/>
            <a:ext cx="1033160" cy="7507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3829546" y="4262030"/>
            <a:ext cx="1033160" cy="7507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4925598" y="4267424"/>
            <a:ext cx="1033160" cy="7507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389531" y="447638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760970" y="447638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132409" y="447638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挖掘</a:t>
            </a:r>
          </a:p>
        </p:txBody>
      </p:sp>
      <p:sp>
        <p:nvSpPr>
          <p:cNvPr id="36" name="椭圆 35"/>
          <p:cNvSpPr/>
          <p:nvPr/>
        </p:nvSpPr>
        <p:spPr bwMode="auto">
          <a:xfrm>
            <a:off x="2199450" y="3050900"/>
            <a:ext cx="1319701" cy="967719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安全态势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593228" y="3050899"/>
            <a:ext cx="1319701" cy="967719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979461" y="3050899"/>
            <a:ext cx="1319701" cy="940981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6373239" y="3050899"/>
            <a:ext cx="1319701" cy="973941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预测评估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7851194" y="3244828"/>
            <a:ext cx="1302055" cy="795701"/>
          </a:xfrm>
          <a:prstGeom prst="homePlate">
            <a:avLst>
              <a:gd name="adj" fmla="val 17353"/>
            </a:avLst>
          </a:pr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4727" dir="4557825" algn="ctr" rotWithShape="0">
              <a:srgbClr val="C0C0C0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dirty="0"/>
              <a:t>看得见</a:t>
            </a:r>
            <a:endParaRPr lang="en-US" altLang="zh-CN" sz="16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8493106" y="447638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预警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935613" y="5548135"/>
            <a:ext cx="1162895" cy="77586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848544" y="4344179"/>
            <a:ext cx="1162895" cy="77586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922997" y="2515765"/>
            <a:ext cx="5564634" cy="204216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935613" y="2025241"/>
            <a:ext cx="1162895" cy="77586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</a:p>
        </p:txBody>
      </p:sp>
      <p:sp>
        <p:nvSpPr>
          <p:cNvPr id="46" name="右箭头 45"/>
          <p:cNvSpPr/>
          <p:nvPr/>
        </p:nvSpPr>
        <p:spPr bwMode="auto">
          <a:xfrm rot="16200000">
            <a:off x="1405101" y="2794535"/>
            <a:ext cx="239357" cy="32391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214583" y="1931763"/>
            <a:ext cx="1319701" cy="967719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通报预警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608361" y="1931762"/>
            <a:ext cx="1319701" cy="967719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分析处置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4994594" y="1931762"/>
            <a:ext cx="1319701" cy="940981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防护决策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6388372" y="1931762"/>
            <a:ext cx="1319701" cy="973941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纵深协同</a:t>
            </a:r>
          </a:p>
        </p:txBody>
      </p:sp>
      <p:sp>
        <p:nvSpPr>
          <p:cNvPr id="51" name="五边形 50"/>
          <p:cNvSpPr/>
          <p:nvPr/>
        </p:nvSpPr>
        <p:spPr bwMode="auto">
          <a:xfrm flipH="1">
            <a:off x="7851195" y="2154267"/>
            <a:ext cx="1317187" cy="795701"/>
          </a:xfrm>
          <a:prstGeom prst="homePlate">
            <a:avLst>
              <a:gd name="adj" fmla="val 17353"/>
            </a:avLst>
          </a:pr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104727" dir="4557825" algn="ctr" rotWithShape="0">
              <a:srgbClr val="C0C0C0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dirty="0" smtClean="0"/>
              <a:t>防得住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项目背景</a:t>
            </a:r>
            <a:endParaRPr lang="en-US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 smtClean="0">
                <a:solidFill>
                  <a:srgbClr val="00B050"/>
                </a:solidFill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solidFill>
                <a:srgbClr val="00B050"/>
              </a:solidFill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1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429000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000000"/>
              </a:buClr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项目目标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592960" y="1418403"/>
            <a:ext cx="4929488" cy="5405377"/>
          </a:xfrm>
          <a:prstGeom prst="roundRect">
            <a:avLst>
              <a:gd name="adj" fmla="val 4786"/>
            </a:avLst>
          </a:prstGeom>
          <a:pattFill prst="pct10">
            <a:fgClr>
              <a:schemeClr val="accent4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电力入侵检测系统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40961" y="3936577"/>
            <a:ext cx="2933376" cy="1838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 bwMode="auto">
          <a:xfrm>
            <a:off x="7422472" y="4505108"/>
            <a:ext cx="944062" cy="802433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检测分析引擎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47001" y="1418404"/>
            <a:ext cx="3857927" cy="5405376"/>
          </a:xfrm>
          <a:prstGeom prst="roundRect">
            <a:avLst>
              <a:gd name="adj" fmla="val 478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0" rIns="91440" bIns="45720" numCol="1" rtlCol="0" anchor="t" anchorCtr="0" compatLnSpc="1"/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latin typeface="Arial" pitchFamily="34" charset="0"/>
                <a:ea typeface="黑体" pitchFamily="49" charset="-122"/>
              </a:rPr>
              <a:t>工控电力网络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安全要素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65379" y="1954469"/>
            <a:ext cx="3548128" cy="1661151"/>
            <a:chOff x="4954654" y="1011652"/>
            <a:chExt cx="3335352" cy="91631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954654" y="1011652"/>
              <a:ext cx="3335352" cy="916315"/>
            </a:xfrm>
            <a:prstGeom prst="roundRect">
              <a:avLst>
                <a:gd name="adj" fmla="val 10048"/>
              </a:avLst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44287" y="1032563"/>
              <a:ext cx="2518638" cy="16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“看得见、摸得着、防得住“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上箭头 10"/>
          <p:cNvSpPr/>
          <p:nvPr/>
        </p:nvSpPr>
        <p:spPr bwMode="auto">
          <a:xfrm>
            <a:off x="7208302" y="3642895"/>
            <a:ext cx="1119537" cy="28287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Freeform 63"/>
          <p:cNvSpPr>
            <a:spLocks/>
          </p:cNvSpPr>
          <p:nvPr/>
        </p:nvSpPr>
        <p:spPr bwMode="auto">
          <a:xfrm rot="5400000">
            <a:off x="4817378" y="4082642"/>
            <a:ext cx="1672473" cy="1596293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40000">
                <a:srgbClr val="00FF99"/>
              </a:gs>
              <a:gs pos="85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上箭头 12"/>
          <p:cNvSpPr/>
          <p:nvPr/>
        </p:nvSpPr>
        <p:spPr bwMode="auto">
          <a:xfrm>
            <a:off x="7064887" y="5772364"/>
            <a:ext cx="1119537" cy="257593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20566" y="3621614"/>
            <a:ext cx="1657418" cy="1554726"/>
            <a:chOff x="1129675" y="2175613"/>
            <a:chExt cx="1657418" cy="1554726"/>
          </a:xfrm>
        </p:grpSpPr>
        <p:sp>
          <p:nvSpPr>
            <p:cNvPr id="15" name="椭圆 14"/>
            <p:cNvSpPr/>
            <p:nvPr/>
          </p:nvSpPr>
          <p:spPr bwMode="auto">
            <a:xfrm>
              <a:off x="1209847" y="2175613"/>
              <a:ext cx="1470204" cy="14702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0" rIns="91440" bIns="0" numCol="1" rtlCol="0" anchor="b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rot="19729337">
              <a:off x="1129675" y="22284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机密性</a:t>
              </a:r>
              <a:endParaRPr lang="zh-CN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3738428">
              <a:off x="2217706" y="25060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完整性</a:t>
              </a:r>
              <a:endParaRPr lang="zh-CN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8389" y="339178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可用性</a:t>
              </a:r>
              <a:endParaRPr lang="zh-CN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椭圆 18"/>
          <p:cNvSpPr/>
          <p:nvPr/>
        </p:nvSpPr>
        <p:spPr bwMode="auto">
          <a:xfrm>
            <a:off x="1880985" y="3798509"/>
            <a:ext cx="1116419" cy="11164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用户业务网络</a:t>
            </a:r>
          </a:p>
        </p:txBody>
      </p:sp>
      <p:sp>
        <p:nvSpPr>
          <p:cNvPr id="20" name="矩形 19"/>
          <p:cNvSpPr/>
          <p:nvPr/>
        </p:nvSpPr>
        <p:spPr>
          <a:xfrm>
            <a:off x="3328273" y="437070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网络扫描</a:t>
            </a:r>
          </a:p>
        </p:txBody>
      </p:sp>
      <p:sp>
        <p:nvSpPr>
          <p:cNvPr id="21" name="矩形 20"/>
          <p:cNvSpPr/>
          <p:nvPr/>
        </p:nvSpPr>
        <p:spPr>
          <a:xfrm>
            <a:off x="830611" y="42674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SQL注入</a:t>
            </a:r>
          </a:p>
        </p:txBody>
      </p:sp>
      <p:sp>
        <p:nvSpPr>
          <p:cNvPr id="22" name="矩形 21"/>
          <p:cNvSpPr/>
          <p:nvPr/>
        </p:nvSpPr>
        <p:spPr>
          <a:xfrm>
            <a:off x="397587" y="539638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XSS攻击</a:t>
            </a:r>
          </a:p>
        </p:txBody>
      </p:sp>
      <p:sp>
        <p:nvSpPr>
          <p:cNvPr id="23" name="矩形 22"/>
          <p:cNvSpPr/>
          <p:nvPr/>
        </p:nvSpPr>
        <p:spPr>
          <a:xfrm>
            <a:off x="711836" y="341929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恶意代码</a:t>
            </a:r>
          </a:p>
        </p:txBody>
      </p:sp>
      <p:sp>
        <p:nvSpPr>
          <p:cNvPr id="24" name="矩形 23"/>
          <p:cNvSpPr/>
          <p:nvPr/>
        </p:nvSpPr>
        <p:spPr>
          <a:xfrm>
            <a:off x="906878" y="571494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病毒</a:t>
            </a:r>
          </a:p>
        </p:txBody>
      </p:sp>
      <p:sp>
        <p:nvSpPr>
          <p:cNvPr id="25" name="矩形 24"/>
          <p:cNvSpPr/>
          <p:nvPr/>
        </p:nvSpPr>
        <p:spPr>
          <a:xfrm>
            <a:off x="1277801" y="582971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页面篡改</a:t>
            </a:r>
          </a:p>
        </p:txBody>
      </p:sp>
      <p:sp>
        <p:nvSpPr>
          <p:cNvPr id="26" name="矩形 25"/>
          <p:cNvSpPr/>
          <p:nvPr/>
        </p:nvSpPr>
        <p:spPr>
          <a:xfrm>
            <a:off x="3302306" y="526655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暴力破解</a:t>
            </a:r>
          </a:p>
        </p:txBody>
      </p:sp>
      <p:sp>
        <p:nvSpPr>
          <p:cNvPr id="27" name="矩形 26"/>
          <p:cNvSpPr/>
          <p:nvPr/>
        </p:nvSpPr>
        <p:spPr>
          <a:xfrm>
            <a:off x="3386118" y="3458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提权攻击</a:t>
            </a:r>
          </a:p>
        </p:txBody>
      </p:sp>
      <p:sp>
        <p:nvSpPr>
          <p:cNvPr id="28" name="矩形 27"/>
          <p:cNvSpPr/>
          <p:nvPr/>
        </p:nvSpPr>
        <p:spPr>
          <a:xfrm>
            <a:off x="1936616" y="586464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后门攻击</a:t>
            </a:r>
          </a:p>
        </p:txBody>
      </p:sp>
      <p:sp>
        <p:nvSpPr>
          <p:cNvPr id="29" name="矩形 28"/>
          <p:cNvSpPr/>
          <p:nvPr/>
        </p:nvSpPr>
        <p:spPr>
          <a:xfrm>
            <a:off x="3466770" y="32260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漏洞利用</a:t>
            </a:r>
          </a:p>
        </p:txBody>
      </p:sp>
      <p:sp>
        <p:nvSpPr>
          <p:cNvPr id="30" name="矩形 29"/>
          <p:cNvSpPr/>
          <p:nvPr/>
        </p:nvSpPr>
        <p:spPr>
          <a:xfrm>
            <a:off x="516054" y="51107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蠕虫木马</a:t>
            </a:r>
          </a:p>
        </p:txBody>
      </p:sp>
      <p:sp>
        <p:nvSpPr>
          <p:cNvPr id="31" name="矩形 30"/>
          <p:cNvSpPr/>
          <p:nvPr/>
        </p:nvSpPr>
        <p:spPr>
          <a:xfrm>
            <a:off x="3105167" y="28891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间谍软件</a:t>
            </a:r>
          </a:p>
        </p:txBody>
      </p:sp>
      <p:sp>
        <p:nvSpPr>
          <p:cNvPr id="32" name="矩形 31"/>
          <p:cNvSpPr/>
          <p:nvPr/>
        </p:nvSpPr>
        <p:spPr>
          <a:xfrm>
            <a:off x="2587568" y="261218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僵尸网络</a:t>
            </a:r>
          </a:p>
        </p:txBody>
      </p:sp>
      <p:sp>
        <p:nvSpPr>
          <p:cNvPr id="33" name="矩形 32"/>
          <p:cNvSpPr/>
          <p:nvPr/>
        </p:nvSpPr>
        <p:spPr>
          <a:xfrm>
            <a:off x="3215372" y="561405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垃圾邮件</a:t>
            </a:r>
          </a:p>
        </p:txBody>
      </p:sp>
      <p:sp>
        <p:nvSpPr>
          <p:cNvPr id="34" name="矩形 33"/>
          <p:cNvSpPr/>
          <p:nvPr/>
        </p:nvSpPr>
        <p:spPr>
          <a:xfrm>
            <a:off x="1170239" y="257271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拒绝服务攻击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4781419" y="3294452"/>
            <a:ext cx="795500" cy="333661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安全要素获取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4896773" y="3925625"/>
            <a:ext cx="557486" cy="4449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采集探针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884213" y="5739317"/>
            <a:ext cx="557486" cy="41176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889279" y="4519010"/>
            <a:ext cx="557486" cy="42234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880180" y="5130036"/>
            <a:ext cx="557486" cy="42234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773538" y="3805991"/>
            <a:ext cx="253481" cy="23258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资产及业务对象信息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6166937" y="2619497"/>
            <a:ext cx="573810" cy="5738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安全态势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353679" y="2651586"/>
            <a:ext cx="573810" cy="5738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安全检测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576386" y="2634875"/>
            <a:ext cx="573810" cy="5738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安全告警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6938371" y="4246722"/>
            <a:ext cx="1016467" cy="29098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威胁目标分析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6453842" y="4656853"/>
            <a:ext cx="1020688" cy="29098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攻击行为分析</a:t>
            </a:r>
          </a:p>
        </p:txBody>
      </p:sp>
      <p:sp>
        <p:nvSpPr>
          <p:cNvPr id="46" name="圆角矩形 45"/>
          <p:cNvSpPr/>
          <p:nvPr/>
        </p:nvSpPr>
        <p:spPr bwMode="auto">
          <a:xfrm>
            <a:off x="8087533" y="4246722"/>
            <a:ext cx="807631" cy="30755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8301206" y="4682677"/>
            <a:ext cx="986461" cy="27702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异常特征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6653666" y="5107960"/>
            <a:ext cx="944062" cy="29098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危害程度分析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8284937" y="5090478"/>
            <a:ext cx="944062" cy="29098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影响范围分析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123948" y="5960858"/>
            <a:ext cx="3105051" cy="734480"/>
            <a:chOff x="5371919" y="4257916"/>
            <a:chExt cx="2835483" cy="433039"/>
          </a:xfrm>
          <a:solidFill>
            <a:schemeClr val="bg1">
              <a:lumMod val="85000"/>
            </a:schemeClr>
          </a:solidFill>
        </p:grpSpPr>
        <p:sp>
          <p:nvSpPr>
            <p:cNvPr id="51" name="圆角矩形 50"/>
            <p:cNvSpPr/>
            <p:nvPr/>
          </p:nvSpPr>
          <p:spPr bwMode="auto">
            <a:xfrm>
              <a:off x="5371919" y="4275136"/>
              <a:ext cx="2835483" cy="415819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" name="圆柱形 51"/>
            <p:cNvSpPr/>
            <p:nvPr/>
          </p:nvSpPr>
          <p:spPr bwMode="auto">
            <a:xfrm>
              <a:off x="5445575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>
              <a:off x="5899811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4" name="圆柱形 53"/>
            <p:cNvSpPr/>
            <p:nvPr/>
          </p:nvSpPr>
          <p:spPr bwMode="auto">
            <a:xfrm>
              <a:off x="6354047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5" name="圆柱形 54"/>
            <p:cNvSpPr/>
            <p:nvPr/>
          </p:nvSpPr>
          <p:spPr bwMode="auto">
            <a:xfrm>
              <a:off x="6808283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6" name="圆柱形 55"/>
            <p:cNvSpPr/>
            <p:nvPr/>
          </p:nvSpPr>
          <p:spPr bwMode="auto">
            <a:xfrm>
              <a:off x="7262519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7" name="圆柱形 56"/>
            <p:cNvSpPr/>
            <p:nvPr/>
          </p:nvSpPr>
          <p:spPr bwMode="auto">
            <a:xfrm>
              <a:off x="7716753" y="4416949"/>
              <a:ext cx="430193" cy="206815"/>
            </a:xfrm>
            <a:prstGeom prst="can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788779" y="4257916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数据处理架构支撑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1471605" y="2892670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788402" y="3683117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漏扫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70040" y="4554274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392368" y="5224207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kumimoji="0" lang="zh-CN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2551936" y="5324318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3301532" y="4704562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</a:p>
        </p:txBody>
      </p:sp>
      <p:sp>
        <p:nvSpPr>
          <p:cNvPr id="65" name="椭圆 64"/>
          <p:cNvSpPr/>
          <p:nvPr/>
        </p:nvSpPr>
        <p:spPr bwMode="auto">
          <a:xfrm>
            <a:off x="2523930" y="2866937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FW</a:t>
            </a:r>
          </a:p>
        </p:txBody>
      </p:sp>
      <p:sp>
        <p:nvSpPr>
          <p:cNvPr id="66" name="椭圆 65"/>
          <p:cNvSpPr/>
          <p:nvPr/>
        </p:nvSpPr>
        <p:spPr bwMode="auto">
          <a:xfrm>
            <a:off x="3328273" y="3709118"/>
            <a:ext cx="665569" cy="604728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堡垒机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137948" y="3195034"/>
            <a:ext cx="2315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39" idx="1"/>
          </p:cNvCxnSpPr>
          <p:nvPr/>
        </p:nvCxnSpPr>
        <p:spPr>
          <a:xfrm>
            <a:off x="3917337" y="5274505"/>
            <a:ext cx="962843" cy="6670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37" idx="1"/>
          </p:cNvCxnSpPr>
          <p:nvPr/>
        </p:nvCxnSpPr>
        <p:spPr>
          <a:xfrm>
            <a:off x="3950888" y="5453046"/>
            <a:ext cx="933325" cy="4921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8" idx="1"/>
          </p:cNvCxnSpPr>
          <p:nvPr/>
        </p:nvCxnSpPr>
        <p:spPr>
          <a:xfrm>
            <a:off x="3924651" y="4350233"/>
            <a:ext cx="964628" cy="37995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942970" y="3166186"/>
            <a:ext cx="2102733" cy="66939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6" idx="6"/>
            <a:endCxn id="36" idx="1"/>
          </p:cNvCxnSpPr>
          <p:nvPr/>
        </p:nvCxnSpPr>
        <p:spPr>
          <a:xfrm>
            <a:off x="3993842" y="4011482"/>
            <a:ext cx="902931" cy="13662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3720572" y="3835585"/>
            <a:ext cx="1325131" cy="118714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0"/>
            <a:endCxn id="36" idx="1"/>
          </p:cNvCxnSpPr>
          <p:nvPr/>
        </p:nvCxnSpPr>
        <p:spPr>
          <a:xfrm flipV="1">
            <a:off x="2884721" y="4148102"/>
            <a:ext cx="2012052" cy="11762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7"/>
            <a:endCxn id="36" idx="1"/>
          </p:cNvCxnSpPr>
          <p:nvPr/>
        </p:nvCxnSpPr>
        <p:spPr>
          <a:xfrm flipV="1">
            <a:off x="1960467" y="4148102"/>
            <a:ext cx="2936306" cy="11646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6"/>
            <a:endCxn id="36" idx="1"/>
          </p:cNvCxnSpPr>
          <p:nvPr/>
        </p:nvCxnSpPr>
        <p:spPr>
          <a:xfrm flipV="1">
            <a:off x="1435609" y="4148102"/>
            <a:ext cx="3461164" cy="70853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1207442" y="3835585"/>
            <a:ext cx="3838261" cy="1101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6"/>
            <a:endCxn id="36" idx="1"/>
          </p:cNvCxnSpPr>
          <p:nvPr/>
        </p:nvCxnSpPr>
        <p:spPr>
          <a:xfrm>
            <a:off x="2137174" y="3195034"/>
            <a:ext cx="2759599" cy="95306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2792413" y="0"/>
            <a:ext cx="7113587" cy="1233488"/>
          </a:xfrm>
        </p:spPr>
        <p:txBody>
          <a:bodyPr/>
          <a:lstStyle/>
          <a:p>
            <a:r>
              <a:rPr lang="zh-CN" altLang="en-US" dirty="0" smtClean="0"/>
              <a:t>项目需求分析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61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项目背景</a:t>
            </a:r>
            <a:endParaRPr lang="en-US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 smtClean="0"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1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4293096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000000"/>
              </a:buClr>
            </a:pPr>
            <a:r>
              <a:rPr lang="zh-CN" altLang="en-US" sz="28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项目目标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solidFill>
                  <a:srgbClr val="00B050"/>
                </a:solidFill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84809"/>
  <p:tag name="MH_LIBRARY" val="GRAPHIC"/>
  <p:tag name="MH_TYPE" val="Other"/>
  <p:tag name="MH_ORDER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100153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0174802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1304</Words>
  <Application>Microsoft Office PowerPoint</Application>
  <PresentationFormat>A4 纸张(210x297 毫米)</PresentationFormat>
  <Paragraphs>461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Heiti SC Light</vt:lpstr>
      <vt:lpstr>黑体</vt:lpstr>
      <vt:lpstr>华文细黑</vt:lpstr>
      <vt:lpstr>华文中宋</vt:lpstr>
      <vt:lpstr>宋体</vt:lpstr>
      <vt:lpstr>Microsoft YaHei</vt:lpstr>
      <vt:lpstr>Microsoft YaHei</vt:lpstr>
      <vt:lpstr>Arial</vt:lpstr>
      <vt:lpstr>Calibri</vt:lpstr>
      <vt:lpstr>Wingdings</vt:lpstr>
      <vt:lpstr>默认设计模板</vt:lpstr>
      <vt:lpstr>电力工控入侵检测系统研发 项目需求评审汇报</vt:lpstr>
      <vt:lpstr>PowerPoint 演示文稿</vt:lpstr>
      <vt:lpstr>电力工控入侵事件频发</vt:lpstr>
      <vt:lpstr>PowerPoint 演示文稿</vt:lpstr>
      <vt:lpstr>PowerPoint 演示文稿</vt:lpstr>
      <vt:lpstr>PowerPoint 演示文稿</vt:lpstr>
      <vt:lpstr>PowerPoint 演示文稿</vt:lpstr>
      <vt:lpstr>项目需求分析</vt:lpstr>
      <vt:lpstr>PowerPoint 演示文稿</vt:lpstr>
      <vt:lpstr>功能架构</vt:lpstr>
      <vt:lpstr>PowerPoint 演示文稿</vt:lpstr>
      <vt:lpstr>异常/攻击事件检测</vt:lpstr>
      <vt:lpstr>攻击检测</vt:lpstr>
      <vt:lpstr>网络流量分析</vt:lpstr>
      <vt:lpstr>多源异构安全要素信息的采集技术</vt:lpstr>
      <vt:lpstr>大数据安全分析技术</vt:lpstr>
      <vt:lpstr>异常行为分析引擎技术</vt:lpstr>
      <vt:lpstr>行为画像与异常检测技术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罗永琴</dc:creator>
  <cp:lastModifiedBy>Song Gao</cp:lastModifiedBy>
  <cp:revision>12663</cp:revision>
  <dcterms:created xsi:type="dcterms:W3CDTF">2008-12-08T08:54:00Z</dcterms:created>
  <dcterms:modified xsi:type="dcterms:W3CDTF">2019-09-15T15:05:35Z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