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63" r:id="rId6"/>
    <p:sldId id="264" r:id="rId7"/>
    <p:sldId id="265" r:id="rId8"/>
    <p:sldId id="266" r:id="rId9"/>
    <p:sldId id="269" r:id="rId10"/>
    <p:sldId id="270"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120" d="100"/>
          <a:sy n="120" d="100"/>
        </p:scale>
        <p:origin x="20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DA8D94-4F9C-467F-A59F-15A60E71EB98}" type="datetimeFigureOut">
              <a:rPr lang="en-US" smtClean="0"/>
              <a:t>7/16/21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299621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DA8D94-4F9C-467F-A59F-15A60E71EB98}" type="datetimeFigureOut">
              <a:rPr lang="en-US" smtClean="0"/>
              <a:t>7/16/21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414007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DA8D94-4F9C-467F-A59F-15A60E71EB98}" type="datetimeFigureOut">
              <a:rPr lang="en-US" smtClean="0"/>
              <a:t>7/16/21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429125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DA8D94-4F9C-467F-A59F-15A60E71EB98}" type="datetimeFigureOut">
              <a:rPr lang="en-US" smtClean="0"/>
              <a:t>7/16/21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226056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A8D94-4F9C-467F-A59F-15A60E71EB98}" type="datetimeFigureOut">
              <a:rPr lang="en-US" smtClean="0"/>
              <a:t>7/16/21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266762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DA8D94-4F9C-467F-A59F-15A60E71EB98}" type="datetimeFigureOut">
              <a:rPr lang="en-US" smtClean="0"/>
              <a:t>7/16/21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308915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DA8D94-4F9C-467F-A59F-15A60E71EB98}" type="datetimeFigureOut">
              <a:rPr lang="en-US" smtClean="0"/>
              <a:t>7/16/21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120166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DA8D94-4F9C-467F-A59F-15A60E71EB98}" type="datetimeFigureOut">
              <a:rPr lang="en-US" smtClean="0"/>
              <a:t>7/16/21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79555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A8D94-4F9C-467F-A59F-15A60E71EB98}" type="datetimeFigureOut">
              <a:rPr lang="en-US" smtClean="0"/>
              <a:t>7/16/21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423064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DA8D94-4F9C-467F-A59F-15A60E71EB98}" type="datetimeFigureOut">
              <a:rPr lang="en-US" smtClean="0"/>
              <a:t>7/16/21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223713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DA8D94-4F9C-467F-A59F-15A60E71EB98}" type="datetimeFigureOut">
              <a:rPr lang="en-US" smtClean="0"/>
              <a:t>7/16/21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49C81-79F7-4AE2-A3DB-283942BFD79D}" type="slidenum">
              <a:rPr lang="en-US" smtClean="0"/>
              <a:t>‹#›</a:t>
            </a:fld>
            <a:endParaRPr lang="en-US"/>
          </a:p>
        </p:txBody>
      </p:sp>
    </p:spTree>
    <p:extLst>
      <p:ext uri="{BB962C8B-B14F-4D97-AF65-F5344CB8AC3E}">
        <p14:creationId xmlns:p14="http://schemas.microsoft.com/office/powerpoint/2010/main" val="2446027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A8D94-4F9C-467F-A59F-15A60E71EB98}" type="datetimeFigureOut">
              <a:rPr lang="en-US" smtClean="0"/>
              <a:t>7/16/21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49C81-79F7-4AE2-A3DB-283942BFD79D}" type="slidenum">
              <a:rPr lang="en-US" smtClean="0"/>
              <a:t>‹#›</a:t>
            </a:fld>
            <a:endParaRPr lang="en-US"/>
          </a:p>
        </p:txBody>
      </p:sp>
    </p:spTree>
    <p:extLst>
      <p:ext uri="{BB962C8B-B14F-4D97-AF65-F5344CB8AC3E}">
        <p14:creationId xmlns:p14="http://schemas.microsoft.com/office/powerpoint/2010/main" val="3792642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696" y="422502"/>
            <a:ext cx="10629551" cy="431829"/>
          </a:xfrm>
        </p:spPr>
        <p:txBody>
          <a:bodyPr>
            <a:normAutofit fontScale="90000"/>
          </a:bodyPr>
          <a:lstStyle/>
          <a:p>
            <a:r>
              <a:rPr lang="en-US" b="1" dirty="0"/>
              <a:t>NLP</a:t>
            </a:r>
          </a:p>
        </p:txBody>
      </p:sp>
      <p:sp>
        <p:nvSpPr>
          <p:cNvPr id="7" name="TextBox 6">
            <a:extLst>
              <a:ext uri="{FF2B5EF4-FFF2-40B4-BE49-F238E27FC236}">
                <a16:creationId xmlns:a16="http://schemas.microsoft.com/office/drawing/2014/main" id="{8AA38FFE-1287-BE4C-B4DC-D506E0880AFC}"/>
              </a:ext>
            </a:extLst>
          </p:cNvPr>
          <p:cNvSpPr txBox="1"/>
          <p:nvPr/>
        </p:nvSpPr>
        <p:spPr>
          <a:xfrm>
            <a:off x="640696" y="2348089"/>
            <a:ext cx="10083750" cy="1846659"/>
          </a:xfrm>
          <a:prstGeom prst="rect">
            <a:avLst/>
          </a:prstGeom>
          <a:noFill/>
        </p:spPr>
        <p:txBody>
          <a:bodyPr wrap="square" rtlCol="0">
            <a:spAutoFit/>
          </a:bodyPr>
          <a:lstStyle/>
          <a:p>
            <a:r>
              <a:rPr lang="en-IN" sz="2000" dirty="0">
                <a:latin typeface="Arial Nova" panose="020B0504020202020204" pitchFamily="34" charset="0"/>
                <a:cs typeface="Arial Nova Cond" panose="020F0502020204030204" pitchFamily="34" charset="0"/>
              </a:rPr>
              <a:t>Natural language processing (NLP) is the ability of a computer program to understand human language as it is spoken and written -- referred to as natural language. It is a component of artificial intelligence (AI)</a:t>
            </a:r>
          </a:p>
          <a:p>
            <a:endParaRPr lang="en-IN" dirty="0"/>
          </a:p>
          <a:p>
            <a:endParaRPr lang="en-IN" dirty="0"/>
          </a:p>
          <a:p>
            <a:endParaRPr lang="en-US" dirty="0"/>
          </a:p>
        </p:txBody>
      </p:sp>
    </p:spTree>
    <p:extLst>
      <p:ext uri="{BB962C8B-B14F-4D97-AF65-F5344CB8AC3E}">
        <p14:creationId xmlns:p14="http://schemas.microsoft.com/office/powerpoint/2010/main" val="13922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C73E-9A42-C244-A13B-D96D32E5DF08}"/>
              </a:ext>
            </a:extLst>
          </p:cNvPr>
          <p:cNvSpPr>
            <a:spLocks noGrp="1"/>
          </p:cNvSpPr>
          <p:nvPr>
            <p:ph type="title"/>
          </p:nvPr>
        </p:nvSpPr>
        <p:spPr>
          <a:xfrm>
            <a:off x="645928" y="280875"/>
            <a:ext cx="10751288" cy="432317"/>
          </a:xfrm>
        </p:spPr>
        <p:txBody>
          <a:bodyPr>
            <a:noAutofit/>
          </a:bodyPr>
          <a:lstStyle/>
          <a:p>
            <a:r>
              <a:rPr lang="en-US" sz="3200" dirty="0">
                <a:latin typeface="Arial Nova" panose="020B0504020202020204" pitchFamily="34" charset="0"/>
              </a:rPr>
              <a:t>Latent Dirichlet Allocation</a:t>
            </a:r>
          </a:p>
        </p:txBody>
      </p:sp>
      <p:sp>
        <p:nvSpPr>
          <p:cNvPr id="9" name="Content Placeholder 2">
            <a:extLst>
              <a:ext uri="{FF2B5EF4-FFF2-40B4-BE49-F238E27FC236}">
                <a16:creationId xmlns:a16="http://schemas.microsoft.com/office/drawing/2014/main" id="{813133CA-1536-274D-BFD3-4C9F19830541}"/>
              </a:ext>
            </a:extLst>
          </p:cNvPr>
          <p:cNvSpPr txBox="1">
            <a:spLocks/>
          </p:cNvSpPr>
          <p:nvPr/>
        </p:nvSpPr>
        <p:spPr>
          <a:xfrm>
            <a:off x="845731" y="3756144"/>
            <a:ext cx="9983085" cy="2611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5" name="Content Placeholder 3">
            <a:extLst>
              <a:ext uri="{FF2B5EF4-FFF2-40B4-BE49-F238E27FC236}">
                <a16:creationId xmlns:a16="http://schemas.microsoft.com/office/drawing/2014/main" id="{97F8B041-44D5-714B-B533-94CF03AE675C}"/>
              </a:ext>
            </a:extLst>
          </p:cNvPr>
          <p:cNvSpPr txBox="1">
            <a:spLocks/>
          </p:cNvSpPr>
          <p:nvPr/>
        </p:nvSpPr>
        <p:spPr>
          <a:xfrm>
            <a:off x="6266323" y="1756576"/>
            <a:ext cx="5493286" cy="199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l-GR" sz="1800" dirty="0"/>
              <a:t>α </a:t>
            </a:r>
            <a:r>
              <a:rPr lang="en-IN" sz="1600" dirty="0"/>
              <a:t>is the per-document topic distributions</a:t>
            </a:r>
            <a:r>
              <a:rPr lang="en-IN" sz="1800" dirty="0"/>
              <a:t>,</a:t>
            </a:r>
            <a:br>
              <a:rPr lang="en-IN" sz="1800" dirty="0"/>
            </a:br>
            <a:r>
              <a:rPr lang="el-GR" sz="1800" dirty="0"/>
              <a:t>β </a:t>
            </a:r>
            <a:r>
              <a:rPr lang="en-IN" sz="1600" dirty="0"/>
              <a:t>is the per-topic word distribution</a:t>
            </a:r>
            <a:r>
              <a:rPr lang="en-IN" sz="1800" dirty="0"/>
              <a:t>,</a:t>
            </a:r>
            <a:br>
              <a:rPr lang="en-IN" sz="1800" dirty="0"/>
            </a:br>
            <a:r>
              <a:rPr lang="el-GR" sz="1800" dirty="0"/>
              <a:t>θ </a:t>
            </a:r>
            <a:r>
              <a:rPr lang="en-IN" sz="1600" dirty="0"/>
              <a:t>is the topic distribution for document </a:t>
            </a:r>
            <a:r>
              <a:rPr lang="en-IN" sz="1600" i="1" dirty="0"/>
              <a:t>m</a:t>
            </a:r>
            <a:r>
              <a:rPr lang="en-IN" sz="1800" i="1" dirty="0"/>
              <a:t>,</a:t>
            </a:r>
            <a:br>
              <a:rPr lang="en-IN" sz="1800" i="1" dirty="0"/>
            </a:br>
            <a:r>
              <a:rPr lang="el-GR" sz="1800" dirty="0"/>
              <a:t>φ </a:t>
            </a:r>
            <a:r>
              <a:rPr lang="en-IN" sz="1600" dirty="0"/>
              <a:t>is the word distribution for topic </a:t>
            </a:r>
            <a:r>
              <a:rPr lang="en-IN" sz="1600" i="1" dirty="0"/>
              <a:t>k</a:t>
            </a:r>
            <a:r>
              <a:rPr lang="en-IN" sz="1800" i="1" dirty="0"/>
              <a:t>,</a:t>
            </a:r>
            <a:br>
              <a:rPr lang="en-IN" sz="1800" i="1" dirty="0"/>
            </a:br>
            <a:r>
              <a:rPr lang="en-IN" sz="1800" dirty="0"/>
              <a:t>z </a:t>
            </a:r>
            <a:r>
              <a:rPr lang="en-IN" sz="1600" dirty="0"/>
              <a:t>is the topic for the </a:t>
            </a:r>
            <a:r>
              <a:rPr lang="en-IN" sz="1600" i="1" dirty="0"/>
              <a:t>n</a:t>
            </a:r>
            <a:r>
              <a:rPr lang="en-IN" sz="1600" dirty="0"/>
              <a:t>-</a:t>
            </a:r>
            <a:r>
              <a:rPr lang="en-IN" sz="1600" dirty="0" err="1"/>
              <a:t>th</a:t>
            </a:r>
            <a:r>
              <a:rPr lang="en-IN" sz="1600" dirty="0"/>
              <a:t> word in document </a:t>
            </a:r>
            <a:r>
              <a:rPr lang="en-IN" sz="1600" i="1" dirty="0"/>
              <a:t>m</a:t>
            </a:r>
            <a:r>
              <a:rPr lang="en-IN" sz="1600" dirty="0"/>
              <a:t>, and</a:t>
            </a:r>
            <a:br>
              <a:rPr lang="en-IN" sz="1800" i="1" dirty="0"/>
            </a:br>
            <a:r>
              <a:rPr lang="en-IN" sz="1800" dirty="0"/>
              <a:t>w </a:t>
            </a:r>
            <a:r>
              <a:rPr lang="en-IN" sz="1600" dirty="0"/>
              <a:t>is the specific word</a:t>
            </a:r>
            <a:endParaRPr lang="en-IN" sz="2200" dirty="0"/>
          </a:p>
          <a:p>
            <a:pPr marL="0" indent="0">
              <a:buFont typeface="Arial" panose="020B0604020202020204" pitchFamily="34" charset="0"/>
              <a:buNone/>
            </a:pPr>
            <a:endParaRPr lang="en-US" dirty="0"/>
          </a:p>
        </p:txBody>
      </p:sp>
      <p:pic>
        <p:nvPicPr>
          <p:cNvPr id="6" name="Picture 5" descr="Diagram&#10;&#10;Description automatically generated">
            <a:extLst>
              <a:ext uri="{FF2B5EF4-FFF2-40B4-BE49-F238E27FC236}">
                <a16:creationId xmlns:a16="http://schemas.microsoft.com/office/drawing/2014/main" id="{FA4ED7FD-8AE1-C246-8154-44C5A72DC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721" y="1098726"/>
            <a:ext cx="5057592" cy="2682057"/>
          </a:xfrm>
          <a:prstGeom prst="rect">
            <a:avLst/>
          </a:prstGeom>
        </p:spPr>
      </p:pic>
      <p:sp>
        <p:nvSpPr>
          <p:cNvPr id="10" name="Content Placeholder 3">
            <a:extLst>
              <a:ext uri="{FF2B5EF4-FFF2-40B4-BE49-F238E27FC236}">
                <a16:creationId xmlns:a16="http://schemas.microsoft.com/office/drawing/2014/main" id="{BB53A5DD-B712-5548-AE3D-6D9376F4EA28}"/>
              </a:ext>
            </a:extLst>
          </p:cNvPr>
          <p:cNvSpPr txBox="1">
            <a:spLocks/>
          </p:cNvSpPr>
          <p:nvPr/>
        </p:nvSpPr>
        <p:spPr>
          <a:xfrm>
            <a:off x="1135431" y="4073712"/>
            <a:ext cx="10261785" cy="261199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Assume there are </a:t>
            </a:r>
            <a:r>
              <a:rPr lang="en-IN" i="1" dirty="0"/>
              <a:t>k</a:t>
            </a:r>
            <a:r>
              <a:rPr lang="en-IN" dirty="0"/>
              <a:t> topics across all of the documents</a:t>
            </a:r>
          </a:p>
          <a:p>
            <a:r>
              <a:rPr lang="en-IN" dirty="0"/>
              <a:t>Distribute these </a:t>
            </a:r>
            <a:r>
              <a:rPr lang="en-IN" i="1" dirty="0"/>
              <a:t>k</a:t>
            </a:r>
            <a:r>
              <a:rPr lang="en-IN" dirty="0"/>
              <a:t> topics across document </a:t>
            </a:r>
            <a:r>
              <a:rPr lang="en-IN" i="1" dirty="0"/>
              <a:t>m </a:t>
            </a:r>
            <a:r>
              <a:rPr lang="en-IN" dirty="0"/>
              <a:t>by assigning each word a topic.</a:t>
            </a:r>
          </a:p>
          <a:p>
            <a:r>
              <a:rPr lang="en-IN" dirty="0"/>
              <a:t>For each word </a:t>
            </a:r>
            <a:r>
              <a:rPr lang="en-IN" i="1" dirty="0"/>
              <a:t>w </a:t>
            </a:r>
            <a:r>
              <a:rPr lang="en-IN" dirty="0"/>
              <a:t>in document </a:t>
            </a:r>
            <a:r>
              <a:rPr lang="en-IN" i="1" dirty="0"/>
              <a:t>m</a:t>
            </a:r>
            <a:r>
              <a:rPr lang="en-IN" dirty="0"/>
              <a:t>, assume its topic is wrong but every other word is assigned the correct topic.</a:t>
            </a:r>
          </a:p>
          <a:p>
            <a:r>
              <a:rPr lang="en-IN" dirty="0"/>
              <a:t>Probabilistically assign word </a:t>
            </a:r>
            <a:r>
              <a:rPr lang="en-IN" i="1" dirty="0"/>
              <a:t>w </a:t>
            </a:r>
            <a:r>
              <a:rPr lang="en-IN" dirty="0"/>
              <a:t>a topic based on two things:</a:t>
            </a:r>
            <a:br>
              <a:rPr lang="en-IN" dirty="0"/>
            </a:br>
            <a:r>
              <a:rPr lang="en-IN" dirty="0"/>
              <a:t>- what topics are in document </a:t>
            </a:r>
            <a:r>
              <a:rPr lang="en-IN" i="1" dirty="0"/>
              <a:t>m</a:t>
            </a:r>
            <a:br>
              <a:rPr lang="en-IN" i="1" dirty="0"/>
            </a:br>
            <a:r>
              <a:rPr lang="en-IN" i="1" dirty="0"/>
              <a:t>- </a:t>
            </a:r>
            <a:r>
              <a:rPr lang="en-IN" dirty="0"/>
              <a:t>how many times</a:t>
            </a:r>
            <a:r>
              <a:rPr lang="en-IN" i="1" dirty="0"/>
              <a:t> </a:t>
            </a:r>
            <a:r>
              <a:rPr lang="en-IN" dirty="0"/>
              <a:t>word </a:t>
            </a:r>
            <a:r>
              <a:rPr lang="en-IN" i="1" dirty="0"/>
              <a:t>w </a:t>
            </a:r>
            <a:r>
              <a:rPr lang="en-IN" dirty="0"/>
              <a:t>has been assigned a particular topic across all of the documents</a:t>
            </a:r>
          </a:p>
          <a:p>
            <a:pPr marL="0" indent="0">
              <a:buNone/>
            </a:pPr>
            <a:endParaRPr lang="en-IN" dirty="0"/>
          </a:p>
          <a:p>
            <a:r>
              <a:rPr lang="en-IN" dirty="0"/>
              <a:t>Repeat this process a number of times for each document and you’re done!</a:t>
            </a:r>
          </a:p>
          <a:p>
            <a:pPr marL="0" indent="0">
              <a:buNone/>
            </a:pPr>
            <a:endParaRPr lang="en-IN" sz="2000" dirty="0"/>
          </a:p>
          <a:p>
            <a:pPr marL="0" indent="0">
              <a:buFont typeface="Arial" panose="020B0604020202020204" pitchFamily="34" charset="0"/>
              <a:buNone/>
            </a:pPr>
            <a:endParaRPr lang="en-IN" sz="22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8199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C73E-9A42-C244-A13B-D96D32E5DF08}"/>
              </a:ext>
            </a:extLst>
          </p:cNvPr>
          <p:cNvSpPr>
            <a:spLocks noGrp="1"/>
          </p:cNvSpPr>
          <p:nvPr>
            <p:ph type="title"/>
          </p:nvPr>
        </p:nvSpPr>
        <p:spPr>
          <a:xfrm>
            <a:off x="461629" y="273706"/>
            <a:ext cx="10751288" cy="432317"/>
          </a:xfrm>
        </p:spPr>
        <p:txBody>
          <a:bodyPr>
            <a:noAutofit/>
          </a:bodyPr>
          <a:lstStyle/>
          <a:p>
            <a:r>
              <a:rPr lang="en-US" sz="3200" dirty="0">
                <a:latin typeface="Arial Nova" panose="020B0504020202020204" pitchFamily="34" charset="0"/>
              </a:rPr>
              <a:t>Latent Dirichlet Allocation (LDA)</a:t>
            </a:r>
          </a:p>
        </p:txBody>
      </p:sp>
      <p:sp>
        <p:nvSpPr>
          <p:cNvPr id="9" name="Content Placeholder 2">
            <a:extLst>
              <a:ext uri="{FF2B5EF4-FFF2-40B4-BE49-F238E27FC236}">
                <a16:creationId xmlns:a16="http://schemas.microsoft.com/office/drawing/2014/main" id="{813133CA-1536-274D-BFD3-4C9F19830541}"/>
              </a:ext>
            </a:extLst>
          </p:cNvPr>
          <p:cNvSpPr txBox="1">
            <a:spLocks/>
          </p:cNvSpPr>
          <p:nvPr/>
        </p:nvSpPr>
        <p:spPr>
          <a:xfrm>
            <a:off x="845731" y="3756144"/>
            <a:ext cx="9983085" cy="2611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4" name="Content Placeholder 3">
            <a:extLst>
              <a:ext uri="{FF2B5EF4-FFF2-40B4-BE49-F238E27FC236}">
                <a16:creationId xmlns:a16="http://schemas.microsoft.com/office/drawing/2014/main" id="{66330D1D-7D02-C740-8B94-B47BFB4C76C6}"/>
              </a:ext>
            </a:extLst>
          </p:cNvPr>
          <p:cNvSpPr>
            <a:spLocks noGrp="1"/>
          </p:cNvSpPr>
          <p:nvPr>
            <p:ph idx="1"/>
          </p:nvPr>
        </p:nvSpPr>
        <p:spPr>
          <a:xfrm>
            <a:off x="444795" y="1024486"/>
            <a:ext cx="11495568" cy="4759626"/>
          </a:xfrm>
        </p:spPr>
        <p:txBody>
          <a:bodyPr>
            <a:normAutofit fontScale="85000" lnSpcReduction="20000"/>
          </a:bodyPr>
          <a:lstStyle/>
          <a:p>
            <a:pPr marL="0" indent="0">
              <a:buNone/>
            </a:pPr>
            <a:r>
              <a:rPr lang="en-IN" sz="2300" b="1" dirty="0"/>
              <a:t>LDA Multicore model</a:t>
            </a:r>
            <a:r>
              <a:rPr lang="en-IN" sz="2300" dirty="0"/>
              <a:t> (Gensim) uses all CPU cores to parallelise and speed up model training.</a:t>
            </a:r>
          </a:p>
          <a:p>
            <a:pPr marL="0" indent="0">
              <a:buNone/>
            </a:pPr>
            <a:r>
              <a:rPr lang="en-IN" sz="2300" dirty="0"/>
              <a:t>Hyperparameters </a:t>
            </a:r>
          </a:p>
          <a:p>
            <a:r>
              <a:rPr lang="en-IN" sz="2300" dirty="0"/>
              <a:t>chunksize – Number of documents to be used in each training chunk. </a:t>
            </a:r>
          </a:p>
          <a:p>
            <a:r>
              <a:rPr lang="en-IN" sz="2300" dirty="0"/>
              <a:t>passes  – Number of passes through the corpus during training </a:t>
            </a:r>
          </a:p>
          <a:p>
            <a:r>
              <a:rPr lang="en-IN" sz="2300" dirty="0"/>
              <a:t>iterations  – Maximum number of iterations through the corpus when inferring the topic distribution of a corpus </a:t>
            </a:r>
          </a:p>
          <a:p>
            <a:r>
              <a:rPr lang="en-IN" sz="2300" dirty="0" err="1"/>
              <a:t>minimum_probability</a:t>
            </a:r>
            <a:r>
              <a:rPr lang="en-IN" sz="2300" dirty="0"/>
              <a:t> – Topics with a probability lower than this threshold will be filtered out:</a:t>
            </a:r>
          </a:p>
          <a:p>
            <a:r>
              <a:rPr lang="en-IN" sz="2300" dirty="0"/>
              <a:t>alpha (Dirichlet hyperparameter alpha) : Adjusts the Document-Topic Density : </a:t>
            </a:r>
            <a:r>
              <a:rPr lang="en-IN" sz="2300" i="1" dirty="0"/>
              <a:t>'symmetric' (default)</a:t>
            </a:r>
            <a:endParaRPr lang="en-IN" sz="2300" dirty="0"/>
          </a:p>
          <a:p>
            <a:r>
              <a:rPr lang="en-IN" sz="2300" dirty="0"/>
              <a:t>eta  (Dirichlet hyperparameter beta) Configures the Word-Topic Density : </a:t>
            </a:r>
            <a:r>
              <a:rPr lang="en-IN" sz="2300" i="1" dirty="0"/>
              <a:t>'auto' (default)</a:t>
            </a:r>
          </a:p>
          <a:p>
            <a:endParaRPr lang="en-IN" sz="2300" dirty="0"/>
          </a:p>
          <a:p>
            <a:pPr marL="0" indent="0">
              <a:buNone/>
            </a:pPr>
            <a:r>
              <a:rPr lang="en-IN" sz="2300" b="1" dirty="0"/>
              <a:t>Optimal number of Topics</a:t>
            </a:r>
          </a:p>
          <a:p>
            <a:r>
              <a:rPr lang="en-IN" sz="2300" dirty="0"/>
              <a:t>Topics , fundamentally a collection of highly related words ,that are produced by an LDA model is configurable.</a:t>
            </a:r>
          </a:p>
          <a:p>
            <a:r>
              <a:rPr lang="en-IN" sz="2300" dirty="0"/>
              <a:t>Optimal number of Topics is evaluated based on high </a:t>
            </a:r>
            <a:r>
              <a:rPr lang="en-IN" sz="2300" b="1" dirty="0"/>
              <a:t>Topic Coherence </a:t>
            </a:r>
            <a:r>
              <a:rPr lang="en-IN" sz="2300" b="1" dirty="0" err="1"/>
              <a:t>Score</a:t>
            </a:r>
            <a:r>
              <a:rPr lang="en-IN" sz="2300" dirty="0" err="1"/>
              <a:t>.Let's</a:t>
            </a:r>
            <a:r>
              <a:rPr lang="en-IN" sz="2300" dirty="0"/>
              <a:t> first look at what does Topic Coherence imply</a:t>
            </a:r>
          </a:p>
          <a:p>
            <a:endParaRPr lang="en-IN" sz="2200" dirty="0"/>
          </a:p>
          <a:p>
            <a:pPr marL="0" indent="0">
              <a:buNone/>
            </a:pPr>
            <a:endParaRPr lang="en-IN" sz="2200" dirty="0"/>
          </a:p>
          <a:p>
            <a:endParaRPr lang="en-US" dirty="0"/>
          </a:p>
        </p:txBody>
      </p:sp>
    </p:spTree>
    <p:extLst>
      <p:ext uri="{BB962C8B-B14F-4D97-AF65-F5344CB8AC3E}">
        <p14:creationId xmlns:p14="http://schemas.microsoft.com/office/powerpoint/2010/main" val="337452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C73E-9A42-C244-A13B-D96D32E5DF08}"/>
              </a:ext>
            </a:extLst>
          </p:cNvPr>
          <p:cNvSpPr>
            <a:spLocks noGrp="1"/>
          </p:cNvSpPr>
          <p:nvPr>
            <p:ph type="title"/>
          </p:nvPr>
        </p:nvSpPr>
        <p:spPr>
          <a:xfrm>
            <a:off x="461629" y="273706"/>
            <a:ext cx="10751288" cy="432317"/>
          </a:xfrm>
        </p:spPr>
        <p:txBody>
          <a:bodyPr>
            <a:noAutofit/>
          </a:bodyPr>
          <a:lstStyle/>
          <a:p>
            <a:r>
              <a:rPr lang="en-US" sz="3200" dirty="0">
                <a:latin typeface="Arial Nova" panose="020B0504020202020204" pitchFamily="34" charset="0"/>
              </a:rPr>
              <a:t>Latent Dirichlet Allocation (LDA)</a:t>
            </a:r>
          </a:p>
        </p:txBody>
      </p:sp>
      <p:sp>
        <p:nvSpPr>
          <p:cNvPr id="9" name="Content Placeholder 2">
            <a:extLst>
              <a:ext uri="{FF2B5EF4-FFF2-40B4-BE49-F238E27FC236}">
                <a16:creationId xmlns:a16="http://schemas.microsoft.com/office/drawing/2014/main" id="{813133CA-1536-274D-BFD3-4C9F19830541}"/>
              </a:ext>
            </a:extLst>
          </p:cNvPr>
          <p:cNvSpPr txBox="1">
            <a:spLocks/>
          </p:cNvSpPr>
          <p:nvPr/>
        </p:nvSpPr>
        <p:spPr>
          <a:xfrm>
            <a:off x="845731" y="3756144"/>
            <a:ext cx="9983085" cy="2611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4" name="Content Placeholder 3">
            <a:extLst>
              <a:ext uri="{FF2B5EF4-FFF2-40B4-BE49-F238E27FC236}">
                <a16:creationId xmlns:a16="http://schemas.microsoft.com/office/drawing/2014/main" id="{66330D1D-7D02-C740-8B94-B47BFB4C76C6}"/>
              </a:ext>
            </a:extLst>
          </p:cNvPr>
          <p:cNvSpPr>
            <a:spLocks noGrp="1"/>
          </p:cNvSpPr>
          <p:nvPr>
            <p:ph idx="1"/>
          </p:nvPr>
        </p:nvSpPr>
        <p:spPr>
          <a:xfrm>
            <a:off x="444795" y="1024487"/>
            <a:ext cx="11272283" cy="5343648"/>
          </a:xfrm>
        </p:spPr>
        <p:txBody>
          <a:bodyPr>
            <a:normAutofit/>
          </a:bodyPr>
          <a:lstStyle/>
          <a:p>
            <a:pPr marL="0" indent="0">
              <a:buNone/>
            </a:pPr>
            <a:r>
              <a:rPr lang="en-IN" sz="2400" b="1" u="sng" dirty="0"/>
              <a:t>Topic Coherence </a:t>
            </a:r>
            <a:endParaRPr lang="en-IN" sz="2400" dirty="0"/>
          </a:p>
          <a:p>
            <a:pPr marL="0" indent="0">
              <a:buNone/>
            </a:pPr>
            <a:endParaRPr lang="en-IN" sz="2000" dirty="0"/>
          </a:p>
          <a:p>
            <a:pPr marL="0" indent="0">
              <a:lnSpc>
                <a:spcPct val="100000"/>
              </a:lnSpc>
              <a:buNone/>
            </a:pPr>
            <a:r>
              <a:rPr lang="en-IN" sz="2000" dirty="0"/>
              <a:t>A set of statements or facts is said to be coherent, if they support each </a:t>
            </a:r>
            <a:r>
              <a:rPr lang="en-IN" sz="2000" dirty="0" err="1"/>
              <a:t>other.An</a:t>
            </a:r>
            <a:r>
              <a:rPr lang="en-IN" sz="2000" dirty="0"/>
              <a:t> example of a coherent fact set is “the game is a team sport”, “the game is played with a ball”, “the game demands great physical efforts”</a:t>
            </a:r>
          </a:p>
          <a:p>
            <a:pPr marL="0" indent="0">
              <a:buNone/>
            </a:pPr>
            <a:endParaRPr lang="en-IN" sz="2000" dirty="0"/>
          </a:p>
          <a:p>
            <a:pPr marL="0" indent="0">
              <a:lnSpc>
                <a:spcPct val="100000"/>
              </a:lnSpc>
              <a:buNone/>
            </a:pPr>
            <a:r>
              <a:rPr lang="en-IN" sz="2000" i="1" dirty="0"/>
              <a:t>Topic Coherence </a:t>
            </a:r>
            <a:r>
              <a:rPr lang="en-IN" sz="2000" dirty="0"/>
              <a:t>measures the score of a single topic by measuring the </a:t>
            </a:r>
            <a:r>
              <a:rPr lang="en-IN" sz="2000" u="sng" dirty="0"/>
              <a:t>degree of semantic similarity between high scoring words in the topic </a:t>
            </a:r>
            <a:r>
              <a:rPr lang="en-IN" sz="2000" dirty="0"/>
              <a:t>. A high Topic Coherence score implies that the words in the topic were found highly related in the documents and also there is less likelihood of seeing those words in other topics , implying topics are not overlapping</a:t>
            </a:r>
          </a:p>
          <a:p>
            <a:pPr>
              <a:lnSpc>
                <a:spcPct val="100000"/>
              </a:lnSpc>
            </a:pPr>
            <a:endParaRPr lang="en-IN" sz="2200" dirty="0"/>
          </a:p>
          <a:p>
            <a:pPr marL="0" indent="0">
              <a:buNone/>
            </a:pPr>
            <a:endParaRPr lang="en-IN" sz="2200" dirty="0"/>
          </a:p>
          <a:p>
            <a:endParaRPr lang="en-US" dirty="0"/>
          </a:p>
        </p:txBody>
      </p:sp>
    </p:spTree>
    <p:extLst>
      <p:ext uri="{BB962C8B-B14F-4D97-AF65-F5344CB8AC3E}">
        <p14:creationId xmlns:p14="http://schemas.microsoft.com/office/powerpoint/2010/main" val="39316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806" y="465457"/>
            <a:ext cx="10629551" cy="431829"/>
          </a:xfrm>
        </p:spPr>
        <p:txBody>
          <a:bodyPr>
            <a:normAutofit fontScale="90000"/>
          </a:bodyPr>
          <a:lstStyle/>
          <a:p>
            <a:r>
              <a:rPr lang="en-US" sz="3600" dirty="0">
                <a:latin typeface="Arial Nova Cond" panose="020F0502020204030204" pitchFamily="34" charset="0"/>
                <a:cs typeface="Arial Nova Cond" panose="020F0502020204030204" pitchFamily="34" charset="0"/>
              </a:rPr>
              <a:t>NLP - </a:t>
            </a:r>
            <a:r>
              <a:rPr lang="en-IN" sz="3600" dirty="0">
                <a:latin typeface="Arial Nova Cond" panose="020F0502020204030204" pitchFamily="34" charset="0"/>
                <a:cs typeface="Arial Nova Cond" panose="020F0502020204030204" pitchFamily="34" charset="0"/>
              </a:rPr>
              <a:t>Applications</a:t>
            </a:r>
            <a:br>
              <a:rPr lang="en-IN" b="1" u="sng" dirty="0">
                <a:latin typeface="Arial Nova" panose="020B0506020202020204" pitchFamily="34" charset="0"/>
              </a:rPr>
            </a:br>
            <a:endParaRPr lang="en-US" b="1" dirty="0"/>
          </a:p>
        </p:txBody>
      </p:sp>
      <p:sp>
        <p:nvSpPr>
          <p:cNvPr id="7" name="TextBox 6">
            <a:extLst>
              <a:ext uri="{FF2B5EF4-FFF2-40B4-BE49-F238E27FC236}">
                <a16:creationId xmlns:a16="http://schemas.microsoft.com/office/drawing/2014/main" id="{8AA38FFE-1287-BE4C-B4DC-D506E0880AFC}"/>
              </a:ext>
            </a:extLst>
          </p:cNvPr>
          <p:cNvSpPr txBox="1"/>
          <p:nvPr/>
        </p:nvSpPr>
        <p:spPr>
          <a:xfrm>
            <a:off x="527806" y="681372"/>
            <a:ext cx="9869261" cy="6186309"/>
          </a:xfrm>
          <a:prstGeom prst="rect">
            <a:avLst/>
          </a:prstGeom>
          <a:noFill/>
        </p:spPr>
        <p:txBody>
          <a:bodyPr wrap="square" rtlCol="0">
            <a:spAutoFit/>
          </a:bodyPr>
          <a:lstStyle/>
          <a:p>
            <a:endParaRPr lang="en-IN" dirty="0"/>
          </a:p>
          <a:p>
            <a:endParaRPr lang="en-IN" dirty="0">
              <a:latin typeface="Arial Nova" panose="020B0506020202020204" pitchFamily="34" charset="0"/>
            </a:endParaRPr>
          </a:p>
          <a:p>
            <a:r>
              <a:rPr lang="en-IN" b="1" dirty="0">
                <a:latin typeface="Arial Nova" panose="020B0506020202020204" pitchFamily="34" charset="0"/>
              </a:rPr>
              <a:t>Content Categorization</a:t>
            </a:r>
            <a:r>
              <a:rPr lang="en-IN" dirty="0">
                <a:latin typeface="Arial Nova" panose="020B0506020202020204" pitchFamily="34" charset="0"/>
              </a:rPr>
              <a:t>: A linguistic document summary that includes content alerts, duplication detection, search, and indexing.</a:t>
            </a:r>
          </a:p>
          <a:p>
            <a:endParaRPr lang="en-IN" dirty="0">
              <a:latin typeface="Arial Nova" panose="020B0506020202020204" pitchFamily="34" charset="0"/>
            </a:endParaRPr>
          </a:p>
          <a:p>
            <a:r>
              <a:rPr lang="en-IN" b="1" dirty="0">
                <a:latin typeface="Arial Nova" panose="020B0506020202020204" pitchFamily="34" charset="0"/>
              </a:rPr>
              <a:t>Topic Discovery and </a:t>
            </a:r>
            <a:r>
              <a:rPr lang="en-IN" b="1" dirty="0" err="1">
                <a:latin typeface="Arial Nova" panose="020B0506020202020204" pitchFamily="34" charset="0"/>
              </a:rPr>
              <a:t>Modeling</a:t>
            </a:r>
            <a:r>
              <a:rPr lang="en-IN" b="1" dirty="0">
                <a:latin typeface="Arial Nova" panose="020B0506020202020204" pitchFamily="34" charset="0"/>
              </a:rPr>
              <a:t> </a:t>
            </a:r>
            <a:r>
              <a:rPr lang="en-IN" dirty="0">
                <a:latin typeface="Arial Nova" panose="020B0506020202020204" pitchFamily="34" charset="0"/>
              </a:rPr>
              <a:t>: Captures the themes and meanings of text collections and applies advanced analytics to the text.</a:t>
            </a:r>
          </a:p>
          <a:p>
            <a:endParaRPr lang="en-IN" dirty="0">
              <a:latin typeface="Arial Nova" panose="020B0506020202020204" pitchFamily="34" charset="0"/>
            </a:endParaRPr>
          </a:p>
          <a:p>
            <a:r>
              <a:rPr lang="en-IN" b="1" dirty="0">
                <a:latin typeface="Arial Nova" panose="020B0506020202020204" pitchFamily="34" charset="0"/>
              </a:rPr>
              <a:t>Contextual Extraction</a:t>
            </a:r>
            <a:r>
              <a:rPr lang="en-IN" dirty="0">
                <a:latin typeface="Arial Nova" panose="020B0506020202020204" pitchFamily="34" charset="0"/>
              </a:rPr>
              <a:t>: Automatically pulls structured data from text-based sources.</a:t>
            </a:r>
          </a:p>
          <a:p>
            <a:endParaRPr lang="en-IN" dirty="0">
              <a:latin typeface="Arial Nova" panose="020B0506020202020204" pitchFamily="34" charset="0"/>
            </a:endParaRPr>
          </a:p>
          <a:p>
            <a:r>
              <a:rPr lang="en-IN" b="1" dirty="0">
                <a:latin typeface="Arial Nova" panose="020B0506020202020204" pitchFamily="34" charset="0"/>
              </a:rPr>
              <a:t>Sentiment Analysis</a:t>
            </a:r>
            <a:r>
              <a:rPr lang="en-IN" dirty="0">
                <a:latin typeface="Arial Nova" panose="020B0506020202020204" pitchFamily="34" charset="0"/>
              </a:rPr>
              <a:t>: Identifies the general mood, or subjective opinions, stored in large amounts of text. Useful for opinion mining.</a:t>
            </a:r>
          </a:p>
          <a:p>
            <a:endParaRPr lang="en-IN" dirty="0">
              <a:latin typeface="Arial Nova" panose="020B0506020202020204" pitchFamily="34" charset="0"/>
            </a:endParaRPr>
          </a:p>
          <a:p>
            <a:r>
              <a:rPr lang="en-IN" b="1" dirty="0">
                <a:latin typeface="Arial Nova" panose="020B0506020202020204" pitchFamily="34" charset="0"/>
              </a:rPr>
              <a:t>Text-to-Speech and Speech-to-Text Conversion</a:t>
            </a:r>
            <a:r>
              <a:rPr lang="en-IN" dirty="0">
                <a:latin typeface="Arial Nova" panose="020B0506020202020204" pitchFamily="34" charset="0"/>
              </a:rPr>
              <a:t>: Transforms voice commands into text, and vice versa.</a:t>
            </a:r>
          </a:p>
          <a:p>
            <a:endParaRPr lang="en-IN" dirty="0">
              <a:latin typeface="Arial Nova" panose="020B0506020202020204" pitchFamily="34" charset="0"/>
            </a:endParaRPr>
          </a:p>
          <a:p>
            <a:r>
              <a:rPr lang="en-IN" b="1" dirty="0">
                <a:latin typeface="Arial Nova" panose="020B0506020202020204" pitchFamily="34" charset="0"/>
              </a:rPr>
              <a:t>Document Summarization</a:t>
            </a:r>
            <a:r>
              <a:rPr lang="en-IN" dirty="0">
                <a:latin typeface="Arial Nova" panose="020B0506020202020204" pitchFamily="34" charset="0"/>
              </a:rPr>
              <a:t>: Automatically creates a synopsis, condensing large amounts of text.</a:t>
            </a:r>
          </a:p>
          <a:p>
            <a:endParaRPr lang="en-IN" dirty="0">
              <a:latin typeface="Arial Nova" panose="020B0506020202020204" pitchFamily="34" charset="0"/>
            </a:endParaRPr>
          </a:p>
          <a:p>
            <a:r>
              <a:rPr lang="en-IN" b="1" dirty="0">
                <a:latin typeface="Arial Nova" panose="020B0506020202020204" pitchFamily="34" charset="0"/>
              </a:rPr>
              <a:t>Machine Translation</a:t>
            </a:r>
            <a:r>
              <a:rPr lang="en-IN" dirty="0">
                <a:latin typeface="Arial Nova" panose="020B0506020202020204" pitchFamily="34" charset="0"/>
              </a:rPr>
              <a:t>: Automatically translates the text or speech of one language into another.</a:t>
            </a:r>
          </a:p>
          <a:p>
            <a:endParaRPr lang="en-IN" dirty="0"/>
          </a:p>
          <a:p>
            <a:endParaRPr lang="en-US" dirty="0"/>
          </a:p>
        </p:txBody>
      </p:sp>
    </p:spTree>
    <p:extLst>
      <p:ext uri="{BB962C8B-B14F-4D97-AF65-F5344CB8AC3E}">
        <p14:creationId xmlns:p14="http://schemas.microsoft.com/office/powerpoint/2010/main" val="88802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806" y="465457"/>
            <a:ext cx="10629551" cy="431829"/>
          </a:xfrm>
        </p:spPr>
        <p:txBody>
          <a:bodyPr>
            <a:noAutofit/>
          </a:bodyPr>
          <a:lstStyle/>
          <a:p>
            <a:r>
              <a:rPr lang="en-US" sz="3200" dirty="0">
                <a:latin typeface="Arial Nova Cond" panose="020F0502020204030204" pitchFamily="34" charset="0"/>
                <a:cs typeface="Arial Nova Cond" panose="020F0502020204030204" pitchFamily="34" charset="0"/>
              </a:rPr>
              <a:t>NLP - </a:t>
            </a:r>
            <a:r>
              <a:rPr lang="en-IN" sz="3200" dirty="0">
                <a:latin typeface="Arial Nova Cond" panose="020F0502020204030204" pitchFamily="34" charset="0"/>
                <a:cs typeface="Arial Nova Cond" panose="020F0502020204030204" pitchFamily="34" charset="0"/>
              </a:rPr>
              <a:t>Pipeline</a:t>
            </a:r>
            <a:br>
              <a:rPr lang="en-IN" sz="2800" dirty="0">
                <a:latin typeface="Arial Nova Cond" panose="020F0502020204030204" pitchFamily="34" charset="0"/>
                <a:cs typeface="Arial Nova Cond" panose="020F0502020204030204" pitchFamily="34" charset="0"/>
              </a:rPr>
            </a:br>
            <a:endParaRPr lang="en-US" sz="2800" dirty="0">
              <a:latin typeface="Arial Nova Cond" panose="020F0502020204030204" pitchFamily="34" charset="0"/>
              <a:cs typeface="Arial Nova Cond" panose="020F0502020204030204" pitchFamily="34" charset="0"/>
            </a:endParaRPr>
          </a:p>
        </p:txBody>
      </p:sp>
      <p:sp>
        <p:nvSpPr>
          <p:cNvPr id="4" name="TextBox 3">
            <a:extLst>
              <a:ext uri="{FF2B5EF4-FFF2-40B4-BE49-F238E27FC236}">
                <a16:creationId xmlns:a16="http://schemas.microsoft.com/office/drawing/2014/main" id="{1D23CD41-F6DE-9240-A319-FEE9199C84B9}"/>
              </a:ext>
            </a:extLst>
          </p:cNvPr>
          <p:cNvSpPr txBox="1"/>
          <p:nvPr/>
        </p:nvSpPr>
        <p:spPr>
          <a:xfrm>
            <a:off x="527806" y="661406"/>
            <a:ext cx="11136388" cy="5909310"/>
          </a:xfrm>
          <a:prstGeom prst="rect">
            <a:avLst/>
          </a:prstGeom>
          <a:noFill/>
        </p:spPr>
        <p:txBody>
          <a:bodyPr wrap="square" rtlCol="0">
            <a:spAutoFit/>
          </a:bodyPr>
          <a:lstStyle/>
          <a:p>
            <a:endParaRPr lang="en-IN" dirty="0"/>
          </a:p>
          <a:p>
            <a:r>
              <a:rPr lang="en-US" dirty="0"/>
              <a:t>1.Cleansing of the Text </a:t>
            </a:r>
          </a:p>
          <a:p>
            <a:pPr marL="742950" lvl="1" indent="-285750">
              <a:buFont typeface="Arial" panose="020B0604020202020204" pitchFamily="34" charset="0"/>
              <a:buChar char="•"/>
            </a:pPr>
            <a:r>
              <a:rPr lang="en-US" dirty="0"/>
              <a:t>HTML Characters ,Punctuations , hyphens (Regex based cleaning)</a:t>
            </a:r>
          </a:p>
          <a:p>
            <a:pPr marL="742950" lvl="1" indent="-285750">
              <a:buFont typeface="Arial" panose="020B0604020202020204" pitchFamily="34" charset="0"/>
              <a:buChar char="•"/>
            </a:pPr>
            <a:r>
              <a:rPr lang="en-US" dirty="0"/>
              <a:t>Lowercase	</a:t>
            </a:r>
          </a:p>
          <a:p>
            <a:pPr marL="742950" lvl="1" indent="-285750">
              <a:buFont typeface="Arial" panose="020B0604020202020204" pitchFamily="34" charset="0"/>
              <a:buChar char="•"/>
            </a:pPr>
            <a:endParaRPr lang="en-US" dirty="0"/>
          </a:p>
          <a:p>
            <a:r>
              <a:rPr lang="en-US" dirty="0"/>
              <a:t>2.Removal of Stop words</a:t>
            </a:r>
          </a:p>
          <a:p>
            <a:pPr marL="742950" lvl="1" indent="-285750">
              <a:buFont typeface="Arial" panose="020B0604020202020204" pitchFamily="34" charset="0"/>
              <a:buChar char="•"/>
            </a:pPr>
            <a:r>
              <a:rPr lang="en-US" dirty="0" err="1"/>
              <a:t>Eg</a:t>
            </a:r>
            <a:r>
              <a:rPr lang="en-US" dirty="0"/>
              <a:t>:  to , the, an , for , with , </a:t>
            </a:r>
            <a:r>
              <a:rPr lang="en-US" dirty="0" err="1"/>
              <a:t>etc</a:t>
            </a:r>
            <a:endParaRPr lang="en-US" dirty="0"/>
          </a:p>
          <a:p>
            <a:endParaRPr lang="en-US" dirty="0"/>
          </a:p>
          <a:p>
            <a:r>
              <a:rPr lang="en-US" dirty="0"/>
              <a:t>3.English Language words only (if considering only ENG)</a:t>
            </a:r>
          </a:p>
          <a:p>
            <a:pPr marL="742950" lvl="1" indent="-285750">
              <a:buFont typeface="Arial" panose="020B0604020202020204" pitchFamily="34" charset="0"/>
              <a:buChar char="•"/>
            </a:pPr>
            <a:r>
              <a:rPr lang="en-US" dirty="0"/>
              <a:t>Pretrained Model to help detect</a:t>
            </a:r>
          </a:p>
          <a:p>
            <a:endParaRPr lang="en-US" dirty="0"/>
          </a:p>
          <a:p>
            <a:r>
              <a:rPr lang="en-US" dirty="0"/>
              <a:t>4. Tokenization – Breaking sentences as word based tokens</a:t>
            </a:r>
          </a:p>
          <a:p>
            <a:endParaRPr lang="en-US" dirty="0"/>
          </a:p>
          <a:p>
            <a:r>
              <a:rPr lang="en-US" dirty="0"/>
              <a:t>5. Stemming of Words</a:t>
            </a:r>
          </a:p>
          <a:p>
            <a:pPr marL="742950" lvl="1" indent="-285750">
              <a:buFont typeface="Arial" panose="020B0604020202020204" pitchFamily="34" charset="0"/>
              <a:buChar char="•"/>
            </a:pPr>
            <a:r>
              <a:rPr lang="en-US" dirty="0"/>
              <a:t>Trimming words in different tenses to base word </a:t>
            </a:r>
            <a:r>
              <a:rPr lang="en-US" b="1" dirty="0" err="1"/>
              <a:t>Eg</a:t>
            </a:r>
            <a:r>
              <a:rPr lang="en-US" b="1" dirty="0"/>
              <a:t>- </a:t>
            </a:r>
            <a:r>
              <a:rPr lang="en-IN" b="1" dirty="0"/>
              <a:t>eating, eats, eaten </a:t>
            </a:r>
            <a:r>
              <a:rPr lang="en-IN" dirty="0"/>
              <a:t>is</a:t>
            </a:r>
            <a:r>
              <a:rPr lang="en-IN" b="1" dirty="0"/>
              <a:t> eat</a:t>
            </a:r>
            <a:endParaRPr lang="en-US" b="1" dirty="0"/>
          </a:p>
          <a:p>
            <a:endParaRPr lang="en-US" dirty="0"/>
          </a:p>
          <a:p>
            <a:r>
              <a:rPr lang="en-US" dirty="0"/>
              <a:t>6..Lemmatization of Words</a:t>
            </a:r>
          </a:p>
          <a:p>
            <a:pPr marL="742950" lvl="1" indent="-285750">
              <a:buFont typeface="Arial" panose="020B0604020202020204" pitchFamily="34" charset="0"/>
              <a:buChar char="•"/>
            </a:pPr>
            <a:r>
              <a:rPr lang="en-US" dirty="0"/>
              <a:t>Bringing words to their origination(lemma) </a:t>
            </a:r>
            <a:r>
              <a:rPr lang="en-US" dirty="0" err="1"/>
              <a:t>Eg</a:t>
            </a:r>
            <a:r>
              <a:rPr lang="en-US" dirty="0"/>
              <a:t> : </a:t>
            </a:r>
            <a:r>
              <a:rPr lang="en-US" b="1" dirty="0"/>
              <a:t>was</a:t>
            </a:r>
            <a:r>
              <a:rPr lang="en-US" dirty="0"/>
              <a:t> lemma is </a:t>
            </a:r>
            <a:r>
              <a:rPr lang="en-US" b="1" dirty="0"/>
              <a:t>be</a:t>
            </a:r>
            <a:r>
              <a:rPr lang="en-US" dirty="0"/>
              <a:t> , </a:t>
            </a:r>
            <a:r>
              <a:rPr lang="en-US" b="1" dirty="0"/>
              <a:t>mice</a:t>
            </a:r>
            <a:r>
              <a:rPr lang="en-US" dirty="0"/>
              <a:t> lemma is </a:t>
            </a:r>
            <a:r>
              <a:rPr lang="en-US" b="1" dirty="0"/>
              <a:t>mouse</a:t>
            </a:r>
          </a:p>
          <a:p>
            <a:pPr lvl="1"/>
            <a:endParaRPr lang="en-US" dirty="0"/>
          </a:p>
          <a:p>
            <a:r>
              <a:rPr lang="en-US" dirty="0"/>
              <a:t>7..Bigrams / Trigrams formation</a:t>
            </a:r>
          </a:p>
          <a:p>
            <a:pPr marL="742950" lvl="1" indent="-285750">
              <a:buFont typeface="Arial" panose="020B0604020202020204" pitchFamily="34" charset="0"/>
              <a:buChar char="•"/>
            </a:pPr>
            <a:r>
              <a:rPr lang="en-US" dirty="0"/>
              <a:t>Forming pairs / triplets of words that appear together in the corpus using delimiter</a:t>
            </a:r>
          </a:p>
        </p:txBody>
      </p:sp>
    </p:spTree>
    <p:extLst>
      <p:ext uri="{BB962C8B-B14F-4D97-AF65-F5344CB8AC3E}">
        <p14:creationId xmlns:p14="http://schemas.microsoft.com/office/powerpoint/2010/main" val="78427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87" y="568245"/>
            <a:ext cx="10629551" cy="431829"/>
          </a:xfrm>
        </p:spPr>
        <p:txBody>
          <a:bodyPr>
            <a:noAutofit/>
          </a:bodyPr>
          <a:lstStyle/>
          <a:p>
            <a:r>
              <a:rPr lang="en-US" sz="3200" dirty="0">
                <a:latin typeface="Arial Nova Cond" panose="020F0502020204030204" pitchFamily="34" charset="0"/>
                <a:cs typeface="Arial Nova Cond" panose="020F0502020204030204" pitchFamily="34" charset="0"/>
              </a:rPr>
              <a:t>Word Embedding techniques</a:t>
            </a:r>
            <a:br>
              <a:rPr lang="en-IN" sz="2800" dirty="0">
                <a:latin typeface="Arial Nova Cond" panose="020F0502020204030204" pitchFamily="34" charset="0"/>
                <a:cs typeface="Arial Nova Cond" panose="020F0502020204030204" pitchFamily="34" charset="0"/>
              </a:rPr>
            </a:br>
            <a:endParaRPr lang="en-US" sz="2800" dirty="0">
              <a:latin typeface="Arial Nova Cond" panose="020F0502020204030204" pitchFamily="34" charset="0"/>
              <a:cs typeface="Arial Nova Cond" panose="020F0502020204030204" pitchFamily="34" charset="0"/>
            </a:endParaRPr>
          </a:p>
        </p:txBody>
      </p:sp>
      <p:sp>
        <p:nvSpPr>
          <p:cNvPr id="4" name="TextBox 3">
            <a:extLst>
              <a:ext uri="{FF2B5EF4-FFF2-40B4-BE49-F238E27FC236}">
                <a16:creationId xmlns:a16="http://schemas.microsoft.com/office/drawing/2014/main" id="{1D23CD41-F6DE-9240-A319-FEE9199C84B9}"/>
              </a:ext>
            </a:extLst>
          </p:cNvPr>
          <p:cNvSpPr txBox="1"/>
          <p:nvPr/>
        </p:nvSpPr>
        <p:spPr>
          <a:xfrm>
            <a:off x="274387" y="1331843"/>
            <a:ext cx="11245719" cy="4832092"/>
          </a:xfrm>
          <a:prstGeom prst="rect">
            <a:avLst/>
          </a:prstGeom>
          <a:noFill/>
        </p:spPr>
        <p:txBody>
          <a:bodyPr wrap="square" rtlCol="0">
            <a:spAutoFit/>
          </a:bodyPr>
          <a:lstStyle/>
          <a:p>
            <a:r>
              <a:rPr lang="en-IN" sz="2000" dirty="0"/>
              <a:t>Text content needs to be turned to a numerical representation before feeding into any </a:t>
            </a:r>
            <a:r>
              <a:rPr lang="en-IN" sz="2000" dirty="0" err="1"/>
              <a:t>models.For</a:t>
            </a:r>
            <a:r>
              <a:rPr lang="en-IN" sz="2000" dirty="0"/>
              <a:t> this ask , we turn towards Embedding techniques that preserves underlying semantics of the text structure while producing a concise and intuitive vectors or matrix which can be used in Models</a:t>
            </a:r>
          </a:p>
          <a:p>
            <a:endParaRPr lang="en-IN" sz="2000" dirty="0"/>
          </a:p>
          <a:p>
            <a:r>
              <a:rPr lang="en-IN" sz="2000" dirty="0"/>
              <a:t>Popular techniques are -</a:t>
            </a:r>
          </a:p>
          <a:p>
            <a:endParaRPr lang="en-IN" sz="2000" dirty="0"/>
          </a:p>
          <a:p>
            <a:r>
              <a:rPr lang="en-IN" sz="2000" u="sng" dirty="0"/>
              <a:t>Bag of words</a:t>
            </a:r>
          </a:p>
          <a:p>
            <a:pPr marL="742950" lvl="1" indent="-285750">
              <a:buFont typeface="Arial" panose="020B0604020202020204" pitchFamily="34" charset="0"/>
              <a:buChar char="•"/>
            </a:pPr>
            <a:r>
              <a:rPr lang="en-IN" dirty="0"/>
              <a:t>It’s a representation of text that describes the occurrence of words within a document </a:t>
            </a:r>
          </a:p>
          <a:p>
            <a:pPr marL="742950" lvl="1" indent="-285750">
              <a:buFont typeface="Arial" panose="020B0604020202020204" pitchFamily="34" charset="0"/>
              <a:buChar char="•"/>
            </a:pPr>
            <a:r>
              <a:rPr lang="en-IN" dirty="0"/>
              <a:t>Involves keeping track of word counts and disregard the grammatical details and the word order </a:t>
            </a:r>
          </a:p>
          <a:p>
            <a:pPr marL="742950" lvl="1" indent="-285750">
              <a:buFont typeface="Arial" panose="020B0604020202020204" pitchFamily="34" charset="0"/>
              <a:buChar char="•"/>
            </a:pPr>
            <a:r>
              <a:rPr lang="en-IN" dirty="0"/>
              <a:t>Any information about the order or structure of words in the document is discarded</a:t>
            </a:r>
          </a:p>
          <a:p>
            <a:pPr lvl="1"/>
            <a:endParaRPr lang="en-IN" sz="2000" dirty="0"/>
          </a:p>
          <a:p>
            <a:r>
              <a:rPr lang="en-IN" sz="2000" u="sng" dirty="0"/>
              <a:t>TF-IDF</a:t>
            </a:r>
          </a:p>
          <a:p>
            <a:endParaRPr lang="en-IN" sz="2000" u="sng" dirty="0"/>
          </a:p>
          <a:p>
            <a:pPr marL="285750" indent="-285750">
              <a:buFont typeface="Arial" panose="020B0604020202020204" pitchFamily="34" charset="0"/>
              <a:buChar char="•"/>
            </a:pPr>
            <a:r>
              <a:rPr lang="en-IN" dirty="0"/>
              <a:t>TF-IDF is </a:t>
            </a:r>
            <a:r>
              <a:rPr lang="en-IN" b="1" dirty="0"/>
              <a:t>a </a:t>
            </a:r>
            <a:r>
              <a:rPr lang="en-IN" dirty="0"/>
              <a:t>statistical measure that evaluates how relevant a word is to a document in a collection of documents</a:t>
            </a:r>
          </a:p>
          <a:p>
            <a:pPr marL="285750" indent="-285750">
              <a:buFont typeface="Arial" panose="020B0604020202020204" pitchFamily="34" charset="0"/>
              <a:buChar char="•"/>
            </a:pPr>
            <a:r>
              <a:rPr lang="en-IN" dirty="0"/>
              <a:t>This is done by multiplying </a:t>
            </a:r>
            <a:r>
              <a:rPr lang="en-IN" b="1" dirty="0"/>
              <a:t>two metrics</a:t>
            </a:r>
            <a:r>
              <a:rPr lang="en-IN" dirty="0"/>
              <a:t>: how many times a word appears in a document, and the inverse document frequency of the word across a set of documents.</a:t>
            </a:r>
            <a:endParaRPr lang="en-IN" sz="2000" u="sng" dirty="0"/>
          </a:p>
        </p:txBody>
      </p:sp>
    </p:spTree>
    <p:extLst>
      <p:ext uri="{BB962C8B-B14F-4D97-AF65-F5344CB8AC3E}">
        <p14:creationId xmlns:p14="http://schemas.microsoft.com/office/powerpoint/2010/main" val="35474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C73E-9A42-C244-A13B-D96D32E5DF08}"/>
              </a:ext>
            </a:extLst>
          </p:cNvPr>
          <p:cNvSpPr>
            <a:spLocks noGrp="1"/>
          </p:cNvSpPr>
          <p:nvPr>
            <p:ph type="title"/>
          </p:nvPr>
        </p:nvSpPr>
        <p:spPr>
          <a:xfrm>
            <a:off x="539601" y="343860"/>
            <a:ext cx="10751288" cy="432317"/>
          </a:xfrm>
        </p:spPr>
        <p:txBody>
          <a:bodyPr>
            <a:noAutofit/>
          </a:bodyPr>
          <a:lstStyle/>
          <a:p>
            <a:r>
              <a:rPr lang="en-US" sz="3200" dirty="0">
                <a:latin typeface="Arial Nova" panose="020B0504020202020204" pitchFamily="34" charset="0"/>
              </a:rPr>
              <a:t>Topic Modeling</a:t>
            </a:r>
          </a:p>
        </p:txBody>
      </p:sp>
      <p:sp>
        <p:nvSpPr>
          <p:cNvPr id="3" name="Content Placeholder 2">
            <a:extLst>
              <a:ext uri="{FF2B5EF4-FFF2-40B4-BE49-F238E27FC236}">
                <a16:creationId xmlns:a16="http://schemas.microsoft.com/office/drawing/2014/main" id="{198BB67D-E010-004D-AA63-F38D85C041E3}"/>
              </a:ext>
            </a:extLst>
          </p:cNvPr>
          <p:cNvSpPr>
            <a:spLocks noGrp="1"/>
          </p:cNvSpPr>
          <p:nvPr>
            <p:ph idx="1"/>
          </p:nvPr>
        </p:nvSpPr>
        <p:spPr>
          <a:xfrm>
            <a:off x="539602" y="1093842"/>
            <a:ext cx="10751287" cy="5530241"/>
          </a:xfrm>
        </p:spPr>
        <p:txBody>
          <a:bodyPr>
            <a:normAutofit fontScale="92500" lnSpcReduction="10000"/>
          </a:bodyPr>
          <a:lstStyle/>
          <a:p>
            <a:pPr marL="0" indent="0">
              <a:buNone/>
            </a:pPr>
            <a:r>
              <a:rPr lang="en-US" sz="2200" b="1" dirty="0"/>
              <a:t>Objective</a:t>
            </a:r>
            <a:r>
              <a:rPr lang="en-US" sz="2200" dirty="0"/>
              <a:t> : </a:t>
            </a:r>
          </a:p>
          <a:p>
            <a:pPr marL="0" indent="0">
              <a:buNone/>
            </a:pPr>
            <a:r>
              <a:rPr lang="en-US" sz="2200" dirty="0"/>
              <a:t>To understand the theme/topic of text in a document </a:t>
            </a:r>
          </a:p>
          <a:p>
            <a:pPr marL="0" indent="0">
              <a:buNone/>
            </a:pPr>
            <a:endParaRPr lang="en-IN" sz="2200" dirty="0"/>
          </a:p>
          <a:p>
            <a:pPr marL="0" indent="0">
              <a:buNone/>
            </a:pPr>
            <a:r>
              <a:rPr lang="en-IN" sz="2200" b="1" dirty="0"/>
              <a:t>Approach</a:t>
            </a:r>
          </a:p>
          <a:p>
            <a:pPr marL="0" indent="0">
              <a:buNone/>
            </a:pPr>
            <a:r>
              <a:rPr lang="en-IN" sz="2200" dirty="0"/>
              <a:t>Unsupervised natural language processing technique which is used to represent a text document with the help of several topics, that can best explain the underlying information in a particular document</a:t>
            </a:r>
            <a:endParaRPr lang="en-US" sz="2200" b="1" dirty="0"/>
          </a:p>
          <a:p>
            <a:pPr marL="0" indent="0">
              <a:buNone/>
            </a:pPr>
            <a:endParaRPr lang="en-IN" sz="2000" dirty="0"/>
          </a:p>
          <a:p>
            <a:pPr marL="0" indent="0">
              <a:buNone/>
            </a:pPr>
            <a:r>
              <a:rPr lang="en-IN" sz="2000" dirty="0"/>
              <a:t>All topic models are based on the same basic assumption:</a:t>
            </a:r>
          </a:p>
          <a:p>
            <a:r>
              <a:rPr lang="en-IN" sz="2000" dirty="0"/>
              <a:t>each</a:t>
            </a:r>
            <a:r>
              <a:rPr lang="en-IN" sz="2000" b="1" dirty="0"/>
              <a:t> document</a:t>
            </a:r>
            <a:r>
              <a:rPr lang="en-IN" sz="2000" dirty="0"/>
              <a:t> consists of a mixture of </a:t>
            </a:r>
            <a:r>
              <a:rPr lang="en-IN" sz="2000" b="1" i="1" dirty="0"/>
              <a:t>topics</a:t>
            </a:r>
            <a:r>
              <a:rPr lang="en-IN" sz="2000" dirty="0"/>
              <a:t>, and</a:t>
            </a:r>
          </a:p>
          <a:p>
            <a:r>
              <a:rPr lang="en-IN" sz="2000" dirty="0"/>
              <a:t>each</a:t>
            </a:r>
            <a:r>
              <a:rPr lang="en-IN" sz="2000" b="1" i="1" dirty="0"/>
              <a:t> topic</a:t>
            </a:r>
            <a:r>
              <a:rPr lang="en-IN" sz="2000" dirty="0"/>
              <a:t> consists of a collection of </a:t>
            </a:r>
            <a:r>
              <a:rPr lang="en-IN" sz="2000" b="1" dirty="0"/>
              <a:t>words</a:t>
            </a:r>
            <a:r>
              <a:rPr lang="en-IN" sz="2000" dirty="0"/>
              <a:t>.</a:t>
            </a:r>
          </a:p>
          <a:p>
            <a:pPr marL="0" indent="0">
              <a:buNone/>
            </a:pPr>
            <a:endParaRPr lang="en-US" dirty="0"/>
          </a:p>
          <a:p>
            <a:pPr marL="0" indent="0">
              <a:buNone/>
            </a:pPr>
            <a:r>
              <a:rPr lang="en-US" sz="2000" dirty="0"/>
              <a:t>Two widely used approaches are -</a:t>
            </a:r>
          </a:p>
          <a:p>
            <a:pPr marL="0" indent="0">
              <a:buNone/>
            </a:pPr>
            <a:endParaRPr lang="en-US" sz="2000" dirty="0"/>
          </a:p>
          <a:p>
            <a:pPr marL="0" indent="0">
              <a:buNone/>
            </a:pPr>
            <a:r>
              <a:rPr lang="en-US" sz="2000" dirty="0"/>
              <a:t>1. Latent Semantic Indexing/Analysis (LSI/LSA)</a:t>
            </a:r>
          </a:p>
          <a:p>
            <a:pPr marL="0" indent="0">
              <a:buNone/>
            </a:pPr>
            <a:r>
              <a:rPr lang="en-US" sz="2000" dirty="0"/>
              <a:t>2. Latent Dirichlet Allocation (LDA)</a:t>
            </a:r>
          </a:p>
        </p:txBody>
      </p:sp>
    </p:spTree>
    <p:extLst>
      <p:ext uri="{BB962C8B-B14F-4D97-AF65-F5344CB8AC3E}">
        <p14:creationId xmlns:p14="http://schemas.microsoft.com/office/powerpoint/2010/main" val="154541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C73E-9A42-C244-A13B-D96D32E5DF08}"/>
              </a:ext>
            </a:extLst>
          </p:cNvPr>
          <p:cNvSpPr>
            <a:spLocks noGrp="1"/>
          </p:cNvSpPr>
          <p:nvPr>
            <p:ph type="title"/>
          </p:nvPr>
        </p:nvSpPr>
        <p:spPr>
          <a:xfrm>
            <a:off x="720356" y="343860"/>
            <a:ext cx="10751288" cy="432317"/>
          </a:xfrm>
        </p:spPr>
        <p:txBody>
          <a:bodyPr>
            <a:noAutofit/>
          </a:bodyPr>
          <a:lstStyle/>
          <a:p>
            <a:r>
              <a:rPr lang="en-US" sz="3200" dirty="0">
                <a:latin typeface="Arial Nova" panose="020B0504020202020204" pitchFamily="34" charset="0"/>
              </a:rPr>
              <a:t>Latent Semantic Indexing</a:t>
            </a:r>
          </a:p>
        </p:txBody>
      </p:sp>
      <p:sp>
        <p:nvSpPr>
          <p:cNvPr id="3" name="Content Placeholder 2">
            <a:extLst>
              <a:ext uri="{FF2B5EF4-FFF2-40B4-BE49-F238E27FC236}">
                <a16:creationId xmlns:a16="http://schemas.microsoft.com/office/drawing/2014/main" id="{198BB67D-E010-004D-AA63-F38D85C041E3}"/>
              </a:ext>
            </a:extLst>
          </p:cNvPr>
          <p:cNvSpPr>
            <a:spLocks noGrp="1"/>
          </p:cNvSpPr>
          <p:nvPr>
            <p:ph idx="1"/>
          </p:nvPr>
        </p:nvSpPr>
        <p:spPr>
          <a:xfrm>
            <a:off x="720356" y="1090224"/>
            <a:ext cx="10751287" cy="5530241"/>
          </a:xfrm>
        </p:spPr>
        <p:txBody>
          <a:bodyPr>
            <a:normAutofit/>
          </a:bodyPr>
          <a:lstStyle/>
          <a:p>
            <a:pPr marL="0" indent="0">
              <a:buNone/>
            </a:pPr>
            <a:r>
              <a:rPr lang="en-US" sz="2400" u="sng" dirty="0"/>
              <a:t>Understanding the term </a:t>
            </a:r>
            <a:r>
              <a:rPr lang="en-US" sz="2400" b="1" u="sng" dirty="0"/>
              <a:t>Latent</a:t>
            </a:r>
          </a:p>
          <a:p>
            <a:pPr marL="0" indent="0">
              <a:buNone/>
            </a:pPr>
            <a:endParaRPr lang="en-US" sz="2000" b="1" dirty="0"/>
          </a:p>
          <a:p>
            <a:pPr marL="0" indent="0">
              <a:buNone/>
            </a:pPr>
            <a:r>
              <a:rPr lang="en-IN" sz="2000" dirty="0"/>
              <a:t>Topic models are built around the idea that the semantics (meanings) of our document are actually being governed by some hidden, or “latent,” variables that we are not observing</a:t>
            </a:r>
          </a:p>
          <a:p>
            <a:pPr marL="0" indent="0">
              <a:buNone/>
            </a:pPr>
            <a:endParaRPr lang="en-IN" sz="2000" b="1" dirty="0"/>
          </a:p>
          <a:p>
            <a:pPr marL="0" indent="0">
              <a:buNone/>
            </a:pPr>
            <a:r>
              <a:rPr lang="en-IN" sz="2000" dirty="0"/>
              <a:t>As a result, the goal of topic </a:t>
            </a:r>
            <a:r>
              <a:rPr lang="en-IN" sz="2000" dirty="0" err="1"/>
              <a:t>modeling</a:t>
            </a:r>
            <a:r>
              <a:rPr lang="en-IN" sz="2000" dirty="0"/>
              <a:t> is to </a:t>
            </a:r>
            <a:r>
              <a:rPr lang="en-IN" sz="2000" b="1" dirty="0"/>
              <a:t>uncover these latent variables </a:t>
            </a:r>
            <a:r>
              <a:rPr lang="en-IN" sz="2000" dirty="0"/>
              <a:t>— </a:t>
            </a:r>
            <a:r>
              <a:rPr lang="en-IN" sz="2000" i="1" dirty="0"/>
              <a:t>topics</a:t>
            </a:r>
            <a:r>
              <a:rPr lang="en-IN" sz="2000" dirty="0"/>
              <a:t> — that shape the meaning of our document and corpus</a:t>
            </a:r>
          </a:p>
          <a:p>
            <a:pPr marL="0" indent="0">
              <a:buNone/>
            </a:pPr>
            <a:endParaRPr lang="en-IN" sz="2000" b="1" dirty="0"/>
          </a:p>
          <a:p>
            <a:pPr marL="0" indent="0">
              <a:buNone/>
            </a:pPr>
            <a:r>
              <a:rPr lang="en-IN" sz="2400" u="sng" dirty="0"/>
              <a:t>Core Idea behind </a:t>
            </a:r>
            <a:r>
              <a:rPr lang="en-IN" sz="2400" b="1" u="sng" dirty="0"/>
              <a:t>LSI</a:t>
            </a:r>
          </a:p>
          <a:p>
            <a:pPr marL="0" indent="0">
              <a:buNone/>
            </a:pPr>
            <a:endParaRPr lang="en-IN" sz="2000" dirty="0"/>
          </a:p>
          <a:p>
            <a:pPr marL="0" indent="0">
              <a:buNone/>
            </a:pPr>
            <a:r>
              <a:rPr lang="en-IN" sz="2000" dirty="0"/>
              <a:t>Take a matrix of what we have — documents and term(words) — and decompose it into a separate </a:t>
            </a:r>
            <a:r>
              <a:rPr lang="en-IN" sz="2000" b="1" dirty="0"/>
              <a:t>document-topic matrix </a:t>
            </a:r>
            <a:r>
              <a:rPr lang="en-IN" sz="2000" dirty="0"/>
              <a:t>and a </a:t>
            </a:r>
            <a:r>
              <a:rPr lang="en-IN" sz="2000" b="1" dirty="0"/>
              <a:t>topic-term matrix</a:t>
            </a:r>
            <a:r>
              <a:rPr lang="en-IN" sz="2000" dirty="0"/>
              <a:t>.</a:t>
            </a:r>
            <a:endParaRPr lang="en-US" sz="2000" dirty="0"/>
          </a:p>
        </p:txBody>
      </p:sp>
    </p:spTree>
    <p:extLst>
      <p:ext uri="{BB962C8B-B14F-4D97-AF65-F5344CB8AC3E}">
        <p14:creationId xmlns:p14="http://schemas.microsoft.com/office/powerpoint/2010/main" val="242341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C73E-9A42-C244-A13B-D96D32E5DF08}"/>
              </a:ext>
            </a:extLst>
          </p:cNvPr>
          <p:cNvSpPr>
            <a:spLocks noGrp="1"/>
          </p:cNvSpPr>
          <p:nvPr>
            <p:ph type="title"/>
          </p:nvPr>
        </p:nvSpPr>
        <p:spPr>
          <a:xfrm>
            <a:off x="645928" y="280875"/>
            <a:ext cx="10751288" cy="432317"/>
          </a:xfrm>
        </p:spPr>
        <p:txBody>
          <a:bodyPr>
            <a:noAutofit/>
          </a:bodyPr>
          <a:lstStyle/>
          <a:p>
            <a:r>
              <a:rPr lang="en-US" sz="3200" dirty="0">
                <a:latin typeface="Arial Nova" panose="020B0504020202020204" pitchFamily="34" charset="0"/>
              </a:rPr>
              <a:t>Latent Semantic Indexing</a:t>
            </a:r>
          </a:p>
        </p:txBody>
      </p:sp>
      <p:graphicFrame>
        <p:nvGraphicFramePr>
          <p:cNvPr id="5" name="Table 5">
            <a:extLst>
              <a:ext uri="{FF2B5EF4-FFF2-40B4-BE49-F238E27FC236}">
                <a16:creationId xmlns:a16="http://schemas.microsoft.com/office/drawing/2014/main" id="{73ECD14D-5A82-F24C-9AE8-811FFBC2F62D}"/>
              </a:ext>
            </a:extLst>
          </p:cNvPr>
          <p:cNvGraphicFramePr>
            <a:graphicFrameLocks noGrp="1"/>
          </p:cNvGraphicFramePr>
          <p:nvPr>
            <p:ph idx="1"/>
            <p:extLst>
              <p:ext uri="{D42A27DB-BD31-4B8C-83A1-F6EECF244321}">
                <p14:modId xmlns:p14="http://schemas.microsoft.com/office/powerpoint/2010/main" val="4276497214"/>
              </p:ext>
            </p:extLst>
          </p:nvPr>
        </p:nvGraphicFramePr>
        <p:xfrm>
          <a:off x="2317897" y="1144310"/>
          <a:ext cx="6007395" cy="2082712"/>
        </p:xfrm>
        <a:graphic>
          <a:graphicData uri="http://schemas.openxmlformats.org/drawingml/2006/table">
            <a:tbl>
              <a:tblPr firstRow="1" bandRow="1">
                <a:tableStyleId>{5C22544A-7EE6-4342-B048-85BDC9FD1C3A}</a:tableStyleId>
              </a:tblPr>
              <a:tblGrid>
                <a:gridCol w="1041992">
                  <a:extLst>
                    <a:ext uri="{9D8B030D-6E8A-4147-A177-3AD203B41FA5}">
                      <a16:colId xmlns:a16="http://schemas.microsoft.com/office/drawing/2014/main" val="2828875516"/>
                    </a:ext>
                  </a:extLst>
                </a:gridCol>
                <a:gridCol w="1136447">
                  <a:extLst>
                    <a:ext uri="{9D8B030D-6E8A-4147-A177-3AD203B41FA5}">
                      <a16:colId xmlns:a16="http://schemas.microsoft.com/office/drawing/2014/main" val="1267846330"/>
                    </a:ext>
                  </a:extLst>
                </a:gridCol>
                <a:gridCol w="1193921">
                  <a:extLst>
                    <a:ext uri="{9D8B030D-6E8A-4147-A177-3AD203B41FA5}">
                      <a16:colId xmlns:a16="http://schemas.microsoft.com/office/drawing/2014/main" val="202270258"/>
                    </a:ext>
                  </a:extLst>
                </a:gridCol>
                <a:gridCol w="838134">
                  <a:extLst>
                    <a:ext uri="{9D8B030D-6E8A-4147-A177-3AD203B41FA5}">
                      <a16:colId xmlns:a16="http://schemas.microsoft.com/office/drawing/2014/main" val="128836673"/>
                    </a:ext>
                  </a:extLst>
                </a:gridCol>
                <a:gridCol w="829339">
                  <a:extLst>
                    <a:ext uri="{9D8B030D-6E8A-4147-A177-3AD203B41FA5}">
                      <a16:colId xmlns:a16="http://schemas.microsoft.com/office/drawing/2014/main" val="4136597564"/>
                    </a:ext>
                  </a:extLst>
                </a:gridCol>
                <a:gridCol w="967562">
                  <a:extLst>
                    <a:ext uri="{9D8B030D-6E8A-4147-A177-3AD203B41FA5}">
                      <a16:colId xmlns:a16="http://schemas.microsoft.com/office/drawing/2014/main" val="3043047004"/>
                    </a:ext>
                  </a:extLst>
                </a:gridCol>
              </a:tblGrid>
              <a:tr h="476326">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Word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Word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Word </a:t>
                      </a:r>
                      <a:r>
                        <a:rPr lang="en-US"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1204363"/>
                  </a:ext>
                </a:extLst>
              </a:tr>
              <a:tr h="448146">
                <a:tc>
                  <a:txBody>
                    <a:bodyPr/>
                    <a:lstStyle/>
                    <a:p>
                      <a:r>
                        <a:rPr lang="en-US" dirty="0">
                          <a:solidFill>
                            <a:schemeClr val="tx1"/>
                          </a:solidFill>
                        </a:rPr>
                        <a:t>Doc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TF-IDF score</a:t>
                      </a:r>
                    </a:p>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TF-IDF score</a:t>
                      </a:r>
                    </a:p>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0718940"/>
                  </a:ext>
                </a:extLst>
              </a:tr>
              <a:tr h="415735">
                <a:tc>
                  <a:txBody>
                    <a:bodyPr/>
                    <a:lstStyle/>
                    <a:p>
                      <a:r>
                        <a:rPr lang="en-US" dirty="0">
                          <a:solidFill>
                            <a:schemeClr val="tx1"/>
                          </a:solidFill>
                        </a:rPr>
                        <a:t>Doc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dirty="0">
                          <a:solidFill>
                            <a:schemeClr val="tx1"/>
                          </a:solidFill>
                        </a:rPr>
                        <a:t>TF-IDF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TF-IDF score</a:t>
                      </a:r>
                    </a:p>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207716"/>
                  </a:ext>
                </a:extLst>
              </a:tr>
              <a:tr h="364629">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1273306"/>
                  </a:ext>
                </a:extLst>
              </a:tr>
              <a:tr h="364629">
                <a:tc>
                  <a:txBody>
                    <a:bodyPr/>
                    <a:lstStyle/>
                    <a:p>
                      <a:r>
                        <a:rPr lang="en-US" dirty="0">
                          <a:solidFill>
                            <a:schemeClr val="tx1"/>
                          </a:solidFill>
                        </a:rPr>
                        <a:t>Doc </a:t>
                      </a:r>
                      <a:r>
                        <a:rPr lang="en-US" b="1"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5791160"/>
                  </a:ext>
                </a:extLst>
              </a:tr>
            </a:tbl>
          </a:graphicData>
        </a:graphic>
      </p:graphicFrame>
      <p:sp>
        <p:nvSpPr>
          <p:cNvPr id="9" name="Content Placeholder 2">
            <a:extLst>
              <a:ext uri="{FF2B5EF4-FFF2-40B4-BE49-F238E27FC236}">
                <a16:creationId xmlns:a16="http://schemas.microsoft.com/office/drawing/2014/main" id="{813133CA-1536-274D-BFD3-4C9F19830541}"/>
              </a:ext>
            </a:extLst>
          </p:cNvPr>
          <p:cNvSpPr txBox="1">
            <a:spLocks/>
          </p:cNvSpPr>
          <p:nvPr/>
        </p:nvSpPr>
        <p:spPr>
          <a:xfrm>
            <a:off x="845731" y="3756144"/>
            <a:ext cx="9983085" cy="2611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0" name="TextBox 9">
            <a:extLst>
              <a:ext uri="{FF2B5EF4-FFF2-40B4-BE49-F238E27FC236}">
                <a16:creationId xmlns:a16="http://schemas.microsoft.com/office/drawing/2014/main" id="{8E5D4278-EEC2-A246-B66D-93727E4D38F5}"/>
              </a:ext>
            </a:extLst>
          </p:cNvPr>
          <p:cNvSpPr txBox="1"/>
          <p:nvPr/>
        </p:nvSpPr>
        <p:spPr>
          <a:xfrm>
            <a:off x="532735" y="3646888"/>
            <a:ext cx="11126529" cy="2862322"/>
          </a:xfrm>
          <a:prstGeom prst="rect">
            <a:avLst/>
          </a:prstGeom>
          <a:noFill/>
        </p:spPr>
        <p:txBody>
          <a:bodyPr wrap="square" rtlCol="0">
            <a:spAutoFit/>
          </a:bodyPr>
          <a:lstStyle/>
          <a:p>
            <a:r>
              <a:rPr lang="en-US" sz="2000" dirty="0"/>
              <a:t>The above matrix is again quite sparse and redundant across many dimension</a:t>
            </a:r>
          </a:p>
          <a:p>
            <a:endParaRPr lang="en-US" sz="2000" dirty="0"/>
          </a:p>
          <a:p>
            <a:r>
              <a:rPr lang="en-US" sz="2000" dirty="0"/>
              <a:t>Thus , we use a </a:t>
            </a:r>
            <a:r>
              <a:rPr lang="en-US" sz="2000" b="1" dirty="0"/>
              <a:t>dimensionality reduction technique</a:t>
            </a:r>
            <a:r>
              <a:rPr lang="en-US" sz="2000" dirty="0"/>
              <a:t> , which reduces the dimensions </a:t>
            </a:r>
            <a:r>
              <a:rPr lang="en-US" sz="2000" dirty="0" err="1"/>
              <a:t>i.e</a:t>
            </a:r>
            <a:r>
              <a:rPr lang="en-US" sz="2000" dirty="0"/>
              <a:t> fields while preserving the information (variance) brought about by these field values</a:t>
            </a:r>
          </a:p>
          <a:p>
            <a:endParaRPr lang="en-US" sz="2000" dirty="0"/>
          </a:p>
          <a:p>
            <a:r>
              <a:rPr lang="en-US" sz="2000" b="1" dirty="0"/>
              <a:t>Truncated Singular Value Decomposition </a:t>
            </a:r>
            <a:r>
              <a:rPr lang="en-IN" sz="2000" dirty="0"/>
              <a:t>or SVD for short, is a matrix decomposition method for reducing a matrix to its constituent parts in order to make certain subsequent matrix calculations simpler</a:t>
            </a:r>
            <a:endParaRPr lang="en-US" sz="2000" dirty="0"/>
          </a:p>
          <a:p>
            <a:endParaRPr lang="en-US" sz="2000" dirty="0"/>
          </a:p>
          <a:p>
            <a:r>
              <a:rPr lang="en-IN" sz="2000" dirty="0"/>
              <a:t>The result is a matrix with a lower rank that is said to approximate the original matrix</a:t>
            </a:r>
            <a:endParaRPr lang="en-US" sz="2000" dirty="0"/>
          </a:p>
        </p:txBody>
      </p:sp>
    </p:spTree>
    <p:extLst>
      <p:ext uri="{BB962C8B-B14F-4D97-AF65-F5344CB8AC3E}">
        <p14:creationId xmlns:p14="http://schemas.microsoft.com/office/powerpoint/2010/main" val="3439551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C73E-9A42-C244-A13B-D96D32E5DF08}"/>
              </a:ext>
            </a:extLst>
          </p:cNvPr>
          <p:cNvSpPr>
            <a:spLocks noGrp="1"/>
          </p:cNvSpPr>
          <p:nvPr>
            <p:ph type="title"/>
          </p:nvPr>
        </p:nvSpPr>
        <p:spPr>
          <a:xfrm>
            <a:off x="645928" y="280875"/>
            <a:ext cx="10751288" cy="432317"/>
          </a:xfrm>
        </p:spPr>
        <p:txBody>
          <a:bodyPr>
            <a:noAutofit/>
          </a:bodyPr>
          <a:lstStyle/>
          <a:p>
            <a:r>
              <a:rPr lang="en-US" sz="3200" dirty="0">
                <a:latin typeface="Arial Nova" panose="020B0504020202020204" pitchFamily="34" charset="0"/>
              </a:rPr>
              <a:t>Latent Semantic Indexing</a:t>
            </a:r>
          </a:p>
        </p:txBody>
      </p:sp>
      <p:sp>
        <p:nvSpPr>
          <p:cNvPr id="9" name="Content Placeholder 2">
            <a:extLst>
              <a:ext uri="{FF2B5EF4-FFF2-40B4-BE49-F238E27FC236}">
                <a16:creationId xmlns:a16="http://schemas.microsoft.com/office/drawing/2014/main" id="{813133CA-1536-274D-BFD3-4C9F19830541}"/>
              </a:ext>
            </a:extLst>
          </p:cNvPr>
          <p:cNvSpPr txBox="1">
            <a:spLocks/>
          </p:cNvSpPr>
          <p:nvPr/>
        </p:nvSpPr>
        <p:spPr>
          <a:xfrm>
            <a:off x="845731" y="3756144"/>
            <a:ext cx="9983085" cy="2611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4" name="Content Placeholder 3">
            <a:extLst>
              <a:ext uri="{FF2B5EF4-FFF2-40B4-BE49-F238E27FC236}">
                <a16:creationId xmlns:a16="http://schemas.microsoft.com/office/drawing/2014/main" id="{66330D1D-7D02-C740-8B94-B47BFB4C76C6}"/>
              </a:ext>
            </a:extLst>
          </p:cNvPr>
          <p:cNvSpPr>
            <a:spLocks noGrp="1"/>
          </p:cNvSpPr>
          <p:nvPr>
            <p:ph idx="1"/>
          </p:nvPr>
        </p:nvSpPr>
        <p:spPr>
          <a:xfrm>
            <a:off x="763772" y="1205242"/>
            <a:ext cx="10485475" cy="2223758"/>
          </a:xfrm>
        </p:spPr>
        <p:txBody>
          <a:bodyPr>
            <a:normAutofit/>
          </a:bodyPr>
          <a:lstStyle/>
          <a:p>
            <a:pPr marL="0" indent="0">
              <a:buNone/>
            </a:pPr>
            <a:r>
              <a:rPr lang="en-IN" sz="2200" dirty="0"/>
              <a:t>LSA is quick and efficient to use, but it does have a few primary drawbacks:</a:t>
            </a:r>
          </a:p>
          <a:p>
            <a:r>
              <a:rPr lang="en-IN" sz="2200" dirty="0"/>
              <a:t>Lack of interpretable embeddings (we don’t know what the topics are, and the components may be arbitrarily positive/negative)</a:t>
            </a:r>
          </a:p>
          <a:p>
            <a:r>
              <a:rPr lang="en-IN" sz="2200" dirty="0"/>
              <a:t>need for </a:t>
            </a:r>
            <a:r>
              <a:rPr lang="en-IN" sz="2200" i="1" dirty="0"/>
              <a:t>really</a:t>
            </a:r>
            <a:r>
              <a:rPr lang="en-IN" sz="2200" dirty="0"/>
              <a:t> large set of documents and vocabulary to get accurate results</a:t>
            </a:r>
          </a:p>
          <a:p>
            <a:r>
              <a:rPr lang="en-IN" sz="2200" dirty="0"/>
              <a:t>less efficient representation</a:t>
            </a:r>
          </a:p>
          <a:p>
            <a:endParaRPr lang="en-IN" sz="2200" dirty="0"/>
          </a:p>
          <a:p>
            <a:pPr marL="0" indent="0">
              <a:buNone/>
            </a:pPr>
            <a:endParaRPr lang="en-IN" sz="2200" dirty="0"/>
          </a:p>
          <a:p>
            <a:endParaRPr lang="en-US" dirty="0"/>
          </a:p>
        </p:txBody>
      </p:sp>
    </p:spTree>
    <p:extLst>
      <p:ext uri="{BB962C8B-B14F-4D97-AF65-F5344CB8AC3E}">
        <p14:creationId xmlns:p14="http://schemas.microsoft.com/office/powerpoint/2010/main" val="256074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C73E-9A42-C244-A13B-D96D32E5DF08}"/>
              </a:ext>
            </a:extLst>
          </p:cNvPr>
          <p:cNvSpPr>
            <a:spLocks noGrp="1"/>
          </p:cNvSpPr>
          <p:nvPr>
            <p:ph type="title"/>
          </p:nvPr>
        </p:nvSpPr>
        <p:spPr>
          <a:xfrm>
            <a:off x="645928" y="280875"/>
            <a:ext cx="10751288" cy="432317"/>
          </a:xfrm>
        </p:spPr>
        <p:txBody>
          <a:bodyPr>
            <a:noAutofit/>
          </a:bodyPr>
          <a:lstStyle/>
          <a:p>
            <a:r>
              <a:rPr lang="en-US" sz="3200" dirty="0">
                <a:latin typeface="Arial Nova" panose="020B0504020202020204" pitchFamily="34" charset="0"/>
              </a:rPr>
              <a:t>Latent Dirichlet Allocation</a:t>
            </a:r>
          </a:p>
        </p:txBody>
      </p:sp>
      <p:sp>
        <p:nvSpPr>
          <p:cNvPr id="9" name="Content Placeholder 2">
            <a:extLst>
              <a:ext uri="{FF2B5EF4-FFF2-40B4-BE49-F238E27FC236}">
                <a16:creationId xmlns:a16="http://schemas.microsoft.com/office/drawing/2014/main" id="{813133CA-1536-274D-BFD3-4C9F19830541}"/>
              </a:ext>
            </a:extLst>
          </p:cNvPr>
          <p:cNvSpPr txBox="1">
            <a:spLocks/>
          </p:cNvSpPr>
          <p:nvPr/>
        </p:nvSpPr>
        <p:spPr>
          <a:xfrm>
            <a:off x="845731" y="3756144"/>
            <a:ext cx="9983085" cy="2611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4" name="Content Placeholder 3">
            <a:extLst>
              <a:ext uri="{FF2B5EF4-FFF2-40B4-BE49-F238E27FC236}">
                <a16:creationId xmlns:a16="http://schemas.microsoft.com/office/drawing/2014/main" id="{66330D1D-7D02-C740-8B94-B47BFB4C76C6}"/>
              </a:ext>
            </a:extLst>
          </p:cNvPr>
          <p:cNvSpPr>
            <a:spLocks noGrp="1"/>
          </p:cNvSpPr>
          <p:nvPr>
            <p:ph idx="1"/>
          </p:nvPr>
        </p:nvSpPr>
        <p:spPr>
          <a:xfrm>
            <a:off x="645928" y="3863381"/>
            <a:ext cx="10485475" cy="2223758"/>
          </a:xfrm>
        </p:spPr>
        <p:txBody>
          <a:bodyPr>
            <a:normAutofit/>
          </a:bodyPr>
          <a:lstStyle/>
          <a:p>
            <a:pPr marL="0" indent="0">
              <a:buNone/>
            </a:pPr>
            <a:endParaRPr lang="en-IN" sz="2200" dirty="0"/>
          </a:p>
          <a:p>
            <a:pPr marL="0" indent="0">
              <a:buNone/>
            </a:pPr>
            <a:endParaRPr lang="en-IN" sz="2200" dirty="0"/>
          </a:p>
          <a:p>
            <a:pPr marL="0" indent="0">
              <a:buNone/>
            </a:pPr>
            <a:endParaRPr lang="en-US" dirty="0"/>
          </a:p>
        </p:txBody>
      </p:sp>
      <p:sp>
        <p:nvSpPr>
          <p:cNvPr id="5" name="Content Placeholder 3">
            <a:extLst>
              <a:ext uri="{FF2B5EF4-FFF2-40B4-BE49-F238E27FC236}">
                <a16:creationId xmlns:a16="http://schemas.microsoft.com/office/drawing/2014/main" id="{97F8B041-44D5-714B-B533-94CF03AE675C}"/>
              </a:ext>
            </a:extLst>
          </p:cNvPr>
          <p:cNvSpPr txBox="1">
            <a:spLocks/>
          </p:cNvSpPr>
          <p:nvPr/>
        </p:nvSpPr>
        <p:spPr>
          <a:xfrm>
            <a:off x="594981" y="1103445"/>
            <a:ext cx="10751288" cy="3330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b="1" dirty="0"/>
              <a:t>Latent</a:t>
            </a:r>
            <a:r>
              <a:rPr lang="en-IN" sz="2400" dirty="0"/>
              <a:t>:</a:t>
            </a:r>
            <a:r>
              <a:rPr lang="en-IN" dirty="0"/>
              <a:t> </a:t>
            </a:r>
            <a:r>
              <a:rPr lang="en-IN" sz="2000" dirty="0"/>
              <a:t>This refers to everything that we don’t know a priori and are hidden in the data. Here, the themes or topics that document consists of are unknown</a:t>
            </a:r>
          </a:p>
          <a:p>
            <a:pPr marL="0" indent="0">
              <a:buNone/>
            </a:pPr>
            <a:endParaRPr lang="en-IN" sz="2000" dirty="0"/>
          </a:p>
          <a:p>
            <a:pPr marL="0" indent="0">
              <a:buNone/>
            </a:pPr>
            <a:r>
              <a:rPr lang="en-IN" sz="2400" b="1" dirty="0"/>
              <a:t>Dirichlet</a:t>
            </a:r>
            <a:r>
              <a:rPr lang="en-IN" b="1" dirty="0"/>
              <a:t>: </a:t>
            </a:r>
            <a:r>
              <a:rPr lang="en-IN" sz="2000" dirty="0"/>
              <a:t>It is a ‘distribution of distributions’ . Dirichlet is the distribution of topics in documents and distribution of words in the topic</a:t>
            </a:r>
          </a:p>
          <a:p>
            <a:pPr marL="0" indent="0">
              <a:buNone/>
            </a:pPr>
            <a:endParaRPr lang="en-IN" sz="2000" dirty="0"/>
          </a:p>
          <a:p>
            <a:pPr marL="0" indent="0">
              <a:buNone/>
            </a:pPr>
            <a:r>
              <a:rPr lang="en-IN" sz="2400" b="1" dirty="0"/>
              <a:t>Allocation</a:t>
            </a:r>
            <a:r>
              <a:rPr lang="en-IN" dirty="0"/>
              <a:t>: </a:t>
            </a:r>
            <a:r>
              <a:rPr lang="en-IN" sz="2000" dirty="0"/>
              <a:t>This means that once we have Dirichlet, we will allocate topics to the documents and words of the document to topics.</a:t>
            </a:r>
          </a:p>
          <a:p>
            <a:pPr marL="0" indent="0">
              <a:buNone/>
            </a:pPr>
            <a:endParaRPr lang="en-IN" sz="2000" dirty="0"/>
          </a:p>
          <a:p>
            <a:pPr marL="0" indent="0">
              <a:buNone/>
            </a:pPr>
            <a:endParaRPr lang="en-IN" sz="2000" dirty="0"/>
          </a:p>
          <a:p>
            <a:pPr marL="0" indent="0">
              <a:buFont typeface="Arial" panose="020B0604020202020204" pitchFamily="34" charset="0"/>
              <a:buNone/>
            </a:pPr>
            <a:endParaRPr lang="en-IN" sz="22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0997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1354</Words>
  <Application>Microsoft Macintosh PowerPoint</Application>
  <PresentationFormat>Widescreen</PresentationFormat>
  <Paragraphs>145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Nova</vt:lpstr>
      <vt:lpstr>Arial Nova Cond</vt:lpstr>
      <vt:lpstr>Calibri</vt:lpstr>
      <vt:lpstr>Calibri Light</vt:lpstr>
      <vt:lpstr>Office Theme</vt:lpstr>
      <vt:lpstr>NLP</vt:lpstr>
      <vt:lpstr>NLP - Applications </vt:lpstr>
      <vt:lpstr>NLP - Pipeline </vt:lpstr>
      <vt:lpstr>Word Embedding techniques </vt:lpstr>
      <vt:lpstr>Topic Modeling</vt:lpstr>
      <vt:lpstr>Latent Semantic Indexing</vt:lpstr>
      <vt:lpstr>Latent Semantic Indexing</vt:lpstr>
      <vt:lpstr>Latent Semantic Indexing</vt:lpstr>
      <vt:lpstr>Latent Dirichlet Allocation</vt:lpstr>
      <vt:lpstr>Latent Dirichlet Allocation</vt:lpstr>
      <vt:lpstr>Latent Dirichlet Allocation (LDA)</vt:lpstr>
      <vt:lpstr>Latent Dirichlet Allocation (LDA)</vt:lpstr>
    </vt:vector>
  </TitlesOfParts>
  <Company>Neustar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Mathur, Rahul</dc:creator>
  <cp:lastModifiedBy>Mathur, Rahul</cp:lastModifiedBy>
  <cp:revision>49</cp:revision>
  <dcterms:created xsi:type="dcterms:W3CDTF">2020-06-06T05:05:57Z</dcterms:created>
  <dcterms:modified xsi:type="dcterms:W3CDTF">2021-07-16T13:15:50Z</dcterms:modified>
</cp:coreProperties>
</file>