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63" r:id="rId10"/>
    <p:sldId id="264" r:id="rId11"/>
    <p:sldId id="275" r:id="rId12"/>
    <p:sldId id="276" r:id="rId13"/>
    <p:sldId id="272" r:id="rId14"/>
    <p:sldId id="268" r:id="rId15"/>
  </p:sldIdLst>
  <p:sldSz cx="18288000" cy="10287000"/>
  <p:notesSz cx="6858000" cy="9144000"/>
  <p:embeddedFontLst>
    <p:embeddedFont>
      <p:font typeface="Calibri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48" d="100"/>
          <a:sy n="48" d="100"/>
        </p:scale>
        <p:origin x="-41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svg"/><Relationship Id="rId9" Type="http://schemas.openxmlformats.org/officeDocument/2006/relationships/image" Target="../media/image2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3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5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7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6.svg"/><Relationship Id="rId3" Type="http://schemas.openxmlformats.org/officeDocument/2006/relationships/image" Target="../media/image4.svg"/><Relationship Id="rId7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3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83798" y="6215226"/>
            <a:ext cx="6863319" cy="670751"/>
            <a:chOff x="0" y="0"/>
            <a:chExt cx="9151091" cy="894335"/>
          </a:xfrm>
        </p:grpSpPr>
        <p:grpSp>
          <p:nvGrpSpPr>
            <p:cNvPr id="3" name="Group 3"/>
            <p:cNvGrpSpPr/>
            <p:nvPr/>
          </p:nvGrpSpPr>
          <p:grpSpPr>
            <a:xfrm rot="5400000">
              <a:off x="97682" y="-97682"/>
              <a:ext cx="894335" cy="1089699"/>
              <a:chOff x="0" y="0"/>
              <a:chExt cx="2354580" cy="286893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5400000">
              <a:off x="8159074" y="-97682"/>
              <a:ext cx="894335" cy="1089699"/>
              <a:chOff x="0" y="0"/>
              <a:chExt cx="2354580" cy="286893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698002" y="0"/>
              <a:ext cx="7769010" cy="894335"/>
              <a:chOff x="0" y="0"/>
              <a:chExt cx="1797897" cy="206966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797897" cy="206966"/>
              </a:xfrm>
              <a:custGeom>
                <a:avLst/>
                <a:gdLst/>
                <a:ahLst/>
                <a:cxnLst/>
                <a:rect l="l" t="t" r="r" b="b"/>
                <a:pathLst>
                  <a:path w="1797897" h="206966">
                    <a:moveTo>
                      <a:pt x="0" y="0"/>
                    </a:moveTo>
                    <a:lnTo>
                      <a:pt x="1797897" y="0"/>
                    </a:lnTo>
                    <a:lnTo>
                      <a:pt x="1797897" y="206966"/>
                    </a:lnTo>
                    <a:lnTo>
                      <a:pt x="0" y="20696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9" name="TextBox 9"/>
          <p:cNvSpPr txBox="1"/>
          <p:nvPr/>
        </p:nvSpPr>
        <p:spPr>
          <a:xfrm>
            <a:off x="1187631" y="2511883"/>
            <a:ext cx="7146415" cy="2954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9600" b="1" dirty="0"/>
              <a:t>Vital Signal</a:t>
            </a:r>
          </a:p>
          <a:p>
            <a:r>
              <a:rPr lang="en-US" sz="3200" b="1" dirty="0">
                <a:latin typeface="Open Sauce Light"/>
              </a:rPr>
              <a:t>Bridging the Gap Between Network Performance (</a:t>
            </a:r>
            <a:r>
              <a:rPr lang="en-US" sz="3200" b="1" dirty="0" err="1">
                <a:latin typeface="Open Sauce Light"/>
              </a:rPr>
              <a:t>QoS</a:t>
            </a:r>
            <a:r>
              <a:rPr lang="en-US" sz="3200" b="1" dirty="0">
                <a:latin typeface="Open Sauce Light"/>
              </a:rPr>
              <a:t>) and User Experience (</a:t>
            </a:r>
            <a:r>
              <a:rPr lang="en-US" sz="3200" b="1" dirty="0" err="1">
                <a:latin typeface="Open Sauce Light"/>
              </a:rPr>
              <a:t>QoE</a:t>
            </a:r>
            <a:r>
              <a:rPr lang="en-US" sz="3200" b="1" dirty="0">
                <a:latin typeface="Open Sauce Light"/>
              </a:rPr>
              <a:t>) in Cameroon</a:t>
            </a:r>
            <a:endParaRPr lang="en-US" sz="3200" dirty="0">
              <a:latin typeface="Open Sauce Light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4" name="Freeform 14"/>
            <p:cNvSpPr/>
            <p:nvPr/>
          </p:nvSpPr>
          <p:spPr>
            <a:xfrm rot="5400000">
              <a:off x="109655" y="109655"/>
              <a:ext cx="438619" cy="438619"/>
            </a:xfrm>
            <a:custGeom>
              <a:avLst/>
              <a:gdLst/>
              <a:ahLst/>
              <a:cxnLst/>
              <a:rect l="l" t="t" r="r" b="b"/>
              <a:pathLst>
                <a:path w="438619" h="438619">
                  <a:moveTo>
                    <a:pt x="0" y="0"/>
                  </a:moveTo>
                  <a:lnTo>
                    <a:pt x="438619" y="0"/>
                  </a:lnTo>
                  <a:lnTo>
                    <a:pt x="438619" y="438619"/>
                  </a:lnTo>
                  <a:lnTo>
                    <a:pt x="0" y="4386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5" name="Group 15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16" name="TextBox 16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b="1" spc="200" dirty="0">
                  <a:solidFill>
                    <a:srgbClr val="00000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01</a:t>
              </a:r>
            </a:p>
          </p:txBody>
        </p:sp>
        <p:sp>
          <p:nvSpPr>
            <p:cNvPr id="17" name="AutoShape 17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id="18" name="Freeform 18"/>
          <p:cNvSpPr/>
          <p:nvPr/>
        </p:nvSpPr>
        <p:spPr>
          <a:xfrm>
            <a:off x="17499545" y="9552243"/>
            <a:ext cx="394907" cy="262793"/>
          </a:xfrm>
          <a:custGeom>
            <a:avLst/>
            <a:gdLst/>
            <a:ahLst/>
            <a:cxnLst/>
            <a:rect l="l" t="t" r="r" b="b"/>
            <a:pathLst>
              <a:path w="394907" h="262793">
                <a:moveTo>
                  <a:pt x="0" y="0"/>
                </a:moveTo>
                <a:lnTo>
                  <a:pt x="394907" y="0"/>
                </a:lnTo>
                <a:lnTo>
                  <a:pt x="394907" y="262793"/>
                </a:lnTo>
                <a:lnTo>
                  <a:pt x="0" y="2627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1146627" y="6345597"/>
            <a:ext cx="6296657" cy="39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12"/>
              </a:lnSpc>
            </a:pPr>
            <a:r>
              <a:rPr lang="en-US" sz="2394" spc="95" dirty="0" smtClean="0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Final </a:t>
            </a:r>
            <a:r>
              <a:rPr lang="en-US" sz="2394" spc="95" dirty="0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project presented by </a:t>
            </a:r>
            <a:r>
              <a:rPr lang="en-US" sz="2394" b="1" spc="95" dirty="0">
                <a:solidFill>
                  <a:srgbClr val="FFFFFF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Group </a:t>
            </a:r>
            <a:r>
              <a:rPr lang="en-US" sz="2394" b="1" spc="95" dirty="0" smtClean="0">
                <a:solidFill>
                  <a:srgbClr val="FFFFFF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14</a:t>
            </a:r>
            <a:endParaRPr lang="en-US" sz="2394" b="1" spc="95" dirty="0">
              <a:solidFill>
                <a:srgbClr val="FFFFFF"/>
              </a:solidFill>
              <a:latin typeface="Open Sauce Medium"/>
              <a:ea typeface="Open Sauce Medium"/>
              <a:cs typeface="Open Sauce Medium"/>
              <a:sym typeface="Open Sauce Medium"/>
            </a:endParaRPr>
          </a:p>
        </p:txBody>
      </p:sp>
      <p:sp>
        <p:nvSpPr>
          <p:cNvPr id="20" name="Freeform 10"/>
          <p:cNvSpPr/>
          <p:nvPr/>
        </p:nvSpPr>
        <p:spPr>
          <a:xfrm>
            <a:off x="9404366" y="1497582"/>
            <a:ext cx="6337268" cy="7291836"/>
          </a:xfrm>
          <a:custGeom>
            <a:avLst/>
            <a:gdLst/>
            <a:ahLst/>
            <a:cxnLst/>
            <a:rect l="l" t="t" r="r" b="b"/>
            <a:pathLst>
              <a:path w="6337268" h="7291836">
                <a:moveTo>
                  <a:pt x="0" y="0"/>
                </a:moveTo>
                <a:lnTo>
                  <a:pt x="6337268" y="0"/>
                </a:lnTo>
                <a:lnTo>
                  <a:pt x="6337268" y="7291836"/>
                </a:lnTo>
                <a:lnTo>
                  <a:pt x="0" y="72918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4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5" name="Freeform 5"/>
            <p:cNvSpPr/>
            <p:nvPr/>
          </p:nvSpPr>
          <p:spPr>
            <a:xfrm rot="5400000">
              <a:off x="109655" y="109655"/>
              <a:ext cx="438619" cy="438619"/>
            </a:xfrm>
            <a:custGeom>
              <a:avLst/>
              <a:gdLst/>
              <a:ahLst/>
              <a:cxnLst/>
              <a:rect l="l" t="t" r="r" b="b"/>
              <a:pathLst>
                <a:path w="438619" h="438619">
                  <a:moveTo>
                    <a:pt x="0" y="0"/>
                  </a:moveTo>
                  <a:lnTo>
                    <a:pt x="438619" y="0"/>
                  </a:lnTo>
                  <a:lnTo>
                    <a:pt x="438619" y="438619"/>
                  </a:lnTo>
                  <a:lnTo>
                    <a:pt x="0" y="4386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b="1" spc="200" dirty="0" smtClean="0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10</a:t>
              </a:r>
              <a:endParaRPr lang="en-US" sz="2000" b="1" spc="200" dirty="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endParaRP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17499545" y="9552243"/>
            <a:ext cx="394907" cy="262793"/>
          </a:xfrm>
          <a:custGeom>
            <a:avLst/>
            <a:gdLst/>
            <a:ahLst/>
            <a:cxnLst/>
            <a:rect l="l" t="t" r="r" b="b"/>
            <a:pathLst>
              <a:path w="394907" h="262793">
                <a:moveTo>
                  <a:pt x="0" y="0"/>
                </a:moveTo>
                <a:lnTo>
                  <a:pt x="394907" y="0"/>
                </a:lnTo>
                <a:lnTo>
                  <a:pt x="394907" y="262793"/>
                </a:lnTo>
                <a:lnTo>
                  <a:pt x="0" y="2627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3124199" y="1725468"/>
            <a:ext cx="14020697" cy="2382730"/>
            <a:chOff x="-6504078" y="133349"/>
            <a:chExt cx="18694262" cy="3176973"/>
          </a:xfrm>
        </p:grpSpPr>
        <p:sp>
          <p:nvSpPr>
            <p:cNvPr id="11" name="TextBox 11"/>
            <p:cNvSpPr txBox="1"/>
            <p:nvPr/>
          </p:nvSpPr>
          <p:spPr>
            <a:xfrm>
              <a:off x="-6504078" y="133349"/>
              <a:ext cx="18694262" cy="119690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6999"/>
                </a:lnSpc>
              </a:pPr>
              <a:r>
                <a:rPr lang="en-US" sz="6999" dirty="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Overview </a:t>
              </a:r>
              <a:r>
                <a:rPr lang="en-US" sz="6999" dirty="0" smtClean="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of System Architecture</a:t>
              </a:r>
              <a:endParaRPr lang="en-US" sz="6999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893285"/>
              <a:ext cx="10429017" cy="4170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00"/>
                </a:lnSpc>
              </a:pPr>
              <a:endParaRPr lang="en-US" sz="1800" spc="72" dirty="0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752600" y="2965174"/>
            <a:ext cx="15240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bg1"/>
                </a:solidFill>
                <a:latin typeface="Open Sauce Light" charset="0"/>
              </a:rPr>
              <a:t>Mobile </a:t>
            </a:r>
            <a:r>
              <a:rPr lang="en-US" sz="2600" b="1" dirty="0">
                <a:solidFill>
                  <a:schemeClr val="bg1"/>
                </a:solidFill>
                <a:latin typeface="Open Sauce Light" charset="0"/>
              </a:rPr>
              <a:t>Client (React Native</a:t>
            </a:r>
            <a:r>
              <a:rPr lang="en-US" sz="2600" b="1" dirty="0" smtClean="0">
                <a:solidFill>
                  <a:schemeClr val="bg1"/>
                </a:solidFill>
                <a:latin typeface="Open Sauce Light" charset="0"/>
              </a:rPr>
              <a:t>)</a:t>
            </a:r>
          </a:p>
          <a:p>
            <a:pPr marL="342900" indent="-3429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bg1"/>
                </a:solidFill>
                <a:latin typeface="Open Sauce Light" charset="0"/>
              </a:rPr>
              <a:t> Backend </a:t>
            </a:r>
            <a:r>
              <a:rPr lang="en-US" sz="2600" b="1" dirty="0">
                <a:solidFill>
                  <a:schemeClr val="bg1"/>
                </a:solidFill>
                <a:latin typeface="Open Sauce Light" charset="0"/>
              </a:rPr>
              <a:t>API (Node.js/Express):</a:t>
            </a:r>
            <a:r>
              <a:rPr lang="en-US" sz="2600" dirty="0">
                <a:solidFill>
                  <a:schemeClr val="bg1"/>
                </a:solidFill>
                <a:latin typeface="Open Sauce Light" charset="0"/>
              </a:rPr>
              <a:t> Acts as the central hub, validating and processing all incoming data securely.</a:t>
            </a:r>
          </a:p>
          <a:p>
            <a:pPr marL="342900" indent="-3429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  <a:latin typeface="Open Sauce Light" charset="0"/>
              </a:rPr>
              <a:t>Database (Firebase </a:t>
            </a:r>
            <a:r>
              <a:rPr lang="en-US" sz="2600" b="1" dirty="0" err="1">
                <a:solidFill>
                  <a:schemeClr val="bg1"/>
                </a:solidFill>
                <a:latin typeface="Open Sauce Light" charset="0"/>
              </a:rPr>
              <a:t>Firestore</a:t>
            </a:r>
            <a:r>
              <a:rPr lang="en-US" sz="2600" b="1" dirty="0">
                <a:solidFill>
                  <a:schemeClr val="bg1"/>
                </a:solidFill>
                <a:latin typeface="Open Sauce Light" charset="0"/>
              </a:rPr>
              <a:t>):</a:t>
            </a:r>
            <a:r>
              <a:rPr lang="en-US" sz="2600" dirty="0">
                <a:solidFill>
                  <a:schemeClr val="bg1"/>
                </a:solidFill>
                <a:latin typeface="Open Sauce Light" charset="0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latin typeface="Open Sauce Light" charset="0"/>
              </a:rPr>
              <a:t>S</a:t>
            </a:r>
            <a:r>
              <a:rPr lang="en-US" sz="2600" dirty="0" smtClean="0">
                <a:solidFill>
                  <a:schemeClr val="bg1"/>
                </a:solidFill>
                <a:latin typeface="Open Sauce Light" charset="0"/>
              </a:rPr>
              <a:t>calable </a:t>
            </a:r>
            <a:r>
              <a:rPr lang="en-US" sz="2600" dirty="0">
                <a:solidFill>
                  <a:schemeClr val="bg1"/>
                </a:solidFill>
                <a:latin typeface="Open Sauce Light" charset="0"/>
              </a:rPr>
              <a:t>database that stores all user and network data, enabling real-time updates.</a:t>
            </a:r>
          </a:p>
          <a:p>
            <a:pPr marL="342900" indent="-3429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  <a:latin typeface="Open Sauce Light" charset="0"/>
              </a:rPr>
              <a:t>Operator Dashboard (Web App):</a:t>
            </a:r>
            <a:r>
              <a:rPr lang="en-US" sz="2600" dirty="0">
                <a:solidFill>
                  <a:schemeClr val="bg1"/>
                </a:solidFill>
                <a:latin typeface="Open Sauce Light" charset="0"/>
              </a:rPr>
              <a:t> A separate frontend that consumes our API to display analytics and insights to MNOs.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4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642252" y="755002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5" name="Freeform 5"/>
            <p:cNvSpPr/>
            <p:nvPr/>
          </p:nvSpPr>
          <p:spPr>
            <a:xfrm rot="5400000">
              <a:off x="109655" y="109655"/>
              <a:ext cx="438619" cy="438619"/>
            </a:xfrm>
            <a:custGeom>
              <a:avLst/>
              <a:gdLst/>
              <a:ahLst/>
              <a:cxnLst/>
              <a:rect l="l" t="t" r="r" b="b"/>
              <a:pathLst>
                <a:path w="438619" h="438619">
                  <a:moveTo>
                    <a:pt x="0" y="0"/>
                  </a:moveTo>
                  <a:lnTo>
                    <a:pt x="438619" y="0"/>
                  </a:lnTo>
                  <a:lnTo>
                    <a:pt x="438619" y="438619"/>
                  </a:lnTo>
                  <a:lnTo>
                    <a:pt x="0" y="4386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7144896" y="4827839"/>
            <a:ext cx="749555" cy="308876"/>
            <a:chOff x="-1" y="-28097"/>
            <a:chExt cx="999406" cy="411835"/>
          </a:xfrm>
        </p:grpSpPr>
        <p:sp>
          <p:nvSpPr>
            <p:cNvPr id="7" name="TextBox 7"/>
            <p:cNvSpPr txBox="1"/>
            <p:nvPr/>
          </p:nvSpPr>
          <p:spPr>
            <a:xfrm>
              <a:off x="394145" y="-28097"/>
              <a:ext cx="605260" cy="4118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b="1" spc="200" dirty="0" smtClean="0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11</a:t>
              </a:r>
              <a:endParaRPr lang="en-US" sz="2000" b="1" spc="200" dirty="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endParaRP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17499545" y="9552243"/>
            <a:ext cx="394907" cy="262793"/>
          </a:xfrm>
          <a:custGeom>
            <a:avLst/>
            <a:gdLst/>
            <a:ahLst/>
            <a:cxnLst/>
            <a:rect l="l" t="t" r="r" b="b"/>
            <a:pathLst>
              <a:path w="394907" h="262793">
                <a:moveTo>
                  <a:pt x="0" y="0"/>
                </a:moveTo>
                <a:lnTo>
                  <a:pt x="394907" y="0"/>
                </a:lnTo>
                <a:lnTo>
                  <a:pt x="394907" y="262793"/>
                </a:lnTo>
                <a:lnTo>
                  <a:pt x="0" y="2627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150155" y="617494"/>
            <a:ext cx="16412194" cy="1674753"/>
            <a:chOff x="-9331154" y="133349"/>
            <a:chExt cx="22864998" cy="3176973"/>
          </a:xfrm>
        </p:grpSpPr>
        <p:sp>
          <p:nvSpPr>
            <p:cNvPr id="11" name="TextBox 11"/>
            <p:cNvSpPr txBox="1"/>
            <p:nvPr/>
          </p:nvSpPr>
          <p:spPr>
            <a:xfrm>
              <a:off x="-9331154" y="133349"/>
              <a:ext cx="22864998" cy="119690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6999"/>
                </a:lnSpc>
              </a:pPr>
              <a:r>
                <a:rPr lang="en-US" sz="6999" dirty="0" smtClean="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Powering the User Experience: Key APIs</a:t>
              </a:r>
              <a:endParaRPr lang="en-US" sz="6999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893285"/>
              <a:ext cx="10429017" cy="4170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00"/>
                </a:lnSpc>
              </a:pPr>
              <a:endParaRPr lang="en-US" sz="1800" spc="72" dirty="0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endParaRPr>
            </a:p>
          </p:txBody>
        </p:sp>
      </p:grpSp>
      <p:grpSp>
        <p:nvGrpSpPr>
          <p:cNvPr id="18" name="Group 15"/>
          <p:cNvGrpSpPr/>
          <p:nvPr/>
        </p:nvGrpSpPr>
        <p:grpSpPr>
          <a:xfrm>
            <a:off x="812565" y="3498669"/>
            <a:ext cx="4609079" cy="1638046"/>
            <a:chOff x="-1027166" y="192761"/>
            <a:chExt cx="6145441" cy="2184061"/>
          </a:xfrm>
        </p:grpSpPr>
        <p:grpSp>
          <p:nvGrpSpPr>
            <p:cNvPr id="19" name="Group 16"/>
            <p:cNvGrpSpPr/>
            <p:nvPr/>
          </p:nvGrpSpPr>
          <p:grpSpPr>
            <a:xfrm>
              <a:off x="1299974" y="192761"/>
              <a:ext cx="206644" cy="206644"/>
              <a:chOff x="-82" y="5923397"/>
              <a:chExt cx="6350000" cy="6350000"/>
            </a:xfrm>
          </p:grpSpPr>
          <p:sp>
            <p:nvSpPr>
              <p:cNvPr id="23" name="Freeform 17"/>
              <p:cNvSpPr/>
              <p:nvPr/>
            </p:nvSpPr>
            <p:spPr>
              <a:xfrm>
                <a:off x="-82" y="5923397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20" name="TextBox 18"/>
            <p:cNvSpPr txBox="1"/>
            <p:nvPr/>
          </p:nvSpPr>
          <p:spPr>
            <a:xfrm>
              <a:off x="973937" y="505360"/>
              <a:ext cx="858722" cy="6990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91"/>
                </a:lnSpc>
              </a:pPr>
              <a:r>
                <a:rPr lang="en-US" sz="3628" b="1" dirty="0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01</a:t>
              </a:r>
            </a:p>
          </p:txBody>
        </p:sp>
        <p:sp>
          <p:nvSpPr>
            <p:cNvPr id="21" name="TextBox 19"/>
            <p:cNvSpPr txBox="1"/>
            <p:nvPr/>
          </p:nvSpPr>
          <p:spPr>
            <a:xfrm>
              <a:off x="0" y="2068789"/>
              <a:ext cx="2806598" cy="3080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8"/>
                </a:lnSpc>
              </a:pPr>
              <a:endParaRPr lang="en-US" sz="1312" spc="52" dirty="0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endParaRPr>
            </a:p>
          </p:txBody>
        </p:sp>
        <p:sp>
          <p:nvSpPr>
            <p:cNvPr id="22" name="TextBox 20"/>
            <p:cNvSpPr txBox="1"/>
            <p:nvPr/>
          </p:nvSpPr>
          <p:spPr>
            <a:xfrm>
              <a:off x="-1027166" y="1403316"/>
              <a:ext cx="6145441" cy="53006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093"/>
                </a:lnSpc>
              </a:pPr>
              <a:r>
                <a:rPr lang="en-US" sz="2812" dirty="0" smtClean="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Post /</a:t>
              </a:r>
              <a:r>
                <a:rPr lang="en-US" sz="2812" dirty="0" err="1" smtClean="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api</a:t>
              </a:r>
              <a:r>
                <a:rPr lang="en-US" sz="2812" dirty="0" smtClean="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/feedback</a:t>
              </a:r>
              <a:endParaRPr lang="en-US" sz="2812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endParaRPr>
            </a:p>
          </p:txBody>
        </p:sp>
      </p:grpSp>
      <p:grpSp>
        <p:nvGrpSpPr>
          <p:cNvPr id="24" name="Group 21"/>
          <p:cNvGrpSpPr/>
          <p:nvPr/>
        </p:nvGrpSpPr>
        <p:grpSpPr>
          <a:xfrm>
            <a:off x="7093925" y="3283331"/>
            <a:ext cx="3340157" cy="1534186"/>
            <a:chOff x="-749574" y="-1044413"/>
            <a:chExt cx="4453544" cy="2045581"/>
          </a:xfrm>
        </p:grpSpPr>
        <p:grpSp>
          <p:nvGrpSpPr>
            <p:cNvPr id="25" name="Group 22"/>
            <p:cNvGrpSpPr/>
            <p:nvPr/>
          </p:nvGrpSpPr>
          <p:grpSpPr>
            <a:xfrm>
              <a:off x="1373874" y="-1044413"/>
              <a:ext cx="206644" cy="206644"/>
              <a:chOff x="2270804" y="-128190202"/>
              <a:chExt cx="6350000" cy="6350000"/>
            </a:xfrm>
          </p:grpSpPr>
          <p:sp>
            <p:nvSpPr>
              <p:cNvPr id="29" name="Freeform 23"/>
              <p:cNvSpPr/>
              <p:nvPr/>
            </p:nvSpPr>
            <p:spPr>
              <a:xfrm>
                <a:off x="2270804" y="-128190202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26" name="TextBox 24"/>
            <p:cNvSpPr txBox="1"/>
            <p:nvPr/>
          </p:nvSpPr>
          <p:spPr>
            <a:xfrm>
              <a:off x="1047836" y="-723986"/>
              <a:ext cx="858722" cy="6990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91"/>
                </a:lnSpc>
              </a:pPr>
              <a:r>
                <a:rPr lang="en-US" sz="3628" b="1" dirty="0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02</a:t>
              </a:r>
            </a:p>
          </p:txBody>
        </p:sp>
        <p:sp>
          <p:nvSpPr>
            <p:cNvPr id="27" name="TextBox 25"/>
            <p:cNvSpPr txBox="1"/>
            <p:nvPr/>
          </p:nvSpPr>
          <p:spPr>
            <a:xfrm>
              <a:off x="0" y="693135"/>
              <a:ext cx="2806598" cy="3080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8"/>
                </a:lnSpc>
              </a:pPr>
              <a:r>
                <a:rPr lang="en-US" sz="1312" spc="52" dirty="0" smtClean="0">
                  <a:solidFill>
                    <a:srgbClr val="FFFFFF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.</a:t>
              </a:r>
              <a:endParaRPr lang="en-US" sz="1312" spc="52" dirty="0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endParaRPr>
            </a:p>
          </p:txBody>
        </p:sp>
        <p:sp>
          <p:nvSpPr>
            <p:cNvPr id="28" name="TextBox 26"/>
            <p:cNvSpPr txBox="1"/>
            <p:nvPr/>
          </p:nvSpPr>
          <p:spPr>
            <a:xfrm>
              <a:off x="-749574" y="28093"/>
              <a:ext cx="4453544" cy="53006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093"/>
                </a:lnSpc>
              </a:pPr>
              <a:r>
                <a:rPr lang="en-US" sz="2812" dirty="0" smtClean="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GET /</a:t>
              </a:r>
              <a:r>
                <a:rPr lang="en-US" sz="2812" dirty="0" err="1" smtClean="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api</a:t>
              </a:r>
              <a:r>
                <a:rPr lang="en-US" sz="2812" dirty="0" smtClean="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/analytics</a:t>
              </a:r>
              <a:endParaRPr lang="en-US" sz="2812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endParaRPr>
            </a:p>
          </p:txBody>
        </p:sp>
      </p:grpSp>
      <p:grpSp>
        <p:nvGrpSpPr>
          <p:cNvPr id="36" name="Group 33"/>
          <p:cNvGrpSpPr/>
          <p:nvPr/>
        </p:nvGrpSpPr>
        <p:grpSpPr>
          <a:xfrm>
            <a:off x="12294552" y="3349935"/>
            <a:ext cx="3179063" cy="1619505"/>
            <a:chOff x="0" y="301392"/>
            <a:chExt cx="2806598" cy="2159340"/>
          </a:xfrm>
        </p:grpSpPr>
        <p:grpSp>
          <p:nvGrpSpPr>
            <p:cNvPr id="37" name="Group 34"/>
            <p:cNvGrpSpPr/>
            <p:nvPr/>
          </p:nvGrpSpPr>
          <p:grpSpPr>
            <a:xfrm>
              <a:off x="1403298" y="301392"/>
              <a:ext cx="143964" cy="100620"/>
              <a:chOff x="2951078" y="9261529"/>
              <a:chExt cx="4423918" cy="3091970"/>
            </a:xfrm>
          </p:grpSpPr>
          <p:sp>
            <p:nvSpPr>
              <p:cNvPr id="41" name="Freeform 35"/>
              <p:cNvSpPr/>
              <p:nvPr/>
            </p:nvSpPr>
            <p:spPr>
              <a:xfrm>
                <a:off x="2951078" y="9261529"/>
                <a:ext cx="4423918" cy="309197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38" name="TextBox 36"/>
            <p:cNvSpPr txBox="1"/>
            <p:nvPr/>
          </p:nvSpPr>
          <p:spPr>
            <a:xfrm>
              <a:off x="1045619" y="510380"/>
              <a:ext cx="858722" cy="6936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91"/>
                </a:lnSpc>
              </a:pPr>
              <a:r>
                <a:rPr lang="en-US" sz="3628" b="1" dirty="0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03</a:t>
              </a:r>
            </a:p>
          </p:txBody>
        </p:sp>
        <p:sp>
          <p:nvSpPr>
            <p:cNvPr id="39" name="TextBox 37"/>
            <p:cNvSpPr txBox="1"/>
            <p:nvPr/>
          </p:nvSpPr>
          <p:spPr>
            <a:xfrm>
              <a:off x="0" y="2066087"/>
              <a:ext cx="2806598" cy="3080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8"/>
                </a:lnSpc>
              </a:pPr>
              <a:r>
                <a:rPr lang="en-US" sz="1312" spc="52" dirty="0" smtClean="0">
                  <a:solidFill>
                    <a:srgbClr val="FFFFFF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.</a:t>
              </a:r>
              <a:endParaRPr lang="en-US" sz="1312" spc="52" dirty="0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endParaRPr>
            </a:p>
          </p:txBody>
        </p:sp>
        <p:sp>
          <p:nvSpPr>
            <p:cNvPr id="40" name="TextBox 38"/>
            <p:cNvSpPr txBox="1"/>
            <p:nvPr/>
          </p:nvSpPr>
          <p:spPr>
            <a:xfrm>
              <a:off x="403565" y="1400613"/>
              <a:ext cx="1999468" cy="10601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93"/>
                </a:lnSpc>
              </a:pPr>
              <a:r>
                <a:rPr lang="en-US" sz="2812" dirty="0" smtClean="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Speed Tests</a:t>
              </a:r>
              <a:endParaRPr lang="en-US" sz="2812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865468" y="4895449"/>
            <a:ext cx="476437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Open Sauce Light" charset="0"/>
              </a:rPr>
              <a:t>Function:</a:t>
            </a:r>
            <a:r>
              <a:rPr lang="en-US" sz="2000" dirty="0">
                <a:solidFill>
                  <a:schemeClr val="bg1"/>
                </a:solidFill>
                <a:latin typeface="Open Sauce Light" charset="0"/>
              </a:rPr>
              <a:t> This is the core endpoint for users to submit their experience. It accepts their rating, comments, and context (e.g., "indoors," "call drop").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1761152" y="4702782"/>
            <a:ext cx="493397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Open Sauce Light" charset="0"/>
              </a:rPr>
              <a:t>Function:</a:t>
            </a:r>
            <a:r>
              <a:rPr lang="en-US" sz="2000" dirty="0">
                <a:solidFill>
                  <a:schemeClr val="bg1"/>
                </a:solidFill>
                <a:latin typeface="Open Sauce Light" charset="0"/>
              </a:rPr>
              <a:t> When a user runs a speed test, the app generates and displays active metrics like </a:t>
            </a:r>
            <a:r>
              <a:rPr lang="en-US" sz="2000" b="1" dirty="0">
                <a:solidFill>
                  <a:schemeClr val="bg1"/>
                </a:solidFill>
                <a:latin typeface="Open Sauce Light" charset="0"/>
              </a:rPr>
              <a:t>packet loss</a:t>
            </a:r>
            <a:r>
              <a:rPr lang="en-US" sz="2000" dirty="0">
                <a:solidFill>
                  <a:schemeClr val="bg1"/>
                </a:solidFill>
                <a:latin typeface="Open Sauce Light" charset="0"/>
              </a:rPr>
              <a:t> and </a:t>
            </a:r>
            <a:r>
              <a:rPr lang="en-US" sz="2000" b="1" dirty="0">
                <a:solidFill>
                  <a:schemeClr val="bg1"/>
                </a:solidFill>
                <a:latin typeface="Open Sauce Light" charset="0"/>
              </a:rPr>
              <a:t>jitter</a:t>
            </a:r>
            <a:r>
              <a:rPr lang="en-US" sz="2000" dirty="0">
                <a:solidFill>
                  <a:schemeClr val="bg1"/>
                </a:solidFill>
                <a:latin typeface="Open Sauce Light" charset="0"/>
              </a:rPr>
              <a:t>, providing a comprehensive </a:t>
            </a:r>
            <a:r>
              <a:rPr lang="en-US" sz="2000" dirty="0" err="1">
                <a:solidFill>
                  <a:schemeClr val="bg1"/>
                </a:solidFill>
                <a:latin typeface="Open Sauce Light" charset="0"/>
              </a:rPr>
              <a:t>QoS</a:t>
            </a:r>
            <a:r>
              <a:rPr lang="en-US" sz="2000" dirty="0">
                <a:solidFill>
                  <a:schemeClr val="bg1"/>
                </a:solidFill>
                <a:latin typeface="Open Sauce Light" charset="0"/>
              </a:rPr>
              <a:t> snapshot on demand.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647883" y="4600445"/>
            <a:ext cx="4191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Open Sauce Light" charset="0"/>
              </a:rPr>
              <a:t>Function:</a:t>
            </a:r>
            <a:r>
              <a:rPr lang="en-US" sz="2000" dirty="0">
                <a:solidFill>
                  <a:schemeClr val="bg1"/>
                </a:solidFill>
                <a:latin typeface="Open Sauce Light" charset="0"/>
              </a:rPr>
              <a:t> Allows the app to pull </a:t>
            </a:r>
            <a:r>
              <a:rPr lang="en-US" sz="2000" dirty="0" err="1">
                <a:solidFill>
                  <a:schemeClr val="bg1"/>
                </a:solidFill>
                <a:latin typeface="Open Sauce Light" charset="0"/>
              </a:rPr>
              <a:t>crowdsourced</a:t>
            </a:r>
            <a:r>
              <a:rPr lang="en-US" sz="2000" dirty="0">
                <a:solidFill>
                  <a:schemeClr val="bg1"/>
                </a:solidFill>
                <a:latin typeface="Open Sauce Light" charset="0"/>
              </a:rPr>
              <a:t> data to show users on their Analytics screen, visualizing metrics like average signal strength and issue frequency in their area.</a:t>
            </a:r>
          </a:p>
        </p:txBody>
      </p:sp>
      <p:sp>
        <p:nvSpPr>
          <p:cNvPr id="42" name="Freeform 23"/>
          <p:cNvSpPr/>
          <p:nvPr/>
        </p:nvSpPr>
        <p:spPr>
          <a:xfrm>
            <a:off x="13887787" y="3327025"/>
            <a:ext cx="154983" cy="154983"/>
          </a:xfrm>
          <a:custGeom>
            <a:avLst/>
            <a:gdLst/>
            <a:ahLst/>
            <a:cxnLst/>
            <a:rect l="l" t="t" r="r" b="b"/>
            <a:pathLst>
              <a:path w="6350000" h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FFFFFF"/>
          </a:solidFill>
        </p:spPr>
      </p:sp>
    </p:spTree>
    <p:extLst>
      <p:ext uri="{BB962C8B-B14F-4D97-AF65-F5344CB8AC3E}">
        <p14:creationId xmlns:p14="http://schemas.microsoft.com/office/powerpoint/2010/main" val="723573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4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50274" y="699734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5" name="Freeform 5"/>
            <p:cNvSpPr/>
            <p:nvPr/>
          </p:nvSpPr>
          <p:spPr>
            <a:xfrm rot="5400000">
              <a:off x="109655" y="109655"/>
              <a:ext cx="438619" cy="438619"/>
            </a:xfrm>
            <a:custGeom>
              <a:avLst/>
              <a:gdLst/>
              <a:ahLst/>
              <a:cxnLst/>
              <a:rect l="l" t="t" r="r" b="b"/>
              <a:pathLst>
                <a:path w="438619" h="438619">
                  <a:moveTo>
                    <a:pt x="0" y="0"/>
                  </a:moveTo>
                  <a:lnTo>
                    <a:pt x="438619" y="0"/>
                  </a:lnTo>
                  <a:lnTo>
                    <a:pt x="438619" y="438619"/>
                  </a:lnTo>
                  <a:lnTo>
                    <a:pt x="0" y="4386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17499545" y="9552243"/>
            <a:ext cx="394907" cy="262793"/>
          </a:xfrm>
          <a:custGeom>
            <a:avLst/>
            <a:gdLst/>
            <a:ahLst/>
            <a:cxnLst/>
            <a:rect l="l" t="t" r="r" b="b"/>
            <a:pathLst>
              <a:path w="394907" h="262793">
                <a:moveTo>
                  <a:pt x="0" y="0"/>
                </a:moveTo>
                <a:lnTo>
                  <a:pt x="394907" y="0"/>
                </a:lnTo>
                <a:lnTo>
                  <a:pt x="394907" y="262793"/>
                </a:lnTo>
                <a:lnTo>
                  <a:pt x="0" y="2627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380999" y="617494"/>
            <a:ext cx="17936817" cy="2258363"/>
            <a:chOff x="-9150610" y="-1003714"/>
            <a:chExt cx="23920699" cy="4314036"/>
          </a:xfrm>
        </p:grpSpPr>
        <p:sp>
          <p:nvSpPr>
            <p:cNvPr id="11" name="TextBox 11"/>
            <p:cNvSpPr txBox="1"/>
            <p:nvPr/>
          </p:nvSpPr>
          <p:spPr>
            <a:xfrm>
              <a:off x="-9150610" y="-1003714"/>
              <a:ext cx="23920699" cy="171479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6999"/>
                </a:lnSpc>
              </a:pPr>
              <a:r>
                <a:rPr lang="en-US" sz="5400" dirty="0" smtClean="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The Operator Advantage: Actionable Insights Via API</a:t>
              </a:r>
              <a:endParaRPr lang="en-US" sz="5400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893285"/>
              <a:ext cx="10429017" cy="4170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00"/>
                </a:lnSpc>
              </a:pPr>
              <a:endParaRPr lang="en-US" sz="1800" spc="72" dirty="0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endParaRPr>
            </a:p>
          </p:txBody>
        </p:sp>
      </p:grpSp>
      <p:grpSp>
        <p:nvGrpSpPr>
          <p:cNvPr id="18" name="Group 15"/>
          <p:cNvGrpSpPr/>
          <p:nvPr/>
        </p:nvGrpSpPr>
        <p:grpSpPr>
          <a:xfrm>
            <a:off x="2439325" y="3293081"/>
            <a:ext cx="2104948" cy="1782617"/>
            <a:chOff x="0" y="0"/>
            <a:chExt cx="2806598" cy="2376822"/>
          </a:xfrm>
        </p:grpSpPr>
        <p:grpSp>
          <p:nvGrpSpPr>
            <p:cNvPr id="19" name="Group 16"/>
            <p:cNvGrpSpPr/>
            <p:nvPr/>
          </p:nvGrpSpPr>
          <p:grpSpPr>
            <a:xfrm>
              <a:off x="1299977" y="0"/>
              <a:ext cx="206644" cy="206644"/>
              <a:chOff x="0" y="0"/>
              <a:chExt cx="6350000" cy="6350000"/>
            </a:xfrm>
          </p:grpSpPr>
          <p:sp>
            <p:nvSpPr>
              <p:cNvPr id="23" name="Freeform 1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20" name="TextBox 18"/>
            <p:cNvSpPr txBox="1"/>
            <p:nvPr/>
          </p:nvSpPr>
          <p:spPr>
            <a:xfrm>
              <a:off x="973938" y="505360"/>
              <a:ext cx="858722" cy="6990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91"/>
                </a:lnSpc>
              </a:pPr>
              <a:r>
                <a:rPr lang="en-US" sz="3628" b="1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01</a:t>
              </a:r>
            </a:p>
          </p:txBody>
        </p:sp>
        <p:sp>
          <p:nvSpPr>
            <p:cNvPr id="21" name="TextBox 19"/>
            <p:cNvSpPr txBox="1"/>
            <p:nvPr/>
          </p:nvSpPr>
          <p:spPr>
            <a:xfrm>
              <a:off x="0" y="2068789"/>
              <a:ext cx="2806598" cy="3080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8"/>
                </a:lnSpc>
              </a:pPr>
              <a:endParaRPr lang="en-US" sz="1312" spc="52" dirty="0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endParaRPr>
            </a:p>
          </p:txBody>
        </p:sp>
        <p:sp>
          <p:nvSpPr>
            <p:cNvPr id="22" name="TextBox 20"/>
            <p:cNvSpPr txBox="1"/>
            <p:nvPr/>
          </p:nvSpPr>
          <p:spPr>
            <a:xfrm>
              <a:off x="403565" y="1403316"/>
              <a:ext cx="1999469" cy="5379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93"/>
                </a:lnSpc>
              </a:pPr>
              <a:endParaRPr lang="en-US" sz="2812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endParaRPr>
            </a:p>
          </p:txBody>
        </p:sp>
      </p:grpSp>
      <p:grpSp>
        <p:nvGrpSpPr>
          <p:cNvPr id="24" name="Group 21"/>
          <p:cNvGrpSpPr/>
          <p:nvPr/>
        </p:nvGrpSpPr>
        <p:grpSpPr>
          <a:xfrm>
            <a:off x="7044203" y="3556910"/>
            <a:ext cx="3529239" cy="1518788"/>
            <a:chOff x="-669826" y="-1023881"/>
            <a:chExt cx="4705653" cy="2025050"/>
          </a:xfrm>
        </p:grpSpPr>
        <p:grpSp>
          <p:nvGrpSpPr>
            <p:cNvPr id="25" name="Group 22"/>
            <p:cNvGrpSpPr/>
            <p:nvPr/>
          </p:nvGrpSpPr>
          <p:grpSpPr>
            <a:xfrm>
              <a:off x="1594764" y="-1023881"/>
              <a:ext cx="206644" cy="206644"/>
              <a:chOff x="9058593" y="-127559270"/>
              <a:chExt cx="6350000" cy="6350000"/>
            </a:xfrm>
          </p:grpSpPr>
          <p:sp>
            <p:nvSpPr>
              <p:cNvPr id="29" name="Freeform 23"/>
              <p:cNvSpPr/>
              <p:nvPr/>
            </p:nvSpPr>
            <p:spPr>
              <a:xfrm>
                <a:off x="9058593" y="-12755927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26" name="TextBox 24"/>
            <p:cNvSpPr txBox="1"/>
            <p:nvPr/>
          </p:nvSpPr>
          <p:spPr>
            <a:xfrm>
              <a:off x="1253638" y="-670673"/>
              <a:ext cx="858722" cy="6990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91"/>
                </a:lnSpc>
              </a:pPr>
              <a:r>
                <a:rPr lang="en-US" sz="3628" b="1" dirty="0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02</a:t>
              </a:r>
            </a:p>
          </p:txBody>
        </p:sp>
        <p:sp>
          <p:nvSpPr>
            <p:cNvPr id="27" name="TextBox 25"/>
            <p:cNvSpPr txBox="1"/>
            <p:nvPr/>
          </p:nvSpPr>
          <p:spPr>
            <a:xfrm>
              <a:off x="-1" y="693136"/>
              <a:ext cx="2806598" cy="3080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8"/>
                </a:lnSpc>
              </a:pPr>
              <a:r>
                <a:rPr lang="en-US" sz="1312" spc="52" dirty="0" smtClean="0">
                  <a:solidFill>
                    <a:srgbClr val="FFFFFF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.</a:t>
              </a:r>
              <a:endParaRPr lang="en-US" sz="1312" spc="52" dirty="0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endParaRPr>
            </a:p>
          </p:txBody>
        </p:sp>
        <p:sp>
          <p:nvSpPr>
            <p:cNvPr id="28" name="TextBox 26"/>
            <p:cNvSpPr txBox="1"/>
            <p:nvPr/>
          </p:nvSpPr>
          <p:spPr>
            <a:xfrm>
              <a:off x="-669826" y="28337"/>
              <a:ext cx="4705653" cy="53006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093"/>
                </a:lnSpc>
              </a:pPr>
              <a:r>
                <a:rPr lang="en-US" sz="2000" dirty="0" smtClean="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GET /temporal/patterns</a:t>
              </a:r>
              <a:endParaRPr lang="en-US" sz="2000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endParaRPr>
            </a:p>
          </p:txBody>
        </p:sp>
      </p:grpSp>
      <p:grpSp>
        <p:nvGrpSpPr>
          <p:cNvPr id="36" name="Group 33"/>
          <p:cNvGrpSpPr/>
          <p:nvPr/>
        </p:nvGrpSpPr>
        <p:grpSpPr>
          <a:xfrm>
            <a:off x="13072883" y="3188088"/>
            <a:ext cx="2104948" cy="1428450"/>
            <a:chOff x="0" y="469520"/>
            <a:chExt cx="2806598" cy="1904600"/>
          </a:xfrm>
        </p:grpSpPr>
        <p:grpSp>
          <p:nvGrpSpPr>
            <p:cNvPr id="37" name="Group 34"/>
            <p:cNvGrpSpPr/>
            <p:nvPr/>
          </p:nvGrpSpPr>
          <p:grpSpPr>
            <a:xfrm>
              <a:off x="1368914" y="469520"/>
              <a:ext cx="206644" cy="206644"/>
              <a:chOff x="1894434" y="14427963"/>
              <a:chExt cx="6350000" cy="6350000"/>
            </a:xfrm>
          </p:grpSpPr>
          <p:sp>
            <p:nvSpPr>
              <p:cNvPr id="41" name="Freeform 35"/>
              <p:cNvSpPr/>
              <p:nvPr/>
            </p:nvSpPr>
            <p:spPr>
              <a:xfrm>
                <a:off x="1894434" y="14427963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38" name="TextBox 36"/>
            <p:cNvSpPr txBox="1"/>
            <p:nvPr/>
          </p:nvSpPr>
          <p:spPr>
            <a:xfrm>
              <a:off x="1048263" y="834368"/>
              <a:ext cx="858722" cy="6936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91"/>
                </a:lnSpc>
              </a:pPr>
              <a:r>
                <a:rPr lang="en-US" sz="3628" b="1" dirty="0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03</a:t>
              </a:r>
            </a:p>
          </p:txBody>
        </p:sp>
        <p:sp>
          <p:nvSpPr>
            <p:cNvPr id="39" name="TextBox 37"/>
            <p:cNvSpPr txBox="1"/>
            <p:nvPr/>
          </p:nvSpPr>
          <p:spPr>
            <a:xfrm>
              <a:off x="0" y="2066087"/>
              <a:ext cx="2806598" cy="3080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8"/>
                </a:lnSpc>
              </a:pPr>
              <a:endParaRPr lang="en-US" sz="1312" spc="52" dirty="0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endParaRPr>
            </a:p>
          </p:txBody>
        </p:sp>
        <p:sp>
          <p:nvSpPr>
            <p:cNvPr id="40" name="TextBox 38"/>
            <p:cNvSpPr txBox="1"/>
            <p:nvPr/>
          </p:nvSpPr>
          <p:spPr>
            <a:xfrm>
              <a:off x="403565" y="1400613"/>
              <a:ext cx="1999469" cy="5379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93"/>
                </a:lnSpc>
              </a:pPr>
              <a:endParaRPr lang="en-US" sz="2812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818672" y="1943100"/>
            <a:ext cx="122115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Open Sauce Light" charset="0"/>
              </a:rPr>
              <a:t>We didn't just collect data; we made it accessible and useful for operators through a powerful, secure REST API</a:t>
            </a:r>
            <a:r>
              <a:rPr lang="en-US" sz="2800" dirty="0" smtClean="0">
                <a:solidFill>
                  <a:schemeClr val="bg1"/>
                </a:solidFill>
                <a:latin typeface="Open Sauce Light" charset="0"/>
              </a:rPr>
              <a:t>.</a:t>
            </a:r>
            <a:endParaRPr lang="en-US" sz="2800" dirty="0">
              <a:solidFill>
                <a:schemeClr val="bg1"/>
              </a:solidFill>
              <a:latin typeface="Open Sauce Light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18664" y="4297931"/>
            <a:ext cx="46203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uce Light" charset="0"/>
              </a:rPr>
              <a:t>GET /</a:t>
            </a:r>
            <a:r>
              <a:rPr lang="en-US" sz="2000" dirty="0" smtClean="0">
                <a:solidFill>
                  <a:schemeClr val="bg1"/>
                </a:solidFill>
                <a:latin typeface="Open Sauce Light" charset="0"/>
              </a:rPr>
              <a:t>operators/{</a:t>
            </a:r>
            <a:r>
              <a:rPr lang="en-US" sz="2000" dirty="0" err="1">
                <a:solidFill>
                  <a:schemeClr val="bg1"/>
                </a:solidFill>
                <a:latin typeface="Open Sauce Light" charset="0"/>
              </a:rPr>
              <a:t>operatorId</a:t>
            </a:r>
            <a:r>
              <a:rPr lang="en-US" sz="2000" dirty="0">
                <a:solidFill>
                  <a:schemeClr val="bg1"/>
                </a:solidFill>
                <a:latin typeface="Open Sauce Light" charset="0"/>
              </a:rPr>
              <a:t>}/dashboard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187927" y="4844673"/>
            <a:ext cx="27627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Open Sauce Light" charset="0"/>
              </a:rPr>
              <a:t>What it does:</a:t>
            </a:r>
            <a:r>
              <a:rPr lang="en-US" sz="2000" dirty="0">
                <a:solidFill>
                  <a:schemeClr val="bg1"/>
                </a:solidFill>
                <a:latin typeface="Open Sauce Light" charset="0"/>
              </a:rPr>
              <a:t> Provides a high-level overview of collected metrics and feedback statistics for their specific network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276940" y="4844673"/>
            <a:ext cx="334945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Open Sauce Light" charset="0"/>
              </a:rPr>
              <a:t>What it does</a:t>
            </a:r>
            <a:r>
              <a:rPr lang="en-US" sz="2000" b="1" dirty="0" smtClean="0">
                <a:solidFill>
                  <a:schemeClr val="bg1"/>
                </a:solidFill>
                <a:latin typeface="Open Sauce Light" charset="0"/>
              </a:rPr>
              <a:t>: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Open Sauce Light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Open Sauce Light" charset="0"/>
              </a:rPr>
              <a:t>Identifies trends over time, helping operators see if a network upgrade in a region actually improved user experience.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1216804" y="4334722"/>
            <a:ext cx="65726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uce Light" charset="0"/>
              </a:rPr>
              <a:t>GET /feedback/ratings &amp; GET /feedback/comments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2109358" y="4816593"/>
            <a:ext cx="34994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What it does: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Gives </a:t>
            </a:r>
            <a:r>
              <a:rPr lang="en-US" sz="2400" dirty="0">
                <a:solidFill>
                  <a:schemeClr val="bg1"/>
                </a:solidFill>
              </a:rPr>
              <a:t>direct access to user ratings and anonymized comments, providing rich, qualitative insights into specific problems.</a:t>
            </a:r>
          </a:p>
        </p:txBody>
      </p:sp>
    </p:spTree>
    <p:extLst>
      <p:ext uri="{BB962C8B-B14F-4D97-AF65-F5344CB8AC3E}">
        <p14:creationId xmlns:p14="http://schemas.microsoft.com/office/powerpoint/2010/main" val="2738461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5" name="Freeform 5"/>
            <p:cNvSpPr/>
            <p:nvPr/>
          </p:nvSpPr>
          <p:spPr>
            <a:xfrm rot="5400000">
              <a:off x="109655" y="109655"/>
              <a:ext cx="438619" cy="438619"/>
            </a:xfrm>
            <a:custGeom>
              <a:avLst/>
              <a:gdLst/>
              <a:ahLst/>
              <a:cxnLst/>
              <a:rect l="l" t="t" r="r" b="b"/>
              <a:pathLst>
                <a:path w="438619" h="438619">
                  <a:moveTo>
                    <a:pt x="0" y="0"/>
                  </a:moveTo>
                  <a:lnTo>
                    <a:pt x="438619" y="0"/>
                  </a:lnTo>
                  <a:lnTo>
                    <a:pt x="438619" y="438619"/>
                  </a:lnTo>
                  <a:lnTo>
                    <a:pt x="0" y="4386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536071" y="2018713"/>
            <a:ext cx="6069091" cy="5130598"/>
            <a:chOff x="0" y="0"/>
            <a:chExt cx="8092121" cy="6840798"/>
          </a:xfrm>
        </p:grpSpPr>
        <p:sp>
          <p:nvSpPr>
            <p:cNvPr id="7" name="TextBox 7"/>
            <p:cNvSpPr txBox="1"/>
            <p:nvPr/>
          </p:nvSpPr>
          <p:spPr>
            <a:xfrm>
              <a:off x="0" y="2657194"/>
              <a:ext cx="8092121" cy="1738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900"/>
                </a:lnSpc>
              </a:pPr>
              <a:r>
                <a:rPr lang="en-US" sz="9000" dirty="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Conclusion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2206902" y="4512543"/>
              <a:ext cx="3652917" cy="12392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150"/>
                </a:lnSpc>
              </a:pPr>
              <a:endParaRPr lang="en-US" sz="65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endParaRPr>
            </a:p>
          </p:txBody>
        </p:sp>
        <p:sp>
          <p:nvSpPr>
            <p:cNvPr id="9" name="AutoShape 9"/>
            <p:cNvSpPr/>
            <p:nvPr/>
          </p:nvSpPr>
          <p:spPr>
            <a:xfrm rot="-10800000">
              <a:off x="4033361" y="0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10" name="AutoShape 10"/>
            <p:cNvSpPr/>
            <p:nvPr/>
          </p:nvSpPr>
          <p:spPr>
            <a:xfrm rot="10800000">
              <a:off x="4020660" y="4877583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12" name="TextBox 12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b="1" spc="200" dirty="0" smtClean="0">
                  <a:solidFill>
                    <a:srgbClr val="00000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13</a:t>
              </a:r>
              <a:endParaRPr lang="en-US" sz="2000" b="1" spc="200" dirty="0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endParaRPr>
            </a:p>
          </p:txBody>
        </p:sp>
        <p:sp>
          <p:nvSpPr>
            <p:cNvPr id="13" name="AutoShape 13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id="14" name="Freeform 14"/>
          <p:cNvSpPr/>
          <p:nvPr/>
        </p:nvSpPr>
        <p:spPr>
          <a:xfrm>
            <a:off x="17499545" y="9552243"/>
            <a:ext cx="394907" cy="262793"/>
          </a:xfrm>
          <a:custGeom>
            <a:avLst/>
            <a:gdLst/>
            <a:ahLst/>
            <a:cxnLst/>
            <a:rect l="l" t="t" r="r" b="b"/>
            <a:pathLst>
              <a:path w="394907" h="262793">
                <a:moveTo>
                  <a:pt x="0" y="0"/>
                </a:moveTo>
                <a:lnTo>
                  <a:pt x="394907" y="0"/>
                </a:lnTo>
                <a:lnTo>
                  <a:pt x="394907" y="262793"/>
                </a:lnTo>
                <a:lnTo>
                  <a:pt x="0" y="2627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8763000" y="1853200"/>
            <a:ext cx="8229600" cy="692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4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uce Light" charset="0"/>
                <a:cs typeface="Arial" charset="0"/>
              </a:rPr>
              <a:t>What We Achieved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uce Light" charset="0"/>
              <a:cs typeface="Arial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uce Light" charset="0"/>
                <a:cs typeface="Arial" charset="0"/>
              </a:rPr>
              <a:t>Successfully built and linked a frontend mobile app with a scalable backend and database.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uce Light" charset="0"/>
                <a:cs typeface="Arial" charset="0"/>
              </a:rPr>
              <a:t>Created a unique, secondary frontend (the Operator Dashboard) that provides true value to MNOs.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uce Light" charset="0"/>
                <a:cs typeface="Arial" charset="0"/>
              </a:rPr>
              <a:t>The system collects the right metrics, provides notifications, and operates in real-time.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uce Light" charset="0"/>
                <a:cs typeface="Arial" charset="0"/>
              </a:rPr>
              <a:t>We've successfully bridged the critical gap between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uce Light" charset="0"/>
                <a:cs typeface="Arial" charset="0"/>
              </a:rPr>
              <a:t>QoS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uce Light" charset="0"/>
                <a:cs typeface="Arial" charset="0"/>
              </a:rPr>
              <a:t> and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uce Light" charset="0"/>
                <a:cs typeface="Arial" charset="0"/>
              </a:rPr>
              <a:t>QoE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uce Light" charset="0"/>
                <a:cs typeface="Arial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5" name="Freeform 5"/>
            <p:cNvSpPr/>
            <p:nvPr/>
          </p:nvSpPr>
          <p:spPr>
            <a:xfrm rot="5400000">
              <a:off x="109655" y="109655"/>
              <a:ext cx="438619" cy="438619"/>
            </a:xfrm>
            <a:custGeom>
              <a:avLst/>
              <a:gdLst/>
              <a:ahLst/>
              <a:cxnLst/>
              <a:rect l="l" t="t" r="r" b="b"/>
              <a:pathLst>
                <a:path w="438619" h="438619">
                  <a:moveTo>
                    <a:pt x="0" y="0"/>
                  </a:moveTo>
                  <a:lnTo>
                    <a:pt x="438619" y="0"/>
                  </a:lnTo>
                  <a:lnTo>
                    <a:pt x="438619" y="438619"/>
                  </a:lnTo>
                  <a:lnTo>
                    <a:pt x="0" y="4386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b="1" spc="200" dirty="0" smtClean="0">
                  <a:solidFill>
                    <a:srgbClr val="00000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14</a:t>
              </a:r>
              <a:endParaRPr lang="en-US" sz="2000" b="1" spc="200" dirty="0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endParaRP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17499545" y="9552243"/>
            <a:ext cx="394907" cy="262793"/>
          </a:xfrm>
          <a:custGeom>
            <a:avLst/>
            <a:gdLst/>
            <a:ahLst/>
            <a:cxnLst/>
            <a:rect l="l" t="t" r="r" b="b"/>
            <a:pathLst>
              <a:path w="394907" h="262793">
                <a:moveTo>
                  <a:pt x="0" y="0"/>
                </a:moveTo>
                <a:lnTo>
                  <a:pt x="394907" y="0"/>
                </a:lnTo>
                <a:lnTo>
                  <a:pt x="394907" y="262793"/>
                </a:lnTo>
                <a:lnTo>
                  <a:pt x="0" y="2627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68854" y="2018713"/>
            <a:ext cx="7575146" cy="6748766"/>
          </a:xfrm>
          <a:custGeom>
            <a:avLst/>
            <a:gdLst/>
            <a:ahLst/>
            <a:cxnLst/>
            <a:rect l="l" t="t" r="r" b="b"/>
            <a:pathLst>
              <a:path w="7575146" h="6748766">
                <a:moveTo>
                  <a:pt x="0" y="0"/>
                </a:moveTo>
                <a:lnTo>
                  <a:pt x="7575146" y="0"/>
                </a:lnTo>
                <a:lnTo>
                  <a:pt x="7575146" y="6748766"/>
                </a:lnTo>
                <a:lnTo>
                  <a:pt x="0" y="67487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9432114" y="2018713"/>
            <a:ext cx="6069091" cy="6319087"/>
            <a:chOff x="0" y="0"/>
            <a:chExt cx="8092121" cy="8425450"/>
          </a:xfrm>
        </p:grpSpPr>
        <p:sp>
          <p:nvSpPr>
            <p:cNvPr id="12" name="TextBox 12"/>
            <p:cNvSpPr txBox="1"/>
            <p:nvPr/>
          </p:nvSpPr>
          <p:spPr>
            <a:xfrm>
              <a:off x="0" y="2657194"/>
              <a:ext cx="8092121" cy="1738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900"/>
                </a:lnSpc>
              </a:pPr>
              <a:r>
                <a:rPr lang="en-US" sz="9000" dirty="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	</a:t>
              </a:r>
              <a:r>
                <a:rPr lang="en-US" sz="9000" dirty="0" smtClean="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Result</a:t>
              </a:r>
              <a:endParaRPr lang="en-US" sz="90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038248" y="4512543"/>
              <a:ext cx="6603998" cy="123110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150"/>
                </a:lnSpc>
              </a:pPr>
              <a:r>
                <a:rPr lang="en-US" sz="6500" dirty="0" smtClean="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Video demo</a:t>
              </a:r>
              <a:endParaRPr lang="en-US" sz="65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endParaRPr>
            </a:p>
          </p:txBody>
        </p:sp>
        <p:sp>
          <p:nvSpPr>
            <p:cNvPr id="14" name="AutoShape 14"/>
            <p:cNvSpPr/>
            <p:nvPr/>
          </p:nvSpPr>
          <p:spPr>
            <a:xfrm rot="-10800000">
              <a:off x="4033361" y="0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15" name="AutoShape 15"/>
            <p:cNvSpPr/>
            <p:nvPr/>
          </p:nvSpPr>
          <p:spPr>
            <a:xfrm rot="-10800000">
              <a:off x="4033361" y="6462235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5" name="Freeform 5"/>
            <p:cNvSpPr/>
            <p:nvPr/>
          </p:nvSpPr>
          <p:spPr>
            <a:xfrm rot="5400000">
              <a:off x="109655" y="109655"/>
              <a:ext cx="438619" cy="438619"/>
            </a:xfrm>
            <a:custGeom>
              <a:avLst/>
              <a:gdLst/>
              <a:ahLst/>
              <a:cxnLst/>
              <a:rect l="l" t="t" r="r" b="b"/>
              <a:pathLst>
                <a:path w="438619" h="438619">
                  <a:moveTo>
                    <a:pt x="0" y="0"/>
                  </a:moveTo>
                  <a:lnTo>
                    <a:pt x="438619" y="0"/>
                  </a:lnTo>
                  <a:lnTo>
                    <a:pt x="438619" y="438619"/>
                  </a:lnTo>
                  <a:lnTo>
                    <a:pt x="0" y="4386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b="1" spc="200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02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17499545" y="9552243"/>
            <a:ext cx="394907" cy="262793"/>
          </a:xfrm>
          <a:custGeom>
            <a:avLst/>
            <a:gdLst/>
            <a:ahLst/>
            <a:cxnLst/>
            <a:rect l="l" t="t" r="r" b="b"/>
            <a:pathLst>
              <a:path w="394907" h="262793">
                <a:moveTo>
                  <a:pt x="0" y="0"/>
                </a:moveTo>
                <a:lnTo>
                  <a:pt x="394907" y="0"/>
                </a:lnTo>
                <a:lnTo>
                  <a:pt x="394907" y="262793"/>
                </a:lnTo>
                <a:lnTo>
                  <a:pt x="0" y="2627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4979778" y="1523566"/>
            <a:ext cx="8328444" cy="2406303"/>
            <a:chOff x="0" y="0"/>
            <a:chExt cx="11104593" cy="3208404"/>
          </a:xfrm>
        </p:grpSpPr>
        <p:sp>
          <p:nvSpPr>
            <p:cNvPr id="11" name="TextBox 11"/>
            <p:cNvSpPr txBox="1"/>
            <p:nvPr/>
          </p:nvSpPr>
          <p:spPr>
            <a:xfrm>
              <a:off x="0" y="85725"/>
              <a:ext cx="11104593" cy="17292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899"/>
                </a:lnSpc>
              </a:pPr>
              <a:endParaRPr lang="en-US" sz="8999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311172" y="2060502"/>
              <a:ext cx="6482249" cy="11479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600"/>
                </a:lnSpc>
              </a:pPr>
              <a:r>
                <a:rPr lang="en-US" sz="6000" dirty="0" smtClean="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Group 14</a:t>
              </a:r>
              <a:endParaRPr lang="en-US" sz="6000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162800" y="4672013"/>
            <a:ext cx="3043636" cy="849375"/>
            <a:chOff x="0" y="-19050"/>
            <a:chExt cx="4058181" cy="1132500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19050"/>
              <a:ext cx="4058181" cy="5205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endParaRPr lang="en-US" sz="2500" b="1" spc="100" dirty="0">
                <a:solidFill>
                  <a:srgbClr val="FFFFFF"/>
                </a:solidFill>
                <a:latin typeface="Open Sauce Medium"/>
                <a:ea typeface="Open Sauce Medium"/>
                <a:cs typeface="Open Sauce Medium"/>
                <a:sym typeface="Open Sauce Medium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314425" y="702140"/>
              <a:ext cx="3429330" cy="4113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endParaRPr lang="en-US" sz="2000" spc="80" dirty="0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5" name="Freeform 5"/>
            <p:cNvSpPr/>
            <p:nvPr/>
          </p:nvSpPr>
          <p:spPr>
            <a:xfrm rot="5400000">
              <a:off x="109655" y="109655"/>
              <a:ext cx="438619" cy="438619"/>
            </a:xfrm>
            <a:custGeom>
              <a:avLst/>
              <a:gdLst/>
              <a:ahLst/>
              <a:cxnLst/>
              <a:rect l="l" t="t" r="r" b="b"/>
              <a:pathLst>
                <a:path w="438619" h="438619">
                  <a:moveTo>
                    <a:pt x="0" y="0"/>
                  </a:moveTo>
                  <a:lnTo>
                    <a:pt x="438619" y="0"/>
                  </a:lnTo>
                  <a:lnTo>
                    <a:pt x="438619" y="438619"/>
                  </a:lnTo>
                  <a:lnTo>
                    <a:pt x="0" y="4386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b="1" spc="200">
                  <a:solidFill>
                    <a:srgbClr val="000000"/>
                  </a:solidFill>
                  <a:latin typeface="Open Sauce Light"/>
                  <a:ea typeface="Glacial Indifference Bold"/>
                  <a:cs typeface="Glacial Indifference Bold"/>
                  <a:sym typeface="Glacial Indifference Bold"/>
                </a:rPr>
                <a:t>03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1408919" y="2018713"/>
            <a:ext cx="6626123" cy="6761350"/>
          </a:xfrm>
          <a:custGeom>
            <a:avLst/>
            <a:gdLst/>
            <a:ahLst/>
            <a:cxnLst/>
            <a:rect l="l" t="t" r="r" b="b"/>
            <a:pathLst>
              <a:path w="6626123" h="6761350">
                <a:moveTo>
                  <a:pt x="0" y="0"/>
                </a:moveTo>
                <a:lnTo>
                  <a:pt x="6626123" y="0"/>
                </a:lnTo>
                <a:lnTo>
                  <a:pt x="6626123" y="6761350"/>
                </a:lnTo>
                <a:lnTo>
                  <a:pt x="0" y="67613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7499545" y="9552243"/>
            <a:ext cx="394907" cy="262793"/>
          </a:xfrm>
          <a:custGeom>
            <a:avLst/>
            <a:gdLst/>
            <a:ahLst/>
            <a:cxnLst/>
            <a:rect l="l" t="t" r="r" b="b"/>
            <a:pathLst>
              <a:path w="394907" h="262793">
                <a:moveTo>
                  <a:pt x="0" y="0"/>
                </a:moveTo>
                <a:lnTo>
                  <a:pt x="394907" y="0"/>
                </a:lnTo>
                <a:lnTo>
                  <a:pt x="394907" y="262793"/>
                </a:lnTo>
                <a:lnTo>
                  <a:pt x="0" y="2627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9432114" y="2014436"/>
            <a:ext cx="6069091" cy="6327642"/>
            <a:chOff x="0" y="0"/>
            <a:chExt cx="8092121" cy="8436857"/>
          </a:xfrm>
        </p:grpSpPr>
        <p:sp>
          <p:nvSpPr>
            <p:cNvPr id="12" name="TextBox 12"/>
            <p:cNvSpPr txBox="1"/>
            <p:nvPr/>
          </p:nvSpPr>
          <p:spPr>
            <a:xfrm>
              <a:off x="0" y="2657194"/>
              <a:ext cx="8092121" cy="1738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900"/>
                </a:lnSpc>
              </a:pPr>
              <a:r>
                <a:rPr lang="en-US" sz="9000" dirty="0">
                  <a:solidFill>
                    <a:srgbClr val="000000"/>
                  </a:solidFill>
                  <a:latin typeface="Open Sauce Light"/>
                  <a:ea typeface="Glacial Indifference"/>
                  <a:cs typeface="Glacial Indifference"/>
                  <a:sym typeface="Glacial Indifference"/>
                </a:rPr>
                <a:t>Introduction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546248" y="4484875"/>
              <a:ext cx="5240268" cy="125063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150"/>
                </a:lnSpc>
              </a:pPr>
              <a:r>
                <a:rPr lang="en-US" sz="6500" dirty="0">
                  <a:solidFill>
                    <a:srgbClr val="000000"/>
                  </a:solidFill>
                  <a:latin typeface="Open Sauce Light"/>
                  <a:ea typeface="Glacial Indifference"/>
                  <a:cs typeface="Glacial Indifference"/>
                  <a:sym typeface="Glacial Indifference"/>
                </a:rPr>
                <a:t>Part 01</a:t>
              </a:r>
            </a:p>
          </p:txBody>
        </p:sp>
        <p:sp>
          <p:nvSpPr>
            <p:cNvPr id="14" name="AutoShape 14"/>
            <p:cNvSpPr/>
            <p:nvPr/>
          </p:nvSpPr>
          <p:spPr>
            <a:xfrm rot="-10800000">
              <a:off x="4033361" y="0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15" name="AutoShape 15"/>
            <p:cNvSpPr/>
            <p:nvPr/>
          </p:nvSpPr>
          <p:spPr>
            <a:xfrm rot="-10800000">
              <a:off x="4033361" y="6473642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5" name="Freeform 5"/>
            <p:cNvSpPr/>
            <p:nvPr/>
          </p:nvSpPr>
          <p:spPr>
            <a:xfrm rot="5400000">
              <a:off x="109655" y="109655"/>
              <a:ext cx="438619" cy="438619"/>
            </a:xfrm>
            <a:custGeom>
              <a:avLst/>
              <a:gdLst/>
              <a:ahLst/>
              <a:cxnLst/>
              <a:rect l="l" t="t" r="r" b="b"/>
              <a:pathLst>
                <a:path w="438619" h="438619">
                  <a:moveTo>
                    <a:pt x="0" y="0"/>
                  </a:moveTo>
                  <a:lnTo>
                    <a:pt x="438619" y="0"/>
                  </a:lnTo>
                  <a:lnTo>
                    <a:pt x="438619" y="438619"/>
                  </a:lnTo>
                  <a:lnTo>
                    <a:pt x="0" y="4386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245063" y="2552700"/>
            <a:ext cx="4604065" cy="670751"/>
            <a:chOff x="0" y="0"/>
            <a:chExt cx="6138753" cy="894335"/>
          </a:xfrm>
        </p:grpSpPr>
        <p:grpSp>
          <p:nvGrpSpPr>
            <p:cNvPr id="7" name="Group 7"/>
            <p:cNvGrpSpPr/>
            <p:nvPr/>
          </p:nvGrpSpPr>
          <p:grpSpPr>
            <a:xfrm rot="5400000">
              <a:off x="97682" y="-97682"/>
              <a:ext cx="894335" cy="1089699"/>
              <a:chOff x="0" y="0"/>
              <a:chExt cx="2354580" cy="286893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 rot="-5400000">
              <a:off x="5146736" y="-97682"/>
              <a:ext cx="894335" cy="1089699"/>
              <a:chOff x="0" y="0"/>
              <a:chExt cx="2354580" cy="286893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698002" y="0"/>
              <a:ext cx="4895902" cy="894335"/>
              <a:chOff x="0" y="0"/>
              <a:chExt cx="1133005" cy="206966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133005" cy="206966"/>
              </a:xfrm>
              <a:custGeom>
                <a:avLst/>
                <a:gdLst/>
                <a:ahLst/>
                <a:cxnLst/>
                <a:rect l="l" t="t" r="r" b="b"/>
                <a:pathLst>
                  <a:path w="1133005" h="206966">
                    <a:moveTo>
                      <a:pt x="0" y="0"/>
                    </a:moveTo>
                    <a:lnTo>
                      <a:pt x="1133005" y="0"/>
                    </a:lnTo>
                    <a:lnTo>
                      <a:pt x="1133005" y="206966"/>
                    </a:lnTo>
                    <a:lnTo>
                      <a:pt x="0" y="20696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87630" y="987284"/>
            <a:ext cx="7146415" cy="1285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900"/>
              </a:lnSpc>
            </a:pPr>
            <a:r>
              <a:rPr lang="en-US" sz="90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Background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20861" y="3619500"/>
            <a:ext cx="9166139" cy="69488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b="1" dirty="0">
                <a:latin typeface="Open Sauce Light"/>
              </a:rPr>
              <a:t>The Context:</a:t>
            </a:r>
            <a:r>
              <a:rPr lang="en-US" sz="2400" dirty="0">
                <a:latin typeface="Open Sauce Light"/>
              </a:rPr>
              <a:t> Mobile networks are essential in Cameroon, yet customer satisfaction remains critically low.</a:t>
            </a:r>
          </a:p>
          <a:p>
            <a:pPr marL="342900" indent="-342900"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>
                <a:latin typeface="Open Sauce Light"/>
              </a:rPr>
              <a:t>Over </a:t>
            </a:r>
            <a:r>
              <a:rPr lang="en-US" sz="2400" b="1" dirty="0">
                <a:latin typeface="Open Sauce Light"/>
              </a:rPr>
              <a:t>70%</a:t>
            </a:r>
            <a:r>
              <a:rPr lang="en-US" sz="2400" dirty="0">
                <a:latin typeface="Open Sauce Light"/>
              </a:rPr>
              <a:t> of users </a:t>
            </a:r>
            <a:r>
              <a:rPr lang="en-US" sz="2400" dirty="0" smtClean="0">
                <a:latin typeface="Open Sauce Light"/>
              </a:rPr>
              <a:t>interviewed experience </a:t>
            </a:r>
            <a:r>
              <a:rPr lang="en-US" sz="2400" dirty="0">
                <a:latin typeface="Open Sauce Light"/>
              </a:rPr>
              <a:t>daily network issues</a:t>
            </a:r>
            <a:r>
              <a:rPr lang="en-US" sz="2400" dirty="0" smtClean="0">
                <a:latin typeface="Open Sauce Light"/>
              </a:rPr>
              <a:t>.</a:t>
            </a:r>
            <a:endParaRPr lang="en-US" sz="2400" dirty="0">
              <a:latin typeface="Open Sauce Light"/>
            </a:endParaRPr>
          </a:p>
          <a:p>
            <a:pPr marL="342900" indent="-342900"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b="1" dirty="0" smtClean="0">
                <a:latin typeface="Open Sauce Light"/>
              </a:rPr>
              <a:t>The </a:t>
            </a:r>
            <a:r>
              <a:rPr lang="en-US" sz="2400" b="1" dirty="0">
                <a:latin typeface="Open Sauce Light"/>
              </a:rPr>
              <a:t>Core Disconnect</a:t>
            </a:r>
            <a:r>
              <a:rPr lang="en-US" sz="2400" b="1" dirty="0" smtClean="0">
                <a:latin typeface="Open Sauce Light"/>
              </a:rPr>
              <a:t>:</a:t>
            </a:r>
            <a:endParaRPr lang="en-US" sz="2400" dirty="0">
              <a:latin typeface="Open Sauce Light"/>
            </a:endParaRPr>
          </a:p>
          <a:p>
            <a:pPr marL="342900" indent="-342900"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b="1" dirty="0">
                <a:latin typeface="Open Sauce Light"/>
              </a:rPr>
              <a:t>Network Operators</a:t>
            </a:r>
            <a:r>
              <a:rPr lang="en-US" sz="2400" dirty="0">
                <a:latin typeface="Open Sauce Light"/>
              </a:rPr>
              <a:t> see </a:t>
            </a:r>
            <a:r>
              <a:rPr lang="en-US" sz="2400" b="1" dirty="0">
                <a:latin typeface="Open Sauce Light"/>
              </a:rPr>
              <a:t>Quality of Service (</a:t>
            </a:r>
            <a:r>
              <a:rPr lang="en-US" sz="2400" b="1" dirty="0" err="1">
                <a:latin typeface="Open Sauce Light"/>
              </a:rPr>
              <a:t>QoS</a:t>
            </a:r>
            <a:r>
              <a:rPr lang="en-US" sz="2400" b="1" dirty="0">
                <a:latin typeface="Open Sauce Light"/>
              </a:rPr>
              <a:t>)</a:t>
            </a:r>
            <a:r>
              <a:rPr lang="en-US" sz="2400" dirty="0">
                <a:latin typeface="Open Sauce Light"/>
              </a:rPr>
              <a:t>: Technical data like bandwidth, latency, and packet loss.</a:t>
            </a:r>
          </a:p>
          <a:p>
            <a:pPr marL="342900" indent="-342900"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b="1" dirty="0">
                <a:latin typeface="Open Sauce Light"/>
              </a:rPr>
              <a:t>Users</a:t>
            </a:r>
            <a:r>
              <a:rPr lang="en-US" sz="2400" dirty="0">
                <a:latin typeface="Open Sauce Light"/>
              </a:rPr>
              <a:t> feel </a:t>
            </a:r>
            <a:r>
              <a:rPr lang="en-US" sz="2400" b="1" dirty="0">
                <a:latin typeface="Open Sauce Light"/>
              </a:rPr>
              <a:t>Quality of Experience (</a:t>
            </a:r>
            <a:r>
              <a:rPr lang="en-US" sz="2400" b="1" dirty="0" err="1">
                <a:latin typeface="Open Sauce Light"/>
              </a:rPr>
              <a:t>QoE</a:t>
            </a:r>
            <a:r>
              <a:rPr lang="en-US" sz="2400" b="1" dirty="0">
                <a:latin typeface="Open Sauce Light"/>
              </a:rPr>
              <a:t>)</a:t>
            </a:r>
            <a:r>
              <a:rPr lang="en-US" sz="2400" dirty="0">
                <a:latin typeface="Open Sauce Light"/>
              </a:rPr>
              <a:t>: The real-world feeling of "slow internet" or "poor coverage."</a:t>
            </a:r>
          </a:p>
          <a:p>
            <a:pPr lvl="1">
              <a:lnSpc>
                <a:spcPct val="150000"/>
              </a:lnSpc>
            </a:pPr>
            <a:endParaRPr lang="en-US" sz="2400" dirty="0" smtClean="0">
              <a:latin typeface="Open Sauce Light"/>
            </a:endParaRPr>
          </a:p>
          <a:p>
            <a:pPr lvl="1">
              <a:lnSpc>
                <a:spcPct val="150000"/>
              </a:lnSpc>
            </a:pPr>
            <a:endParaRPr lang="en-US" sz="2400" dirty="0">
              <a:latin typeface="Open Sauce Light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16" name="TextBox 16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b="1" spc="200">
                  <a:solidFill>
                    <a:srgbClr val="00000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04</a:t>
              </a:r>
            </a:p>
          </p:txBody>
        </p:sp>
        <p:sp>
          <p:nvSpPr>
            <p:cNvPr id="17" name="AutoShape 17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id="18" name="Freeform 18"/>
          <p:cNvSpPr/>
          <p:nvPr/>
        </p:nvSpPr>
        <p:spPr>
          <a:xfrm>
            <a:off x="9859601" y="1460402"/>
            <a:ext cx="7301861" cy="8080530"/>
          </a:xfrm>
          <a:custGeom>
            <a:avLst/>
            <a:gdLst/>
            <a:ahLst/>
            <a:cxnLst/>
            <a:rect l="l" t="t" r="r" b="b"/>
            <a:pathLst>
              <a:path w="7301861" h="8080530">
                <a:moveTo>
                  <a:pt x="0" y="0"/>
                </a:moveTo>
                <a:lnTo>
                  <a:pt x="7301861" y="0"/>
                </a:lnTo>
                <a:lnTo>
                  <a:pt x="7301861" y="8080530"/>
                </a:lnTo>
                <a:lnTo>
                  <a:pt x="0" y="80805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1507893" y="2697177"/>
            <a:ext cx="3932599" cy="368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12"/>
              </a:lnSpc>
            </a:pPr>
            <a:r>
              <a:rPr lang="en-US" sz="2394" spc="95" dirty="0" smtClean="0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Context of the project</a:t>
            </a:r>
            <a:endParaRPr lang="en-US" sz="2394" spc="95" dirty="0">
              <a:solidFill>
                <a:srgbClr val="FFFFFF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17499545" y="9552243"/>
            <a:ext cx="394907" cy="262793"/>
          </a:xfrm>
          <a:custGeom>
            <a:avLst/>
            <a:gdLst/>
            <a:ahLst/>
            <a:cxnLst/>
            <a:rect l="l" t="t" r="r" b="b"/>
            <a:pathLst>
              <a:path w="394907" h="262793">
                <a:moveTo>
                  <a:pt x="0" y="0"/>
                </a:moveTo>
                <a:lnTo>
                  <a:pt x="394907" y="0"/>
                </a:lnTo>
                <a:lnTo>
                  <a:pt x="394907" y="262793"/>
                </a:lnTo>
                <a:lnTo>
                  <a:pt x="0" y="2627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5" name="Freeform 5"/>
            <p:cNvSpPr/>
            <p:nvPr/>
          </p:nvSpPr>
          <p:spPr>
            <a:xfrm rot="5400000">
              <a:off x="109655" y="109655"/>
              <a:ext cx="438619" cy="438619"/>
            </a:xfrm>
            <a:custGeom>
              <a:avLst/>
              <a:gdLst/>
              <a:ahLst/>
              <a:cxnLst/>
              <a:rect l="l" t="t" r="r" b="b"/>
              <a:pathLst>
                <a:path w="438619" h="438619">
                  <a:moveTo>
                    <a:pt x="0" y="0"/>
                  </a:moveTo>
                  <a:lnTo>
                    <a:pt x="438619" y="0"/>
                  </a:lnTo>
                  <a:lnTo>
                    <a:pt x="438619" y="438619"/>
                  </a:lnTo>
                  <a:lnTo>
                    <a:pt x="0" y="4386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b="1" spc="200">
                  <a:solidFill>
                    <a:srgbClr val="00000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05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5011973" y="4235399"/>
            <a:ext cx="1423672" cy="1198452"/>
            <a:chOff x="0" y="0"/>
            <a:chExt cx="1898229" cy="1597936"/>
          </a:xfrm>
        </p:grpSpPr>
        <p:sp>
          <p:nvSpPr>
            <p:cNvPr id="10" name="Freeform 10"/>
            <p:cNvSpPr/>
            <p:nvPr/>
          </p:nvSpPr>
          <p:spPr>
            <a:xfrm rot="-5646314">
              <a:off x="295205" y="-9981"/>
              <a:ext cx="1485925" cy="1617899"/>
            </a:xfrm>
            <a:custGeom>
              <a:avLst/>
              <a:gdLst/>
              <a:ahLst/>
              <a:cxnLst/>
              <a:rect l="l" t="t" r="r" b="b"/>
              <a:pathLst>
                <a:path w="1485925" h="1617899">
                  <a:moveTo>
                    <a:pt x="0" y="0"/>
                  </a:moveTo>
                  <a:lnTo>
                    <a:pt x="1485925" y="0"/>
                  </a:lnTo>
                  <a:lnTo>
                    <a:pt x="1485925" y="1617898"/>
                  </a:lnTo>
                  <a:lnTo>
                    <a:pt x="0" y="16178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0" y="69248"/>
              <a:ext cx="1381233" cy="1205440"/>
            </a:xfrm>
            <a:custGeom>
              <a:avLst/>
              <a:gdLst/>
              <a:ahLst/>
              <a:cxnLst/>
              <a:rect l="l" t="t" r="r" b="b"/>
              <a:pathLst>
                <a:path w="1381233" h="1205440">
                  <a:moveTo>
                    <a:pt x="0" y="0"/>
                  </a:moveTo>
                  <a:lnTo>
                    <a:pt x="1381233" y="0"/>
                  </a:lnTo>
                  <a:lnTo>
                    <a:pt x="1381233" y="1205440"/>
                  </a:lnTo>
                  <a:lnTo>
                    <a:pt x="0" y="12054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5" name="TextBox 15"/>
          <p:cNvSpPr txBox="1"/>
          <p:nvPr/>
        </p:nvSpPr>
        <p:spPr>
          <a:xfrm>
            <a:off x="2286000" y="2452089"/>
            <a:ext cx="14249400" cy="1269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 dirty="0" smtClean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What we want to solve</a:t>
            </a:r>
            <a:endParaRPr lang="en-US" sz="9000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599018" y="5373832"/>
            <a:ext cx="4383161" cy="2390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2400" b="1" dirty="0">
                <a:latin typeface="Open Sauce Light" charset="0"/>
              </a:rPr>
              <a:t>The </a:t>
            </a:r>
            <a:r>
              <a:rPr lang="en-US" sz="2400" b="1" dirty="0" smtClean="0">
                <a:latin typeface="Open Sauce Light" charset="0"/>
              </a:rPr>
              <a:t>Gap</a:t>
            </a:r>
          </a:p>
          <a:p>
            <a:pPr algn="ctr">
              <a:lnSpc>
                <a:spcPts val="2700"/>
              </a:lnSpc>
            </a:pPr>
            <a:r>
              <a:rPr lang="en-US" sz="2400" dirty="0" smtClean="0">
                <a:latin typeface="Open Sauce Light" charset="0"/>
              </a:rPr>
              <a:t>There is </a:t>
            </a:r>
            <a:r>
              <a:rPr lang="en-US" sz="2400" dirty="0">
                <a:latin typeface="Open Sauce Light" charset="0"/>
              </a:rPr>
              <a:t>no structured, real-time mechanism to connect the operator's technical data with the user's actual experience</a:t>
            </a:r>
            <a:r>
              <a:rPr lang="en-US" dirty="0"/>
              <a:t>.</a:t>
            </a:r>
            <a:endParaRPr lang="en-US" spc="72" dirty="0">
              <a:solidFill>
                <a:srgbClr val="000000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  <a:p>
            <a:pPr algn="ctr">
              <a:lnSpc>
                <a:spcPts val="2700"/>
              </a:lnSpc>
            </a:pPr>
            <a:endParaRPr lang="en-US" sz="1800" spc="72" dirty="0">
              <a:solidFill>
                <a:srgbClr val="000000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</p:txBody>
      </p:sp>
      <p:sp>
        <p:nvSpPr>
          <p:cNvPr id="22" name="Freeform 22"/>
          <p:cNvSpPr/>
          <p:nvPr/>
        </p:nvSpPr>
        <p:spPr>
          <a:xfrm>
            <a:off x="17499545" y="9552243"/>
            <a:ext cx="394907" cy="262793"/>
          </a:xfrm>
          <a:custGeom>
            <a:avLst/>
            <a:gdLst/>
            <a:ahLst/>
            <a:cxnLst/>
            <a:rect l="l" t="t" r="r" b="b"/>
            <a:pathLst>
              <a:path w="394907" h="262793">
                <a:moveTo>
                  <a:pt x="0" y="0"/>
                </a:moveTo>
                <a:lnTo>
                  <a:pt x="394907" y="0"/>
                </a:lnTo>
                <a:lnTo>
                  <a:pt x="394907" y="262793"/>
                </a:lnTo>
                <a:lnTo>
                  <a:pt x="0" y="26279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9"/>
          <p:cNvGrpSpPr/>
          <p:nvPr/>
        </p:nvGrpSpPr>
        <p:grpSpPr>
          <a:xfrm>
            <a:off x="12192000" y="4165565"/>
            <a:ext cx="1423672" cy="1198452"/>
            <a:chOff x="0" y="0"/>
            <a:chExt cx="1898229" cy="1597936"/>
          </a:xfrm>
        </p:grpSpPr>
        <p:sp>
          <p:nvSpPr>
            <p:cNvPr id="18" name="Freeform 10"/>
            <p:cNvSpPr/>
            <p:nvPr/>
          </p:nvSpPr>
          <p:spPr>
            <a:xfrm rot="-5646314">
              <a:off x="295205" y="-9981"/>
              <a:ext cx="1485925" cy="1617899"/>
            </a:xfrm>
            <a:custGeom>
              <a:avLst/>
              <a:gdLst/>
              <a:ahLst/>
              <a:cxnLst/>
              <a:rect l="l" t="t" r="r" b="b"/>
              <a:pathLst>
                <a:path w="1485925" h="1617899">
                  <a:moveTo>
                    <a:pt x="0" y="0"/>
                  </a:moveTo>
                  <a:lnTo>
                    <a:pt x="1485925" y="0"/>
                  </a:lnTo>
                  <a:lnTo>
                    <a:pt x="1485925" y="1617898"/>
                  </a:lnTo>
                  <a:lnTo>
                    <a:pt x="0" y="16178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" name="Freeform 11"/>
            <p:cNvSpPr/>
            <p:nvPr/>
          </p:nvSpPr>
          <p:spPr>
            <a:xfrm>
              <a:off x="0" y="69248"/>
              <a:ext cx="1381233" cy="1205440"/>
            </a:xfrm>
            <a:custGeom>
              <a:avLst/>
              <a:gdLst/>
              <a:ahLst/>
              <a:cxnLst/>
              <a:rect l="l" t="t" r="r" b="b"/>
              <a:pathLst>
                <a:path w="1381233" h="1205440">
                  <a:moveTo>
                    <a:pt x="0" y="0"/>
                  </a:moveTo>
                  <a:lnTo>
                    <a:pt x="1381233" y="0"/>
                  </a:lnTo>
                  <a:lnTo>
                    <a:pt x="1381233" y="1205440"/>
                  </a:lnTo>
                  <a:lnTo>
                    <a:pt x="0" y="12054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2" name="Rectangle 11"/>
          <p:cNvSpPr/>
          <p:nvPr/>
        </p:nvSpPr>
        <p:spPr>
          <a:xfrm>
            <a:off x="9410700" y="5197513"/>
            <a:ext cx="69815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Open Sauce Light"/>
              </a:rPr>
              <a:t>Consequences of this Gap:</a:t>
            </a:r>
            <a:endParaRPr lang="en-US" sz="2400" dirty="0">
              <a:latin typeface="Open Sauce Light"/>
            </a:endParaRPr>
          </a:p>
          <a:p>
            <a:pPr marL="342900" indent="-342900" algn="ctr">
              <a:buFont typeface="Wingdings" pitchFamily="2" charset="2"/>
              <a:buChar char="q"/>
            </a:pPr>
            <a:r>
              <a:rPr lang="en-US" sz="2400" b="1" dirty="0">
                <a:latin typeface="Open Sauce Light"/>
              </a:rPr>
              <a:t>For Users:</a:t>
            </a:r>
            <a:r>
              <a:rPr lang="en-US" sz="2400" dirty="0">
                <a:latin typeface="Open Sauce Light"/>
              </a:rPr>
              <a:t> Persistent frustration and a tendency to constantly switch providers seeking better service (over 74% of users switch).</a:t>
            </a:r>
          </a:p>
          <a:p>
            <a:pPr marL="342900" indent="-342900" algn="ctr">
              <a:buFont typeface="Wingdings" pitchFamily="2" charset="2"/>
              <a:buChar char="q"/>
            </a:pPr>
            <a:r>
              <a:rPr lang="en-US" sz="2400" b="1" dirty="0">
                <a:latin typeface="Open Sauce Light"/>
              </a:rPr>
              <a:t>For Operators</a:t>
            </a:r>
            <a:r>
              <a:rPr lang="en-US" sz="2400" b="1" dirty="0" smtClean="0">
                <a:latin typeface="Open Sauce Light"/>
              </a:rPr>
              <a:t>:</a:t>
            </a:r>
            <a:r>
              <a:rPr lang="en-US" sz="2400" dirty="0" smtClean="0">
                <a:latin typeface="Open Sauce Light"/>
              </a:rPr>
              <a:t> Difficulty </a:t>
            </a:r>
            <a:r>
              <a:rPr lang="en-US" sz="2400" dirty="0">
                <a:latin typeface="Open Sauce Light"/>
              </a:rPr>
              <a:t>in retaining loyal customers.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5" name="Freeform 5"/>
            <p:cNvSpPr/>
            <p:nvPr/>
          </p:nvSpPr>
          <p:spPr>
            <a:xfrm rot="5400000">
              <a:off x="109655" y="109655"/>
              <a:ext cx="438619" cy="438619"/>
            </a:xfrm>
            <a:custGeom>
              <a:avLst/>
              <a:gdLst/>
              <a:ahLst/>
              <a:cxnLst/>
              <a:rect l="l" t="t" r="r" b="b"/>
              <a:pathLst>
                <a:path w="438619" h="438619">
                  <a:moveTo>
                    <a:pt x="0" y="0"/>
                  </a:moveTo>
                  <a:lnTo>
                    <a:pt x="438619" y="0"/>
                  </a:lnTo>
                  <a:lnTo>
                    <a:pt x="438619" y="438619"/>
                  </a:lnTo>
                  <a:lnTo>
                    <a:pt x="0" y="4386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b="1" spc="200" dirty="0" smtClean="0">
                  <a:solidFill>
                    <a:srgbClr val="000000"/>
                  </a:solidFill>
                  <a:latin typeface="Open Sauce Light"/>
                  <a:ea typeface="Glacial Indifference Bold"/>
                  <a:cs typeface="Glacial Indifference Bold"/>
                  <a:sym typeface="Glacial Indifference Bold"/>
                </a:rPr>
                <a:t>06</a:t>
              </a:r>
              <a:endParaRPr lang="en-US" sz="2000" b="1" spc="200" dirty="0">
                <a:solidFill>
                  <a:srgbClr val="000000"/>
                </a:solidFill>
                <a:latin typeface="Open Sauce Light"/>
                <a:ea typeface="Glacial Indifference Bold"/>
                <a:cs typeface="Glacial Indifference Bold"/>
                <a:sym typeface="Glacial Indifference Bold"/>
              </a:endParaRP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547844" y="3238500"/>
            <a:ext cx="7935879" cy="2417688"/>
            <a:chOff x="0" y="76200"/>
            <a:chExt cx="8368827" cy="3223584"/>
          </a:xfrm>
        </p:grpSpPr>
        <p:sp>
          <p:nvSpPr>
            <p:cNvPr id="10" name="TextBox 10"/>
            <p:cNvSpPr txBox="1"/>
            <p:nvPr/>
          </p:nvSpPr>
          <p:spPr>
            <a:xfrm>
              <a:off x="0" y="76200"/>
              <a:ext cx="8368827" cy="1738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900"/>
                </a:lnSpc>
              </a:pPr>
              <a:r>
                <a:rPr lang="en-US" sz="9000" dirty="0" smtClean="0">
                  <a:solidFill>
                    <a:srgbClr val="000000"/>
                  </a:solidFill>
                  <a:latin typeface="Open Sauce Light"/>
                  <a:ea typeface="Glacial Indifference"/>
                  <a:cs typeface="Glacial Indifference"/>
                  <a:sym typeface="Glacial Indifference"/>
                </a:rPr>
                <a:t>Our Solution</a:t>
              </a:r>
              <a:endParaRPr lang="en-US" sz="9000" dirty="0">
                <a:solidFill>
                  <a:srgbClr val="000000"/>
                </a:solidFill>
                <a:latin typeface="Open Sauce Light"/>
                <a:ea typeface="Glacial Indifference"/>
                <a:cs typeface="Glacial Indifference"/>
                <a:sym typeface="Glacial Indifference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068677"/>
              <a:ext cx="7409956" cy="12311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150"/>
                </a:lnSpc>
              </a:pPr>
              <a:r>
                <a:rPr lang="en-US" sz="6500" dirty="0" smtClean="0">
                  <a:solidFill>
                    <a:srgbClr val="000000"/>
                  </a:solidFill>
                  <a:latin typeface="Open Sauce Light"/>
                  <a:ea typeface="Glacial Indifference"/>
                  <a:cs typeface="Glacial Indifference"/>
                  <a:sym typeface="Glacial Indifference"/>
                </a:rPr>
                <a:t>Vital Signal</a:t>
              </a:r>
              <a:endParaRPr lang="en-US" sz="6500" dirty="0">
                <a:solidFill>
                  <a:srgbClr val="000000"/>
                </a:solidFill>
                <a:latin typeface="Open Sauce Light"/>
                <a:ea typeface="Glacial Indifference"/>
                <a:cs typeface="Glacial Indifference"/>
                <a:sym typeface="Glacial Indifference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692441" y="3121230"/>
            <a:ext cx="7358086" cy="4044542"/>
            <a:chOff x="-218254" y="-57151"/>
            <a:chExt cx="9810780" cy="5392722"/>
          </a:xfrm>
        </p:grpSpPr>
        <p:sp>
          <p:nvSpPr>
            <p:cNvPr id="13" name="TextBox 13"/>
            <p:cNvSpPr txBox="1"/>
            <p:nvPr/>
          </p:nvSpPr>
          <p:spPr>
            <a:xfrm>
              <a:off x="1" y="-57151"/>
              <a:ext cx="9592525" cy="5539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ct val="150000"/>
                </a:lnSpc>
              </a:pPr>
              <a:endParaRPr lang="en-US" sz="1800" spc="72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-2" y="1347087"/>
              <a:ext cx="9592525" cy="5539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ct val="150000"/>
                </a:lnSpc>
              </a:pPr>
              <a:endParaRPr lang="en-US" sz="1800" spc="72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" y="4781574"/>
              <a:ext cx="9592525" cy="5539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ct val="150000"/>
                </a:lnSpc>
              </a:pPr>
              <a:endParaRPr lang="en-US" sz="1800" spc="72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endParaRPr>
            </a:p>
          </p:txBody>
        </p:sp>
        <p:sp>
          <p:nvSpPr>
            <p:cNvPr id="16" name="AutoShape 16"/>
            <p:cNvSpPr/>
            <p:nvPr/>
          </p:nvSpPr>
          <p:spPr>
            <a:xfrm rot="16200000">
              <a:off x="4571653" y="-3774164"/>
              <a:ext cx="12711" cy="9592526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17" name="AutoShape 17"/>
            <p:cNvSpPr/>
            <p:nvPr/>
          </p:nvSpPr>
          <p:spPr>
            <a:xfrm rot="16200000">
              <a:off x="4789913" y="-639816"/>
              <a:ext cx="12700" cy="9592525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id="18" name="Freeform 18"/>
          <p:cNvSpPr/>
          <p:nvPr/>
        </p:nvSpPr>
        <p:spPr>
          <a:xfrm>
            <a:off x="17499545" y="9552243"/>
            <a:ext cx="394907" cy="262793"/>
          </a:xfrm>
          <a:custGeom>
            <a:avLst/>
            <a:gdLst/>
            <a:ahLst/>
            <a:cxnLst/>
            <a:rect l="l" t="t" r="r" b="b"/>
            <a:pathLst>
              <a:path w="394907" h="262793">
                <a:moveTo>
                  <a:pt x="0" y="0"/>
                </a:moveTo>
                <a:lnTo>
                  <a:pt x="394907" y="0"/>
                </a:lnTo>
                <a:lnTo>
                  <a:pt x="394907" y="262793"/>
                </a:lnTo>
                <a:lnTo>
                  <a:pt x="0" y="2627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2" name="Rectangle 21"/>
          <p:cNvSpPr/>
          <p:nvPr/>
        </p:nvSpPr>
        <p:spPr>
          <a:xfrm>
            <a:off x="9062433" y="2324100"/>
            <a:ext cx="66181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Open Sauce Light"/>
              </a:rPr>
              <a:t>An </a:t>
            </a:r>
            <a:r>
              <a:rPr lang="en-US" sz="2800" dirty="0">
                <a:latin typeface="Open Sauce Light"/>
              </a:rPr>
              <a:t>ecosystem designed to empower users and inform operators.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042555" y="3864017"/>
            <a:ext cx="67624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Open Sauce Light"/>
              </a:rPr>
              <a:t>1.  A </a:t>
            </a:r>
            <a:r>
              <a:rPr lang="en-US" sz="2400" b="1" dirty="0">
                <a:latin typeface="Open Sauce Light"/>
              </a:rPr>
              <a:t>Mobile App for Subscribers:</a:t>
            </a:r>
            <a:endParaRPr lang="en-US" sz="2400" dirty="0">
              <a:latin typeface="Open Sauce Light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Open Sauce Light"/>
              </a:rPr>
              <a:t>Collects real-time, passive network </a:t>
            </a:r>
            <a:r>
              <a:rPr lang="en-US" sz="2400" dirty="0" smtClean="0">
                <a:latin typeface="Open Sauce Light"/>
              </a:rPr>
              <a:t>metrics.</a:t>
            </a:r>
            <a:endParaRPr lang="en-US" sz="2400" dirty="0">
              <a:latin typeface="Open Sauce Light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Open Sauce Light"/>
              </a:rPr>
              <a:t>Allows users to </a:t>
            </a:r>
            <a:r>
              <a:rPr lang="en-US" sz="2400" dirty="0" smtClean="0">
                <a:latin typeface="Open Sauce Light"/>
              </a:rPr>
              <a:t>submit feedback </a:t>
            </a:r>
            <a:r>
              <a:rPr lang="en-US" sz="2400" dirty="0">
                <a:latin typeface="Open Sauce Light"/>
              </a:rPr>
              <a:t>on their experience.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062433" y="7962900"/>
            <a:ext cx="80274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Open Sauce Light"/>
              </a:rPr>
              <a:t>.</a:t>
            </a:r>
            <a:endParaRPr lang="en-US" sz="2400" dirty="0">
              <a:latin typeface="Open Sauce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692441" y="6311744"/>
            <a:ext cx="9144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400" b="1" dirty="0" smtClean="0">
                <a:latin typeface="Open Sauce Light"/>
              </a:rPr>
              <a:t>2. A </a:t>
            </a:r>
            <a:r>
              <a:rPr lang="en-US" sz="2400" b="1" dirty="0">
                <a:latin typeface="Open Sauce Light"/>
              </a:rPr>
              <a:t>Web Dashboard for Network Operators:</a:t>
            </a:r>
            <a:endParaRPr lang="en-US" sz="2400" dirty="0">
              <a:latin typeface="Open Sauce Light"/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Open Sauce Light"/>
              </a:rPr>
              <a:t>Provides a secure portal to access aggregated, anonymized user data and analytics</a:t>
            </a:r>
            <a:r>
              <a:rPr lang="en-US" sz="2400" dirty="0" smtClean="0">
                <a:latin typeface="Open Sauce Light"/>
              </a:rPr>
              <a:t>.</a:t>
            </a:r>
            <a:endParaRPr lang="en-US" sz="2400" dirty="0">
              <a:latin typeface="Open Sauce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5" name="Freeform 5"/>
            <p:cNvSpPr/>
            <p:nvPr/>
          </p:nvSpPr>
          <p:spPr>
            <a:xfrm rot="5400000">
              <a:off x="109655" y="109655"/>
              <a:ext cx="438619" cy="438619"/>
            </a:xfrm>
            <a:custGeom>
              <a:avLst/>
              <a:gdLst/>
              <a:ahLst/>
              <a:cxnLst/>
              <a:rect l="l" t="t" r="r" b="b"/>
              <a:pathLst>
                <a:path w="438619" h="438619">
                  <a:moveTo>
                    <a:pt x="0" y="0"/>
                  </a:moveTo>
                  <a:lnTo>
                    <a:pt x="438619" y="0"/>
                  </a:lnTo>
                  <a:lnTo>
                    <a:pt x="438619" y="438619"/>
                  </a:lnTo>
                  <a:lnTo>
                    <a:pt x="0" y="4386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b="1" spc="200">
                  <a:solidFill>
                    <a:srgbClr val="000000"/>
                  </a:solidFill>
                  <a:latin typeface="Open Sauce Light"/>
                  <a:ea typeface="Glacial Indifference Bold"/>
                  <a:cs typeface="Times New Roman" pitchFamily="18" charset="0"/>
                  <a:sym typeface="Glacial Indifference Bold"/>
                </a:rPr>
                <a:t>07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012826" y="1333500"/>
            <a:ext cx="11066141" cy="25391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899"/>
              </a:lnSpc>
            </a:pPr>
            <a:r>
              <a:rPr lang="en-US" sz="8999" dirty="0" smtClean="0">
                <a:solidFill>
                  <a:srgbClr val="000000"/>
                </a:solidFill>
                <a:latin typeface="Open Sauce Light"/>
                <a:ea typeface="Glacial Indifference"/>
                <a:cs typeface="Times New Roman" pitchFamily="18" charset="0"/>
                <a:sym typeface="Glacial Indifference"/>
              </a:rPr>
              <a:t>The Process: From Concept To code</a:t>
            </a:r>
            <a:endParaRPr lang="en-US" sz="8999" dirty="0">
              <a:solidFill>
                <a:srgbClr val="000000"/>
              </a:solidFill>
              <a:latin typeface="Open Sauce Light"/>
              <a:ea typeface="Glacial Indifference"/>
              <a:cs typeface="Times New Roman" pitchFamily="18" charset="0"/>
              <a:sym typeface="Glacial Indifference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012826" y="5517566"/>
            <a:ext cx="4442791" cy="3877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latin typeface="Open Sauce Light"/>
                <a:cs typeface="Times New Roman" pitchFamily="18" charset="0"/>
              </a:rPr>
              <a:t>Online surveys with mobile users.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latin typeface="Open Sauce Light"/>
                <a:cs typeface="Times New Roman" pitchFamily="18" charset="0"/>
              </a:rPr>
              <a:t>Interviews to understand user frustrations.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latin typeface="Open Sauce Light"/>
                <a:cs typeface="Times New Roman" pitchFamily="18" charset="0"/>
              </a:rPr>
              <a:t>Direct discussions with network operators to understand their data needs.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298268" y="5344442"/>
            <a:ext cx="4455116" cy="36702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Open Sauce Light"/>
                <a:cs typeface="Times New Roman" pitchFamily="18" charset="0"/>
              </a:rPr>
              <a:t>UML </a:t>
            </a:r>
            <a:r>
              <a:rPr lang="en-US" sz="2400" b="1" dirty="0" smtClean="0">
                <a:latin typeface="Open Sauce Light"/>
                <a:cs typeface="Times New Roman" pitchFamily="18" charset="0"/>
              </a:rPr>
              <a:t>Diagrams: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Open Sauce Light"/>
                <a:cs typeface="Times New Roman" pitchFamily="18" charset="0"/>
              </a:rPr>
              <a:t>Use Case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Open Sauce Light"/>
                <a:cs typeface="Times New Roman" pitchFamily="18" charset="0"/>
              </a:rPr>
              <a:t>Sequence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err="1" smtClean="0">
                <a:latin typeface="Open Sauce Light"/>
                <a:cs typeface="Times New Roman" pitchFamily="18" charset="0"/>
              </a:rPr>
              <a:t>DataFlow</a:t>
            </a:r>
            <a:endParaRPr lang="en-US" sz="2400" dirty="0" smtClean="0">
              <a:latin typeface="Open Sauce Light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Open Sauce Light"/>
                <a:cs typeface="Times New Roman" pitchFamily="18" charset="0"/>
              </a:rPr>
              <a:t>Class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Open Sauce Light"/>
                <a:cs typeface="Times New Roman" pitchFamily="18" charset="0"/>
              </a:rPr>
              <a:t>Deployment</a:t>
            </a:r>
          </a:p>
          <a:p>
            <a:pPr marL="342900" indent="-342900">
              <a:lnSpc>
                <a:spcPts val="2700"/>
              </a:lnSpc>
              <a:buFont typeface="Wingdings" pitchFamily="2" charset="2"/>
              <a:buChar char="q"/>
            </a:pPr>
            <a:endParaRPr lang="en-US" sz="2400" b="1" spc="72" dirty="0">
              <a:solidFill>
                <a:srgbClr val="000000"/>
              </a:solidFill>
              <a:latin typeface="Open Sauce Light"/>
              <a:ea typeface="Open Sauce Light"/>
              <a:cs typeface="Times New Roman" pitchFamily="18" charset="0"/>
              <a:sym typeface="Open Sauce Ligh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212510" y="5530591"/>
            <a:ext cx="5094479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b="1" dirty="0" smtClean="0">
                <a:latin typeface="Open Sauce Light"/>
                <a:cs typeface="Times New Roman" pitchFamily="18" charset="0"/>
              </a:rPr>
              <a:t>UI/UX </a:t>
            </a:r>
            <a:r>
              <a:rPr lang="en-US" sz="2400" b="1" dirty="0" smtClean="0">
                <a:latin typeface="Open Sauce Light"/>
                <a:cs typeface="Times New Roman" pitchFamily="18" charset="0"/>
              </a:rPr>
              <a:t>Design: </a:t>
            </a:r>
            <a:r>
              <a:rPr lang="en-US" sz="2400" b="1" dirty="0" err="1" smtClean="0">
                <a:latin typeface="Open Sauce Light"/>
                <a:cs typeface="Times New Roman" pitchFamily="18" charset="0"/>
              </a:rPr>
              <a:t>Figma</a:t>
            </a:r>
            <a:endParaRPr lang="en-US" sz="2400" b="1" dirty="0" smtClean="0">
              <a:latin typeface="Open Sauce Light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b="1" dirty="0" smtClean="0">
                <a:latin typeface="Open Sauce Light"/>
                <a:cs typeface="Times New Roman" pitchFamily="18" charset="0"/>
              </a:rPr>
              <a:t>Frontend </a:t>
            </a:r>
            <a:r>
              <a:rPr lang="en-US" sz="2400" b="1" dirty="0">
                <a:latin typeface="Open Sauce Light"/>
                <a:cs typeface="Times New Roman" pitchFamily="18" charset="0"/>
              </a:rPr>
              <a:t>(App</a:t>
            </a:r>
            <a:r>
              <a:rPr lang="en-US" sz="2400" b="1" dirty="0" smtClean="0">
                <a:latin typeface="Open Sauce Light"/>
                <a:cs typeface="Times New Roman" pitchFamily="18" charset="0"/>
              </a:rPr>
              <a:t>): React Native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b="1" dirty="0" smtClean="0">
                <a:latin typeface="Open Sauce Light"/>
                <a:cs typeface="Times New Roman" pitchFamily="18" charset="0"/>
              </a:rPr>
              <a:t> Backend </a:t>
            </a:r>
            <a:r>
              <a:rPr lang="en-US" sz="2400" b="1" dirty="0">
                <a:latin typeface="Open Sauce Light"/>
                <a:cs typeface="Times New Roman" pitchFamily="18" charset="0"/>
              </a:rPr>
              <a:t>&amp; </a:t>
            </a:r>
            <a:r>
              <a:rPr lang="en-US" sz="2400" b="1" dirty="0" smtClean="0">
                <a:latin typeface="Open Sauce Light"/>
                <a:cs typeface="Times New Roman" pitchFamily="18" charset="0"/>
              </a:rPr>
              <a:t>Database: Express and firebase</a:t>
            </a:r>
            <a:endParaRPr lang="en-US" sz="1800" spc="72" dirty="0">
              <a:solidFill>
                <a:srgbClr val="000000"/>
              </a:solidFill>
              <a:latin typeface="Open Sauce Light"/>
              <a:ea typeface="Open Sauce Light"/>
              <a:cs typeface="Times New Roman" pitchFamily="18" charset="0"/>
              <a:sym typeface="Open Sauce Light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1811066" y="4622090"/>
            <a:ext cx="4513534" cy="670750"/>
            <a:chOff x="0" y="0"/>
            <a:chExt cx="5915655" cy="894335"/>
          </a:xfrm>
        </p:grpSpPr>
        <p:grpSp>
          <p:nvGrpSpPr>
            <p:cNvPr id="14" name="Group 14"/>
            <p:cNvGrpSpPr/>
            <p:nvPr/>
          </p:nvGrpSpPr>
          <p:grpSpPr>
            <a:xfrm rot="5400000">
              <a:off x="97682" y="-97682"/>
              <a:ext cx="894335" cy="1089699"/>
              <a:chOff x="0" y="0"/>
              <a:chExt cx="2354580" cy="286893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6" name="Group 16"/>
            <p:cNvGrpSpPr/>
            <p:nvPr/>
          </p:nvGrpSpPr>
          <p:grpSpPr>
            <a:xfrm rot="-5400000">
              <a:off x="4474887" y="-97682"/>
              <a:ext cx="894335" cy="1089699"/>
              <a:chOff x="0" y="0"/>
              <a:chExt cx="2354580" cy="286893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8" name="Group 18"/>
            <p:cNvGrpSpPr/>
            <p:nvPr/>
          </p:nvGrpSpPr>
          <p:grpSpPr>
            <a:xfrm>
              <a:off x="698002" y="0"/>
              <a:ext cx="5217653" cy="894335"/>
              <a:chOff x="0" y="0"/>
              <a:chExt cx="1207464" cy="206966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1207464" cy="206966"/>
              </a:xfrm>
              <a:custGeom>
                <a:avLst/>
                <a:gdLst/>
                <a:ahLst/>
                <a:cxnLst/>
                <a:rect l="l" t="t" r="r" b="b"/>
                <a:pathLst>
                  <a:path w="1006916" h="206966">
                    <a:moveTo>
                      <a:pt x="0" y="0"/>
                    </a:moveTo>
                    <a:lnTo>
                      <a:pt x="1006916" y="0"/>
                    </a:lnTo>
                    <a:lnTo>
                      <a:pt x="1006916" y="206966"/>
                    </a:lnTo>
                    <a:lnTo>
                      <a:pt x="0" y="20696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447644" y="183503"/>
              <a:ext cx="4601411" cy="5300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12"/>
                </a:lnSpc>
              </a:pPr>
              <a:r>
                <a:rPr lang="en-US" sz="2000" spc="95" dirty="0" smtClean="0">
                  <a:solidFill>
                    <a:srgbClr val="FFFFFF"/>
                  </a:solidFill>
                  <a:latin typeface="Open Sauce Light"/>
                  <a:ea typeface="Open Sauce Light"/>
                  <a:cs typeface="Times New Roman" pitchFamily="18" charset="0"/>
                  <a:sym typeface="Open Sauce Light"/>
                </a:rPr>
                <a:t>Requirement gathering</a:t>
              </a:r>
              <a:endParaRPr lang="en-US" sz="2000" spc="95" dirty="0">
                <a:solidFill>
                  <a:srgbClr val="FFFFFF"/>
                </a:solidFill>
                <a:latin typeface="Open Sauce Light"/>
                <a:ea typeface="Open Sauce Light"/>
                <a:cs typeface="Times New Roman" pitchFamily="18" charset="0"/>
                <a:sym typeface="Open Sauce Light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6768718" y="4607329"/>
            <a:ext cx="4355139" cy="670751"/>
            <a:chOff x="0" y="0"/>
            <a:chExt cx="5466904" cy="894335"/>
          </a:xfrm>
        </p:grpSpPr>
        <p:grpSp>
          <p:nvGrpSpPr>
            <p:cNvPr id="22" name="Group 22"/>
            <p:cNvGrpSpPr/>
            <p:nvPr/>
          </p:nvGrpSpPr>
          <p:grpSpPr>
            <a:xfrm rot="5400000">
              <a:off x="97682" y="-97682"/>
              <a:ext cx="894335" cy="1089699"/>
              <a:chOff x="0" y="0"/>
              <a:chExt cx="2354580" cy="286893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4" name="Group 24"/>
            <p:cNvGrpSpPr/>
            <p:nvPr/>
          </p:nvGrpSpPr>
          <p:grpSpPr>
            <a:xfrm rot="-5400000">
              <a:off x="4474887" y="-97682"/>
              <a:ext cx="894335" cy="1089699"/>
              <a:chOff x="0" y="0"/>
              <a:chExt cx="2354580" cy="286893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6" name="Group 26"/>
            <p:cNvGrpSpPr/>
            <p:nvPr/>
          </p:nvGrpSpPr>
          <p:grpSpPr>
            <a:xfrm>
              <a:off x="698002" y="0"/>
              <a:ext cx="4351052" cy="894335"/>
              <a:chOff x="0" y="0"/>
              <a:chExt cx="1006916" cy="206966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006916" cy="206966"/>
              </a:xfrm>
              <a:custGeom>
                <a:avLst/>
                <a:gdLst/>
                <a:ahLst/>
                <a:cxnLst/>
                <a:rect l="l" t="t" r="r" b="b"/>
                <a:pathLst>
                  <a:path w="1006916" h="206966">
                    <a:moveTo>
                      <a:pt x="0" y="0"/>
                    </a:moveTo>
                    <a:lnTo>
                      <a:pt x="1006916" y="0"/>
                    </a:lnTo>
                    <a:lnTo>
                      <a:pt x="1006916" y="206966"/>
                    </a:lnTo>
                    <a:lnTo>
                      <a:pt x="0" y="20696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8" name="TextBox 28"/>
            <p:cNvSpPr txBox="1"/>
            <p:nvPr/>
          </p:nvSpPr>
          <p:spPr>
            <a:xfrm>
              <a:off x="447644" y="183503"/>
              <a:ext cx="4601411" cy="5300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12"/>
                </a:lnSpc>
              </a:pPr>
              <a:endParaRPr lang="en-US" sz="1200" spc="95" dirty="0">
                <a:solidFill>
                  <a:srgbClr val="FFFFFF"/>
                </a:solidFill>
                <a:latin typeface="Open Sauce Light"/>
                <a:ea typeface="Open Sauce Light"/>
                <a:cs typeface="Times New Roman" pitchFamily="18" charset="0"/>
                <a:sym typeface="Open Sauce Light"/>
              </a:endParaRP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1753384" y="4603004"/>
            <a:ext cx="4632302" cy="670750"/>
            <a:chOff x="-214673" y="0"/>
            <a:chExt cx="6176403" cy="894335"/>
          </a:xfrm>
        </p:grpSpPr>
        <p:grpSp>
          <p:nvGrpSpPr>
            <p:cNvPr id="30" name="Group 30"/>
            <p:cNvGrpSpPr/>
            <p:nvPr/>
          </p:nvGrpSpPr>
          <p:grpSpPr>
            <a:xfrm rot="5400000">
              <a:off x="97682" y="-97682"/>
              <a:ext cx="894335" cy="1089699"/>
              <a:chOff x="0" y="0"/>
              <a:chExt cx="2354580" cy="286893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2" name="Group 32"/>
            <p:cNvGrpSpPr/>
            <p:nvPr/>
          </p:nvGrpSpPr>
          <p:grpSpPr>
            <a:xfrm rot="-5400000">
              <a:off x="4474887" y="-97682"/>
              <a:ext cx="894335" cy="1089699"/>
              <a:chOff x="0" y="0"/>
              <a:chExt cx="2354580" cy="286893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4" name="Group 34"/>
            <p:cNvGrpSpPr/>
            <p:nvPr/>
          </p:nvGrpSpPr>
          <p:grpSpPr>
            <a:xfrm>
              <a:off x="698002" y="0"/>
              <a:ext cx="4351052" cy="894335"/>
              <a:chOff x="0" y="0"/>
              <a:chExt cx="1006916" cy="206966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1006916" cy="206966"/>
              </a:xfrm>
              <a:custGeom>
                <a:avLst/>
                <a:gdLst/>
                <a:ahLst/>
                <a:cxnLst/>
                <a:rect l="l" t="t" r="r" b="b"/>
                <a:pathLst>
                  <a:path w="1006916" h="206966">
                    <a:moveTo>
                      <a:pt x="0" y="0"/>
                    </a:moveTo>
                    <a:lnTo>
                      <a:pt x="1006916" y="0"/>
                    </a:lnTo>
                    <a:lnTo>
                      <a:pt x="1006916" y="206966"/>
                    </a:lnTo>
                    <a:lnTo>
                      <a:pt x="0" y="20696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6" name="TextBox 36"/>
            <p:cNvSpPr txBox="1"/>
            <p:nvPr/>
          </p:nvSpPr>
          <p:spPr>
            <a:xfrm>
              <a:off x="-214673" y="181895"/>
              <a:ext cx="6176403" cy="5300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112"/>
                </a:lnSpc>
              </a:pPr>
              <a:r>
                <a:rPr lang="en-US" sz="2000" spc="95" dirty="0" smtClean="0">
                  <a:solidFill>
                    <a:srgbClr val="FFFFFF"/>
                  </a:solidFill>
                  <a:latin typeface="Open Sauce Light"/>
                  <a:ea typeface="Open Sauce Light"/>
                  <a:cs typeface="Times New Roman" pitchFamily="18" charset="0"/>
                  <a:sym typeface="Open Sauce Light"/>
                </a:rPr>
                <a:t>Design and Implementation</a:t>
              </a:r>
              <a:endParaRPr lang="en-US" sz="2000" spc="95" dirty="0">
                <a:solidFill>
                  <a:srgbClr val="FFFFFF"/>
                </a:solidFill>
                <a:latin typeface="Open Sauce Light"/>
                <a:ea typeface="Open Sauce Light"/>
                <a:cs typeface="Times New Roman" pitchFamily="18" charset="0"/>
                <a:sym typeface="Open Sauce Light"/>
              </a:endParaRPr>
            </a:p>
          </p:txBody>
        </p:sp>
      </p:grpSp>
      <p:sp>
        <p:nvSpPr>
          <p:cNvPr id="37" name="Freeform 37"/>
          <p:cNvSpPr/>
          <p:nvPr/>
        </p:nvSpPr>
        <p:spPr>
          <a:xfrm>
            <a:off x="17499545" y="9552243"/>
            <a:ext cx="394907" cy="262793"/>
          </a:xfrm>
          <a:custGeom>
            <a:avLst/>
            <a:gdLst/>
            <a:ahLst/>
            <a:cxnLst/>
            <a:rect l="l" t="t" r="r" b="b"/>
            <a:pathLst>
              <a:path w="394907" h="262793">
                <a:moveTo>
                  <a:pt x="0" y="0"/>
                </a:moveTo>
                <a:lnTo>
                  <a:pt x="394907" y="0"/>
                </a:lnTo>
                <a:lnTo>
                  <a:pt x="394907" y="262793"/>
                </a:lnTo>
                <a:lnTo>
                  <a:pt x="0" y="2627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8" name="Rectangle 37"/>
          <p:cNvSpPr/>
          <p:nvPr/>
        </p:nvSpPr>
        <p:spPr>
          <a:xfrm>
            <a:off x="6977909" y="4738324"/>
            <a:ext cx="40030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uce Light"/>
                <a:cs typeface="Times New Roman" pitchFamily="18" charset="0"/>
              </a:rPr>
              <a:t>System Modeling (The </a:t>
            </a:r>
            <a:r>
              <a:rPr lang="en-US" sz="2000" dirty="0" smtClean="0">
                <a:solidFill>
                  <a:schemeClr val="bg1"/>
                </a:solidFill>
                <a:latin typeface="Open Sauce Light"/>
                <a:cs typeface="Times New Roman" pitchFamily="18" charset="0"/>
              </a:rPr>
              <a:t>Blueprint)</a:t>
            </a:r>
            <a:r>
              <a:rPr lang="en-US" sz="2000" dirty="0" smtClean="0">
                <a:latin typeface="Open Sauce Light"/>
                <a:cs typeface="Times New Roman" pitchFamily="18" charset="0"/>
              </a:rPr>
              <a:t>)</a:t>
            </a:r>
            <a:endParaRPr lang="en-US" sz="2000" dirty="0">
              <a:latin typeface="Open Sauce Light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4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5" name="Freeform 5"/>
            <p:cNvSpPr/>
            <p:nvPr/>
          </p:nvSpPr>
          <p:spPr>
            <a:xfrm rot="5400000">
              <a:off x="109655" y="109655"/>
              <a:ext cx="438619" cy="438619"/>
            </a:xfrm>
            <a:custGeom>
              <a:avLst/>
              <a:gdLst/>
              <a:ahLst/>
              <a:cxnLst/>
              <a:rect l="l" t="t" r="r" b="b"/>
              <a:pathLst>
                <a:path w="438619" h="438619">
                  <a:moveTo>
                    <a:pt x="0" y="0"/>
                  </a:moveTo>
                  <a:lnTo>
                    <a:pt x="438619" y="0"/>
                  </a:lnTo>
                  <a:lnTo>
                    <a:pt x="438619" y="438619"/>
                  </a:lnTo>
                  <a:lnTo>
                    <a:pt x="0" y="4386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b="1" spc="200" dirty="0" smtClean="0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08</a:t>
              </a:r>
              <a:endParaRPr lang="en-US" sz="2000" b="1" spc="200" dirty="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endParaRP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17499545" y="9552243"/>
            <a:ext cx="394907" cy="262793"/>
          </a:xfrm>
          <a:custGeom>
            <a:avLst/>
            <a:gdLst/>
            <a:ahLst/>
            <a:cxnLst/>
            <a:rect l="l" t="t" r="r" b="b"/>
            <a:pathLst>
              <a:path w="394907" h="262793">
                <a:moveTo>
                  <a:pt x="0" y="0"/>
                </a:moveTo>
                <a:lnTo>
                  <a:pt x="394907" y="0"/>
                </a:lnTo>
                <a:lnTo>
                  <a:pt x="394907" y="262793"/>
                </a:lnTo>
                <a:lnTo>
                  <a:pt x="0" y="2627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2895600" y="333135"/>
            <a:ext cx="14020697" cy="3775063"/>
            <a:chOff x="-6808877" y="-1723095"/>
            <a:chExt cx="18694262" cy="5033417"/>
          </a:xfrm>
        </p:grpSpPr>
        <p:sp>
          <p:nvSpPr>
            <p:cNvPr id="11" name="TextBox 11"/>
            <p:cNvSpPr txBox="1"/>
            <p:nvPr/>
          </p:nvSpPr>
          <p:spPr>
            <a:xfrm>
              <a:off x="-6808877" y="-1723095"/>
              <a:ext cx="18694262" cy="119690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999"/>
                </a:lnSpc>
              </a:pPr>
              <a:r>
                <a:rPr lang="en-US" sz="6999" dirty="0" smtClean="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Core Requirements</a:t>
              </a:r>
              <a:endParaRPr lang="en-US" sz="6999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893285"/>
              <a:ext cx="10429017" cy="4170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00"/>
                </a:lnSpc>
              </a:pPr>
              <a:endParaRPr lang="en-US" sz="1800" spc="72" dirty="0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209800" y="1919900"/>
            <a:ext cx="145542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Open Sauce Light"/>
              </a:rPr>
              <a:t>Functional </a:t>
            </a:r>
            <a:r>
              <a:rPr lang="en-US" sz="2800" b="1" dirty="0">
                <a:solidFill>
                  <a:schemeClr val="bg1"/>
                </a:solidFill>
                <a:latin typeface="Open Sauce Light"/>
              </a:rPr>
              <a:t>Requirements:</a:t>
            </a:r>
            <a:endParaRPr lang="en-US" sz="2800" dirty="0">
              <a:solidFill>
                <a:schemeClr val="bg1"/>
              </a:solidFill>
              <a:latin typeface="Open Sauce Light"/>
            </a:endParaRP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Open Sauce Light"/>
              </a:rPr>
              <a:t>Real-time Background </a:t>
            </a:r>
            <a:r>
              <a:rPr lang="en-US" sz="2800" b="1" dirty="0" smtClean="0">
                <a:solidFill>
                  <a:schemeClr val="bg1"/>
                </a:solidFill>
                <a:latin typeface="Open Sauce Light"/>
              </a:rPr>
              <a:t>Monitoring</a:t>
            </a: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Open Sauce Light"/>
              </a:rPr>
              <a:t>Simple </a:t>
            </a:r>
            <a:r>
              <a:rPr lang="en-US" sz="2800" b="1" dirty="0">
                <a:solidFill>
                  <a:schemeClr val="bg1"/>
                </a:solidFill>
                <a:latin typeface="Open Sauce Light"/>
              </a:rPr>
              <a:t>Feedback </a:t>
            </a:r>
            <a:r>
              <a:rPr lang="en-US" sz="2800" b="1" dirty="0" smtClean="0">
                <a:solidFill>
                  <a:schemeClr val="bg1"/>
                </a:solidFill>
                <a:latin typeface="Open Sauce Light"/>
              </a:rPr>
              <a:t>System</a:t>
            </a:r>
            <a:r>
              <a:rPr lang="en-US" sz="2800" dirty="0" smtClean="0">
                <a:solidFill>
                  <a:schemeClr val="bg1"/>
                </a:solidFill>
                <a:latin typeface="Open Sauce Light"/>
              </a:rPr>
              <a:t>.</a:t>
            </a:r>
            <a:endParaRPr lang="en-US" sz="2800" dirty="0">
              <a:solidFill>
                <a:schemeClr val="bg1"/>
              </a:solidFill>
              <a:latin typeface="Open Sauce Light"/>
            </a:endParaRP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Open Sauce Light"/>
              </a:rPr>
              <a:t>Location-Based </a:t>
            </a:r>
            <a:r>
              <a:rPr lang="en-US" sz="2800" b="1" dirty="0" smtClean="0">
                <a:solidFill>
                  <a:schemeClr val="bg1"/>
                </a:solidFill>
                <a:latin typeface="Open Sauce Light"/>
              </a:rPr>
              <a:t>Data</a:t>
            </a:r>
            <a:endParaRPr lang="en-US" sz="2800" dirty="0">
              <a:solidFill>
                <a:schemeClr val="bg1"/>
              </a:solidFill>
              <a:latin typeface="Open Sauce Light"/>
            </a:endParaRPr>
          </a:p>
          <a:p>
            <a:pPr>
              <a:lnSpc>
                <a:spcPct val="200000"/>
              </a:lnSpc>
            </a:pPr>
            <a:r>
              <a:rPr lang="en-US" sz="2800" b="1" dirty="0">
                <a:solidFill>
                  <a:schemeClr val="bg1"/>
                </a:solidFill>
                <a:latin typeface="Open Sauce Light"/>
              </a:rPr>
              <a:t>Non-Functional Requirements:</a:t>
            </a:r>
            <a:endParaRPr lang="en-US" sz="2800" dirty="0">
              <a:solidFill>
                <a:schemeClr val="bg1"/>
              </a:solidFill>
              <a:latin typeface="Open Sauce Light"/>
            </a:endParaRP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Open Sauce Light"/>
              </a:rPr>
              <a:t>User Privacy:</a:t>
            </a:r>
            <a:r>
              <a:rPr lang="en-US" sz="2800" dirty="0">
                <a:solidFill>
                  <a:schemeClr val="bg1"/>
                </a:solidFill>
                <a:latin typeface="Open Sauce Light"/>
              </a:rPr>
              <a:t> All data collected must be anonymized to protect user identity.</a:t>
            </a: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Open Sauce Light"/>
              </a:rPr>
              <a:t>Offline </a:t>
            </a:r>
            <a:r>
              <a:rPr lang="en-US" sz="2800" b="1" dirty="0">
                <a:solidFill>
                  <a:schemeClr val="bg1"/>
                </a:solidFill>
                <a:latin typeface="Open Sauce Light"/>
              </a:rPr>
              <a:t>Functionality:</a:t>
            </a:r>
            <a:r>
              <a:rPr lang="en-US" sz="2800" dirty="0">
                <a:solidFill>
                  <a:schemeClr val="bg1"/>
                </a:solidFill>
                <a:latin typeface="Open Sauce Light"/>
              </a:rPr>
              <a:t> The app must save data when offline and sync when reconnected.</a:t>
            </a:r>
          </a:p>
        </p:txBody>
      </p:sp>
    </p:spTree>
    <p:extLst>
      <p:ext uri="{BB962C8B-B14F-4D97-AF65-F5344CB8AC3E}">
        <p14:creationId xmlns:p14="http://schemas.microsoft.com/office/powerpoint/2010/main" val="3320036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5" name="Freeform 5"/>
            <p:cNvSpPr/>
            <p:nvPr/>
          </p:nvSpPr>
          <p:spPr>
            <a:xfrm rot="5400000">
              <a:off x="109655" y="109655"/>
              <a:ext cx="438619" cy="438619"/>
            </a:xfrm>
            <a:custGeom>
              <a:avLst/>
              <a:gdLst/>
              <a:ahLst/>
              <a:cxnLst/>
              <a:rect l="l" t="t" r="r" b="b"/>
              <a:pathLst>
                <a:path w="438619" h="438619">
                  <a:moveTo>
                    <a:pt x="0" y="0"/>
                  </a:moveTo>
                  <a:lnTo>
                    <a:pt x="438619" y="0"/>
                  </a:lnTo>
                  <a:lnTo>
                    <a:pt x="438619" y="438619"/>
                  </a:lnTo>
                  <a:lnTo>
                    <a:pt x="0" y="4386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b="1" spc="200" dirty="0" smtClean="0">
                  <a:solidFill>
                    <a:srgbClr val="00000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09</a:t>
              </a:r>
              <a:endParaRPr lang="en-US" sz="2000" b="1" spc="200" dirty="0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endParaRP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17499545" y="9552243"/>
            <a:ext cx="394907" cy="262793"/>
          </a:xfrm>
          <a:custGeom>
            <a:avLst/>
            <a:gdLst/>
            <a:ahLst/>
            <a:cxnLst/>
            <a:rect l="l" t="t" r="r" b="b"/>
            <a:pathLst>
              <a:path w="394907" h="262793">
                <a:moveTo>
                  <a:pt x="0" y="0"/>
                </a:moveTo>
                <a:lnTo>
                  <a:pt x="394907" y="0"/>
                </a:lnTo>
                <a:lnTo>
                  <a:pt x="394907" y="262793"/>
                </a:lnTo>
                <a:lnTo>
                  <a:pt x="0" y="2627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1676400" y="1562100"/>
            <a:ext cx="6858000" cy="6775700"/>
            <a:chOff x="187105" y="-608817"/>
            <a:chExt cx="8092121" cy="9034267"/>
          </a:xfrm>
        </p:grpSpPr>
        <p:sp>
          <p:nvSpPr>
            <p:cNvPr id="12" name="TextBox 12"/>
            <p:cNvSpPr txBox="1"/>
            <p:nvPr/>
          </p:nvSpPr>
          <p:spPr>
            <a:xfrm>
              <a:off x="187105" y="1047219"/>
              <a:ext cx="8092121" cy="33855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900"/>
                </a:lnSpc>
              </a:pPr>
              <a:r>
                <a:rPr lang="en-US" sz="9000" dirty="0" smtClean="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System Architecture</a:t>
              </a:r>
              <a:endParaRPr lang="en-US" sz="90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206902" y="4512543"/>
              <a:ext cx="3652917" cy="12392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150"/>
                </a:lnSpc>
              </a:pPr>
              <a:r>
                <a:rPr lang="en-US" sz="6500" dirty="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Part 02</a:t>
              </a:r>
            </a:p>
          </p:txBody>
        </p:sp>
        <p:sp>
          <p:nvSpPr>
            <p:cNvPr id="14" name="AutoShape 14"/>
            <p:cNvSpPr/>
            <p:nvPr/>
          </p:nvSpPr>
          <p:spPr>
            <a:xfrm rot="10800000">
              <a:off x="4020660" y="-608817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15" name="AutoShape 15"/>
            <p:cNvSpPr/>
            <p:nvPr/>
          </p:nvSpPr>
          <p:spPr>
            <a:xfrm rot="-10800000">
              <a:off x="4033361" y="6462235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id="17" name="Freeform 10"/>
          <p:cNvSpPr/>
          <p:nvPr/>
        </p:nvSpPr>
        <p:spPr>
          <a:xfrm>
            <a:off x="10134600" y="1445475"/>
            <a:ext cx="6417596" cy="7590704"/>
          </a:xfrm>
          <a:custGeom>
            <a:avLst/>
            <a:gdLst/>
            <a:ahLst/>
            <a:cxnLst/>
            <a:rect l="l" t="t" r="r" b="b"/>
            <a:pathLst>
              <a:path w="6417596" h="7590704">
                <a:moveTo>
                  <a:pt x="0" y="0"/>
                </a:moveTo>
                <a:lnTo>
                  <a:pt x="6417595" y="0"/>
                </a:lnTo>
                <a:lnTo>
                  <a:pt x="6417595" y="7590704"/>
                </a:lnTo>
                <a:lnTo>
                  <a:pt x="0" y="75907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730</Words>
  <Application>Microsoft Office PowerPoint</Application>
  <PresentationFormat>Custom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Glacial Indifference Bold</vt:lpstr>
      <vt:lpstr>Open Sauce Medium</vt:lpstr>
      <vt:lpstr>Glacial Indifference</vt:lpstr>
      <vt:lpstr>Wingdings</vt:lpstr>
      <vt:lpstr>Times New Roman</vt:lpstr>
      <vt:lpstr>Calibri</vt:lpstr>
      <vt:lpstr>Open Sauce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Modern Illustrated Learning and Technology School Project Education Presentation</dc:title>
  <cp:lastModifiedBy>ALL COMPUTERS</cp:lastModifiedBy>
  <cp:revision>29</cp:revision>
  <dcterms:created xsi:type="dcterms:W3CDTF">2006-08-16T00:00:00Z</dcterms:created>
  <dcterms:modified xsi:type="dcterms:W3CDTF">2025-06-29T22:51:58Z</dcterms:modified>
  <dc:identifier>DAGrvx078d4</dc:identifier>
</cp:coreProperties>
</file>