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Kudryashev Display" charset="1" panose="02030503080506020303"/>
      <p:regular r:id="rId18"/>
    </p:embeddedFont>
    <p:embeddedFont>
      <p:font typeface="Open Sauce Light" charset="1" panose="000004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Italic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3243" y="5886019"/>
            <a:ext cx="2791718" cy="747246"/>
            <a:chOff x="0" y="0"/>
            <a:chExt cx="703274" cy="188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3274" cy="188242"/>
            </a:xfrm>
            <a:custGeom>
              <a:avLst/>
              <a:gdLst/>
              <a:ahLst/>
              <a:cxnLst/>
              <a:rect r="r" b="b" t="t" l="l"/>
              <a:pathLst>
                <a:path h="188242" w="703274">
                  <a:moveTo>
                    <a:pt x="94121" y="0"/>
                  </a:moveTo>
                  <a:lnTo>
                    <a:pt x="609153" y="0"/>
                  </a:lnTo>
                  <a:cubicBezTo>
                    <a:pt x="661134" y="0"/>
                    <a:pt x="703274" y="42139"/>
                    <a:pt x="703274" y="94121"/>
                  </a:cubicBezTo>
                  <a:lnTo>
                    <a:pt x="703274" y="94121"/>
                  </a:lnTo>
                  <a:cubicBezTo>
                    <a:pt x="703274" y="146103"/>
                    <a:pt x="661134" y="188242"/>
                    <a:pt x="609153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8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703274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12597" y="1009650"/>
            <a:ext cx="6275403" cy="8229600"/>
            <a:chOff x="0" y="0"/>
            <a:chExt cx="895951" cy="1174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951" cy="1174956"/>
            </a:xfrm>
            <a:custGeom>
              <a:avLst/>
              <a:gdLst/>
              <a:ahLst/>
              <a:cxnLst/>
              <a:rect r="r" b="b" t="t" l="l"/>
              <a:pathLst>
                <a:path h="1174956" w="895951">
                  <a:moveTo>
                    <a:pt x="0" y="0"/>
                  </a:moveTo>
                  <a:lnTo>
                    <a:pt x="895951" y="0"/>
                  </a:lnTo>
                  <a:lnTo>
                    <a:pt x="895951" y="1174956"/>
                  </a:lnTo>
                  <a:lnTo>
                    <a:pt x="0" y="1174956"/>
                  </a:lnTo>
                  <a:close/>
                </a:path>
              </a:pathLst>
            </a:custGeom>
            <a:blipFill>
              <a:blip r:embed="rId2"/>
              <a:stretch>
                <a:fillRect l="-15439" t="0" r="-15439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4378" y="1009650"/>
            <a:ext cx="1853434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98346" y="9239250"/>
            <a:ext cx="1853434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2012597" y="0"/>
            <a:ext cx="0" cy="1028700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38225" y="-19050"/>
            <a:ext cx="0" cy="1028700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5529725" y="5886019"/>
            <a:ext cx="3117862" cy="747246"/>
            <a:chOff x="0" y="0"/>
            <a:chExt cx="785434" cy="1882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5434" cy="188242"/>
            </a:xfrm>
            <a:custGeom>
              <a:avLst/>
              <a:gdLst/>
              <a:ahLst/>
              <a:cxnLst/>
              <a:rect r="r" b="b" t="t" l="l"/>
              <a:pathLst>
                <a:path h="188242" w="785434">
                  <a:moveTo>
                    <a:pt x="94121" y="0"/>
                  </a:moveTo>
                  <a:lnTo>
                    <a:pt x="691313" y="0"/>
                  </a:lnTo>
                  <a:cubicBezTo>
                    <a:pt x="743295" y="0"/>
                    <a:pt x="785434" y="42139"/>
                    <a:pt x="785434" y="94121"/>
                  </a:cubicBezTo>
                  <a:lnTo>
                    <a:pt x="785434" y="94121"/>
                  </a:lnTo>
                  <a:cubicBezTo>
                    <a:pt x="785434" y="146103"/>
                    <a:pt x="743295" y="188242"/>
                    <a:pt x="691313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413C36"/>
            </a:solidFill>
            <a:ln w="9525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785434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33243" y="2551649"/>
            <a:ext cx="8679857" cy="209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86"/>
              </a:lnSpc>
            </a:pPr>
            <a:r>
              <a:rPr lang="en-US" sz="8776" spc="-342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UI   Design  and Implementation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33243" y="6866221"/>
            <a:ext cx="6114344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0"/>
              </a:lnSpc>
              <a:spcBef>
                <a:spcPct val="0"/>
              </a:spcBef>
            </a:pPr>
            <a:r>
              <a:rPr lang="en-US" sz="3000" spc="-30">
                <a:solidFill>
                  <a:srgbClr val="413C3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NETWORK QOE FEEDBACK APP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33243" y="7607784"/>
            <a:ext cx="4280179" cy="39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1"/>
              </a:lnSpc>
              <a:spcBef>
                <a:spcPct val="0"/>
              </a:spcBef>
            </a:pPr>
            <a:r>
              <a:rPr lang="en-US" b="true" sz="2300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TUESDAY 03 JUNE 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60402" y="6030153"/>
            <a:ext cx="2337401" cy="401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6"/>
              </a:lnSpc>
            </a:pPr>
            <a:r>
              <a:rPr lang="en-US" sz="2300" spc="-66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GROUP 14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65574" y="6030153"/>
            <a:ext cx="2646163" cy="401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6"/>
              </a:lnSpc>
            </a:pPr>
            <a:r>
              <a:rPr lang="en-US" sz="2300" spc="-66">
                <a:solidFill>
                  <a:srgbClr val="E7E5D9"/>
                </a:solidFill>
                <a:latin typeface="Open Sauce"/>
                <a:ea typeface="Open Sauce"/>
                <a:cs typeface="Open Sauce"/>
                <a:sym typeface="Open Sauce"/>
              </a:rPr>
              <a:t>TASK 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248775"/>
            <a:ext cx="6827831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60169" y="9267825"/>
            <a:ext cx="6827831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773432" y="5657517"/>
            <a:ext cx="5199750" cy="2963857"/>
          </a:xfrm>
          <a:custGeom>
            <a:avLst/>
            <a:gdLst/>
            <a:ahLst/>
            <a:cxnLst/>
            <a:rect r="r" b="b" t="t" l="l"/>
            <a:pathLst>
              <a:path h="2963857" w="5199750">
                <a:moveTo>
                  <a:pt x="0" y="0"/>
                </a:moveTo>
                <a:lnTo>
                  <a:pt x="5199750" y="0"/>
                </a:lnTo>
                <a:lnTo>
                  <a:pt x="5199750" y="2963858"/>
                </a:lnTo>
                <a:lnTo>
                  <a:pt x="0" y="2963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08671" y="2592051"/>
            <a:ext cx="5650629" cy="3065466"/>
          </a:xfrm>
          <a:custGeom>
            <a:avLst/>
            <a:gdLst/>
            <a:ahLst/>
            <a:cxnLst/>
            <a:rect r="r" b="b" t="t" l="l"/>
            <a:pathLst>
              <a:path h="3065466" w="5650629">
                <a:moveTo>
                  <a:pt x="0" y="0"/>
                </a:moveTo>
                <a:lnTo>
                  <a:pt x="5650629" y="0"/>
                </a:lnTo>
                <a:lnTo>
                  <a:pt x="5650629" y="3065466"/>
                </a:lnTo>
                <a:lnTo>
                  <a:pt x="0" y="3065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7139446"/>
            <a:ext cx="5796825" cy="1152450"/>
          </a:xfrm>
          <a:custGeom>
            <a:avLst/>
            <a:gdLst/>
            <a:ahLst/>
            <a:cxnLst/>
            <a:rect r="r" b="b" t="t" l="l"/>
            <a:pathLst>
              <a:path h="1152450" w="5796825">
                <a:moveTo>
                  <a:pt x="0" y="0"/>
                </a:moveTo>
                <a:lnTo>
                  <a:pt x="5796825" y="0"/>
                </a:lnTo>
                <a:lnTo>
                  <a:pt x="5796825" y="1152450"/>
                </a:lnTo>
                <a:lnTo>
                  <a:pt x="0" y="1152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7522" y="3106068"/>
            <a:ext cx="4535910" cy="2551449"/>
          </a:xfrm>
          <a:custGeom>
            <a:avLst/>
            <a:gdLst/>
            <a:ahLst/>
            <a:cxnLst/>
            <a:rect r="r" b="b" t="t" l="l"/>
            <a:pathLst>
              <a:path h="2551449" w="4535910">
                <a:moveTo>
                  <a:pt x="0" y="0"/>
                </a:moveTo>
                <a:lnTo>
                  <a:pt x="4535910" y="0"/>
                </a:lnTo>
                <a:lnTo>
                  <a:pt x="4535910" y="2551449"/>
                </a:lnTo>
                <a:lnTo>
                  <a:pt x="0" y="25514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80851" y="1308584"/>
            <a:ext cx="11841445" cy="8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2"/>
              </a:lnSpc>
            </a:pPr>
            <a:r>
              <a:rPr lang="en-US" sz="7079" spc="-276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Tech Stack and 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92958" y="1224676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E7E5D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8736" y="5527210"/>
            <a:ext cx="3853480" cy="78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b="true" sz="3360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Dev Environment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05820" y="5527210"/>
            <a:ext cx="3853480" cy="78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b="true" sz="3360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Back-end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17260" y="8483335"/>
            <a:ext cx="4391411" cy="78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b="true" sz="3360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 UI Development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267825"/>
            <a:ext cx="1828800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220021" y="1827190"/>
            <a:ext cx="7440665" cy="7440635"/>
            <a:chOff x="0" y="0"/>
            <a:chExt cx="6350025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1826564">
              <a:off x="-1170980" y="-1170988"/>
              <a:ext cx="8691985" cy="8691976"/>
            </a:xfrm>
            <a:custGeom>
              <a:avLst/>
              <a:gdLst/>
              <a:ahLst/>
              <a:cxnLst/>
              <a:rect r="r" b="b" t="t" l="l"/>
              <a:pathLst>
                <a:path h="8691976" w="8691985">
                  <a:moveTo>
                    <a:pt x="0" y="3217413"/>
                  </a:moveTo>
                  <a:lnTo>
                    <a:pt x="5474585" y="0"/>
                  </a:lnTo>
                  <a:lnTo>
                    <a:pt x="8691985" y="5474563"/>
                  </a:lnTo>
                  <a:lnTo>
                    <a:pt x="3217400" y="8691976"/>
                  </a:lnTo>
                  <a:close/>
                </a:path>
              </a:pathLst>
            </a:custGeom>
            <a:blipFill>
              <a:blip r:embed="rId2"/>
              <a:stretch>
                <a:fillRect l="-45246" t="-9756" r="-1095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3220021" y="0"/>
            <a:ext cx="0" cy="1028700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220021" y="2532003"/>
            <a:ext cx="5067979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018703" y="1028700"/>
            <a:ext cx="1240597" cy="798490"/>
            <a:chOff x="0" y="0"/>
            <a:chExt cx="292468" cy="1882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468" cy="188242"/>
            </a:xfrm>
            <a:custGeom>
              <a:avLst/>
              <a:gdLst/>
              <a:ahLst/>
              <a:cxnLst/>
              <a:rect r="r" b="b" t="t" l="l"/>
              <a:pathLst>
                <a:path h="188242" w="292468">
                  <a:moveTo>
                    <a:pt x="94121" y="0"/>
                  </a:moveTo>
                  <a:lnTo>
                    <a:pt x="198347" y="0"/>
                  </a:lnTo>
                  <a:cubicBezTo>
                    <a:pt x="250329" y="0"/>
                    <a:pt x="292468" y="42139"/>
                    <a:pt x="292468" y="94121"/>
                  </a:cubicBezTo>
                  <a:lnTo>
                    <a:pt x="292468" y="94121"/>
                  </a:lnTo>
                  <a:cubicBezTo>
                    <a:pt x="292468" y="146103"/>
                    <a:pt x="250329" y="188242"/>
                    <a:pt x="198347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8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92468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179615"/>
            <a:ext cx="10679651" cy="1594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28"/>
              </a:lnSpc>
            </a:pPr>
            <a:r>
              <a:rPr lang="en-US" sz="12778" spc="-498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92958" y="1224676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5172" y="3497977"/>
            <a:ext cx="10007670" cy="42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Haven established detailed the design of the network QoE feedback application, and given the above mentioned implementation tools, the system can be seamlessly implementation.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80823" y="1009650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1" y="0"/>
                </a:lnTo>
                <a:lnTo>
                  <a:pt x="1235212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640" r="0" b="-6264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378" y="1009650"/>
            <a:ext cx="1853434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98346" y="9239250"/>
            <a:ext cx="1853434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6171298" y="0"/>
            <a:ext cx="0" cy="1028700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773941" y="3545076"/>
            <a:ext cx="8229600" cy="307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8"/>
              </a:lnSpc>
            </a:pPr>
            <a:r>
              <a:rPr lang="en-US" sz="12778" spc="-498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Thank</a:t>
            </a:r>
          </a:p>
          <a:p>
            <a:pPr algn="l" marL="0" indent="0" lvl="0">
              <a:lnSpc>
                <a:spcPts val="11628"/>
              </a:lnSpc>
            </a:pPr>
            <a:r>
              <a:rPr lang="en-US" sz="12778" spc="-498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73941" y="6753118"/>
            <a:ext cx="4114800" cy="68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33"/>
              </a:lnSpc>
              <a:spcBef>
                <a:spcPct val="0"/>
              </a:spcBef>
            </a:pPr>
            <a:r>
              <a:rPr lang="en-US" sz="3900" spc="-39">
                <a:solidFill>
                  <a:srgbClr val="413C3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GROUP 14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73941" y="7539598"/>
            <a:ext cx="4702047" cy="39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1"/>
              </a:lnSpc>
              <a:spcBef>
                <a:spcPct val="0"/>
              </a:spcBef>
            </a:pPr>
            <a:r>
              <a:rPr lang="en-US" b="true" sz="2300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QOE NETWORK FEEDBACK 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227863" cy="9248775"/>
            <a:chOff x="0" y="0"/>
            <a:chExt cx="655007" cy="1432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5007" cy="1432877"/>
            </a:xfrm>
            <a:custGeom>
              <a:avLst/>
              <a:gdLst/>
              <a:ahLst/>
              <a:cxnLst/>
              <a:rect r="r" b="b" t="t" l="l"/>
              <a:pathLst>
                <a:path h="1432877" w="655007">
                  <a:moveTo>
                    <a:pt x="0" y="0"/>
                  </a:moveTo>
                  <a:lnTo>
                    <a:pt x="655007" y="0"/>
                  </a:lnTo>
                  <a:lnTo>
                    <a:pt x="655007" y="1432877"/>
                  </a:lnTo>
                  <a:lnTo>
                    <a:pt x="0" y="1432877"/>
                  </a:lnTo>
                  <a:close/>
                </a:path>
              </a:pathLst>
            </a:custGeom>
            <a:blipFill>
              <a:blip r:embed="rId2"/>
              <a:stretch>
                <a:fillRect l="-22873" t="0" r="-22873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218338" y="0"/>
            <a:ext cx="0" cy="1028700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537584" y="2471580"/>
            <a:ext cx="8614719" cy="118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6"/>
              </a:lnSpc>
            </a:pPr>
            <a:r>
              <a:rPr lang="en-US" sz="9479" spc="-369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Brand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92958" y="1224676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E7E5D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5349" y="4338637"/>
            <a:ext cx="10023652" cy="317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3"/>
              </a:lnSpc>
            </a:pPr>
            <a:r>
              <a:rPr lang="en-US" sz="319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App Name:      </a:t>
            </a:r>
            <a:r>
              <a:rPr lang="en-US" b="true" sz="3191">
                <a:solidFill>
                  <a:srgbClr val="D7083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Vital Sign</a:t>
            </a:r>
          </a:p>
          <a:p>
            <a:pPr algn="l">
              <a:lnSpc>
                <a:spcPts val="6311"/>
              </a:lnSpc>
            </a:pPr>
            <a:r>
              <a:rPr lang="en-US" sz="299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Purpose:         User-generated, real-time QoE feedback</a:t>
            </a:r>
          </a:p>
          <a:p>
            <a:pPr algn="l">
              <a:lnSpc>
                <a:spcPts val="6311"/>
              </a:lnSpc>
            </a:pPr>
            <a:r>
              <a:rPr lang="en-US" sz="299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Unique Value: Empowers users to report and improve network service quality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6162" y="3282717"/>
            <a:ext cx="9872845" cy="6648803"/>
            <a:chOff x="0" y="0"/>
            <a:chExt cx="2600255" cy="1751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0255" cy="1751125"/>
            </a:xfrm>
            <a:custGeom>
              <a:avLst/>
              <a:gdLst/>
              <a:ahLst/>
              <a:cxnLst/>
              <a:rect r="r" b="b" t="t" l="l"/>
              <a:pathLst>
                <a:path h="1751125" w="2600255">
                  <a:moveTo>
                    <a:pt x="39992" y="0"/>
                  </a:moveTo>
                  <a:lnTo>
                    <a:pt x="2560263" y="0"/>
                  </a:lnTo>
                  <a:cubicBezTo>
                    <a:pt x="2582350" y="0"/>
                    <a:pt x="2600255" y="17905"/>
                    <a:pt x="2600255" y="39992"/>
                  </a:cubicBezTo>
                  <a:lnTo>
                    <a:pt x="2600255" y="1711133"/>
                  </a:lnTo>
                  <a:cubicBezTo>
                    <a:pt x="2600255" y="1733220"/>
                    <a:pt x="2582350" y="1751125"/>
                    <a:pt x="2560263" y="1751125"/>
                  </a:cubicBezTo>
                  <a:lnTo>
                    <a:pt x="39992" y="1751125"/>
                  </a:lnTo>
                  <a:cubicBezTo>
                    <a:pt x="17905" y="1751125"/>
                    <a:pt x="0" y="1733220"/>
                    <a:pt x="0" y="1711133"/>
                  </a:cubicBezTo>
                  <a:lnTo>
                    <a:pt x="0" y="39992"/>
                  </a:lnTo>
                  <a:cubicBezTo>
                    <a:pt x="0" y="17905"/>
                    <a:pt x="17905" y="0"/>
                    <a:pt x="399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8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0255" cy="1789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47750" y="7582776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1028700" y="-39069"/>
            <a:ext cx="28575" cy="7621845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404419" y="5938725"/>
            <a:ext cx="2827627" cy="34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sz="1950" spc="-56">
                <a:solidFill>
                  <a:srgbClr val="E7E5D9"/>
                </a:solidFill>
                <a:latin typeface="Open Sauce"/>
                <a:ea typeface="Open Sauce"/>
                <a:cs typeface="Open Sauce"/>
                <a:sym typeface="Open Sauce"/>
              </a:rPr>
              <a:t>FIRST PROBLEM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67696" y="5938725"/>
            <a:ext cx="2827627" cy="34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sz="1950" spc="-56">
                <a:solidFill>
                  <a:srgbClr val="E7E5D9"/>
                </a:solidFill>
                <a:latin typeface="Open Sauce"/>
                <a:ea typeface="Open Sauce"/>
                <a:cs typeface="Open Sauce"/>
                <a:sym typeface="Open Sauce"/>
              </a:rPr>
              <a:t>SECOND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9889" y="3842759"/>
            <a:ext cx="9034134" cy="541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4"/>
              </a:lnSpc>
            </a:pPr>
          </a:p>
          <a:p>
            <a:pPr algn="just">
              <a:lnSpc>
                <a:spcPts val="6224"/>
              </a:lnSpc>
            </a:pPr>
            <a:r>
              <a:rPr lang="en-US" b="true" sz="2489" spc="-156" u="sng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Trait                                   Evidence in UI</a:t>
            </a:r>
          </a:p>
          <a:p>
            <a:pPr algn="just">
              <a:lnSpc>
                <a:spcPts val="6224"/>
              </a:lnSpc>
            </a:pPr>
            <a:r>
              <a:rPr lang="en-US" b="true" sz="2489" spc="-1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Professional    -------     </a:t>
            </a:r>
            <a:r>
              <a:rPr lang="en-US" sz="2489" spc="-1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Dark color palette</a:t>
            </a:r>
          </a:p>
          <a:p>
            <a:pPr algn="just">
              <a:lnSpc>
                <a:spcPts val="6224"/>
              </a:lnSpc>
            </a:pPr>
            <a:r>
              <a:rPr lang="en-US" b="true" sz="2489" spc="-1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Trustworthy ------- </a:t>
            </a:r>
            <a:r>
              <a:rPr lang="en-US" sz="2489" spc="-1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Clear analytics, labeled icons, verified location</a:t>
            </a:r>
            <a:r>
              <a:rPr lang="en-US" b="true" sz="2489" spc="-1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489" spc="-1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information</a:t>
            </a:r>
          </a:p>
          <a:p>
            <a:pPr algn="just">
              <a:lnSpc>
                <a:spcPts val="6224"/>
              </a:lnSpc>
            </a:pPr>
            <a:r>
              <a:rPr lang="en-US" b="true" sz="2489" spc="-1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User-centric   ------- </a:t>
            </a:r>
            <a:r>
              <a:rPr lang="en-US" sz="2489" spc="-1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Emoji feedback, Direct rating system</a:t>
            </a:r>
          </a:p>
          <a:p>
            <a:pPr algn="just">
              <a:lnSpc>
                <a:spcPts val="6224"/>
              </a:lnSpc>
            </a:pPr>
            <a:r>
              <a:rPr lang="en-US" b="true" sz="2489" spc="-1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Calm          ------- </a:t>
            </a:r>
            <a:r>
              <a:rPr lang="en-US" sz="2489" spc="-1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Non-overwhelming animations, clean text heirachy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2253" y="2008782"/>
            <a:ext cx="8205441" cy="127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54"/>
              </a:lnSpc>
            </a:pPr>
            <a:r>
              <a:rPr lang="en-US" sz="10279" spc="-400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Design Details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692176" y="1028700"/>
            <a:ext cx="3151041" cy="2217010"/>
            <a:chOff x="0" y="0"/>
            <a:chExt cx="4201388" cy="29560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99935" cy="1477313"/>
            </a:xfrm>
            <a:custGeom>
              <a:avLst/>
              <a:gdLst/>
              <a:ahLst/>
              <a:cxnLst/>
              <a:rect r="r" b="b" t="t" l="l"/>
              <a:pathLst>
                <a:path h="1477313" w="1899935">
                  <a:moveTo>
                    <a:pt x="0" y="0"/>
                  </a:moveTo>
                  <a:lnTo>
                    <a:pt x="1899935" y="0"/>
                  </a:lnTo>
                  <a:lnTo>
                    <a:pt x="1899935" y="1477313"/>
                  </a:lnTo>
                  <a:lnTo>
                    <a:pt x="0" y="1477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95822" b="-32217"/>
              </a:stretch>
            </a:blip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55071" y="738656"/>
              <a:ext cx="1899935" cy="1477313"/>
            </a:xfrm>
            <a:custGeom>
              <a:avLst/>
              <a:gdLst/>
              <a:ahLst/>
              <a:cxnLst/>
              <a:rect r="r" b="b" t="t" l="l"/>
              <a:pathLst>
                <a:path h="1477313" w="1899935">
                  <a:moveTo>
                    <a:pt x="0" y="0"/>
                  </a:moveTo>
                  <a:lnTo>
                    <a:pt x="1899935" y="0"/>
                  </a:lnTo>
                  <a:lnTo>
                    <a:pt x="1899935" y="1477313"/>
                  </a:lnTo>
                  <a:lnTo>
                    <a:pt x="0" y="1477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95822" b="-32217"/>
              </a:stretch>
            </a:blip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91246" y="1475925"/>
              <a:ext cx="1910142" cy="1480089"/>
            </a:xfrm>
            <a:custGeom>
              <a:avLst/>
              <a:gdLst/>
              <a:ahLst/>
              <a:cxnLst/>
              <a:rect r="r" b="b" t="t" l="l"/>
              <a:pathLst>
                <a:path h="1480089" w="1910142">
                  <a:moveTo>
                    <a:pt x="0" y="0"/>
                  </a:moveTo>
                  <a:lnTo>
                    <a:pt x="1910142" y="0"/>
                  </a:lnTo>
                  <a:lnTo>
                    <a:pt x="1910142" y="1480088"/>
                  </a:lnTo>
                  <a:lnTo>
                    <a:pt x="0" y="148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77266" b="0"/>
              </a:stretch>
            </a:blipFill>
            <a:ln w="857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1990230" y="3390914"/>
            <a:ext cx="5654159" cy="6540606"/>
            <a:chOff x="0" y="0"/>
            <a:chExt cx="1489161" cy="17226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89161" cy="1722629"/>
            </a:xfrm>
            <a:custGeom>
              <a:avLst/>
              <a:gdLst/>
              <a:ahLst/>
              <a:cxnLst/>
              <a:rect r="r" b="b" t="t" l="l"/>
              <a:pathLst>
                <a:path h="1722629" w="1489161">
                  <a:moveTo>
                    <a:pt x="69831" y="0"/>
                  </a:moveTo>
                  <a:lnTo>
                    <a:pt x="1419330" y="0"/>
                  </a:lnTo>
                  <a:cubicBezTo>
                    <a:pt x="1457897" y="0"/>
                    <a:pt x="1489161" y="31265"/>
                    <a:pt x="1489161" y="69831"/>
                  </a:cubicBezTo>
                  <a:lnTo>
                    <a:pt x="1489161" y="1652797"/>
                  </a:lnTo>
                  <a:cubicBezTo>
                    <a:pt x="1489161" y="1671318"/>
                    <a:pt x="1481804" y="1689079"/>
                    <a:pt x="1468708" y="1702175"/>
                  </a:cubicBezTo>
                  <a:cubicBezTo>
                    <a:pt x="1455612" y="1715271"/>
                    <a:pt x="1437850" y="1722629"/>
                    <a:pt x="1419330" y="1722629"/>
                  </a:cubicBezTo>
                  <a:lnTo>
                    <a:pt x="69831" y="1722629"/>
                  </a:lnTo>
                  <a:cubicBezTo>
                    <a:pt x="31265" y="1722629"/>
                    <a:pt x="0" y="1691364"/>
                    <a:pt x="0" y="1652797"/>
                  </a:cubicBezTo>
                  <a:lnTo>
                    <a:pt x="0" y="69831"/>
                  </a:lnTo>
                  <a:cubicBezTo>
                    <a:pt x="0" y="31265"/>
                    <a:pt x="31265" y="0"/>
                    <a:pt x="698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8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89161" cy="176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222551" y="3785609"/>
            <a:ext cx="5189518" cy="47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b="true" sz="2975" spc="-86" u="sng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Typography</a:t>
            </a:r>
          </a:p>
          <a:p>
            <a:pPr algn="l">
              <a:lnSpc>
                <a:spcPts val="6089"/>
              </a:lnSpc>
            </a:pPr>
            <a:r>
              <a:rPr lang="en-US" b="true" sz="2435" spc="-7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Font:</a:t>
            </a:r>
            <a:r>
              <a:rPr lang="en-US" sz="2435" spc="-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Poppins, Regular &amp; Bold</a:t>
            </a:r>
          </a:p>
          <a:p>
            <a:pPr algn="l">
              <a:lnSpc>
                <a:spcPts val="6089"/>
              </a:lnSpc>
            </a:pPr>
            <a:r>
              <a:rPr lang="en-US" b="true" sz="2435" spc="-7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Titles</a:t>
            </a:r>
            <a:r>
              <a:rPr lang="en-US" sz="2435" spc="-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Bold, uppercase</a:t>
            </a:r>
          </a:p>
          <a:p>
            <a:pPr algn="l">
              <a:lnSpc>
                <a:spcPts val="6089"/>
              </a:lnSpc>
            </a:pPr>
            <a:r>
              <a:rPr lang="en-US" b="true" sz="2435" spc="-7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Body:</a:t>
            </a:r>
            <a:r>
              <a:rPr lang="en-US" sz="2435" spc="-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Clean, small-size readable</a:t>
            </a:r>
          </a:p>
          <a:p>
            <a:pPr algn="l">
              <a:lnSpc>
                <a:spcPts val="6089"/>
              </a:lnSpc>
            </a:pPr>
            <a:r>
              <a:rPr lang="en-US" b="true" sz="2435" spc="-7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Justification:</a:t>
            </a:r>
            <a:r>
              <a:rPr lang="en-US" sz="2435" spc="-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Clean, modern, accessible look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33141" y="3897166"/>
            <a:ext cx="8205441" cy="68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7"/>
              </a:lnSpc>
            </a:pPr>
            <a:r>
              <a:rPr lang="en-US" sz="5580" spc="-217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Design Tool :  Figma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267825"/>
            <a:ext cx="18288000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220021" y="1827190"/>
            <a:ext cx="7440665" cy="7440635"/>
            <a:chOff x="0" y="0"/>
            <a:chExt cx="6350025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1826564">
              <a:off x="-1170980" y="-1170988"/>
              <a:ext cx="8691985" cy="8691976"/>
            </a:xfrm>
            <a:custGeom>
              <a:avLst/>
              <a:gdLst/>
              <a:ahLst/>
              <a:cxnLst/>
              <a:rect r="r" b="b" t="t" l="l"/>
              <a:pathLst>
                <a:path h="8691976" w="8691985">
                  <a:moveTo>
                    <a:pt x="0" y="3217413"/>
                  </a:moveTo>
                  <a:lnTo>
                    <a:pt x="5474585" y="0"/>
                  </a:lnTo>
                  <a:lnTo>
                    <a:pt x="8691985" y="5474563"/>
                  </a:lnTo>
                  <a:lnTo>
                    <a:pt x="3217400" y="8691976"/>
                  </a:lnTo>
                  <a:close/>
                </a:path>
              </a:pathLst>
            </a:custGeom>
            <a:blipFill>
              <a:blip r:embed="rId2"/>
              <a:stretch>
                <a:fillRect l="-45246" t="-9756" r="-1095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3220021" y="0"/>
            <a:ext cx="0" cy="1028700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220021" y="2532003"/>
            <a:ext cx="5067979" cy="0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018703" y="1028700"/>
            <a:ext cx="1240597" cy="798490"/>
            <a:chOff x="0" y="0"/>
            <a:chExt cx="292468" cy="1882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468" cy="188242"/>
            </a:xfrm>
            <a:custGeom>
              <a:avLst/>
              <a:gdLst/>
              <a:ahLst/>
              <a:cxnLst/>
              <a:rect r="r" b="b" t="t" l="l"/>
              <a:pathLst>
                <a:path h="188242" w="292468">
                  <a:moveTo>
                    <a:pt x="94121" y="0"/>
                  </a:moveTo>
                  <a:lnTo>
                    <a:pt x="198347" y="0"/>
                  </a:lnTo>
                  <a:cubicBezTo>
                    <a:pt x="250329" y="0"/>
                    <a:pt x="292468" y="42139"/>
                    <a:pt x="292468" y="94121"/>
                  </a:cubicBezTo>
                  <a:lnTo>
                    <a:pt x="292468" y="94121"/>
                  </a:lnTo>
                  <a:cubicBezTo>
                    <a:pt x="292468" y="146103"/>
                    <a:pt x="250329" y="188242"/>
                    <a:pt x="198347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8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92468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4522419"/>
            <a:ext cx="10679651" cy="1594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28"/>
              </a:lnSpc>
            </a:pPr>
            <a:r>
              <a:rPr lang="en-US" sz="12778" spc="-498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Key UI Screens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92958" y="1224676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413C3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47750" y="7582776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-39069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080667" y="0"/>
            <a:ext cx="5178633" cy="10391615"/>
          </a:xfrm>
          <a:custGeom>
            <a:avLst/>
            <a:gdLst/>
            <a:ahLst/>
            <a:cxnLst/>
            <a:rect r="r" b="b" t="t" l="l"/>
            <a:pathLst>
              <a:path h="10391615" w="5178633">
                <a:moveTo>
                  <a:pt x="0" y="0"/>
                </a:moveTo>
                <a:lnTo>
                  <a:pt x="5178633" y="0"/>
                </a:lnTo>
                <a:lnTo>
                  <a:pt x="5178633" y="10391615"/>
                </a:lnTo>
                <a:lnTo>
                  <a:pt x="0" y="10391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4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89694" y="1665019"/>
            <a:ext cx="6882834" cy="16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2"/>
              </a:lnSpc>
            </a:pPr>
            <a:r>
              <a:rPr lang="en-US" sz="7079" spc="-276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Real-time metrics, user entry point</a:t>
            </a:r>
          </a:p>
        </p:txBody>
      </p:sp>
      <p:sp>
        <p:nvSpPr>
          <p:cNvPr name="AutoShape 6" id="6"/>
          <p:cNvSpPr/>
          <p:nvPr/>
        </p:nvSpPr>
        <p:spPr>
          <a:xfrm>
            <a:off x="8322734" y="3354524"/>
            <a:ext cx="2146183" cy="3194434"/>
          </a:xfrm>
          <a:prstGeom prst="line">
            <a:avLst/>
          </a:prstGeom>
          <a:ln cap="flat" w="161925">
            <a:solidFill>
              <a:srgbClr val="B4962A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2261166" y="3896813"/>
            <a:ext cx="6373110" cy="511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Primary Dashboard Showing 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Real-time network metrics </a:t>
            </a:r>
            <a:r>
              <a:rPr lang="en-US" sz="3360" i="true">
                <a:solidFill>
                  <a:srgbClr val="413C36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(signal strength, Throughput...)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User Feedback Entry Point </a:t>
            </a:r>
            <a:r>
              <a:rPr lang="en-US" sz="3360" i="true">
                <a:solidFill>
                  <a:srgbClr val="413C36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(User-friendly emoji rating)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34276" y="6608704"/>
            <a:ext cx="6182798" cy="3709679"/>
          </a:xfrm>
          <a:custGeom>
            <a:avLst/>
            <a:gdLst/>
            <a:ahLst/>
            <a:cxnLst/>
            <a:rect r="r" b="b" t="t" l="l"/>
            <a:pathLst>
              <a:path h="3709679" w="6182798">
                <a:moveTo>
                  <a:pt x="0" y="0"/>
                </a:moveTo>
                <a:lnTo>
                  <a:pt x="6182798" y="0"/>
                </a:lnTo>
                <a:lnTo>
                  <a:pt x="6182798" y="3709679"/>
                </a:lnTo>
                <a:lnTo>
                  <a:pt x="0" y="37096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4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192958" y="1224676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E7E5D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47750" y="7582776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-39069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447626" y="483336"/>
            <a:ext cx="1240597" cy="798490"/>
            <a:chOff x="0" y="0"/>
            <a:chExt cx="292468" cy="1882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468" cy="188242"/>
            </a:xfrm>
            <a:custGeom>
              <a:avLst/>
              <a:gdLst/>
              <a:ahLst/>
              <a:cxnLst/>
              <a:rect r="r" b="b" t="t" l="l"/>
              <a:pathLst>
                <a:path h="188242" w="292468">
                  <a:moveTo>
                    <a:pt x="94121" y="0"/>
                  </a:moveTo>
                  <a:lnTo>
                    <a:pt x="198347" y="0"/>
                  </a:lnTo>
                  <a:cubicBezTo>
                    <a:pt x="250329" y="0"/>
                    <a:pt x="292468" y="42139"/>
                    <a:pt x="292468" y="94121"/>
                  </a:cubicBezTo>
                  <a:lnTo>
                    <a:pt x="292468" y="94121"/>
                  </a:lnTo>
                  <a:cubicBezTo>
                    <a:pt x="292468" y="146103"/>
                    <a:pt x="250329" y="188242"/>
                    <a:pt x="198347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413C36"/>
            </a:solidFill>
            <a:ln w="9525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92468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315114" y="3020388"/>
            <a:ext cx="6972886" cy="435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Easy User feedback collection showing: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Regular network challenges</a:t>
            </a:r>
          </a:p>
          <a:p>
            <a:pPr algn="l" marL="725557" indent="-362778" lvl="1">
              <a:lnSpc>
                <a:spcPts val="7393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Optional network experience feedback collection.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32364" y="1816658"/>
            <a:ext cx="6882834" cy="8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2"/>
              </a:lnSpc>
            </a:pPr>
            <a:r>
              <a:rPr lang="en-US" sz="7079" spc="-276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User Feedbacks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60484" y="458061"/>
            <a:ext cx="4748959" cy="9380659"/>
          </a:xfrm>
          <a:custGeom>
            <a:avLst/>
            <a:gdLst/>
            <a:ahLst/>
            <a:cxnLst/>
            <a:rect r="r" b="b" t="t" l="l"/>
            <a:pathLst>
              <a:path h="9380659" w="4748959">
                <a:moveTo>
                  <a:pt x="0" y="0"/>
                </a:moveTo>
                <a:lnTo>
                  <a:pt x="4748959" y="0"/>
                </a:lnTo>
                <a:lnTo>
                  <a:pt x="4748959" y="9380659"/>
                </a:lnTo>
                <a:lnTo>
                  <a:pt x="0" y="938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08740" y="1427945"/>
            <a:ext cx="6046194" cy="8361048"/>
          </a:xfrm>
          <a:custGeom>
            <a:avLst/>
            <a:gdLst/>
            <a:ahLst/>
            <a:cxnLst/>
            <a:rect r="r" b="b" t="t" l="l"/>
            <a:pathLst>
              <a:path h="8361048" w="6046194">
                <a:moveTo>
                  <a:pt x="0" y="0"/>
                </a:moveTo>
                <a:lnTo>
                  <a:pt x="6046194" y="0"/>
                </a:lnTo>
                <a:lnTo>
                  <a:pt x="6046194" y="8361048"/>
                </a:lnTo>
                <a:lnTo>
                  <a:pt x="0" y="83610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45" r="0" b="-44827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8653803" y="2096573"/>
            <a:ext cx="2802262" cy="2802262"/>
          </a:xfrm>
          <a:prstGeom prst="line">
            <a:avLst/>
          </a:prstGeom>
          <a:ln cap="flat" w="161925">
            <a:solidFill>
              <a:srgbClr val="B4962A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16621882" y="679319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E7E5D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</a:t>
            </a:r>
          </a:p>
        </p:txBody>
      </p:sp>
      <p:sp>
        <p:nvSpPr>
          <p:cNvPr name="AutoShape 13" id="13"/>
          <p:cNvSpPr/>
          <p:nvPr/>
        </p:nvSpPr>
        <p:spPr>
          <a:xfrm>
            <a:off x="8558897" y="2039324"/>
            <a:ext cx="0" cy="4018287"/>
          </a:xfrm>
          <a:prstGeom prst="line">
            <a:avLst/>
          </a:prstGeom>
          <a:ln cap="flat" w="28575">
            <a:solidFill>
              <a:srgbClr val="D70833"/>
            </a:solidFill>
            <a:prstDash val="sysDot"/>
            <a:headEnd type="triangle" len="med" w="lg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47750" y="7582776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-39069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261166" y="1947035"/>
            <a:ext cx="6882834" cy="791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96"/>
              </a:lnSpc>
            </a:pPr>
            <a:r>
              <a:rPr lang="en-US" sz="6479" spc="-252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Network Analytics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61166" y="3247785"/>
            <a:ext cx="7444007" cy="598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Network Quality of Experience analysis over a selected period of time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Network performance summary of peak performance and lowest performance can be analyzed over a given duration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8519" y="-39069"/>
            <a:ext cx="4950781" cy="10135251"/>
          </a:xfrm>
          <a:custGeom>
            <a:avLst/>
            <a:gdLst/>
            <a:ahLst/>
            <a:cxnLst/>
            <a:rect r="r" b="b" t="t" l="l"/>
            <a:pathLst>
              <a:path h="10135251" w="4950781">
                <a:moveTo>
                  <a:pt x="0" y="0"/>
                </a:moveTo>
                <a:lnTo>
                  <a:pt x="4950781" y="0"/>
                </a:lnTo>
                <a:lnTo>
                  <a:pt x="4950781" y="10135251"/>
                </a:lnTo>
                <a:lnTo>
                  <a:pt x="0" y="1013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3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4681301"/>
            <a:ext cx="5220960" cy="5414881"/>
          </a:xfrm>
          <a:custGeom>
            <a:avLst/>
            <a:gdLst/>
            <a:ahLst/>
            <a:cxnLst/>
            <a:rect r="r" b="b" t="t" l="l"/>
            <a:pathLst>
              <a:path h="5414881" w="5220960">
                <a:moveTo>
                  <a:pt x="0" y="0"/>
                </a:moveTo>
                <a:lnTo>
                  <a:pt x="5220960" y="0"/>
                </a:lnTo>
                <a:lnTo>
                  <a:pt x="5220960" y="5414881"/>
                </a:lnTo>
                <a:lnTo>
                  <a:pt x="0" y="5414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6000"/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9144000" y="2247339"/>
            <a:ext cx="1948063" cy="2781217"/>
          </a:xfrm>
          <a:prstGeom prst="line">
            <a:avLst/>
          </a:prstGeom>
          <a:ln cap="flat" w="161925">
            <a:solidFill>
              <a:srgbClr val="B4962A"/>
            </a:solidFill>
            <a:prstDash val="sysDot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47750" y="7582776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-39069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447626" y="483336"/>
            <a:ext cx="1240597" cy="798490"/>
            <a:chOff x="0" y="0"/>
            <a:chExt cx="292468" cy="1882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468" cy="188242"/>
            </a:xfrm>
            <a:custGeom>
              <a:avLst/>
              <a:gdLst/>
              <a:ahLst/>
              <a:cxnLst/>
              <a:rect r="r" b="b" t="t" l="l"/>
              <a:pathLst>
                <a:path h="188242" w="292468">
                  <a:moveTo>
                    <a:pt x="94121" y="0"/>
                  </a:moveTo>
                  <a:lnTo>
                    <a:pt x="198347" y="0"/>
                  </a:lnTo>
                  <a:cubicBezTo>
                    <a:pt x="250329" y="0"/>
                    <a:pt x="292468" y="42139"/>
                    <a:pt x="292468" y="94121"/>
                  </a:cubicBezTo>
                  <a:lnTo>
                    <a:pt x="292468" y="94121"/>
                  </a:lnTo>
                  <a:cubicBezTo>
                    <a:pt x="292468" y="146103"/>
                    <a:pt x="250329" y="188242"/>
                    <a:pt x="198347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413C36"/>
            </a:solidFill>
            <a:ln w="9525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92468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83005" y="0"/>
            <a:ext cx="5365121" cy="10510671"/>
          </a:xfrm>
          <a:custGeom>
            <a:avLst/>
            <a:gdLst/>
            <a:ahLst/>
            <a:cxnLst/>
            <a:rect r="r" b="b" t="t" l="l"/>
            <a:pathLst>
              <a:path h="10510671" w="5365121">
                <a:moveTo>
                  <a:pt x="0" y="0"/>
                </a:moveTo>
                <a:lnTo>
                  <a:pt x="5365121" y="0"/>
                </a:lnTo>
                <a:lnTo>
                  <a:pt x="5365121" y="10510671"/>
                </a:lnTo>
                <a:lnTo>
                  <a:pt x="0" y="1051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1" r="0" b="-130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38309" y="3610089"/>
            <a:ext cx="5967497" cy="9047975"/>
          </a:xfrm>
          <a:custGeom>
            <a:avLst/>
            <a:gdLst/>
            <a:ahLst/>
            <a:cxnLst/>
            <a:rect r="r" b="b" t="t" l="l"/>
            <a:pathLst>
              <a:path h="9047975" w="5967497">
                <a:moveTo>
                  <a:pt x="0" y="0"/>
                </a:moveTo>
                <a:lnTo>
                  <a:pt x="5967497" y="0"/>
                </a:lnTo>
                <a:lnTo>
                  <a:pt x="5967497" y="9047975"/>
                </a:lnTo>
                <a:lnTo>
                  <a:pt x="0" y="9047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7000"/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9144000" y="2483052"/>
            <a:ext cx="2246360" cy="4443052"/>
          </a:xfrm>
          <a:prstGeom prst="line">
            <a:avLst/>
          </a:prstGeom>
          <a:ln cap="flat" w="161925">
            <a:solidFill>
              <a:srgbClr val="B4962A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1315114" y="3020388"/>
            <a:ext cx="6972886" cy="598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User Permission Management Interface for: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Location Service enablement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Automatic network speed testing enablement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Feedback Notification service activation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32364" y="1788083"/>
            <a:ext cx="8310697" cy="69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8"/>
              </a:lnSpc>
            </a:pPr>
            <a:r>
              <a:rPr lang="en-US" sz="5679" spc="-221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System Configuration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21882" y="679319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E7E5D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47750" y="7582776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-39069"/>
            <a:ext cx="0" cy="2735607"/>
          </a:xfrm>
          <a:prstGeom prst="line">
            <a:avLst/>
          </a:prstGeom>
          <a:ln cap="rnd" w="19050">
            <a:solidFill>
              <a:srgbClr val="413C3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018703" y="1028700"/>
            <a:ext cx="1240597" cy="798490"/>
            <a:chOff x="0" y="0"/>
            <a:chExt cx="292468" cy="1882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468" cy="188242"/>
            </a:xfrm>
            <a:custGeom>
              <a:avLst/>
              <a:gdLst/>
              <a:ahLst/>
              <a:cxnLst/>
              <a:rect r="r" b="b" t="t" l="l"/>
              <a:pathLst>
                <a:path h="188242" w="292468">
                  <a:moveTo>
                    <a:pt x="94121" y="0"/>
                  </a:moveTo>
                  <a:lnTo>
                    <a:pt x="198347" y="0"/>
                  </a:lnTo>
                  <a:cubicBezTo>
                    <a:pt x="250329" y="0"/>
                    <a:pt x="292468" y="42139"/>
                    <a:pt x="292468" y="94121"/>
                  </a:cubicBezTo>
                  <a:lnTo>
                    <a:pt x="292468" y="94121"/>
                  </a:lnTo>
                  <a:cubicBezTo>
                    <a:pt x="292468" y="146103"/>
                    <a:pt x="250329" y="188242"/>
                    <a:pt x="198347" y="188242"/>
                  </a:cubicBezTo>
                  <a:lnTo>
                    <a:pt x="94121" y="188242"/>
                  </a:lnTo>
                  <a:cubicBezTo>
                    <a:pt x="42139" y="188242"/>
                    <a:pt x="0" y="146103"/>
                    <a:pt x="0" y="94121"/>
                  </a:cubicBezTo>
                  <a:lnTo>
                    <a:pt x="0" y="94121"/>
                  </a:lnTo>
                  <a:cubicBezTo>
                    <a:pt x="0" y="42139"/>
                    <a:pt x="42139" y="0"/>
                    <a:pt x="94121" y="0"/>
                  </a:cubicBezTo>
                  <a:close/>
                </a:path>
              </a:pathLst>
            </a:custGeom>
            <a:solidFill>
              <a:srgbClr val="413C36"/>
            </a:solidFill>
            <a:ln w="9525" cap="rnd">
              <a:solidFill>
                <a:srgbClr val="413C36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92468" cy="207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61166" y="1947035"/>
            <a:ext cx="6882834" cy="791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96"/>
              </a:lnSpc>
            </a:pPr>
            <a:r>
              <a:rPr lang="en-US" sz="6479" spc="-252">
                <a:solidFill>
                  <a:srgbClr val="413C36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Network Speed 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1166" y="3247785"/>
            <a:ext cx="7444007" cy="42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Speed Test feature to measure network speed, latency,... at a particular time</a:t>
            </a:r>
          </a:p>
          <a:p>
            <a:pPr algn="l" marL="725557" indent="-362778" lvl="1">
              <a:lnSpc>
                <a:spcPts val="6855"/>
              </a:lnSpc>
              <a:buFont typeface="Arial"/>
              <a:buChar char="•"/>
            </a:pPr>
            <a:r>
              <a:rPr lang="en-US" sz="3360">
                <a:solidFill>
                  <a:srgbClr val="413C36"/>
                </a:solidFill>
                <a:latin typeface="Open Sauce"/>
                <a:ea typeface="Open Sauce"/>
                <a:cs typeface="Open Sauce"/>
                <a:sym typeface="Open Sauce"/>
              </a:rPr>
              <a:t>Displays previous test histories for further network analysis.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92958" y="1224676"/>
            <a:ext cx="892086" cy="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1950" spc="-56">
                <a:solidFill>
                  <a:srgbClr val="E7E5D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494611" y="112035"/>
            <a:ext cx="5590433" cy="10062930"/>
          </a:xfrm>
          <a:custGeom>
            <a:avLst/>
            <a:gdLst/>
            <a:ahLst/>
            <a:cxnLst/>
            <a:rect r="r" b="b" t="t" l="l"/>
            <a:pathLst>
              <a:path h="10062930" w="5590433">
                <a:moveTo>
                  <a:pt x="0" y="0"/>
                </a:moveTo>
                <a:lnTo>
                  <a:pt x="5590433" y="0"/>
                </a:lnTo>
                <a:lnTo>
                  <a:pt x="5590433" y="10062930"/>
                </a:lnTo>
                <a:lnTo>
                  <a:pt x="0" y="10062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33" r="0" b="-583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96161" y="3524010"/>
            <a:ext cx="5268696" cy="4520809"/>
          </a:xfrm>
          <a:custGeom>
            <a:avLst/>
            <a:gdLst/>
            <a:ahLst/>
            <a:cxnLst/>
            <a:rect r="r" b="b" t="t" l="l"/>
            <a:pathLst>
              <a:path h="4520809" w="5268696">
                <a:moveTo>
                  <a:pt x="0" y="0"/>
                </a:moveTo>
                <a:lnTo>
                  <a:pt x="5268695" y="0"/>
                </a:lnTo>
                <a:lnTo>
                  <a:pt x="5268695" y="4520809"/>
                </a:lnTo>
                <a:lnTo>
                  <a:pt x="0" y="4520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8394206" y="2738143"/>
            <a:ext cx="2860114" cy="1886134"/>
          </a:xfrm>
          <a:prstGeom prst="line">
            <a:avLst/>
          </a:prstGeom>
          <a:ln cap="flat" w="161925">
            <a:solidFill>
              <a:srgbClr val="B4962A"/>
            </a:solidFill>
            <a:prstDash val="sysDot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DAGpOk6RLa0</dc:identifier>
  <dcterms:modified xsi:type="dcterms:W3CDTF">2011-08-01T06:04:30Z</dcterms:modified>
  <cp:revision>1</cp:revision>
  <dc:title>Beige Minimalist Thesis Defense  Presentation</dc:title>
</cp:coreProperties>
</file>