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Lato"/>
      <p:regular r:id="rId55"/>
      <p:bold r:id="rId56"/>
      <p:italic r:id="rId57"/>
      <p:boldItalic r:id="rId58"/>
    </p:embeddedFont>
    <p:embeddedFont>
      <p:font typeface="Old Standard TT"/>
      <p:regular r:id="rId59"/>
      <p:bold r:id="rId60"/>
      <p:italic r:id="rId61"/>
    </p:embeddedFont>
    <p:embeddedFont>
      <p:font typeface="Oswald"/>
      <p:regular r:id="rId62"/>
      <p:bold r:id="rId63"/>
    </p:embeddedFont>
    <p:embeddedFont>
      <p:font typeface="Roboto Mon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5EE730-F1E3-4142-A35A-BA0E5D9A06A9}">
  <a:tblStyle styleId="{FD5EE730-F1E3-4142-A35A-BA0E5D9A06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swald-regular.fntdata"/><Relationship Id="rId61" Type="http://schemas.openxmlformats.org/officeDocument/2006/relationships/font" Target="fonts/OldStandardTT-italic.fntdata"/><Relationship Id="rId20" Type="http://schemas.openxmlformats.org/officeDocument/2006/relationships/slide" Target="slides/slide14.xml"/><Relationship Id="rId64" Type="http://schemas.openxmlformats.org/officeDocument/2006/relationships/font" Target="fonts/RobotoMono-regular.fntdata"/><Relationship Id="rId63" Type="http://schemas.openxmlformats.org/officeDocument/2006/relationships/font" Target="fonts/Oswald-bold.fntdata"/><Relationship Id="rId22" Type="http://schemas.openxmlformats.org/officeDocument/2006/relationships/slide" Target="slides/slide16.xml"/><Relationship Id="rId66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65" Type="http://schemas.openxmlformats.org/officeDocument/2006/relationships/font" Target="fonts/RobotoMon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RobotoMono-boldItalic.fntdata"/><Relationship Id="rId60" Type="http://schemas.openxmlformats.org/officeDocument/2006/relationships/font" Target="fonts/OldStandardT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Lato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Lato-italic.fntdata"/><Relationship Id="rId12" Type="http://schemas.openxmlformats.org/officeDocument/2006/relationships/slide" Target="slides/slide6.xml"/><Relationship Id="rId56" Type="http://schemas.openxmlformats.org/officeDocument/2006/relationships/font" Target="fonts/Lato-bold.fntdata"/><Relationship Id="rId15" Type="http://schemas.openxmlformats.org/officeDocument/2006/relationships/slide" Target="slides/slide9.xml"/><Relationship Id="rId59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58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6f9d6e52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46f9d6e52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da50a3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da50a3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6f9d6e5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46f9d6e5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da50a39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da50a39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a50a3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a50a3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da50a3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4da50a3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da50a39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da50a39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4da50a39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4da50a39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6f9d6e5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6f9d6e5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da50a39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da50a39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da50a3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da50a3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b403f1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b403f1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da50a39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da50a39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478424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478424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a50a39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a50a39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6f9d6e5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6f9d6e5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46f9d6e5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46f9d6e5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a50a39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a50a39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46f9d6e5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46f9d6e5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4da50a39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4da50a39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4da50a39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4da50a39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a50a39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a50a39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b403f1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b403f1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4da50a39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4da50a39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a50a39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a50a39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6f9d6e5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6f9d6e5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a50a39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a50a39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a50a39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a50a39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da50a39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da50a39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a50a39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a50a39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a50a39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a50a39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a50a39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a50a39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4da50a39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4da50a39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5da9337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5da9337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78424b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78424b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478424b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478424b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4da50a39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4da50a39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a50a39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a50a39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a50a39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a50a39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b5a0cf1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1b5a0cf1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46f9d6e52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546f9d6e52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46f9d6e52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546f9d6e52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6f9d6e52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546f9d6e52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5da9337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5da9337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da50a3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da50a3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6f9d6e5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6f9d6e5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da50a39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da50a39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da50a39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da50a39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swald"/>
              <a:buNone/>
              <a:defRPr sz="4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Oswald"/>
              <a:buNone/>
              <a:defRPr b="1" sz="14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66701"/>
            <a:ext cx="8229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Layout - white angle" showMasterSp="0">
  <p:cSld name="Title Slide Layout - white angle">
    <p:bg>
      <p:bgPr>
        <a:solidFill>
          <a:srgbClr val="3A3838">
            <a:alpha val="15690"/>
          </a:srgbClr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/>
        </p:nvSpPr>
        <p:spPr>
          <a:xfrm>
            <a:off x="-36415" y="-21101"/>
            <a:ext cx="9247200" cy="5227800"/>
          </a:xfrm>
          <a:prstGeom prst="rect">
            <a:avLst/>
          </a:prstGeom>
          <a:solidFill>
            <a:srgbClr val="E5E5E5">
              <a:alpha val="8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grpSp>
        <p:nvGrpSpPr>
          <p:cNvPr id="68" name="Google Shape;68;p16"/>
          <p:cNvGrpSpPr/>
          <p:nvPr/>
        </p:nvGrpSpPr>
        <p:grpSpPr>
          <a:xfrm>
            <a:off x="7893089" y="4641308"/>
            <a:ext cx="1118869" cy="412833"/>
            <a:chOff x="10479505" y="6177778"/>
            <a:chExt cx="1491826" cy="550444"/>
          </a:xfrm>
        </p:grpSpPr>
        <p:pic>
          <p:nvPicPr>
            <p:cNvPr id="69" name="Google Shape;6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79505" y="6213975"/>
              <a:ext cx="1491826" cy="514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6"/>
            <p:cNvSpPr txBox="1"/>
            <p:nvPr/>
          </p:nvSpPr>
          <p:spPr>
            <a:xfrm>
              <a:off x="10660562" y="6177778"/>
              <a:ext cx="718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PRESENTED BY</a:t>
              </a:r>
              <a:endParaRPr sz="1100"/>
            </a:p>
          </p:txBody>
        </p:sp>
      </p:grpSp>
      <p:pic>
        <p:nvPicPr>
          <p:cNvPr id="71" name="Google Shape;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1" y="4664471"/>
            <a:ext cx="1803893" cy="36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ic and Description">
  <p:cSld name="Graphic and 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47383" y="830580"/>
            <a:ext cx="41247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85750"/>
            <a:ext cx="8229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5454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27863" y="825760"/>
            <a:ext cx="39687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- right angle" showMasterSp="0">
  <p:cSld name="Thank you - right ang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/>
        </p:nvSpPr>
        <p:spPr>
          <a:xfrm>
            <a:off x="632156" y="2228504"/>
            <a:ext cx="78717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1" i="0" lang="en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only">
  <p:cSld name="Title and Content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0"/>
          <p:cNvGrpSpPr/>
          <p:nvPr/>
        </p:nvGrpSpPr>
        <p:grpSpPr>
          <a:xfrm>
            <a:off x="1004004" y="1182111"/>
            <a:ext cx="6899072" cy="676350"/>
            <a:chOff x="1334338" y="3594519"/>
            <a:chExt cx="9198762" cy="901800"/>
          </a:xfrm>
        </p:grpSpPr>
        <p:sp>
          <p:nvSpPr>
            <p:cNvPr id="83" name="Google Shape;83;p20"/>
            <p:cNvSpPr/>
            <p:nvPr/>
          </p:nvSpPr>
          <p:spPr>
            <a:xfrm>
              <a:off x="1334338" y="3594519"/>
              <a:ext cx="443700" cy="443700"/>
            </a:xfrm>
            <a:prstGeom prst="ellipse">
              <a:avLst/>
            </a:prstGeom>
            <a:solidFill>
              <a:srgbClr val="DC382D"/>
            </a:solidFill>
            <a:ln>
              <a:noFill/>
            </a:ln>
          </p:spPr>
          <p:txBody>
            <a:bodyPr anchorCtr="0" anchor="t" bIns="0" lIns="0" spcFirstLastPara="1" rIns="0" wrap="square" tIns="13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84" name="Google Shape;84;p20"/>
            <p:cNvSpPr txBox="1"/>
            <p:nvPr/>
          </p:nvSpPr>
          <p:spPr>
            <a:xfrm>
              <a:off x="1917700" y="3594519"/>
              <a:ext cx="86154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800"/>
                <a:buFont typeface="Arial"/>
                <a:buNone/>
              </a:pPr>
              <a:r>
                <a:rPr b="0" i="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Section 1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4"/>
                </a:buClr>
                <a:buSzPts val="1200"/>
                <a:buFont typeface="Arial"/>
                <a:buNone/>
              </a:pPr>
              <a:r>
                <a:rPr b="0" i="0"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Sed ut perspiciatis unde omnis iste natus error sit voluptatem accusantium doloremque laudantium.</a:t>
              </a:r>
              <a:endParaRPr sz="1100"/>
            </a:p>
          </p:txBody>
        </p:sp>
      </p:grpSp>
      <p:grpSp>
        <p:nvGrpSpPr>
          <p:cNvPr id="85" name="Google Shape;85;p20"/>
          <p:cNvGrpSpPr/>
          <p:nvPr/>
        </p:nvGrpSpPr>
        <p:grpSpPr>
          <a:xfrm>
            <a:off x="1000428" y="2078650"/>
            <a:ext cx="6899072" cy="676350"/>
            <a:chOff x="1334338" y="3594519"/>
            <a:chExt cx="9198762" cy="901800"/>
          </a:xfrm>
        </p:grpSpPr>
        <p:sp>
          <p:nvSpPr>
            <p:cNvPr id="86" name="Google Shape;86;p20"/>
            <p:cNvSpPr/>
            <p:nvPr/>
          </p:nvSpPr>
          <p:spPr>
            <a:xfrm>
              <a:off x="1334338" y="3594519"/>
              <a:ext cx="443700" cy="443700"/>
            </a:xfrm>
            <a:prstGeom prst="ellipse">
              <a:avLst/>
            </a:prstGeom>
            <a:solidFill>
              <a:srgbClr val="DC382D"/>
            </a:solidFill>
            <a:ln>
              <a:noFill/>
            </a:ln>
          </p:spPr>
          <p:txBody>
            <a:bodyPr anchorCtr="0" anchor="t" bIns="0" lIns="0" spcFirstLastPara="1" rIns="0" wrap="square" tIns="13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87" name="Google Shape;87;p20"/>
            <p:cNvSpPr txBox="1"/>
            <p:nvPr/>
          </p:nvSpPr>
          <p:spPr>
            <a:xfrm>
              <a:off x="1917700" y="3594519"/>
              <a:ext cx="86154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800"/>
                <a:buFont typeface="Arial"/>
                <a:buNone/>
              </a:pPr>
              <a:r>
                <a:rPr b="0" i="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Section 2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4"/>
                </a:buClr>
                <a:buSzPts val="1200"/>
                <a:buFont typeface="Arial"/>
                <a:buNone/>
              </a:pPr>
              <a:r>
                <a:rPr b="0" i="0"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Sed ut perspiciatis unde omnis iste natus error sit voluptatem accusantium doloremque laudantium.</a:t>
              </a:r>
              <a:endParaRPr sz="1100"/>
            </a:p>
          </p:txBody>
        </p:sp>
      </p:grpSp>
      <p:grpSp>
        <p:nvGrpSpPr>
          <p:cNvPr id="88" name="Google Shape;88;p20"/>
          <p:cNvGrpSpPr/>
          <p:nvPr/>
        </p:nvGrpSpPr>
        <p:grpSpPr>
          <a:xfrm>
            <a:off x="1007569" y="2985905"/>
            <a:ext cx="6899072" cy="676350"/>
            <a:chOff x="1334338" y="3594519"/>
            <a:chExt cx="9198762" cy="901800"/>
          </a:xfrm>
        </p:grpSpPr>
        <p:sp>
          <p:nvSpPr>
            <p:cNvPr id="89" name="Google Shape;89;p20"/>
            <p:cNvSpPr/>
            <p:nvPr/>
          </p:nvSpPr>
          <p:spPr>
            <a:xfrm>
              <a:off x="1334338" y="3594519"/>
              <a:ext cx="443700" cy="443700"/>
            </a:xfrm>
            <a:prstGeom prst="ellipse">
              <a:avLst/>
            </a:prstGeom>
            <a:solidFill>
              <a:srgbClr val="DC382D"/>
            </a:solidFill>
            <a:ln>
              <a:noFill/>
            </a:ln>
          </p:spPr>
          <p:txBody>
            <a:bodyPr anchorCtr="0" anchor="t" bIns="0" lIns="0" spcFirstLastPara="1" rIns="0" wrap="square" tIns="13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100"/>
            </a:p>
          </p:txBody>
        </p:sp>
        <p:sp>
          <p:nvSpPr>
            <p:cNvPr id="90" name="Google Shape;90;p20"/>
            <p:cNvSpPr txBox="1"/>
            <p:nvPr/>
          </p:nvSpPr>
          <p:spPr>
            <a:xfrm>
              <a:off x="1917700" y="3594519"/>
              <a:ext cx="86154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800"/>
                <a:buFont typeface="Arial"/>
                <a:buNone/>
              </a:pPr>
              <a:r>
                <a:rPr b="0" i="0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Section 3</a:t>
              </a:r>
              <a:endParaRPr sz="1100"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4"/>
                </a:buClr>
                <a:buSzPts val="1200"/>
                <a:buFont typeface="Arial"/>
                <a:buNone/>
              </a:pPr>
              <a:r>
                <a:rPr b="0" i="0"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Sed ut perspiciatis unde omnis iste natus error sit voluptatem accusantium doloremque laudantium.</a:t>
              </a:r>
              <a:endParaRPr sz="1100"/>
            </a:p>
          </p:txBody>
        </p:sp>
      </p:grpSp>
      <p:sp>
        <p:nvSpPr>
          <p:cNvPr id="91" name="Google Shape;91;p20"/>
          <p:cNvSpPr txBox="1"/>
          <p:nvPr/>
        </p:nvSpPr>
        <p:spPr>
          <a:xfrm>
            <a:off x="364331" y="250616"/>
            <a:ext cx="8368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Agenda:</a:t>
            </a:r>
            <a:endParaRPr b="1"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, Subtitle and Content">
  <p:cSld name="1_Title, Sub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463345" y="1087690"/>
            <a:ext cx="8229600" cy="3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457200" y="285750"/>
            <a:ext cx="8229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5454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393701" y="647700"/>
            <a:ext cx="8229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A61C00"/>
          </a:solidFill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A61C00"/>
          </a:solidFill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A61C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4200"/>
              <a:buFont typeface="Oswald"/>
              <a:buNone/>
              <a:defRPr sz="420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9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93089" y="4641308"/>
            <a:ext cx="1118869" cy="412833"/>
            <a:chOff x="10479505" y="6177778"/>
            <a:chExt cx="1491826" cy="550444"/>
          </a:xfrm>
        </p:grpSpPr>
        <p:pic>
          <p:nvPicPr>
            <p:cNvPr id="57" name="Google Shape;57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479505" y="6213975"/>
              <a:ext cx="1491826" cy="514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10660562" y="6177778"/>
              <a:ext cx="718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PRESENTED BY</a:t>
              </a:r>
              <a:endParaRPr sz="1100"/>
            </a:p>
          </p:txBody>
        </p:sp>
      </p:grp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61" y="4664471"/>
            <a:ext cx="1803893" cy="36077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457200" y="2238381"/>
            <a:ext cx="8229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Work stealing for fun &amp; profit:</a:t>
            </a:r>
            <a:endParaRPr b="1"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Making Redis do things you thought it couldn't do</a:t>
            </a:r>
            <a:endParaRPr b="1"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2"/>
          <p:cNvSpPr txBox="1"/>
          <p:nvPr/>
        </p:nvSpPr>
        <p:spPr>
          <a:xfrm>
            <a:off x="448133" y="4203469"/>
            <a:ext cx="6338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Jim Nelson</a:t>
            </a:r>
            <a:endParaRPr b="1" sz="1100"/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 Archive</a:t>
            </a:r>
            <a:r>
              <a:rPr b="0" i="0" lang="e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Operations Engineer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wishlist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Expire individual fields in a hash map</a:t>
            </a:r>
            <a:endParaRPr b="1" sz="2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Redis, o</a:t>
            </a:r>
            <a:r>
              <a:rPr lang="en"/>
              <a:t>nly keys can be set to expire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hash map is evicted when the key expires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be nice if individual </a:t>
            </a:r>
            <a:r>
              <a:rPr i="1" lang="en"/>
              <a:t>fields</a:t>
            </a:r>
            <a:r>
              <a:rPr lang="en"/>
              <a:t> in the hash map had time-to-live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wishlist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 txBox="1"/>
          <p:nvPr/>
        </p:nvSpPr>
        <p:spPr>
          <a:xfrm>
            <a:off x="973650" y="1805300"/>
            <a:ext cx="7196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Lato"/>
                <a:ea typeface="Lato"/>
                <a:cs typeface="Lato"/>
                <a:sym typeface="Lato"/>
              </a:rPr>
              <a:t>field						value					expiration</a:t>
            </a:r>
            <a:endParaRPr sz="18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64" name="Google Shape;164;p32"/>
          <p:cNvGraphicFramePr/>
          <p:nvPr/>
        </p:nvGraphicFramePr>
        <p:xfrm>
          <a:off x="973650" y="226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{FD5EE730-F1E3-4142-A35A-BA0E5D9A06A9}</a:tableStyleId>
              </a:tblPr>
              <a:tblGrid>
                <a:gridCol w="2413000"/>
                <a:gridCol w="2907125"/>
                <a:gridCol w="1918875"/>
              </a:tblGrid>
              <a:tr h="57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content-id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hey-diddle-diddle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TTL: 12 hours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57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TTL: 5 minutes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57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related-content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cat,fiddle,dish,spoon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TTL: 1 hour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approach:</a:t>
            </a:r>
            <a:br>
              <a:rPr lang="en"/>
            </a:br>
            <a:r>
              <a:rPr lang="en"/>
              <a:t>cron jobs,</a:t>
            </a:r>
            <a:br>
              <a:rPr lang="en"/>
            </a:br>
            <a:r>
              <a:rPr lang="en"/>
              <a:t>daemons,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schedulers, et 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 jobs, daemons, etc.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a</a:t>
            </a:r>
            <a:r>
              <a:rPr b="1" lang="en"/>
              <a:t>utomated background tasks to monitor Redis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cron jobs may fail to run (or, worse, too many run at same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daemons can be tricky to 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points of failure / lack of failover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dedicated hardware to run background jobs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If you’ve ever had a machine go down over the weekend and your cleanup tasks stopped running, you know what I’m talking about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approach: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stealing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stealing</a:t>
            </a:r>
            <a:endParaRPr/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&amp; concept borrowed from multiprocessor/multithreaded computing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idea: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“Steal” spare cycles from worker pools (“mugging” or “recruiting”)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recruited workers perform a small slice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unable to finish work, don’t sweat it—the next recruit will pick up where the current one left off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That’s it—a very simple idea that turns out to be quite powerful.</a:t>
            </a:r>
            <a:br>
              <a:rPr lang="en"/>
            </a:br>
            <a:br>
              <a:rPr lang="en"/>
            </a:br>
            <a:r>
              <a:rPr lang="en"/>
              <a:t>What’s more, it works well with Redis.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workers with spare cycles to steal</a:t>
            </a:r>
            <a:endParaRPr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 server pools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Task / job / priority queue workers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Cache fetches (cache hits in particular)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workers with spare cycles to steal</a:t>
            </a:r>
            <a:endParaRPr/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In general, look for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pool or group of workers constantly servicing requests…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…where the worker code may have a “fast exit” (such as a cache hit or a no-op or a “little work to do” signal)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Finding workers with spare cycles to steal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/>
              <a:t>In our distributed cluster, we steal workers from a content directory service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 directory service is constantly accessed by our Web servers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If a page paint worker has a cache hit, it’s a candidate for recruiting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</a:t>
            </a:r>
            <a:r>
              <a:rPr b="1" lang="en" sz="2000"/>
              <a:t>e only need to recruit ~ 0.3% of the candidate workers</a:t>
            </a:r>
            <a:br>
              <a:rPr b="1" lang="en" sz="2000"/>
            </a:br>
            <a:r>
              <a:rPr b="1" lang="en" sz="2000"/>
              <a:t>to get all our background work completed</a:t>
            </a:r>
            <a:br>
              <a:rPr b="1" lang="en" sz="2000"/>
            </a:br>
            <a:r>
              <a:rPr b="1" lang="en" sz="2000"/>
              <a:t>with workers to spare</a:t>
            </a:r>
            <a:endParaRPr b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#1: Volatile hash map fields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To go back to my wish for hash map with expiring fields, here’s how I might implement it:</a:t>
            </a:r>
            <a:br>
              <a:rPr lang="en"/>
            </a:br>
            <a:br>
              <a:rPr lang="en"/>
            </a:br>
            <a:r>
              <a:rPr lang="en"/>
              <a:t>To store a value: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Redis hash map, store fields + their values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Redis sorted set, store the field names with an expiration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Archive / archive.org</a:t>
            </a:r>
            <a:endParaRPr/>
          </a:p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87900" y="1489825"/>
            <a:ext cx="5242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Universal Access to All Knowledge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Nonprofit, founded 1996, based in San Francisco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Archive of digital and physical media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Includes Web, books, music, film, software &amp; more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</a:t>
            </a:r>
            <a:r>
              <a:rPr lang="en"/>
              <a:t> million visitors per 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22+ years of the Web archived for replay: 300 billion pages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30+ million media items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Over 45 petabytes of unique data stored on a</a:t>
            </a:r>
            <a:br>
              <a:rPr b="1" lang="en"/>
            </a:br>
            <a:r>
              <a:rPr b="1" lang="en"/>
              <a:t>bespoke archival-centric computing cluster located</a:t>
            </a:r>
            <a:br>
              <a:rPr b="1" lang="en"/>
            </a:br>
            <a:r>
              <a:rPr b="1" lang="en"/>
              <a:t>in San Francisco &amp; Richmond</a:t>
            </a:r>
            <a:endParaRPr b="1"/>
          </a:p>
        </p:txBody>
      </p:sp>
      <p:sp>
        <p:nvSpPr>
          <p:cNvPr id="108" name="Google Shape;108;p23"/>
          <p:cNvSpPr txBox="1"/>
          <p:nvPr>
            <p:ph idx="2" type="body"/>
          </p:nvPr>
        </p:nvSpPr>
        <p:spPr>
          <a:xfrm>
            <a:off x="5752600" y="1489825"/>
            <a:ext cx="3003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IA.png"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25" y="2157725"/>
            <a:ext cx="14573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#1: Volatile hash map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Set a value (“HSETEX”):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start transaction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MULTI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set hash field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HSET hash:user:1 &lt;field-name&gt; &lt;value&gt;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add field name to sorted set (sorted by expiration)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ZADD zset:user:1 &lt;time_t&gt; &lt;field-name&gt;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commit transaction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EXEC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#1: Volatile hash map fields</a:t>
            </a:r>
            <a:endParaRPr/>
          </a:p>
        </p:txBody>
      </p:sp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To read a value: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eading value from hash map and read the expiration time from the sorted 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field has expired, return to the caller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/>
              <a:t>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/>
              <a:t>, etc.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#1: Volatile hash map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G</a:t>
            </a:r>
            <a:r>
              <a:rPr lang="en" u="sng"/>
              <a:t>et a value: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start transaction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MULTI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get hash field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&lt;value&gt; = HGET hash:user:1 &lt;field-name&gt;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get field’s expiration time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&lt;expiration&gt; = ZSCORE zset:user:1 &lt;field-name&gt;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commit transaction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EXEC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#1: Volatile hash map fields</a:t>
            </a:r>
            <a:endParaRPr/>
          </a:p>
        </p:txBody>
      </p:sp>
      <p:sp>
        <p:nvSpPr>
          <p:cNvPr id="234" name="Google Shape;234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When are the expired fields deleted?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Think about those “30+ million content identifiers” mentioned earlier—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user accesses a piece of content once and never asks for it again…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 the client code never has a chance to delete expired hash fields.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will remain stored in Redis permanently,</a:t>
            </a:r>
            <a:br>
              <a:rPr lang="en"/>
            </a:br>
            <a:r>
              <a:rPr lang="en"/>
              <a:t>wasting memory that could be used for “active” records.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#1: Volatile hash map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/>
        </p:nvSpPr>
        <p:spPr>
          <a:xfrm>
            <a:off x="973650" y="1805300"/>
            <a:ext cx="7196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Lato"/>
                <a:ea typeface="Lato"/>
                <a:cs typeface="Lato"/>
                <a:sym typeface="Lato"/>
              </a:rPr>
              <a:t>field						value					expiration</a:t>
            </a:r>
            <a:endParaRPr sz="18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42" name="Google Shape;242;p45"/>
          <p:cNvGraphicFramePr/>
          <p:nvPr/>
        </p:nvGraphicFramePr>
        <p:xfrm>
          <a:off x="973650" y="226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{FD5EE730-F1E3-4142-A35A-BA0E5D9A06A9}</a:tableStyleId>
              </a:tblPr>
              <a:tblGrid>
                <a:gridCol w="2413000"/>
                <a:gridCol w="2907125"/>
                <a:gridCol w="1918875"/>
              </a:tblGrid>
              <a:tr h="57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content-id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hey-diddle-diddle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TTL: 12 hours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57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TTL: 5 minutes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57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related-content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cat,fiddle,dish,spoon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TTL: 1 hour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#1: Volatile hash map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expire those fields in the background:</a:t>
            </a:r>
            <a:endParaRPr sz="24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worker is “recruited” from the Web pool when it gets a cache hit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recruit randomly selects a single hash map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reads the sorted set to determine which fields have expired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/>
              <a:t>It deletes from the hash map those fields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#1: Volatile hash map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Work stealing allows for garbage collection</a:t>
            </a:r>
            <a:br>
              <a:rPr b="1" lang="en"/>
            </a:br>
            <a:r>
              <a:rPr b="1" lang="en"/>
              <a:t>to occur “in the background” without</a:t>
            </a:r>
            <a:br>
              <a:rPr b="1" lang="en"/>
            </a:br>
            <a:r>
              <a:rPr b="1" lang="en"/>
              <a:t>creating specialized scripts or bots</a:t>
            </a:r>
            <a:br>
              <a:rPr b="1" lang="en"/>
            </a:br>
            <a:r>
              <a:rPr b="1" lang="en"/>
              <a:t>that may fail or not run often enough</a:t>
            </a:r>
            <a:br>
              <a:rPr b="1" lang="en"/>
            </a:br>
            <a:r>
              <a:rPr b="1" lang="en"/>
              <a:t>to keep up with demand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#1: Volatile hash map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/>
              <a:t>hash map (hash:user:1)							sorted set (zset:user:1)</a:t>
            </a:r>
            <a:endParaRPr b="1" u="sng"/>
          </a:p>
        </p:txBody>
      </p:sp>
      <p:graphicFrame>
        <p:nvGraphicFramePr>
          <p:cNvPr id="261" name="Google Shape;261;p48"/>
          <p:cNvGraphicFramePr/>
          <p:nvPr/>
        </p:nvGraphicFramePr>
        <p:xfrm>
          <a:off x="311700" y="161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{FD5EE730-F1E3-4142-A35A-BA0E5D9A06A9}</a:tableStyleId>
              </a:tblPr>
              <a:tblGrid>
                <a:gridCol w="1695575"/>
                <a:gridCol w="1695575"/>
              </a:tblGrid>
              <a:tr h="79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content-id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hey-diddle-diddle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9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9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related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spoon,dish,fork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9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last-referrer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/details/spoon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62" name="Google Shape;262;p48"/>
          <p:cNvGraphicFramePr/>
          <p:nvPr/>
        </p:nvGraphicFramePr>
        <p:xfrm>
          <a:off x="5296700" y="161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{FD5EE730-F1E3-4142-A35A-BA0E5D9A06A9}</a:tableStyleId>
              </a:tblPr>
              <a:tblGrid>
                <a:gridCol w="1767800"/>
                <a:gridCol w="1767800"/>
              </a:tblGrid>
              <a:tr h="106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related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9:05am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6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10:00am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6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last-referrer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9:00pm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#1: Volatile hash map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71600"/>
            <a:ext cx="8520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Background expiration (work stealing):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WATCH hash:user:1 zset:user:1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; read five oldest hash fields which have expired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&lt;expired-fields&gt; = ZRANGEBYSCORE zset:user:1 -inf time() LIMIT 0 5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; start transaction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MULTI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; delete expired hash fields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HDEL hash:user:1 &lt;expired-fields&gt;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; remove fields from sorted set of expiration times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ZREM zset:user:1 &lt;expired-fields&gt;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; commit transaction or abort if hash:user:1 or zset:user:1 modified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EXEC</a:t>
            </a:r>
            <a:endParaRPr sz="11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notice</a:t>
            </a:r>
            <a:endParaRPr/>
          </a:p>
        </p:txBody>
      </p:sp>
      <p:sp>
        <p:nvSpPr>
          <p:cNvPr id="274" name="Google Shape;274;p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WATCH is used to prevent modifying the hash map or sorted set </a:t>
            </a:r>
            <a:br>
              <a:rPr b="1" lang="en"/>
            </a:br>
            <a:r>
              <a:rPr b="1" lang="en"/>
              <a:t>if another writer modifies the tables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WATCH hash:user:1 zset:user:1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WATCH will cause the EXEC command to abort</a:t>
            </a:r>
            <a:br>
              <a:rPr b="1" lang="en"/>
            </a:br>
            <a:r>
              <a:rPr b="1" lang="en"/>
              <a:t>if either of the above keys have been modified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Archive ♡ Redis</a:t>
            </a:r>
            <a:endParaRPr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IA metadata directory service backed by 10-node sharded Redis cluster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Sharding performed client-side via consistent hashing (PHP, Predis)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supported by two replicated mirrors (fail-over)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Specialized Redis instances also used throughout IA’s services, including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Wayback Machine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(item metadata and full-text)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Administrative &amp; usage tracking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…and more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stealing: t</a:t>
            </a:r>
            <a:r>
              <a:rPr lang="en"/>
              <a:t>hings to notice</a:t>
            </a:r>
            <a:endParaRPr/>
          </a:p>
        </p:txBody>
      </p:sp>
      <p:sp>
        <p:nvSpPr>
          <p:cNvPr id="280" name="Google Shape;280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 failure or outlying condition is ignored: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map is 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fields have expired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failure to connect to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WATCH triggers an abort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 to acquire a distributed 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whole idea with work stealing is to “steal” slivers of spare cycles from workers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If there’s an error, don’t retry—give up and let the next recruit make an attempt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stealing: things to notice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Only a small amount of work is done in any stolen cycle: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ZRANGEBYSCORE zset:user:1 -inf time() LIMIT 0 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this could be coded to fetch </a:t>
            </a:r>
            <a:r>
              <a:rPr i="1" lang="en"/>
              <a:t>all</a:t>
            </a:r>
            <a:r>
              <a:rPr lang="en"/>
              <a:t> expired fields, instead only the five (5) oldest fields are retrieved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 large number of workers,</a:t>
            </a:r>
            <a:br>
              <a:rPr b="1" lang="en"/>
            </a:br>
            <a:r>
              <a:rPr b="1" lang="en"/>
              <a:t>each performing a small amount of work,</a:t>
            </a:r>
            <a:br>
              <a:rPr b="1" lang="en"/>
            </a:br>
            <a:r>
              <a:rPr b="1" lang="en"/>
              <a:t>means a lot can be done in aggregate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277" y="320766"/>
            <a:ext cx="3399447" cy="4501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Task queue follower</a:t>
            </a:r>
            <a:endParaRPr/>
          </a:p>
        </p:txBody>
      </p:sp>
      <p:sp>
        <p:nvSpPr>
          <p:cNvPr id="297" name="Google Shape;297;p5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At Internet Archive, we have a custom task queuing system</a:t>
            </a:r>
            <a:br>
              <a:rPr lang="en" sz="2200"/>
            </a:br>
            <a:r>
              <a:rPr lang="en" sz="2200"/>
              <a:t>that performs all content transformations and mutations</a:t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Some subsystems need to know </a:t>
            </a:r>
            <a:r>
              <a:rPr b="1" lang="en" sz="2200"/>
              <a:t>quickly</a:t>
            </a:r>
            <a:br>
              <a:rPr lang="en" sz="2200"/>
            </a:br>
            <a:r>
              <a:rPr lang="en" sz="2200"/>
              <a:t>if a particular content object has work queued or running</a:t>
            </a:r>
            <a:endParaRPr sz="22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(We have 30+ million content identifiers,</a:t>
            </a:r>
            <a:br>
              <a:rPr lang="en" sz="2200"/>
            </a:br>
            <a:r>
              <a:rPr lang="en" sz="2200"/>
              <a:t>but only a small percentage of them</a:t>
            </a:r>
            <a:br>
              <a:rPr lang="en" sz="2200"/>
            </a:br>
            <a:r>
              <a:rPr lang="en" sz="2200"/>
              <a:t>are being worked on at any one time)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Task queue follower</a:t>
            </a:r>
            <a:endParaRPr/>
          </a:p>
        </p:txBody>
      </p:sp>
      <p:sp>
        <p:nvSpPr>
          <p:cNvPr id="303" name="Google Shape;303;p5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use Redis to track when a content identifier has queued tasks with </a:t>
            </a:r>
            <a:r>
              <a:rPr b="1" lang="en" sz="2200"/>
              <a:t>two work stealing jobs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The first </a:t>
            </a:r>
            <a:r>
              <a:rPr b="1" lang="en" sz="2200"/>
              <a:t>adds content identifiers</a:t>
            </a:r>
            <a:r>
              <a:rPr lang="en" sz="2200"/>
              <a:t> by walking the database table and adding identifiers to a Redis set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(Again, each Redis worker is only responsible for adding a small number of tasks to Redis: 50 rows at most)</a:t>
            </a: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Task queue follower</a:t>
            </a:r>
            <a:endParaRPr/>
          </a:p>
        </p:txBody>
      </p:sp>
      <p:sp>
        <p:nvSpPr>
          <p:cNvPr id="309" name="Google Shape;309;p5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other work stealing job is to </a:t>
            </a:r>
            <a:r>
              <a:rPr b="1" lang="en" sz="2200"/>
              <a:t>remove content identifiers</a:t>
            </a:r>
            <a:r>
              <a:rPr lang="en" sz="2200"/>
              <a:t> when they no longer have work queued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Randomly samples a small number of content identifiers in the Redis set and queries the database to see if the identifier still has any tasks queued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Any content identifiers with no queued work is removed from the Redis set</a:t>
            </a:r>
            <a:endParaRPr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#2: Task queue follower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7"/>
          <p:cNvSpPr txBox="1"/>
          <p:nvPr>
            <p:ph idx="1" type="body"/>
          </p:nvPr>
        </p:nvSpPr>
        <p:spPr>
          <a:xfrm>
            <a:off x="311700" y="1171600"/>
            <a:ext cx="8520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WATCH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set:tasks:queued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sample 5 content identifiers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&lt;ids&gt; = SRANDMEMBER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set:tasks:queued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5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&lt;quiesced&gt; = &lt;database query asking which of hose 5 have no pending tasks&gt;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start transaction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MULTI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remove all with no pending work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SREM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set:tasks:queued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&lt;quiesced&gt;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commit transaction or abort if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set:tasks:queued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was modified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EXEC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work stealing routines for Redis</a:t>
            </a:r>
            <a:endParaRPr/>
          </a:p>
        </p:txBody>
      </p:sp>
      <p:sp>
        <p:nvSpPr>
          <p:cNvPr id="321" name="Google Shape;321;p5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WATCH and transactions to abort when other writers modify tables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sampling is your friend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 failures and outlying conditions…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…but don’t retry, just exit and let the next worker make an attempt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Don’t retry locks either, let the next worker make the attempt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recruited worker performs only a small slice of work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“Wait—are you saying </a:t>
            </a:r>
            <a:r>
              <a:rPr i="1" lang="en"/>
              <a:t>all</a:t>
            </a:r>
            <a:r>
              <a:rPr lang="en"/>
              <a:t> my workers should be doing this extra work?”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Recruiting workers (“mugging”) for work stealing</a:t>
            </a:r>
            <a:endParaRPr/>
          </a:p>
        </p:txBody>
      </p:sp>
      <p:sp>
        <p:nvSpPr>
          <p:cNvPr id="332" name="Google Shape;332;p6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approach I like (and has worked well for us):</a:t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#1: </a:t>
            </a:r>
            <a:r>
              <a:rPr lang="en" sz="2200"/>
              <a:t>Workers are “enlisted” if they fast-exit in a particular bit of work:</a:t>
            </a:r>
            <a:endParaRPr sz="22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a cache hit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paint a simple Web page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don’t need to query database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etc.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get started</a:t>
            </a:r>
            <a:endParaRPr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assuming you’ve written Redis client code already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need to know the exact details of the Redis protocol…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…but you need some understanding of how Redis “works”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single-threaded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different data types (strings, hash, sorted sets, etc.)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Basic commands (GET, SET, HGET, etc.)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transactions (MULTI/EXEC)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Recruiting workers (“mugging”) for work stealing</a:t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approach I like (and has worked well for us):</a:t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#2: </a:t>
            </a:r>
            <a:r>
              <a:rPr lang="en" sz="2200"/>
              <a:t>Each work stealing job declares a rate—a percentage of enlisted workers it needs for its work</a:t>
            </a:r>
            <a:endParaRPr sz="22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example, 0.001 to receive 0.1% of the enlisted workers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 have more traffic, use a lower job rate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Recruiting workers (“mugging”) for work stealing</a:t>
            </a:r>
            <a:endParaRPr/>
          </a:p>
        </p:txBody>
      </p:sp>
      <p:sp>
        <p:nvSpPr>
          <p:cNvPr id="344" name="Google Shape;344;p6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approach I like (and has worked well for us):</a:t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#3: </a:t>
            </a:r>
            <a:r>
              <a:rPr lang="en" sz="2200"/>
              <a:t>Each recruited worker generates a random number</a:t>
            </a:r>
            <a:endParaRPr sz="22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that number if below the job’s rate, the enlistee is “recruited” and performs a little bit of 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the enlistee is dismissed—no extra work needs to be done at this time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Recruiting workers (pseudo-code)</a:t>
            </a:r>
            <a:endParaRPr/>
          </a:p>
        </p:txBody>
      </p:sp>
      <p:sp>
        <p:nvSpPr>
          <p:cNvPr id="350" name="Google Shape;350;p6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enlist()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 = Random::float(); // from 0.0 to 1.0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target = 0.0;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foreach (self.registered_jobs as job)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target += job.rate;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	if (rand &lt;= target)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		return job.perform();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Recruiting workers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6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It’s deceptively simple</a:t>
            </a:r>
            <a:endParaRPr sz="2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It works surprisingly well</a:t>
            </a:r>
            <a:endParaRPr sz="22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It requires no extra state (tracking the number of workers,</a:t>
            </a:r>
            <a:br>
              <a:rPr lang="en" sz="2200"/>
            </a:br>
            <a:r>
              <a:rPr lang="en" sz="2200"/>
              <a:t>	distributed locks, job queues, etc.)</a:t>
            </a:r>
            <a:endParaRPr sz="2200"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We’re doing this in production right now</a:t>
            </a:r>
            <a:endParaRPr sz="2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Recruiting workers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One caveat: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Instrument your code!</a:t>
            </a:r>
            <a:br>
              <a:rPr b="1" lang="en" sz="2400"/>
            </a:br>
            <a:r>
              <a:rPr b="1" lang="en" sz="2400"/>
              <a:t>(StatsD, Prometheus, etc.)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important to know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workers are selected for background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finish their work, how many stop due to errors/aborts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 your job rates (percentages) so enough workers are being recruited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490250" y="526350"/>
            <a:ext cx="8177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“Show me the code.”</a:t>
            </a:r>
            <a:endParaRPr sz="4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https://github.com/internetarchive/</a:t>
            </a:r>
            <a:r>
              <a:rPr lang="en" sz="3000"/>
              <a:t>work-stealing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7"/>
          <p:cNvSpPr txBox="1"/>
          <p:nvPr/>
        </p:nvSpPr>
        <p:spPr>
          <a:xfrm>
            <a:off x="457200" y="2238381"/>
            <a:ext cx="8229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b="1" lang="en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1100"/>
          </a:p>
        </p:txBody>
      </p:sp>
      <p:sp>
        <p:nvSpPr>
          <p:cNvPr id="373" name="Google Shape;373;p67"/>
          <p:cNvSpPr txBox="1"/>
          <p:nvPr/>
        </p:nvSpPr>
        <p:spPr>
          <a:xfrm>
            <a:off x="448133" y="4203469"/>
            <a:ext cx="6338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things I wish Redis could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cannot do today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Redis wishlist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Expire keys </a:t>
            </a:r>
            <a:r>
              <a:rPr b="1" i="1" lang="en" sz="2400"/>
              <a:t>only</a:t>
            </a:r>
            <a:r>
              <a:rPr b="1" lang="en" sz="2400"/>
              <a:t> after their time-to-live passes</a:t>
            </a:r>
            <a:endParaRPr b="1" sz="2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 may evict volatile keys </a:t>
            </a:r>
            <a:r>
              <a:rPr i="1" lang="en"/>
              <a:t>at any time</a:t>
            </a:r>
            <a:r>
              <a:rPr lang="en"/>
              <a:t> when under memory pressure (MAXMEMORY policy)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EXPIRE marks the key as “volatile”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Redis runs out of memory, random volatile keys are freed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wishlist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Expire keys </a:t>
            </a:r>
            <a:r>
              <a:rPr b="1" i="1" lang="en" sz="2400"/>
              <a:t>only</a:t>
            </a:r>
            <a:r>
              <a:rPr b="1" lang="en" sz="2400"/>
              <a:t> after their time-to-live passes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There are some situations where it’s not merely important,</a:t>
            </a:r>
            <a:br>
              <a:rPr b="1" lang="en"/>
            </a:br>
            <a:r>
              <a:rPr b="1" lang="en"/>
              <a:t>but </a:t>
            </a:r>
            <a:r>
              <a:rPr b="1" i="1" lang="en"/>
              <a:t>vital</a:t>
            </a:r>
            <a:r>
              <a:rPr b="1" lang="en"/>
              <a:t> the key remains available until the time-to-live expires</a:t>
            </a:r>
            <a:br>
              <a:rPr b="1" lang="en"/>
            </a:br>
            <a:r>
              <a:rPr b="1" lang="en"/>
              <a:t>(locks, expensive recomputes, leases, etc.)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wishlist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Redis cluster is </a:t>
            </a:r>
            <a:r>
              <a:rPr b="1" lang="en"/>
              <a:t>constantly</a:t>
            </a:r>
            <a:r>
              <a:rPr lang="en"/>
              <a:t> under memory pressure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heavy load, up to </a:t>
            </a:r>
            <a:r>
              <a:rPr b="1" lang="en"/>
              <a:t>1,000 keys / minute</a:t>
            </a:r>
            <a:r>
              <a:rPr lang="en"/>
              <a:t> are evicted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30+ million media items means 30+ million content identifiers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their metadata are competing for precious bytes on our Redis cluster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wishlist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Deterministic expiration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Examples of keys with important TTLs: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Distributed</a:t>
            </a:r>
            <a:r>
              <a:rPr b="1" lang="en"/>
              <a:t> locks (Redlock, etc.)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Leases / licenses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Expensive recomputes held in cache for extended periods of time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these applications we need </a:t>
            </a:r>
            <a:r>
              <a:rPr b="1" lang="en"/>
              <a:t>deterministic expiration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other keys, we’re happy to allow Redis to evict them as necessary</a:t>
            </a:r>
            <a:br>
              <a:rPr lang="en"/>
            </a:br>
            <a:r>
              <a:rPr lang="en"/>
              <a:t>to make room for more frequently used values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484B4C"/>
      </a:dk1>
      <a:lt1>
        <a:srgbClr val="FFFFFF"/>
      </a:lt1>
      <a:dk2>
        <a:srgbClr val="7F7F7F"/>
      </a:dk2>
      <a:lt2>
        <a:srgbClr val="E7E6E6"/>
      </a:lt2>
      <a:accent1>
        <a:srgbClr val="6592B8"/>
      </a:accent1>
      <a:accent2>
        <a:srgbClr val="354253"/>
      </a:accent2>
      <a:accent3>
        <a:srgbClr val="A7A7A7"/>
      </a:accent3>
      <a:accent4>
        <a:srgbClr val="DC382C"/>
      </a:accent4>
      <a:accent5>
        <a:srgbClr val="CA6D00"/>
      </a:accent5>
      <a:accent6>
        <a:srgbClr val="289D59"/>
      </a:accent6>
      <a:hlink>
        <a:srgbClr val="79B1E0"/>
      </a:hlink>
      <a:folHlink>
        <a:srgbClr val="5986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