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5"/>
  </p:notesMasterIdLst>
  <p:sldIdLst>
    <p:sldId id="289" r:id="rId3"/>
    <p:sldId id="290" r:id="rId4"/>
    <p:sldId id="267" r:id="rId5"/>
    <p:sldId id="256" r:id="rId6"/>
    <p:sldId id="257" r:id="rId7"/>
    <p:sldId id="264" r:id="rId8"/>
    <p:sldId id="258" r:id="rId9"/>
    <p:sldId id="265" r:id="rId10"/>
    <p:sldId id="259" r:id="rId11"/>
    <p:sldId id="260" r:id="rId12"/>
    <p:sldId id="261" r:id="rId13"/>
    <p:sldId id="262" r:id="rId14"/>
    <p:sldId id="266" r:id="rId15"/>
    <p:sldId id="263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60" r:id="rId62"/>
    <p:sldId id="361" r:id="rId63"/>
    <p:sldId id="362" r:id="rId64"/>
    <p:sldId id="363" r:id="rId65"/>
    <p:sldId id="364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25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062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w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E230A-9574-0B48-AB22-A3EEB02FCC89}" type="datetimeFigureOut">
              <a:rPr kumimoji="1" lang="zh-CN" altLang="en-US" smtClean="0"/>
              <a:t>2018/4/4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13796-D2A0-5D41-A062-846FEAC0A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91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通常，学习问题是怎样调整隐马尔可夫模型的参数。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给定这样的一个或者多个观测序列，去调整模型参数，来得到最大的概率。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首先回到问题应用场景，给定一个观测集合，也就是训练集，通过这个训练集，我们的目标是反推出应用场景下最合适的模型。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这个问题的难点在于，目前没有分析型算法。不像之前的两个问题，解决方案都有详细的论证过程说明。因此，当前学习问题的解决方案主要使用迭代过程来求得一个局部最优值。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BB30-7869-4989-86F5-5218555DE9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30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当这样几个条件满足时。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这些点也已经被证明，就是</a:t>
            </a:r>
            <a:r>
              <a:rPr lang="en-US" altLang="zh-CN" dirty="0"/>
              <a:t>P</a:t>
            </a:r>
            <a:r>
              <a:rPr lang="zh-CN" altLang="en-US" dirty="0"/>
              <a:t>的关键点，也就是说，</a:t>
            </a:r>
            <a:r>
              <a:rPr lang="en-US" altLang="zh-CN" dirty="0"/>
              <a:t>pi, A, B</a:t>
            </a:r>
            <a:r>
              <a:rPr lang="zh-CN" altLang="en-US" dirty="0"/>
              <a:t>取这些值时，</a:t>
            </a:r>
            <a:r>
              <a:rPr lang="en-US" altLang="zh-CN" dirty="0"/>
              <a:t>P</a:t>
            </a:r>
            <a:r>
              <a:rPr lang="zh-CN" altLang="en-US" dirty="0"/>
              <a:t>为最大值。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因此，这个问题也可以视作一个优化问题，标准的梯度方法可以用于求模型的参数。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这种方法也已经被广泛使用，并且效果与标准重估计过程有可比性。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BB30-7869-4989-86F5-5218555DE95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23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训练：语音信号的特征被提取出来，首先在此基础上建立所需的声学模型库， 这个建立声学模型的过程称为训练过程。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识别：将输入的语音信号特征与存在的声学模型库（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）进行比较，找出一系列最优的与输入的语言相匹配的模型。然后，根据此模型定义的规则，通过搜索就可以给出计算机的识别结果。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B8CD4-AFAF-4EE3-9973-B46AB280EDB8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3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已知提取特征为观察状态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，识别的结果为隐藏状态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，求模型初始状态，构建模型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Baum-Welch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鲍姆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韦尔奇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）算法求出最优解</a:t>
            </a:r>
            <a:r>
              <a:rPr lang="el-GR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λ*=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argmax{P(O|</a:t>
            </a:r>
            <a:r>
              <a:rPr lang="el-GR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λ)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的问题三</a:t>
            </a:r>
            <a:endParaRPr lang="el-GR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B8CD4-AFAF-4EE3-9973-B46AB280EDB8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56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给定观测序列，通过训练好的不同</a:t>
            </a:r>
            <a:r>
              <a:rPr lang="en-US" altLang="zh-CN" dirty="0"/>
              <a:t>HMM</a:t>
            </a:r>
            <a:r>
              <a:rPr lang="zh-CN" altLang="en-US" dirty="0"/>
              <a:t>模型，分别用</a:t>
            </a:r>
            <a:r>
              <a:rPr lang="en-US" altLang="zh-CN" dirty="0"/>
              <a:t>Viterbi</a:t>
            </a:r>
            <a:r>
              <a:rPr lang="zh-CN" altLang="en-US" dirty="0"/>
              <a:t>算法计算最可能的隐藏序列，然后比较，选择最优的那个</a:t>
            </a:r>
            <a:r>
              <a:rPr lang="en-US" altLang="zh-CN" dirty="0"/>
              <a:t>HMM</a:t>
            </a:r>
            <a:r>
              <a:rPr lang="zh-CN" altLang="en-US" dirty="0"/>
              <a:t>模型，并最终得出识别结果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HMM</a:t>
            </a:r>
            <a:r>
              <a:rPr lang="zh-CN" altLang="en-US" dirty="0"/>
              <a:t>的问题二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B8CD4-AFAF-4EE3-9973-B46AB280EDB8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7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HMM</a:t>
            </a:r>
            <a:r>
              <a:rPr lang="zh-CN" altLang="en-US" dirty="0"/>
              <a:t>第一个问题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B8CD4-AFAF-4EE3-9973-B46AB280EDB8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0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MultinomialHMM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适用于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离散观测状态的模型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GaussianHMM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（高斯隐马尔科夫模型）是连续观测状态的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B8CD4-AFAF-4EE3-9973-B46AB280EDB8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9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Decoder algorithm. Must be one of "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viterbi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or "map“.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后验概率就是由贝叶斯计算出来的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B8CD4-AFAF-4EE3-9973-B46AB280EDB8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78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 </a:t>
            </a:r>
            <a:r>
              <a:rPr lang="en-US" altLang="zh-CN" sz="12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——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Estimate model parameters.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B8CD4-AFAF-4EE3-9973-B46AB280EDB8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74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B8CD4-AFAF-4EE3-9973-B46AB280EDB8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对于这个问题，当前最常用的迭代过程有两种。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第一种是</a:t>
            </a:r>
            <a:r>
              <a:rPr lang="en-US" altLang="zh-CN" dirty="0"/>
              <a:t>Baum-Welch</a:t>
            </a:r>
            <a:r>
              <a:rPr lang="zh-CN" altLang="en-US" dirty="0"/>
              <a:t>算法，这个算法是</a:t>
            </a:r>
            <a:r>
              <a:rPr lang="en-US" altLang="zh-CN" dirty="0"/>
              <a:t>EM</a:t>
            </a:r>
            <a:r>
              <a:rPr lang="zh-CN" altLang="en-US" dirty="0"/>
              <a:t>算法的一个特例，后面会说明。</a:t>
            </a:r>
            <a:endParaRPr lang="en-US" altLang="zh-CN" dirty="0"/>
          </a:p>
          <a:p>
            <a:r>
              <a:rPr lang="zh-CN" altLang="en-US" dirty="0"/>
              <a:t>还有一种是梯度方法，选择模型参数，使得概率局部最大。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BB30-7869-4989-86F5-5218555DE9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9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我们首先定义一个参数</a:t>
            </a:r>
            <a:r>
              <a:rPr lang="en-US" altLang="zh-CN" dirty="0"/>
              <a:t>xi</a:t>
            </a:r>
            <a:r>
              <a:rPr lang="zh-CN" altLang="en-US" dirty="0"/>
              <a:t>，定义为</a:t>
            </a:r>
            <a:r>
              <a:rPr lang="en-US" altLang="zh-CN" dirty="0"/>
              <a:t>t</a:t>
            </a:r>
            <a:r>
              <a:rPr lang="zh-CN" altLang="en-US" dirty="0"/>
              <a:t>时处于状态</a:t>
            </a:r>
            <a:r>
              <a:rPr lang="en-US" altLang="zh-CN" dirty="0"/>
              <a:t>S 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t+1</a:t>
            </a:r>
            <a:r>
              <a:rPr lang="zh-CN" altLang="en-US" dirty="0"/>
              <a:t>时处于状态</a:t>
            </a:r>
            <a:r>
              <a:rPr lang="en-US" altLang="zh-CN" dirty="0"/>
              <a:t>S j</a:t>
            </a:r>
            <a:r>
              <a:rPr lang="zh-CN" altLang="en-US" dirty="0"/>
              <a:t>的概率，那么我们可以得到这样的一个定义式。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我们可以从这个图里看到，这个参数受到多个因素影响，</a:t>
            </a:r>
            <a:r>
              <a:rPr lang="en-US" altLang="zh-CN" dirty="0" err="1"/>
              <a:t>S_i</a:t>
            </a:r>
            <a:r>
              <a:rPr lang="en-US" altLang="zh-CN" dirty="0"/>
              <a:t> </a:t>
            </a:r>
            <a:r>
              <a:rPr lang="zh-CN" altLang="en-US" dirty="0"/>
              <a:t>的前向概率，</a:t>
            </a:r>
            <a:r>
              <a:rPr lang="en-US" altLang="zh-CN" dirty="0" err="1"/>
              <a:t>S_j</a:t>
            </a:r>
            <a:r>
              <a:rPr lang="zh-CN" altLang="en-US" dirty="0"/>
              <a:t>的后向概率，和</a:t>
            </a:r>
            <a:r>
              <a:rPr lang="en-US" altLang="zh-CN" dirty="0"/>
              <a:t>Si</a:t>
            </a:r>
            <a:r>
              <a:rPr lang="zh-CN" altLang="en-US" dirty="0"/>
              <a:t>到</a:t>
            </a:r>
            <a:r>
              <a:rPr lang="en-US" altLang="zh-CN" dirty="0" err="1"/>
              <a:t>Sj</a:t>
            </a:r>
            <a:r>
              <a:rPr lang="zh-CN" altLang="en-US" dirty="0"/>
              <a:t>状态转换的概率。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那么可以将等式右侧展开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BB30-7869-4989-86F5-5218555DE9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3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这就是</a:t>
            </a:r>
            <a:r>
              <a:rPr lang="en-US" altLang="zh-CN" dirty="0"/>
              <a:t>xi</a:t>
            </a:r>
            <a:r>
              <a:rPr lang="zh-CN" altLang="en-US" dirty="0"/>
              <a:t>展开之后的详细定义，具体每个参数代表的含义前面的同学已经讲过，这里不再重复。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我们之前还定义了</a:t>
            </a:r>
            <a:r>
              <a:rPr lang="en-US" altLang="zh-CN" dirty="0" err="1"/>
              <a:t>gamma_t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作为 在时刻</a:t>
            </a:r>
            <a:r>
              <a:rPr lang="en-US" altLang="zh-CN" dirty="0"/>
              <a:t>t</a:t>
            </a:r>
            <a:r>
              <a:rPr lang="zh-CN" altLang="en-US" dirty="0"/>
              <a:t>处于状态</a:t>
            </a:r>
            <a:r>
              <a:rPr lang="en-US" altLang="zh-CN" dirty="0" err="1"/>
              <a:t>S_i</a:t>
            </a:r>
            <a:r>
              <a:rPr lang="zh-CN" altLang="en-US" dirty="0"/>
              <a:t>的可能性，为了把这两个变量联系起来，我们将</a:t>
            </a:r>
            <a:r>
              <a:rPr lang="en-US" altLang="zh-CN" dirty="0"/>
              <a:t>xi</a:t>
            </a:r>
            <a:r>
              <a:rPr lang="zh-CN" altLang="en-US" dirty="0"/>
              <a:t>上式在</a:t>
            </a:r>
            <a:r>
              <a:rPr lang="en-US" altLang="zh-CN" dirty="0"/>
              <a:t>j</a:t>
            </a:r>
            <a:r>
              <a:rPr lang="zh-CN" altLang="en-US" dirty="0"/>
              <a:t>上进行求和，得到的结果就是</a:t>
            </a:r>
            <a:r>
              <a:rPr lang="en-US" altLang="zh-CN" dirty="0"/>
              <a:t>\</a:t>
            </a:r>
            <a:r>
              <a:rPr lang="en-US" altLang="zh-CN" dirty="0" err="1"/>
              <a:t>gamma_t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BB30-7869-4989-86F5-5218555DE95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2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我们对这两个变量分别对时间求和。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gamma</a:t>
            </a:r>
            <a:r>
              <a:rPr lang="zh-CN" altLang="en-US" dirty="0"/>
              <a:t>的求和代表着，状态</a:t>
            </a:r>
            <a:r>
              <a:rPr lang="en-US" altLang="zh-CN" dirty="0" err="1"/>
              <a:t>S_i</a:t>
            </a:r>
            <a:r>
              <a:rPr lang="zh-CN" altLang="en-US" dirty="0"/>
              <a:t>被访问的次数期望。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xi</a:t>
            </a:r>
            <a:r>
              <a:rPr lang="zh-CN" altLang="en-US" dirty="0"/>
              <a:t>的求和则代表着，从</a:t>
            </a:r>
            <a:r>
              <a:rPr lang="en-US" altLang="zh-CN" dirty="0"/>
              <a:t>Si</a:t>
            </a:r>
            <a:r>
              <a:rPr lang="zh-CN" altLang="en-US" dirty="0"/>
              <a:t>到</a:t>
            </a:r>
            <a:r>
              <a:rPr lang="en-US" altLang="zh-CN" dirty="0" err="1"/>
              <a:t>Sj</a:t>
            </a:r>
            <a:r>
              <a:rPr lang="en-US" altLang="zh-CN" dirty="0"/>
              <a:t> </a:t>
            </a:r>
            <a:r>
              <a:rPr lang="zh-CN" altLang="en-US" dirty="0"/>
              <a:t>做出转换的次数期望。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使用上述的公式和概念，我们可以得到一种隐马尔可夫模型的重估计方法：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BB30-7869-4989-86F5-5218555DE9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4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我们定义当前模型为</a:t>
            </a:r>
            <a:r>
              <a:rPr lang="en-US" altLang="zh-CN" dirty="0"/>
              <a:t>lambda=(A, B, PI)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那么，用这三个公式来计算重估计的模型，得到的新模型相比于重估计前必然是更优的，这是</a:t>
            </a:r>
            <a:r>
              <a:rPr lang="en-US" altLang="zh-CN" dirty="0"/>
              <a:t>Baum</a:t>
            </a:r>
            <a:r>
              <a:rPr lang="zh-CN" altLang="en-US" dirty="0"/>
              <a:t>等人证明过的。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如果我们迭代使用这个重估计过程，一直达到预期的限制点，那么得到的结果就称为“隐马尔科夫模型的最大似然估计”。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需要说明的是，这种前向后向算法将会导致局部最大值，而且在大多数应用中，优化表面很复杂，并且有很多局部最大值。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BB30-7869-4989-86F5-5218555DE9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3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我们首先回顾一下</a:t>
            </a:r>
            <a:r>
              <a:rPr lang="en-US" altLang="zh-CN" dirty="0"/>
              <a:t>EM</a:t>
            </a:r>
            <a:r>
              <a:rPr lang="zh-CN" altLang="en-US" dirty="0"/>
              <a:t>算法，也就是最大期望算法。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步骤估计未知参数的期望值，给出当前的参数估计。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M</a:t>
            </a:r>
            <a:r>
              <a:rPr lang="zh-CN" altLang="en-US" dirty="0"/>
              <a:t>步骤重新估计分布参数，使得数据的似然性最大，给出未知变量的期望估计。用于缺失值。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BB30-7869-4989-86F5-5218555DE9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5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重估计过程可以用</a:t>
            </a:r>
            <a:r>
              <a:rPr lang="en-US" altLang="zh-CN" dirty="0"/>
              <a:t>EM</a:t>
            </a:r>
            <a:r>
              <a:rPr lang="zh-CN" altLang="en-US" dirty="0"/>
              <a:t>算法来解释。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E </a:t>
            </a:r>
            <a:r>
              <a:rPr lang="zh-CN" altLang="en-US" dirty="0"/>
              <a:t>也就是</a:t>
            </a:r>
            <a:r>
              <a:rPr lang="en-US" altLang="zh-CN" dirty="0"/>
              <a:t>expectation</a:t>
            </a:r>
            <a:r>
              <a:rPr lang="zh-CN" altLang="en-US" dirty="0"/>
              <a:t>步骤，是计算辅助函数</a:t>
            </a:r>
            <a:r>
              <a:rPr lang="en-US" altLang="zh-CN" dirty="0"/>
              <a:t>Q</a:t>
            </a:r>
          </a:p>
          <a:p>
            <a:endParaRPr lang="en-US" dirty="0"/>
          </a:p>
          <a:p>
            <a:r>
              <a:rPr lang="en-US" altLang="zh-CN" dirty="0"/>
              <a:t>M </a:t>
            </a:r>
            <a:r>
              <a:rPr lang="zh-CN" altLang="en-US" dirty="0"/>
              <a:t>也就是</a:t>
            </a:r>
            <a:r>
              <a:rPr lang="en-US" altLang="zh-CN" dirty="0"/>
              <a:t>modification</a:t>
            </a:r>
            <a:r>
              <a:rPr lang="zh-CN" altLang="en-US" dirty="0"/>
              <a:t>步骤，是在</a:t>
            </a:r>
            <a:r>
              <a:rPr lang="en-US" altLang="zh-CN" dirty="0"/>
              <a:t>lambda</a:t>
            </a:r>
            <a:r>
              <a:rPr lang="zh-CN" altLang="en-US" dirty="0"/>
              <a:t>的期望值上面做最大化。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因此</a:t>
            </a:r>
            <a:r>
              <a:rPr lang="en-US" altLang="zh-CN" dirty="0"/>
              <a:t>Baum-Welch</a:t>
            </a:r>
            <a:r>
              <a:rPr lang="zh-CN" altLang="en-US" dirty="0"/>
              <a:t>重估计等式是</a:t>
            </a:r>
            <a:r>
              <a:rPr lang="en-US" altLang="zh-CN" dirty="0"/>
              <a:t>EM</a:t>
            </a:r>
            <a:r>
              <a:rPr lang="zh-CN" altLang="en-US" dirty="0"/>
              <a:t>算法的一个特例。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BB30-7869-4989-86F5-5218555DE95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5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这个重估计过程中，一个很重要的方面是，</a:t>
            </a:r>
            <a:r>
              <a:rPr lang="en-US" altLang="zh-CN" dirty="0"/>
              <a:t>HMM</a:t>
            </a:r>
            <a:r>
              <a:rPr lang="zh-CN" altLang="en-US" dirty="0"/>
              <a:t>的参数有一个随机约束，也就是这几个约束条件。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每次迭代中，这些条件自动得到满足。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如果把这个参数优化问题视为对</a:t>
            </a:r>
            <a:r>
              <a:rPr lang="en-US" altLang="zh-CN" dirty="0"/>
              <a:t>P</a:t>
            </a:r>
            <a:r>
              <a:rPr lang="zh-CN" altLang="en-US" dirty="0"/>
              <a:t>的有约束的优化，那么可以使用拉格朗日乘子来找出能够令</a:t>
            </a:r>
            <a:r>
              <a:rPr lang="en-US" altLang="zh-CN" dirty="0"/>
              <a:t>P</a:t>
            </a:r>
            <a:r>
              <a:rPr lang="zh-CN" altLang="en-US" dirty="0"/>
              <a:t>取得最大值的</a:t>
            </a:r>
            <a:r>
              <a:rPr lang="en-US" altLang="zh-CN" dirty="0"/>
              <a:t>pi, 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那么，</a:t>
            </a:r>
            <a:r>
              <a:rPr lang="en-US" altLang="zh-CN" dirty="0"/>
              <a:t>P</a:t>
            </a:r>
            <a:r>
              <a:rPr lang="zh-CN" altLang="en-US" dirty="0"/>
              <a:t>什么时候会取得最大值呢？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ABB30-7869-4989-86F5-5218555DE95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DA38-9F73-42F2-A6C6-B14212CC420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6C20-1F92-41C8-ABB8-1E8881DB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DA38-9F73-42F2-A6C6-B14212CC420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6C20-1F92-41C8-ABB8-1E8881DB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1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DA38-9F73-42F2-A6C6-B14212CC420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6C20-1F92-41C8-ABB8-1E8881DB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1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3D8AA-0BC4-4BCB-B2EE-7CEA59D8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D172D8-F3A8-4C78-B601-C87D5E44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180EC3-352A-414E-AC26-ACFB91EB330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0FA6C3-2D24-408C-BB47-8DAB4C87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90F3C1-971B-40E9-BE56-59944BC2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85E2F5-665B-465E-9F81-CA1EAA7A6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57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DA38-9F73-42F2-A6C6-B14212CC420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6C20-1F92-41C8-ABB8-1E8881DB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9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DA38-9F73-42F2-A6C6-B14212CC420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6C20-1F92-41C8-ABB8-1E8881DB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5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DA38-9F73-42F2-A6C6-B14212CC420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6C20-1F92-41C8-ABB8-1E8881DB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2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DA38-9F73-42F2-A6C6-B14212CC420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6C20-1F92-41C8-ABB8-1E8881DB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7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DA38-9F73-42F2-A6C6-B14212CC420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6C20-1F92-41C8-ABB8-1E8881DB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1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DA38-9F73-42F2-A6C6-B14212CC420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6C20-1F92-41C8-ABB8-1E8881DB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9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DA38-9F73-42F2-A6C6-B14212CC420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6C20-1F92-41C8-ABB8-1E8881DB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2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DA38-9F73-42F2-A6C6-B14212CC420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6C20-1F92-41C8-ABB8-1E8881DB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DDA38-9F73-42F2-A6C6-B14212CC420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6C20-1F92-41C8-ABB8-1E8881DBA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2665B5-0CDF-4B8B-A807-D6FC2B8C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CDEDA-879B-4BDC-98BC-512F35A19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1145A-CE69-47D2-9182-4FC0315C0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0EC3-352A-414E-AC26-ACFB91EB3307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86438-8635-433D-B89D-133DFF88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4979C-6BD9-4C0D-975C-E878D3618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E2F5-665B-465E-9F81-CA1EAA7A6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6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26.png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49.png"/><Relationship Id="rId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1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39022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隐马尔可夫模型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Hidden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Markov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Model</a:t>
            </a:r>
            <a:r>
              <a:rPr kumimoji="1"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HMM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8" y="3192070"/>
            <a:ext cx="10515600" cy="2844216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zh-CN" altLang="en-US" dirty="0" smtClean="0"/>
              <a:t>邓如妹  </a:t>
            </a:r>
            <a:r>
              <a:rPr lang="en-US" altLang="zh-CN" dirty="0" smtClean="0"/>
              <a:t>51174500080</a:t>
            </a:r>
          </a:p>
          <a:p>
            <a:pPr marL="0" indent="0" algn="r">
              <a:buNone/>
            </a:pPr>
            <a:r>
              <a:rPr lang="zh-CN" altLang="is-IS" dirty="0" smtClean="0"/>
              <a:t>王佩芬</a:t>
            </a:r>
            <a:r>
              <a:rPr lang="zh-CN" altLang="en-US" dirty="0" smtClean="0"/>
              <a:t> </a:t>
            </a:r>
            <a:r>
              <a:rPr lang="is-IS" altLang="zh-CN" dirty="0" smtClean="0"/>
              <a:t>51174500048</a:t>
            </a:r>
          </a:p>
          <a:p>
            <a:pPr marL="0" indent="0" algn="r">
              <a:buNone/>
            </a:pPr>
            <a:r>
              <a:rPr lang="zh-CN" altLang="en-US" dirty="0" smtClean="0"/>
              <a:t> 谢永康 </a:t>
            </a:r>
            <a:r>
              <a:rPr lang="en-US" altLang="zh-CN" dirty="0" smtClean="0"/>
              <a:t>51174500135</a:t>
            </a:r>
          </a:p>
          <a:p>
            <a:pPr marL="0" indent="0" algn="r">
              <a:buNone/>
            </a:pPr>
            <a:r>
              <a:rPr lang="zh-CN" altLang="en-US" dirty="0"/>
              <a:t>杨剑     </a:t>
            </a:r>
            <a:r>
              <a:rPr lang="en-US" altLang="zh-CN" dirty="0" smtClean="0"/>
              <a:t>51174500142</a:t>
            </a:r>
          </a:p>
          <a:p>
            <a:pPr marL="0" indent="0" algn="r">
              <a:buNone/>
            </a:pPr>
            <a:r>
              <a:rPr lang="zh-CN" altLang="en-US" dirty="0" smtClean="0"/>
              <a:t>黄皓     </a:t>
            </a:r>
            <a:r>
              <a:rPr lang="en-US" altLang="zh-CN" dirty="0" smtClean="0"/>
              <a:t>51174500092</a:t>
            </a:r>
          </a:p>
          <a:p>
            <a:pPr marL="0" indent="0" algn="r">
              <a:buNone/>
            </a:pPr>
            <a:r>
              <a:rPr lang="zh-CN" altLang="en-US" dirty="0" smtClean="0"/>
              <a:t>宋云飞  </a:t>
            </a:r>
            <a:r>
              <a:rPr lang="en-US" altLang="zh-CN" dirty="0" smtClean="0"/>
              <a:t>51174500122</a:t>
            </a:r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3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166"/>
                <a:ext cx="10515600" cy="5726797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转移概率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矩阵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称条件概率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马氏链在时刻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处于状态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条件下</a:t>
                </a:r>
                <a:r>
                  <a:rPr lang="zh-CN" altLang="en-US" sz="1800" dirty="0" smtClean="0"/>
                  <a:t>，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在时刻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转移</m:t>
                    </m:r>
                  </m:oMath>
                </a14:m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到状态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的转移概率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注：转移概率具有特点</a:t>
                </a:r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=1, 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=1,2,⋯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这个矩阵的每一行元素之和等于</a:t>
                </a:r>
                <a:r>
                  <a:rPr lang="en-US" altLang="zh-CN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称为转移概率矩阵。它是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的随机矩阵</a:t>
                </a:r>
                <a:r>
                  <a:rPr lang="zh-CN" altLang="en-US" sz="1800" dirty="0" smtClean="0"/>
                  <a:t>。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166"/>
                <a:ext cx="10515600" cy="5726797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0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6098"/>
                <a:ext cx="10515600" cy="574086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平稳性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/>
                  <a:t>当转移概率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只与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及</m:t>
                    </m:r>
                  </m:oMath>
                </a14:m>
                <a:r>
                  <a:rPr lang="zh-CN" altLang="en-US" sz="1800" dirty="0" smtClean="0"/>
                  <a:t>时间间距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有关</m:t>
                    </m:r>
                  </m:oMath>
                </a14:m>
                <a:r>
                  <a:rPr lang="zh-CN" altLang="en-US" sz="1800" dirty="0" smtClean="0"/>
                  <a:t>时，称转移概率具有平稳性。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同时也称此链是</a:t>
                </a:r>
                <a:r>
                  <a:rPr lang="zh-CN" altLang="en-US" sz="1800" dirty="0" smtClean="0">
                    <a:solidFill>
                      <a:srgbClr val="FF0000"/>
                    </a:solidFill>
                  </a:rPr>
                  <a:t>齐次</a:t>
                </a:r>
                <a:r>
                  <a:rPr lang="zh-CN" altLang="en-US" sz="1800" dirty="0" smtClean="0"/>
                  <a:t>的。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此时，记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1800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1800" dirty="0" smtClean="0"/>
                  <a:t>称为马氏链的</a:t>
                </a:r>
                <a:r>
                  <a:rPr lang="en-US" altLang="zh-CN" sz="1800" dirty="0" smtClean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1800" dirty="0" smtClean="0">
                    <a:solidFill>
                      <a:srgbClr val="FF0000"/>
                    </a:solidFill>
                  </a:rPr>
                  <a:t>步转移概率</a:t>
                </a:r>
                <a:r>
                  <a:rPr lang="zh-CN" altLang="en-US" sz="1800" dirty="0" smtClean="0"/>
                  <a:t>。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并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称</a:t>
                </a:r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为马尔可夫链的</a:t>
                </a:r>
                <a:r>
                  <a:rPr lang="en-US" altLang="zh-CN" sz="18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18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步转移矩阵</a:t>
                </a:r>
                <a:endParaRPr lang="en-US" altLang="zh-CN" sz="1800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/>
                  <a:t>通常，规定</a:t>
                </a:r>
                <a:r>
                  <a:rPr lang="en-US" altLang="zh-CN" sz="1800" dirty="0" smtClean="0"/>
                  <a:t>0</a:t>
                </a:r>
                <a:r>
                  <a:rPr lang="zh-CN" altLang="en-US" sz="1800" dirty="0" smtClean="0"/>
                  <a:t>步转移概率为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6098"/>
                <a:ext cx="10515600" cy="5740865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92109" y="607254"/>
                <a:ext cx="10515600" cy="6235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特别的，当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1800" dirty="0" smtClean="0"/>
                  <a:t>，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步转移概率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e>
                      <m:sup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步转移概率矩阵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 algn="ctr">
                  <a:buNone/>
                </a:pPr>
                <a:r>
                  <a:rPr lang="en-US" altLang="zh-CN" sz="1800" dirty="0" smtClean="0"/>
                  <a:t>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</m:m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𝑁𝑗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zh-CN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dirty="0" smtClean="0"/>
                  <a:t> </a:t>
                </a:r>
                <a:r>
                  <a:rPr lang="zh-CN" altLang="en-US" sz="1800" dirty="0" smtClean="0"/>
                  <a:t>记为</a:t>
                </a:r>
                <a:r>
                  <a:rPr lang="en-US" altLang="zh-CN" sz="1800" dirty="0" smtClean="0"/>
                  <a:t>P</a:t>
                </a:r>
              </a:p>
              <a:p>
                <a:pPr marL="0" indent="0">
                  <a:buNone/>
                </a:pPr>
                <a:r>
                  <a:rPr lang="en-US" altLang="zh-CN" sz="18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  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=1,2,⋯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=1,2,⋯,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n-US" altLang="zh-CN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109" y="607254"/>
                <a:ext cx="10515600" cy="6235146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145190" y="2352020"/>
                <a:ext cx="5714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</m:mr>
                      </m:m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190" y="2352020"/>
                <a:ext cx="57146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0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2673"/>
            <a:ext cx="10515600" cy="3096285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多步状态转移概率矩阵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32507" y="4055952"/>
                <a:ext cx="6744832" cy="664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07" y="4055952"/>
                <a:ext cx="6744832" cy="664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15224" y="4925085"/>
                <a:ext cx="645512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24" y="4925085"/>
                <a:ext cx="6455121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254312" y="1456499"/>
                <a:ext cx="5694630" cy="127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𝑁𝑁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12" y="1456499"/>
                <a:ext cx="5694630" cy="1274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6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7625"/>
            <a:ext cx="10515600" cy="5839338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例：只传输数字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的串联系统（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0-1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）传输系统，如图：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832806" y="1321262"/>
            <a:ext cx="7273925" cy="785812"/>
            <a:chOff x="593" y="1117"/>
            <a:chExt cx="4582" cy="495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93" y="1489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661" y="1157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" name="公式" r:id="rId3" imgW="444240" imgH="431640" progId="Equation.3">
                    <p:embed/>
                  </p:oleObj>
                </mc:Choice>
                <mc:Fallback>
                  <p:oleObj name="公式" r:id="rId3" imgW="444240" imgH="431640" progId="Equation.3">
                    <p:embed/>
                    <p:pic>
                      <p:nvPicPr>
                        <p:cNvPr id="9933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1157"/>
                          <a:ext cx="2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041" y="1331"/>
              <a:ext cx="564" cy="276"/>
            </a:xfrm>
            <a:prstGeom prst="rect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1277" y="1369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" name="Equation" r:id="rId5" imgW="177480" imgH="304560" progId="Equation.3">
                    <p:embed/>
                  </p:oleObj>
                </mc:Choice>
                <mc:Fallback>
                  <p:oleObj name="Equation" r:id="rId5" imgW="177480" imgH="304560" progId="Equation.3">
                    <p:embed/>
                    <p:pic>
                      <p:nvPicPr>
                        <p:cNvPr id="9933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" y="1369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1704" y="1153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" name="公式" r:id="rId7" imgW="431640" imgH="419040" progId="Equation.3">
                    <p:embed/>
                  </p:oleObj>
                </mc:Choice>
                <mc:Fallback>
                  <p:oleObj name="公式" r:id="rId7" imgW="431640" imgH="419040" progId="Equation.3">
                    <p:embed/>
                    <p:pic>
                      <p:nvPicPr>
                        <p:cNvPr id="9933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1153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2686" y="1153"/>
            <a:ext cx="2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" name="公式" r:id="rId9" imgW="444240" imgH="419040" progId="Equation.3">
                    <p:embed/>
                  </p:oleObj>
                </mc:Choice>
                <mc:Fallback>
                  <p:oleObj name="公式" r:id="rId9" imgW="444240" imgH="419040" progId="Equation.3">
                    <p:embed/>
                    <p:pic>
                      <p:nvPicPr>
                        <p:cNvPr id="9933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6" y="1153"/>
                          <a:ext cx="2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145" y="1464"/>
            <a:ext cx="208" cy="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" name="Equation" r:id="rId11" imgW="330120" imgH="101520" progId="Equation.3">
                    <p:embed/>
                  </p:oleObj>
                </mc:Choice>
                <mc:Fallback>
                  <p:oleObj name="Equation" r:id="rId11" imgW="330120" imgH="101520" progId="Equation.3">
                    <p:embed/>
                    <p:pic>
                      <p:nvPicPr>
                        <p:cNvPr id="993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1464"/>
                          <a:ext cx="208" cy="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3"/>
            <p:cNvGraphicFramePr>
              <a:graphicFrameLocks noChangeAspect="1"/>
            </p:cNvGraphicFramePr>
            <p:nvPr/>
          </p:nvGraphicFramePr>
          <p:xfrm>
            <a:off x="3439" y="1117"/>
            <a:ext cx="4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2" name="公式" r:id="rId13" imgW="685800" imgH="431640" progId="Equation.3">
                    <p:embed/>
                  </p:oleObj>
                </mc:Choice>
                <mc:Fallback>
                  <p:oleObj name="公式" r:id="rId13" imgW="685800" imgH="431640" progId="Equation.3">
                    <p:embed/>
                    <p:pic>
                      <p:nvPicPr>
                        <p:cNvPr id="9934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9" y="1117"/>
                          <a:ext cx="4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4110" y="1395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" name="Equation" r:id="rId15" imgW="228600" imgH="241200" progId="Equation.3">
                    <p:embed/>
                  </p:oleObj>
                </mc:Choice>
                <mc:Fallback>
                  <p:oleObj name="Equation" r:id="rId15" imgW="228600" imgH="241200" progId="Equation.3">
                    <p:embed/>
                    <p:pic>
                      <p:nvPicPr>
                        <p:cNvPr id="9934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" y="1395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4571" y="1153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" name="公式" r:id="rId17" imgW="457200" imgH="431640" progId="Equation.3">
                    <p:embed/>
                  </p:oleObj>
                </mc:Choice>
                <mc:Fallback>
                  <p:oleObj name="公式" r:id="rId17" imgW="457200" imgH="431640" progId="Equation.3">
                    <p:embed/>
                    <p:pic>
                      <p:nvPicPr>
                        <p:cNvPr id="9934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1" y="1153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4967" y="1469"/>
            <a:ext cx="208" cy="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" name="Equation" r:id="rId19" imgW="330120" imgH="101520" progId="Equation.3">
                    <p:embed/>
                  </p:oleObj>
                </mc:Choice>
                <mc:Fallback>
                  <p:oleObj name="Equation" r:id="rId19" imgW="330120" imgH="101520" progId="Equation.3">
                    <p:embed/>
                    <p:pic>
                      <p:nvPicPr>
                        <p:cNvPr id="9934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469"/>
                          <a:ext cx="208" cy="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037" y="1336"/>
              <a:ext cx="564" cy="276"/>
            </a:xfrm>
            <a:prstGeom prst="rect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906" y="1336"/>
              <a:ext cx="564" cy="276"/>
            </a:xfrm>
            <a:prstGeom prst="rect">
              <a:avLst/>
            </a:prstGeom>
            <a:noFill/>
            <a:ln w="38100">
              <a:solidFill>
                <a:srgbClr val="66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19"/>
            <p:cNvGraphicFramePr>
              <a:graphicFrameLocks noChangeAspect="1"/>
            </p:cNvGraphicFramePr>
            <p:nvPr/>
          </p:nvGraphicFramePr>
          <p:xfrm>
            <a:off x="2273" y="1358"/>
            <a:ext cx="13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" name="公式" r:id="rId21" imgW="215640" imgH="304560" progId="Equation.3">
                    <p:embed/>
                  </p:oleObj>
                </mc:Choice>
                <mc:Fallback>
                  <p:oleObj name="公式" r:id="rId21" imgW="215640" imgH="304560" progId="Equation.3">
                    <p:embed/>
                    <p:pic>
                      <p:nvPicPr>
                        <p:cNvPr id="9934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3" y="1358"/>
                          <a:ext cx="13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588" y="1489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609" y="1489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451" y="1489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4481" y="1494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209822" y="2546252"/>
                <a:ext cx="9566030" cy="3942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第一级的输入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级的输出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设一个单位时间传输一级，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设每一级的传真率为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，误码率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q=1-p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分析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=0,1,2,⋯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是一随机过程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状态空间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且当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已知时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所处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的状态分布只与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有关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而与时刻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以前所处的状态无关</a:t>
                </a:r>
                <a:r>
                  <a:rPr lang="zh-CN" altLang="en-US" dirty="0" smtClean="0"/>
                  <a:t>。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所以它是一个马氏链，且是齐次的。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步转移概率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                       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altLang="zh-CN" dirty="0"/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一步转移概率矩阵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22" y="2546252"/>
                <a:ext cx="9566030" cy="3942746"/>
              </a:xfrm>
              <a:prstGeom prst="rect">
                <a:avLst/>
              </a:prstGeom>
              <a:blipFill>
                <a:blip r:embed="rId23"/>
                <a:stretch>
                  <a:fillRect l="-510" t="-1238" r="-2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23736" y="2278703"/>
            <a:ext cx="677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隐马尔可夫模型概述</a:t>
            </a:r>
            <a:endParaRPr lang="en-US" altLang="zh-CN" sz="3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03341" y="4288563"/>
            <a:ext cx="1926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王佩芬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51174500048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6697" y="886121"/>
            <a:ext cx="4458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一、隐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马尔可夫模型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的定义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82705" y="1856481"/>
            <a:ext cx="875750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马尔可夫模型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是一种著名的有向图模型，主要用于时序数据建模，在语音识别、自然语言处理等领域有广泛的应用。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马尔可夫模型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关于时序的概率模型，描述由一个隐藏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的马尔可夫链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随机生成不可观测的状态随机序列，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再由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各个状态生成一个观测而产生观测随机序列的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过程。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马尔可夫模型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生成的状态的序列，称为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状态序列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；每个状态生成一个观测，由此产生的观测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随机序列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，称为观测序列。</a:t>
            </a: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序列的每个位置可看做是一个时刻。</a:t>
            </a:r>
          </a:p>
        </p:txBody>
      </p:sp>
    </p:spTree>
    <p:extLst>
      <p:ext uri="{BB962C8B-B14F-4D97-AF65-F5344CB8AC3E}">
        <p14:creationId xmlns:p14="http://schemas.microsoft.com/office/powerpoint/2010/main" val="38729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4583" y="1381079"/>
            <a:ext cx="3978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隐马尔可夫模型的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图结构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36190" y="21493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629319" y="2717489"/>
          <a:ext cx="4794738" cy="1847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2990973" imgH="1152422" progId="Visio.Drawing.15">
                  <p:embed/>
                </p:oleObj>
              </mc:Choice>
              <mc:Fallback>
                <p:oleObj name="Visio" r:id="rId3" imgW="2990973" imgH="1152422" progId="Visio.Drawing.15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319" y="2717489"/>
                        <a:ext cx="4794738" cy="1847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3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29542" y="817720"/>
                <a:ext cx="8695112" cy="5456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隐马尔可夫模型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两个基本假设：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dirty="0"/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齐次马尔可夫性假设</a:t>
                </a:r>
              </a:p>
              <a:p>
                <a:pPr lvl="1"/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假设隐藏的马尔可夫链在任意时刻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的状态只依赖于其前一时刻的状态，与其他时刻的状态及观测无关，也与时刻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无关。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观测独立性假设</a:t>
                </a:r>
              </a:p>
              <a:p>
                <a:pPr lvl="1"/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假设任意时刻的观测只依赖于该时刻的马尔可夫链的状态，与其他观测及状态无关。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所有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变量的联合概率分布为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zh-CN" sz="200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42" y="817720"/>
                <a:ext cx="8695112" cy="5456943"/>
              </a:xfrm>
              <a:prstGeom prst="rect">
                <a:avLst/>
              </a:prstGeom>
              <a:blipFill>
                <a:blip r:embed="rId2"/>
                <a:stretch>
                  <a:fillRect l="-771" t="-559" r="-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61156" y="923827"/>
            <a:ext cx="459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隐马尔可夫模型的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362015" y="2026591"/>
                <a:ext cx="814475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Q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是所有可能的状态的集合，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是所有的可能的观测的集合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是可能的状态数，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是可能的观测数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是长度为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的状态序列，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O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是对应的观测序列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zh-CN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15" y="2026591"/>
                <a:ext cx="8144759" cy="2585323"/>
              </a:xfrm>
              <a:prstGeom prst="rect">
                <a:avLst/>
              </a:prstGeom>
              <a:blipFill>
                <a:blip r:embed="rId2"/>
                <a:stretch>
                  <a:fillRect l="-598" t="-1176" b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2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马尔可夫过程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隐马尔可夫模型概述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问题一：概率计算问题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问题二：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解码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问题三：学习问题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隐马尔可夫模型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的应用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0581" y="807448"/>
            <a:ext cx="459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隐马尔可夫模型的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69592" y="1594245"/>
                <a:ext cx="8144759" cy="469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隐马尔可夫模型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可以用三元符号表示：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dirty="0"/>
                  <a:t>=(A,B,</a:t>
                </a:r>
                <a:r>
                  <a:rPr lang="zh-CN" altLang="zh-CN" dirty="0"/>
                  <a:t>π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是状态转移概率矩阵：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是在时刻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处于状态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的条件下在时刻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t+1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转移到状态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的概率。</a:t>
                </a:r>
              </a:p>
              <a:p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是观测概率矩阵：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是在时刻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处于状态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的条件下生成观测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的概率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π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是初始状态概率向量：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表示初始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状态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的概率。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592" y="1594245"/>
                <a:ext cx="8144759" cy="4697696"/>
              </a:xfrm>
              <a:prstGeom prst="rect">
                <a:avLst/>
              </a:prstGeom>
              <a:blipFill>
                <a:blip r:embed="rId2"/>
                <a:stretch>
                  <a:fillRect l="-674" t="-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9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3959" y="978674"/>
            <a:ext cx="49962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隐马尔可夫模型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93093" y="1655782"/>
            <a:ext cx="87103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盒子和球模型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个盒子，每个盒子里都装有红白两种颜色的球，盒子里的红白球数如表所示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/>
              <a:t>      盒子               </a:t>
            </a:r>
            <a:r>
              <a:rPr lang="en-US" altLang="zh-CN" dirty="0" smtClean="0"/>
              <a:t>1                     2                     3                 4</a:t>
            </a:r>
          </a:p>
          <a:p>
            <a:pPr lvl="1"/>
            <a:r>
              <a:rPr lang="en-US" altLang="zh-CN" dirty="0" smtClean="0"/>
              <a:t>    </a:t>
            </a:r>
            <a:r>
              <a:rPr lang="zh-CN" altLang="en-US" dirty="0" smtClean="0"/>
              <a:t>红球数             </a:t>
            </a:r>
            <a:r>
              <a:rPr lang="en-US" altLang="zh-CN" dirty="0" smtClean="0"/>
              <a:t>5                     3                     6                 8</a:t>
            </a:r>
          </a:p>
          <a:p>
            <a:pPr lvl="1"/>
            <a:r>
              <a:rPr lang="en-US" altLang="zh-CN" dirty="0" smtClean="0"/>
              <a:t>    </a:t>
            </a:r>
            <a:r>
              <a:rPr lang="zh-CN" altLang="en-US" dirty="0"/>
              <a:t>白球数             </a:t>
            </a:r>
            <a:r>
              <a:rPr lang="en-US" altLang="zh-CN" dirty="0"/>
              <a:t>5                     </a:t>
            </a:r>
            <a:r>
              <a:rPr lang="en-US" altLang="zh-CN" dirty="0" smtClean="0"/>
              <a:t>7                     4                 2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按照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下面的方法抽球，产生一个球的颜色的观测序列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：开始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个盒子里以等概率随机选取一个盒子，从这个盒子里随机抽出一个球，记录其颜色后，放回；然后，从当前盒子随机转移到下一个盒子，如果当前盒子是盒子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，那么下一个盒子一定是盒子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，如果当前是盒子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，那么分别以概率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0.6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转移到其左边或右边的盒子，如果当前是盒子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，那么各以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的概率停留在盒子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或转移到盒子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；确定转移的盒子后，再从这个盒子里随机抽出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个球，记录其颜色，放回，重复进行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次，得到一个球的颜色的观测序列：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={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红，红，白，白，红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2876200" y="3609816"/>
            <a:ext cx="5852161" cy="307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876200" y="3347355"/>
            <a:ext cx="5852161" cy="307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876201" y="3069518"/>
            <a:ext cx="5852161" cy="307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8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8289" y="801278"/>
            <a:ext cx="8540684" cy="76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056411" y="992855"/>
                <a:ext cx="8653806" cy="4903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盒子对应状态，状态集合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      Q={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盒子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，盒子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，盒子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，盒子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4}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N=4</a:t>
                </a:r>
              </a:p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球的颜色对应观测，观测的集合是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      V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={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红，白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}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M=2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状态序列和观测序列长度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T=5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初始概率分布为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(0.25,0.25,0.25,0.25)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状态转移概率分布为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观测概率分布为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0.2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411" y="992855"/>
                <a:ext cx="8653806" cy="4903265"/>
              </a:xfrm>
              <a:prstGeom prst="rect">
                <a:avLst/>
              </a:prstGeom>
              <a:blipFill>
                <a:blip r:embed="rId2"/>
                <a:stretch>
                  <a:fillRect l="-563" t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5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300899" y="980388"/>
                <a:ext cx="9539926" cy="3807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二、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观测序列的生成过程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zh-CN" altLang="zh-CN" dirty="0"/>
              </a:p>
              <a:p>
                <a:pPr lvl="1"/>
                <a:r>
                  <a:rPr lang="en-US" altLang="zh-CN" dirty="0"/>
                  <a:t>  </a:t>
                </a:r>
                <a:r>
                  <a:rPr lang="en-US" altLang="zh-CN" dirty="0" smtClean="0"/>
                  <a:t>      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根据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隐马尔可夫模型定义，可以将一个长度为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的观测序列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的生成过程描述如下：</a:t>
                </a:r>
              </a:p>
              <a:p>
                <a:pPr lvl="1"/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输入：隐马尔可夫模型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=(A,B,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π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，观测序列长度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</a:p>
              <a:p>
                <a:pPr lvl="1"/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输出：观测序列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 lvl="1"/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(1) 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初始状态分布π产生状态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(2) 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t=1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(3) 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的观测概率分布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(4) 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按照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的状态转移概率分布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产生状态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=1,2,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…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,N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(5) 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t=t+1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，如果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t&lt;T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，转到第（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）步；否则，终止。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99" y="980388"/>
                <a:ext cx="9539926" cy="3807389"/>
              </a:xfrm>
              <a:prstGeom prst="rect">
                <a:avLst/>
              </a:prstGeom>
              <a:blipFill>
                <a:blip r:embed="rId2"/>
                <a:stretch>
                  <a:fillRect l="-639" t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734532" y="914399"/>
                <a:ext cx="8700940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三、隐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马尔可夫模型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个基本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问题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dirty="0"/>
              </a:p>
              <a:p>
                <a:pPr lvl="1"/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）概率计算问题</a:t>
                </a:r>
              </a:p>
              <a:p>
                <a:pPr lvl="1"/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给定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=(A,B,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π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和观测序列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，计算在模型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下观测序列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O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出现的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概率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即如何评估模型与观测序列之间的匹配程度。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解码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问题</a:t>
                </a:r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称为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预测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问题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，已知模型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=(A,B,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π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和观测序列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，求给定观测序列条件概率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最大的状态序列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zh-CN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。即给定观测序列，求最有可能的对应的状态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序列。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学习问题</a:t>
                </a:r>
              </a:p>
              <a:p>
                <a:pPr lvl="1"/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已知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观测序列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，估计模型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=(A,B,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π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参数，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使得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该模型下观测序列概率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最大，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如何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训练模型使其能最好地描述观测数据</a:t>
                </a:r>
                <a:r>
                  <a:rPr lang="zh-CN" altLang="zh-CN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32" y="914399"/>
                <a:ext cx="8700940" cy="4585871"/>
              </a:xfrm>
              <a:prstGeom prst="rect">
                <a:avLst/>
              </a:prstGeom>
              <a:blipFill>
                <a:blip r:embed="rId2"/>
                <a:stretch>
                  <a:fillRect l="-771" t="-665" r="-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1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8548" y="2093494"/>
            <a:ext cx="9120326" cy="1275348"/>
          </a:xfrm>
        </p:spPr>
        <p:txBody>
          <a:bodyPr/>
          <a:lstStyle/>
          <a:p>
            <a:r>
              <a:rPr lang="zh-CN" altLang="en-US" sz="5400" dirty="0" smtClean="0"/>
              <a:t>问题</a:t>
            </a:r>
            <a:r>
              <a:rPr lang="zh-CN" altLang="en-US" sz="5400" dirty="0"/>
              <a:t>一：概率计算问题</a:t>
            </a:r>
            <a:endParaRPr lang="en-US" altLang="zh-CN" sz="5400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555832" y="3838073"/>
            <a:ext cx="2382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谢永康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51174500135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18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概率计算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给定模型</a:t>
            </a:r>
            <a:r>
              <a:rPr lang="el-GR" altLang="zh-CN" dirty="0"/>
              <a:t>λ</a:t>
            </a:r>
            <a:r>
              <a:rPr lang="en-US" altLang="zh-CN" b="1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A,B,π</a:t>
            </a:r>
            <a:r>
              <a:rPr lang="zh-CN" altLang="en-US" dirty="0"/>
              <a:t>）和观测序列</a:t>
            </a:r>
            <a:r>
              <a:rPr lang="en-US" altLang="zh-CN" dirty="0"/>
              <a:t>O=</a:t>
            </a:r>
            <a:r>
              <a:rPr lang="zh-CN" altLang="en-US" dirty="0"/>
              <a:t>（</a:t>
            </a:r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r>
              <a:rPr lang="en-US" altLang="zh-CN" dirty="0"/>
              <a:t>,o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o</a:t>
            </a:r>
            <a:r>
              <a:rPr lang="en-US" altLang="zh-CN" baseline="-25000" dirty="0" err="1"/>
              <a:t>T</a:t>
            </a:r>
            <a:r>
              <a:rPr lang="zh-CN" altLang="en-US" dirty="0"/>
              <a:t>），计算在模型</a:t>
            </a:r>
            <a:r>
              <a:rPr lang="el-GR" altLang="zh-CN" dirty="0"/>
              <a:t>λ</a:t>
            </a:r>
            <a:r>
              <a:rPr lang="en-US" altLang="zh-CN" dirty="0"/>
              <a:t> </a:t>
            </a:r>
            <a:r>
              <a:rPr lang="zh-CN" altLang="en-US" dirty="0"/>
              <a:t>下观测序列</a:t>
            </a:r>
            <a:r>
              <a:rPr lang="en-US" altLang="zh-CN" dirty="0"/>
              <a:t>O</a:t>
            </a:r>
            <a:r>
              <a:rPr lang="zh-CN" altLang="en-US" dirty="0"/>
              <a:t>出现的概率</a:t>
            </a:r>
            <a:r>
              <a:rPr lang="en-US" altLang="zh-CN" dirty="0"/>
              <a:t>P(O|</a:t>
            </a:r>
            <a:r>
              <a:rPr lang="el-GR" altLang="zh-CN" b="1" dirty="0"/>
              <a:t> </a:t>
            </a:r>
            <a:r>
              <a:rPr lang="el-GR" altLang="zh-CN" dirty="0"/>
              <a:t>λ</a:t>
            </a:r>
            <a:r>
              <a:rPr lang="en-US" altLang="zh-CN" dirty="0"/>
              <a:t>)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r>
              <a:rPr lang="zh-CN" altLang="en-US" dirty="0"/>
              <a:t>盒子和球模型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 </a:t>
            </a:r>
            <a:r>
              <a:rPr lang="zh-CN" altLang="en-US" dirty="0"/>
              <a:t>个盒子，每个盒子里都装有红白两种</a:t>
            </a:r>
            <a:r>
              <a:rPr lang="zh-CN" altLang="en-US" dirty="0" smtClean="0"/>
              <a:t>颜色</a:t>
            </a:r>
            <a:r>
              <a:rPr lang="zh-CN" altLang="en-US" dirty="0"/>
              <a:t>的球，盒子里</a:t>
            </a:r>
            <a:r>
              <a:rPr lang="zh-CN" altLang="en-US" dirty="0" smtClean="0"/>
              <a:t>的红白球数见下表：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盒子               </a:t>
            </a:r>
            <a:r>
              <a:rPr lang="en-US" altLang="zh-CN" dirty="0" smtClean="0"/>
              <a:t>H1                  H2                  H3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红球数             </a:t>
            </a:r>
            <a:r>
              <a:rPr lang="en-US" altLang="zh-CN" dirty="0" smtClean="0"/>
              <a:t>5                     4                     7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白球数             </a:t>
            </a:r>
            <a:r>
              <a:rPr lang="en-US" altLang="zh-CN" dirty="0" smtClean="0"/>
              <a:t>5                     6                     3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现按如下方法产生观测序列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162975" y="2734322"/>
            <a:ext cx="9818703" cy="17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62975" y="3169328"/>
            <a:ext cx="9818703" cy="443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62975" y="3622089"/>
            <a:ext cx="9818703" cy="88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091953" y="4199138"/>
            <a:ext cx="9889725" cy="35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/>
          <a:lstStyle/>
          <a:p>
            <a:r>
              <a:rPr lang="zh-CN" altLang="en-US" dirty="0" smtClean="0"/>
              <a:t>规则：开始</a:t>
            </a:r>
            <a:r>
              <a:rPr lang="zh-CN" altLang="en-US" dirty="0"/>
              <a:t>，</a:t>
            </a:r>
            <a:r>
              <a:rPr lang="zh-CN" altLang="en-US" dirty="0" smtClean="0"/>
              <a:t>从</a:t>
            </a:r>
            <a:r>
              <a:rPr lang="en-US" altLang="zh-CN" dirty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盒于</a:t>
            </a:r>
            <a:r>
              <a:rPr lang="zh-CN" altLang="en-US" dirty="0" smtClean="0"/>
              <a:t>里分别以</a:t>
            </a:r>
            <a:r>
              <a:rPr lang="en-US" altLang="zh-CN" dirty="0" smtClean="0"/>
              <a:t>π=(0.2, 0.4, 0.4)</a:t>
            </a:r>
            <a:r>
              <a:rPr lang="zh-CN" altLang="en-US" dirty="0" smtClean="0"/>
              <a:t>的概率</a:t>
            </a:r>
            <a:r>
              <a:rPr lang="zh-CN" altLang="en-US" dirty="0"/>
              <a:t>随机</a:t>
            </a:r>
            <a:r>
              <a:rPr lang="zh-CN" altLang="en-US" dirty="0" smtClean="0"/>
              <a:t>选取</a:t>
            </a:r>
            <a:r>
              <a:rPr lang="en-US" altLang="zh-CN" dirty="0"/>
              <a:t>1</a:t>
            </a:r>
            <a:r>
              <a:rPr lang="zh-CN" altLang="en-US" dirty="0" smtClean="0"/>
              <a:t>个盒子，</a:t>
            </a:r>
            <a:r>
              <a:rPr lang="zh-CN" altLang="en-US" dirty="0"/>
              <a:t>从这个</a:t>
            </a:r>
            <a:r>
              <a:rPr lang="zh-CN" altLang="en-US" dirty="0" smtClean="0"/>
              <a:t>盒 子里</a:t>
            </a:r>
            <a:r>
              <a:rPr lang="zh-CN" altLang="en-US" dirty="0"/>
              <a:t>随机抽出</a:t>
            </a:r>
            <a:r>
              <a:rPr lang="en-US" altLang="zh-CN" dirty="0"/>
              <a:t>1 </a:t>
            </a:r>
            <a:r>
              <a:rPr lang="zh-CN" altLang="en-US" dirty="0"/>
              <a:t>个球，记录其颜色</a:t>
            </a:r>
            <a:r>
              <a:rPr lang="zh-CN" altLang="en-US" dirty="0" smtClean="0"/>
              <a:t>后，放回；然后，从</a:t>
            </a:r>
            <a:r>
              <a:rPr lang="zh-CN" altLang="en-US" dirty="0"/>
              <a:t>当前</a:t>
            </a:r>
            <a:r>
              <a:rPr lang="zh-CN" altLang="en-US" dirty="0" smtClean="0"/>
              <a:t>盒子  随机</a:t>
            </a:r>
            <a:r>
              <a:rPr lang="zh-CN" altLang="en-US" dirty="0"/>
              <a:t>转移到下一个</a:t>
            </a:r>
            <a:r>
              <a:rPr lang="zh-CN" altLang="en-US" dirty="0" smtClean="0"/>
              <a:t>盒子，再抽出一个球，记录其颜色，如此重复</a:t>
            </a:r>
            <a:r>
              <a:rPr lang="en-US" altLang="zh-CN" dirty="0"/>
              <a:t>3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盒子转移规则如下：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这样可以的到一个观测序列：</a:t>
            </a:r>
            <a:r>
              <a:rPr lang="en-US" altLang="zh-CN" dirty="0" smtClean="0"/>
              <a:t>O={</a:t>
            </a:r>
            <a:r>
              <a:rPr lang="zh-CN" altLang="en-US" dirty="0" smtClean="0"/>
              <a:t>红，白，红</a:t>
            </a:r>
            <a:r>
              <a:rPr lang="en-US" altLang="zh-CN" dirty="0" smtClean="0"/>
              <a:t>}</a:t>
            </a:r>
          </a:p>
        </p:txBody>
      </p:sp>
      <p:sp>
        <p:nvSpPr>
          <p:cNvPr id="5" name="椭圆 4"/>
          <p:cNvSpPr/>
          <p:nvPr/>
        </p:nvSpPr>
        <p:spPr>
          <a:xfrm>
            <a:off x="3525351" y="3373515"/>
            <a:ext cx="435006" cy="488272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340299" y="2545138"/>
            <a:ext cx="443883" cy="470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585966" y="2563507"/>
            <a:ext cx="443883" cy="470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9" name="椭圆 8"/>
          <p:cNvSpPr/>
          <p:nvPr/>
        </p:nvSpPr>
        <p:spPr>
          <a:xfrm>
            <a:off x="5390579" y="4034633"/>
            <a:ext cx="443883" cy="4705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85964" y="2609283"/>
            <a:ext cx="5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38825" y="2595730"/>
            <a:ext cx="67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H2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498649" y="2664691"/>
            <a:ext cx="85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2" name="曲线连接符 41"/>
          <p:cNvCxnSpPr>
            <a:stCxn id="7" idx="0"/>
          </p:cNvCxnSpPr>
          <p:nvPr/>
        </p:nvCxnSpPr>
        <p:spPr>
          <a:xfrm rot="16200000" flipH="1" flipV="1">
            <a:off x="4551173" y="2598299"/>
            <a:ext cx="291527" cy="221942"/>
          </a:xfrm>
          <a:prstGeom prst="curvedConnector3">
            <a:avLst>
              <a:gd name="adj1" fmla="val -784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390579" y="4085225"/>
            <a:ext cx="51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H3</a:t>
            </a:r>
            <a:endParaRPr lang="zh-CN" altLang="en-US" dirty="0"/>
          </a:p>
        </p:txBody>
      </p:sp>
      <p:cxnSp>
        <p:nvCxnSpPr>
          <p:cNvPr id="57" name="曲线连接符 56"/>
          <p:cNvCxnSpPr>
            <a:stCxn id="7" idx="0"/>
            <a:endCxn id="6" idx="1"/>
          </p:cNvCxnSpPr>
          <p:nvPr/>
        </p:nvCxnSpPr>
        <p:spPr>
          <a:xfrm rot="16200000" flipH="1">
            <a:off x="5581338" y="1790077"/>
            <a:ext cx="50536" cy="1597396"/>
          </a:xfrm>
          <a:prstGeom prst="curvedConnector3">
            <a:avLst>
              <a:gd name="adj1" fmla="val -4886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7" idx="4"/>
            <a:endCxn id="55" idx="1"/>
          </p:cNvCxnSpPr>
          <p:nvPr/>
        </p:nvCxnSpPr>
        <p:spPr>
          <a:xfrm rot="16200000" flipH="1">
            <a:off x="4481309" y="3360621"/>
            <a:ext cx="1235868" cy="5826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55" idx="3"/>
            <a:endCxn id="14" idx="2"/>
          </p:cNvCxnSpPr>
          <p:nvPr/>
        </p:nvCxnSpPr>
        <p:spPr>
          <a:xfrm flipV="1">
            <a:off x="5907241" y="2965062"/>
            <a:ext cx="770076" cy="13048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曲线连接符 64"/>
          <p:cNvCxnSpPr/>
          <p:nvPr/>
        </p:nvCxnSpPr>
        <p:spPr>
          <a:xfrm flipH="1">
            <a:off x="5576131" y="4320483"/>
            <a:ext cx="258331" cy="235258"/>
          </a:xfrm>
          <a:prstGeom prst="curvedConnector3">
            <a:avLst>
              <a:gd name="adj1" fmla="val -884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曲线连接符 66"/>
          <p:cNvCxnSpPr/>
          <p:nvPr/>
        </p:nvCxnSpPr>
        <p:spPr>
          <a:xfrm rot="16200000" flipV="1">
            <a:off x="4626261" y="3237085"/>
            <a:ext cx="1240684" cy="4652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曲线连接符 68"/>
          <p:cNvCxnSpPr/>
          <p:nvPr/>
        </p:nvCxnSpPr>
        <p:spPr>
          <a:xfrm rot="10800000">
            <a:off x="5013991" y="2748171"/>
            <a:ext cx="1324839" cy="584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6" idx="3"/>
            <a:endCxn id="55" idx="0"/>
          </p:cNvCxnSpPr>
          <p:nvPr/>
        </p:nvCxnSpPr>
        <p:spPr>
          <a:xfrm rot="5400000">
            <a:off x="5457869" y="3137790"/>
            <a:ext cx="1138476" cy="756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323493" y="1984394"/>
            <a:ext cx="5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5502165" y="2003424"/>
            <a:ext cx="5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0.2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4489048" y="3495364"/>
            <a:ext cx="5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5479216" y="2497996"/>
            <a:ext cx="5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6490866" y="2032576"/>
            <a:ext cx="5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cxnSp>
        <p:nvCxnSpPr>
          <p:cNvPr id="82" name="曲线连接符 81"/>
          <p:cNvCxnSpPr>
            <a:stCxn id="6" idx="0"/>
          </p:cNvCxnSpPr>
          <p:nvPr/>
        </p:nvCxnSpPr>
        <p:spPr>
          <a:xfrm rot="16200000" flipH="1">
            <a:off x="6576935" y="2530443"/>
            <a:ext cx="248811" cy="278200"/>
          </a:xfrm>
          <a:prstGeom prst="curvedConnector4">
            <a:avLst>
              <a:gd name="adj1" fmla="val -91877"/>
              <a:gd name="adj2" fmla="val 89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5872712" y="3149781"/>
            <a:ext cx="5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0.2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212605" y="3113855"/>
            <a:ext cx="5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6478125" y="3460911"/>
            <a:ext cx="5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810429" y="4404754"/>
            <a:ext cx="5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6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个随机序列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盒子序列（状态序列）     隐藏的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球颜色序列（观测序列）  可观测的</a:t>
            </a:r>
            <a:endParaRPr lang="en-US" altLang="zh-CN" dirty="0"/>
          </a:p>
          <a:p>
            <a:r>
              <a:rPr lang="zh-CN" altLang="en-US" dirty="0" smtClean="0"/>
              <a:t>计算</a:t>
            </a:r>
            <a:r>
              <a:rPr lang="en-US" altLang="zh-CN" dirty="0"/>
              <a:t>P(O|</a:t>
            </a:r>
            <a:r>
              <a:rPr lang="el-GR" altLang="zh-CN" b="1" dirty="0"/>
              <a:t> </a:t>
            </a:r>
            <a:r>
              <a:rPr lang="el-GR" altLang="zh-CN" dirty="0"/>
              <a:t>λ</a:t>
            </a:r>
            <a:r>
              <a:rPr lang="en-US" altLang="zh-CN" dirty="0" smtClean="0"/>
              <a:t>)      </a:t>
            </a:r>
            <a:r>
              <a:rPr lang="zh-CN" altLang="en-US" dirty="0" smtClean="0"/>
              <a:t>采用直接计算法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01335" y="2290439"/>
          <a:ext cx="1005840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67">
                  <a:extLst>
                    <a:ext uri="{9D8B030D-6E8A-4147-A177-3AD203B41FA5}">
                      <a16:colId xmlns:a16="http://schemas.microsoft.com/office/drawing/2014/main" val="2906087320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2526393577"/>
                    </a:ext>
                  </a:extLst>
                </a:gridCol>
                <a:gridCol w="6977848">
                  <a:extLst>
                    <a:ext uri="{9D8B030D-6E8A-4147-A177-3AD203B41FA5}">
                      <a16:colId xmlns:a16="http://schemas.microsoft.com/office/drawing/2014/main" val="3284404596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2637623313"/>
                    </a:ext>
                  </a:extLst>
                </a:gridCol>
              </a:tblGrid>
              <a:tr h="3447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P1(</a:t>
                      </a:r>
                      <a:r>
                        <a:rPr lang="zh-CN" altLang="en-US" dirty="0" smtClean="0"/>
                        <a:t>红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P2(</a:t>
                      </a:r>
                      <a:r>
                        <a:rPr lang="zh-CN" altLang="en-US" dirty="0" smtClean="0"/>
                        <a:t>白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P3(</a:t>
                      </a:r>
                      <a:r>
                        <a:rPr lang="zh-CN" altLang="en-US" dirty="0" smtClean="0"/>
                        <a:t>红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8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0.2*0.5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P1(H1)*P(H1-&gt;H1)*P(</a:t>
                      </a:r>
                      <a:r>
                        <a:rPr lang="zh-CN" altLang="en-US" dirty="0" smtClean="0"/>
                        <a:t>白</a:t>
                      </a:r>
                      <a:r>
                        <a:rPr lang="en-US" altLang="zh-CN" dirty="0" smtClean="0"/>
                        <a:t>)+P1(H2)*P(H2-&gt;H1)*P(</a:t>
                      </a:r>
                      <a:r>
                        <a:rPr lang="zh-CN" altLang="en-US" dirty="0" smtClean="0"/>
                        <a:t>白</a:t>
                      </a:r>
                      <a:r>
                        <a:rPr lang="en-US" altLang="zh-CN" dirty="0" smtClean="0"/>
                        <a:t>)+P1(H3)*P(H3-&gt;H1)*P(</a:t>
                      </a:r>
                      <a:r>
                        <a:rPr lang="zh-CN" altLang="en-US" dirty="0" smtClean="0"/>
                        <a:t>白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5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0.4*0.4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P1(H1)*P(H1-&gt;H2)*P(</a:t>
                      </a:r>
                      <a:r>
                        <a:rPr lang="zh-CN" altLang="en-US" dirty="0" smtClean="0"/>
                        <a:t>白</a:t>
                      </a:r>
                      <a:r>
                        <a:rPr lang="en-US" altLang="zh-CN" dirty="0" smtClean="0"/>
                        <a:t>)+P1(H2)*P(H2-&gt;H2)*P(</a:t>
                      </a:r>
                      <a:r>
                        <a:rPr lang="zh-CN" altLang="en-US" dirty="0" smtClean="0"/>
                        <a:t>白</a:t>
                      </a:r>
                      <a:r>
                        <a:rPr lang="en-US" altLang="zh-CN" dirty="0" smtClean="0"/>
                        <a:t>)+P1(H3)*P(H3-&gt;H2)*P(</a:t>
                      </a:r>
                      <a:r>
                        <a:rPr lang="zh-CN" altLang="en-US" dirty="0" smtClean="0"/>
                        <a:t>白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0.4*0.7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P1(H1)*P(H1-&gt;H3)*P(</a:t>
                      </a:r>
                      <a:r>
                        <a:rPr lang="zh-CN" altLang="en-US" dirty="0" smtClean="0"/>
                        <a:t>白</a:t>
                      </a:r>
                      <a:r>
                        <a:rPr lang="en-US" altLang="zh-CN" dirty="0" smtClean="0"/>
                        <a:t>)+P1(H2)*P(H2-&gt;H3)*P(</a:t>
                      </a:r>
                      <a:r>
                        <a:rPr lang="zh-CN" altLang="en-US" dirty="0" smtClean="0"/>
                        <a:t>白</a:t>
                      </a:r>
                      <a:r>
                        <a:rPr lang="en-US" altLang="zh-CN" dirty="0" smtClean="0"/>
                        <a:t>)+P1(H3)*P(H3-&gt;H3)*P(</a:t>
                      </a:r>
                      <a:r>
                        <a:rPr lang="zh-CN" altLang="en-US" dirty="0" smtClean="0"/>
                        <a:t>白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5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总概率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5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75158"/>
          </a:xfrm>
        </p:spPr>
        <p:txBody>
          <a:bodyPr/>
          <a:lstStyle/>
          <a:p>
            <a:r>
              <a:rPr lang="zh-CN" altLang="en-US" dirty="0"/>
              <a:t>马尔可夫过程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52238" y="4226727"/>
            <a:ext cx="3515762" cy="1232512"/>
          </a:xfrm>
        </p:spPr>
        <p:txBody>
          <a:bodyPr/>
          <a:lstStyle/>
          <a:p>
            <a:r>
              <a:rPr lang="en-US" altLang="zh-CN" dirty="0" smtClean="0"/>
              <a:t>51174500080</a:t>
            </a:r>
          </a:p>
          <a:p>
            <a:r>
              <a:rPr lang="zh-CN" altLang="en-US" dirty="0"/>
              <a:t>邓如妹</a:t>
            </a:r>
          </a:p>
        </p:txBody>
      </p:sp>
    </p:spTree>
    <p:extLst>
      <p:ext uri="{BB962C8B-B14F-4D97-AF65-F5344CB8AC3E}">
        <p14:creationId xmlns:p14="http://schemas.microsoft.com/office/powerpoint/2010/main" val="22668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0678"/>
            <a:ext cx="10515600" cy="63304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对直接计算法的分析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73724"/>
            <a:ext cx="10515600" cy="5403239"/>
          </a:xfrm>
        </p:spPr>
        <p:txBody>
          <a:bodyPr/>
          <a:lstStyle/>
          <a:p>
            <a:r>
              <a:rPr lang="zh-CN" altLang="en-US" dirty="0" smtClean="0"/>
              <a:t>给定模型</a:t>
            </a:r>
            <a:r>
              <a:rPr lang="el-GR" altLang="zh-CN" dirty="0"/>
              <a:t>λ</a:t>
            </a:r>
            <a:r>
              <a:rPr lang="en-US" altLang="zh-CN" b="1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A,B,π</a:t>
            </a:r>
            <a:r>
              <a:rPr lang="zh-CN" altLang="en-US" dirty="0"/>
              <a:t>）和观测序列</a:t>
            </a:r>
            <a:r>
              <a:rPr lang="en-US" altLang="zh-CN" dirty="0"/>
              <a:t>O=</a:t>
            </a:r>
            <a:r>
              <a:rPr lang="zh-CN" altLang="en-US" dirty="0"/>
              <a:t>（</a:t>
            </a:r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r>
              <a:rPr lang="en-US" altLang="zh-CN" dirty="0"/>
              <a:t>,o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o</a:t>
            </a:r>
            <a:r>
              <a:rPr lang="en-US" altLang="zh-CN" baseline="-25000" dirty="0" err="1"/>
              <a:t>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状态序列</a:t>
            </a:r>
            <a:r>
              <a:rPr lang="en-US" altLang="zh-CN" dirty="0"/>
              <a:t>I=(i</a:t>
            </a:r>
            <a:r>
              <a:rPr lang="en-US" altLang="zh-CN" baseline="-25000" dirty="0"/>
              <a:t>1</a:t>
            </a:r>
            <a:r>
              <a:rPr lang="en-US" altLang="zh-CN" dirty="0"/>
              <a:t>,i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T</a:t>
            </a:r>
            <a:r>
              <a:rPr lang="en-US" altLang="zh-CN" dirty="0"/>
              <a:t>)</a:t>
            </a:r>
            <a:r>
              <a:rPr lang="zh-CN" altLang="en-US" dirty="0"/>
              <a:t>的概率是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对固定的状态序列</a:t>
            </a:r>
            <a:r>
              <a:rPr lang="en-US" altLang="zh-CN" dirty="0"/>
              <a:t>I=(i</a:t>
            </a:r>
            <a:r>
              <a:rPr lang="en-US" altLang="zh-CN" baseline="-25000" dirty="0"/>
              <a:t>1</a:t>
            </a:r>
            <a:r>
              <a:rPr lang="en-US" altLang="zh-CN" dirty="0"/>
              <a:t>,i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T</a:t>
            </a:r>
            <a:r>
              <a:rPr lang="en-US" altLang="zh-CN" dirty="0"/>
              <a:t>),</a:t>
            </a:r>
            <a:r>
              <a:rPr lang="zh-CN" altLang="en-US" dirty="0"/>
              <a:t>观测序列</a:t>
            </a:r>
            <a:r>
              <a:rPr lang="en-US" altLang="zh-CN" dirty="0"/>
              <a:t>O=</a:t>
            </a:r>
            <a:r>
              <a:rPr lang="zh-CN" altLang="en-US" dirty="0"/>
              <a:t>（</a:t>
            </a:r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r>
              <a:rPr lang="en-US" altLang="zh-CN" dirty="0"/>
              <a:t>,o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o</a:t>
            </a:r>
            <a:r>
              <a:rPr lang="en-US" altLang="zh-CN" baseline="-25000" dirty="0" err="1"/>
              <a:t>T</a:t>
            </a:r>
            <a:r>
              <a:rPr lang="zh-CN" altLang="en-US" dirty="0"/>
              <a:t>）的概率为：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O</a:t>
            </a:r>
            <a:r>
              <a:rPr lang="zh-CN" altLang="en-US" dirty="0"/>
              <a:t>和</a:t>
            </a:r>
            <a:r>
              <a:rPr lang="en-US" altLang="zh-CN" dirty="0"/>
              <a:t>I </a:t>
            </a:r>
            <a:r>
              <a:rPr lang="zh-CN" altLang="en-US" dirty="0"/>
              <a:t>同时出现的联合概率为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然后，对所有可能的状态序列</a:t>
            </a:r>
            <a:r>
              <a:rPr lang="en-US" altLang="zh-CN" dirty="0"/>
              <a:t>I </a:t>
            </a:r>
            <a:r>
              <a:rPr lang="zh-CN" altLang="en-US" dirty="0"/>
              <a:t>求和</a:t>
            </a:r>
            <a:r>
              <a:rPr lang="en-US" altLang="zh-CN" dirty="0"/>
              <a:t>,</a:t>
            </a:r>
            <a:r>
              <a:rPr lang="zh-CN" altLang="en-US" dirty="0"/>
              <a:t>得到观测序列</a:t>
            </a:r>
            <a:r>
              <a:rPr lang="en-US" altLang="zh-CN" dirty="0"/>
              <a:t>O </a:t>
            </a:r>
            <a:r>
              <a:rPr lang="zh-CN" altLang="en-US" dirty="0"/>
              <a:t>的概率</a:t>
            </a:r>
            <a:r>
              <a:rPr lang="en-US" altLang="zh-CN" dirty="0"/>
              <a:t>P(O|</a:t>
            </a:r>
            <a:r>
              <a:rPr lang="el-GR" altLang="zh-CN" b="1" dirty="0"/>
              <a:t> </a:t>
            </a:r>
            <a:r>
              <a:rPr lang="el-GR" altLang="zh-CN" dirty="0"/>
              <a:t>λ</a:t>
            </a:r>
            <a:r>
              <a:rPr lang="en-US" altLang="zh-CN" dirty="0"/>
              <a:t>),</a:t>
            </a:r>
            <a:r>
              <a:rPr lang="zh-CN" altLang="en-US" dirty="0"/>
              <a:t>即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6" y="1160585"/>
            <a:ext cx="3857625" cy="704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95" y="2055715"/>
            <a:ext cx="2667000" cy="38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965" y="2984074"/>
            <a:ext cx="3438525" cy="409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029" y="4026695"/>
            <a:ext cx="4619625" cy="723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965" y="5354149"/>
            <a:ext cx="49911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421"/>
          </a:xfrm>
        </p:spPr>
        <p:txBody>
          <a:bodyPr/>
          <a:lstStyle/>
          <a:p>
            <a:r>
              <a:rPr lang="zh-CN" altLang="en-US" dirty="0"/>
              <a:t>对直接计算法的分析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1262"/>
            <a:ext cx="10515600" cy="4875701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时间复杂度分析：</a:t>
            </a:r>
            <a:endParaRPr lang="en-US" altLang="zh-CN" dirty="0" smtClean="0"/>
          </a:p>
          <a:p>
            <a:pPr lvl="1"/>
            <a:r>
              <a:rPr lang="zh-CN" altLang="en-US" dirty="0"/>
              <a:t>总共有</a:t>
            </a:r>
            <a:r>
              <a:rPr lang="en-US" altLang="zh-CN" dirty="0"/>
              <a:t>N</a:t>
            </a:r>
            <a:r>
              <a:rPr lang="en-US" altLang="zh-CN" baseline="30000" dirty="0"/>
              <a:t>T</a:t>
            </a:r>
            <a:r>
              <a:rPr lang="zh-CN" altLang="en-US" dirty="0"/>
              <a:t>个状态序列，而对每个序列需要计算</a:t>
            </a:r>
            <a:r>
              <a:rPr lang="en-US" altLang="zh-CN" dirty="0"/>
              <a:t>2T-1</a:t>
            </a:r>
            <a:r>
              <a:rPr lang="zh-CN" altLang="en-US" dirty="0"/>
              <a:t>次，因而需</a:t>
            </a:r>
            <a:r>
              <a:rPr lang="en-US" altLang="zh-CN" dirty="0"/>
              <a:t>N</a:t>
            </a:r>
            <a:r>
              <a:rPr lang="en-US" altLang="zh-CN" baseline="30000" dirty="0"/>
              <a:t>T</a:t>
            </a:r>
            <a:r>
              <a:rPr lang="en-US" altLang="zh-CN" dirty="0"/>
              <a:t>(2T-1)</a:t>
            </a:r>
          </a:p>
          <a:p>
            <a:pPr lvl="1"/>
            <a:r>
              <a:rPr lang="zh-CN" altLang="en-US" dirty="0"/>
              <a:t>所以时间复杂度为：</a:t>
            </a:r>
            <a:r>
              <a:rPr lang="en-US" altLang="zh-CN" dirty="0"/>
              <a:t>O(TN</a:t>
            </a:r>
            <a:r>
              <a:rPr lang="en-US" altLang="zh-CN" baseline="30000" dirty="0"/>
              <a:t>T</a:t>
            </a:r>
            <a:r>
              <a:rPr lang="en-US" altLang="zh-CN" dirty="0"/>
              <a:t>)</a:t>
            </a:r>
          </a:p>
          <a:p>
            <a:pPr lvl="1"/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03" y="1555872"/>
            <a:ext cx="49911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689"/>
          </a:xfrm>
        </p:spPr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向算法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4814"/>
            <a:ext cx="10515600" cy="5490839"/>
          </a:xfrm>
        </p:spPr>
        <p:txBody>
          <a:bodyPr/>
          <a:lstStyle/>
          <a:p>
            <a:r>
              <a:rPr lang="zh-CN" altLang="en-US" dirty="0" smtClean="0"/>
              <a:t>前向概率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给定隐马尔可夫</a:t>
            </a:r>
            <a:r>
              <a:rPr lang="zh-CN" altLang="en-US" dirty="0" smtClean="0"/>
              <a:t>模型</a:t>
            </a:r>
            <a:r>
              <a:rPr lang="el-GR" altLang="zh-CN" dirty="0" smtClean="0"/>
              <a:t>λ</a:t>
            </a:r>
            <a:r>
              <a:rPr lang="en-US" altLang="zh-CN" dirty="0" smtClean="0"/>
              <a:t> </a:t>
            </a:r>
            <a:r>
              <a:rPr lang="zh-CN" altLang="en-US" dirty="0"/>
              <a:t>，定义到</a:t>
            </a:r>
            <a:r>
              <a:rPr lang="zh-CN" altLang="en-US" dirty="0" smtClean="0"/>
              <a:t>时刻</a:t>
            </a:r>
            <a:r>
              <a:rPr lang="en-US" altLang="zh-CN" dirty="0" smtClean="0"/>
              <a:t>t </a:t>
            </a:r>
            <a:r>
              <a:rPr lang="zh-CN" altLang="en-US" dirty="0"/>
              <a:t>部分观测</a:t>
            </a:r>
            <a:r>
              <a:rPr lang="zh-CN" altLang="en-US" dirty="0" smtClean="0"/>
              <a:t>序列为</a:t>
            </a:r>
            <a:r>
              <a:rPr lang="en-US" altLang="zh-CN" dirty="0" smtClean="0"/>
              <a:t>o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,o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o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时刻状态为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的</a:t>
            </a:r>
            <a:r>
              <a:rPr lang="zh-CN" altLang="en-US" dirty="0"/>
              <a:t>概率为前向</a:t>
            </a:r>
            <a:r>
              <a:rPr lang="zh-CN" altLang="en-US" dirty="0" smtClean="0"/>
              <a:t>概率</a:t>
            </a:r>
            <a:r>
              <a:rPr lang="zh-CN" altLang="en-US" dirty="0"/>
              <a:t>，记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r>
              <a:rPr lang="zh-CN" altLang="en-US" dirty="0"/>
              <a:t>前</a:t>
            </a:r>
            <a:r>
              <a:rPr lang="zh-CN" altLang="en-US" dirty="0" smtClean="0"/>
              <a:t>向概率算法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隐马尔可夫模型</a:t>
            </a:r>
            <a:r>
              <a:rPr lang="en-US" altLang="zh-CN" sz="2400" dirty="0"/>
              <a:t>λ </a:t>
            </a:r>
            <a:r>
              <a:rPr lang="zh-CN" altLang="en-US" sz="2400" dirty="0"/>
              <a:t>，观测</a:t>
            </a:r>
            <a:r>
              <a:rPr lang="zh-CN" altLang="en-US" sz="2400" dirty="0" smtClean="0"/>
              <a:t>序列</a:t>
            </a:r>
            <a:r>
              <a:rPr lang="en-US" altLang="zh-CN" sz="2400" dirty="0" smtClean="0"/>
              <a:t>O</a:t>
            </a:r>
          </a:p>
          <a:p>
            <a:pPr marL="0" indent="0">
              <a:buNone/>
            </a:pPr>
            <a:r>
              <a:rPr lang="zh-CN" altLang="en-US" sz="2400" dirty="0" smtClean="0"/>
              <a:t>       输出：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观测序列概率</a:t>
            </a:r>
            <a:r>
              <a:rPr lang="en-US" altLang="zh-CN" sz="2400" dirty="0" smtClean="0"/>
              <a:t>P(O| λ</a:t>
            </a:r>
            <a:r>
              <a:rPr lang="zh-CN" altLang="en-US" sz="2400" dirty="0"/>
              <a:t>）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899" y="1996320"/>
            <a:ext cx="3362325" cy="40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76" y="3743325"/>
            <a:ext cx="6629400" cy="3114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062" y="3017968"/>
            <a:ext cx="3657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/>
          <a:lstStyle/>
          <a:p>
            <a:r>
              <a:rPr lang="zh-CN" altLang="en-US" dirty="0" smtClean="0"/>
              <a:t>前向序列路径：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因为                                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而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个状态，因此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9288"/>
            <a:ext cx="5381625" cy="2762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466" y="4022347"/>
            <a:ext cx="3505200" cy="485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374" y="4435737"/>
            <a:ext cx="24193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/>
          <a:lstStyle/>
          <a:p>
            <a:r>
              <a:rPr lang="zh-CN" altLang="en-US" dirty="0" smtClean="0"/>
              <a:t>时间复杂度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t=1</a:t>
            </a:r>
            <a:r>
              <a:rPr lang="zh-CN" altLang="en-US" dirty="0" smtClean="0"/>
              <a:t>时刻，</a:t>
            </a:r>
            <a:r>
              <a:rPr lang="el-GR" altLang="zh-CN" dirty="0" smtClean="0"/>
              <a:t> </a:t>
            </a:r>
            <a:r>
              <a:rPr lang="zh-CN" altLang="en-US" dirty="0"/>
              <a:t>计算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个值，因为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=1,2,…,N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t=1,2,…,T-1</a:t>
            </a:r>
            <a:r>
              <a:rPr lang="zh-CN" altLang="en-US" dirty="0" smtClean="0"/>
              <a:t>时刻，计算</a:t>
            </a:r>
            <a:r>
              <a:rPr lang="el-GR" altLang="zh-CN" dirty="0" smtClean="0"/>
              <a:t>α</a:t>
            </a:r>
            <a:r>
              <a:rPr lang="en-US" altLang="zh-CN" baseline="-25000" dirty="0"/>
              <a:t>t+1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=1,2,…,N)</a:t>
            </a:r>
            <a:r>
              <a:rPr lang="zh-CN" altLang="en-US" dirty="0" smtClean="0"/>
              <a:t>，而每个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t+1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的计算需要用到前一时刻的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l-GR" altLang="zh-CN" dirty="0" smtClean="0"/>
              <a:t>α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dirty="0"/>
              <a:t>j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这样在每次计算时，都引用了前一时刻的计算结果，避免了重复计算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所以时间复杂度为</a:t>
            </a:r>
            <a:r>
              <a:rPr lang="en-US" altLang="zh-CN" dirty="0" smtClean="0"/>
              <a:t>O(TN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7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8485"/>
            <a:ext cx="10515600" cy="4978478"/>
          </a:xfrm>
        </p:spPr>
        <p:txBody>
          <a:bodyPr/>
          <a:lstStyle/>
          <a:p>
            <a:r>
              <a:rPr lang="zh-CN" altLang="en-US" dirty="0" smtClean="0"/>
              <a:t>用前向算法计算球和盒子模型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836"/>
            <a:ext cx="87249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008" y="1324084"/>
            <a:ext cx="7210425" cy="41591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32" y="79091"/>
            <a:ext cx="5724525" cy="12449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447" y="5234050"/>
            <a:ext cx="4095750" cy="8061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032" y="5948038"/>
            <a:ext cx="5476875" cy="8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9918"/>
            <a:ext cx="10515600" cy="753462"/>
          </a:xfrm>
        </p:spPr>
        <p:txBody>
          <a:bodyPr/>
          <a:lstStyle/>
          <a:p>
            <a:r>
              <a:rPr lang="zh-CN" altLang="en-US" dirty="0" smtClean="0"/>
              <a:t>后向算法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965794"/>
          </a:xfrm>
        </p:spPr>
        <p:txBody>
          <a:bodyPr/>
          <a:lstStyle/>
          <a:p>
            <a:r>
              <a:rPr lang="zh-CN" altLang="en-US" dirty="0"/>
              <a:t>后</a:t>
            </a:r>
            <a:r>
              <a:rPr lang="zh-CN" altLang="en-US" dirty="0" smtClean="0"/>
              <a:t>向概率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给定隐马尔可夫模型</a:t>
            </a:r>
            <a:r>
              <a:rPr lang="el-GR" altLang="zh-CN" dirty="0" smtClean="0"/>
              <a:t>λ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，定义在时刻</a:t>
            </a:r>
            <a:r>
              <a:rPr lang="en-US" altLang="zh-CN" dirty="0" smtClean="0"/>
              <a:t>t </a:t>
            </a:r>
            <a:r>
              <a:rPr lang="zh-CN" altLang="en-US" dirty="0" smtClean="0"/>
              <a:t>状态为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的条件下，从</a:t>
            </a:r>
            <a:r>
              <a:rPr lang="en-US" altLang="zh-CN" dirty="0" smtClean="0"/>
              <a:t>t+1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的部分观测序列为</a:t>
            </a:r>
            <a:r>
              <a:rPr lang="en-US" altLang="zh-CN" dirty="0" smtClean="0"/>
              <a:t>o</a:t>
            </a:r>
            <a:r>
              <a:rPr lang="en-US" altLang="zh-CN" baseline="-25000" dirty="0" smtClean="0"/>
              <a:t>t+1</a:t>
            </a:r>
            <a:r>
              <a:rPr lang="en-US" altLang="zh-CN" dirty="0" smtClean="0"/>
              <a:t>,o</a:t>
            </a:r>
            <a:r>
              <a:rPr lang="en-US" altLang="zh-CN" baseline="-25000" dirty="0"/>
              <a:t>t+2</a:t>
            </a:r>
            <a:r>
              <a:rPr lang="en-US" altLang="zh-CN" dirty="0" smtClean="0"/>
              <a:t>,…</a:t>
            </a:r>
            <a:r>
              <a:rPr lang="en-US" altLang="zh-CN" dirty="0" err="1" smtClean="0"/>
              <a:t>o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的概率为后向概率，记作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后向概率算法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输入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隐马尔可夫模型</a:t>
            </a:r>
            <a:r>
              <a:rPr lang="en-US" altLang="zh-CN" dirty="0"/>
              <a:t>λ </a:t>
            </a:r>
            <a:r>
              <a:rPr lang="zh-CN" altLang="en-US" dirty="0"/>
              <a:t>，观测序列</a:t>
            </a:r>
            <a:r>
              <a:rPr lang="en-US" altLang="zh-CN" dirty="0"/>
              <a:t>O</a:t>
            </a:r>
          </a:p>
          <a:p>
            <a:pPr marL="0" indent="0">
              <a:buNone/>
            </a:pPr>
            <a:r>
              <a:rPr lang="zh-CN" altLang="en-US" dirty="0"/>
              <a:t>       输出：</a:t>
            </a:r>
            <a:r>
              <a:rPr lang="en-US" altLang="zh-CN" dirty="0"/>
              <a:t> </a:t>
            </a:r>
            <a:r>
              <a:rPr lang="zh-CN" altLang="en-US" dirty="0"/>
              <a:t>观测序列概率</a:t>
            </a:r>
            <a:r>
              <a:rPr lang="en-US" altLang="zh-CN" dirty="0"/>
              <a:t>P(O| λ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48" y="3474660"/>
            <a:ext cx="6191250" cy="295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438" y="1583138"/>
            <a:ext cx="3581400" cy="37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028" y="3474660"/>
            <a:ext cx="3495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7498" y="1895302"/>
            <a:ext cx="9144000" cy="1032770"/>
          </a:xfrm>
        </p:spPr>
        <p:txBody>
          <a:bodyPr/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：解码问题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7498" y="4109115"/>
            <a:ext cx="9144000" cy="1655762"/>
          </a:xfrm>
        </p:spPr>
        <p:txBody>
          <a:bodyPr/>
          <a:lstStyle/>
          <a:p>
            <a:pPr algn="r"/>
            <a:r>
              <a:rPr lang="zh-CN" altLang="en-US" dirty="0"/>
              <a:t>杨</a:t>
            </a:r>
            <a:r>
              <a:rPr lang="zh-CN" altLang="en-US" dirty="0" smtClean="0"/>
              <a:t>剑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51174500142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082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2498" y="959810"/>
            <a:ext cx="3890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解码问题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2498" y="1611553"/>
            <a:ext cx="92893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给定模型</a:t>
            </a:r>
            <a:r>
              <a:rPr kumimoji="0" lang="el-GR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λ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A,B,π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）和观测序列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O=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,o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,…,o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），计算在模型</a:t>
            </a:r>
            <a:r>
              <a:rPr kumimoji="0" lang="el-GR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λ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产生这个观测序列概率最大的状态序列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2498" y="3352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解决方案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2498" y="4038601"/>
            <a:ext cx="3828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维特比算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法（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Viterbi algorithm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69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11202"/>
            <a:ext cx="9144000" cy="86866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马尔可夫过程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1848"/>
            <a:ext cx="9144000" cy="2613238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马尔可夫性（无后效性）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过程（或系统）在时刻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18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所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处的状态为已知的条件下，过程在时刻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t&gt;t</a:t>
            </a:r>
            <a:r>
              <a:rPr lang="en-US" altLang="zh-CN" sz="18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所处状态的条件分布与过程在时刻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之前所处的状态是无关的。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即：过程“将来”的情况与“过去”的情况是无关的。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zh-CN" dirty="0"/>
          </a:p>
          <a:p>
            <a:pPr algn="l"/>
            <a:endParaRPr lang="zh-C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0" y="96010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假设我手里有三个不同的骰子。第一个骰子是我们平常见的骰子（称这个骰子为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个面，每个面（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）出现的概率是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1/6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。第二个骰子是个四面体（称这个骰子为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），每个面（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）出现的概率是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1/4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。第三个骰子有八个面（称这个骰子为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），每个面（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）出现的概率是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1/8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75" y="2714430"/>
            <a:ext cx="5707782" cy="30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85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54" y="1379995"/>
            <a:ext cx="5479090" cy="29634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20934" y="1481146"/>
            <a:ext cx="47074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一般来说，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HMM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中说到的马尔可夫链其实是指隐含状态链，因为隐含状态（骰子）之间存在转换概率（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transition probability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）。在我们这个例子里，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的下一个状态是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的概率都是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1/3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的下一个状态是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的转换概率也都一样是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1/3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。这样设定是为了最开始容易说清楚，但是我们其实是可以随意设定转换概率的。比如，我们可以这样定义，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后面不能接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后面是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D6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的概率是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D8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的概率是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0.9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362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84867" y="124460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暴力的穷举法！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84867" y="2150238"/>
            <a:ext cx="835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这里说的是第一种解法，解最大似然路径问题。 </a:t>
            </a:r>
            <a:b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b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      举例来说，知道有三个骰子，六面骰，四面骰，八面骰。也知道掷了十次的结果（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1 6 3 5 2 7 3 5 2 4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），不知道每次用了那种骰子，想知道最有可能的骰子序列。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其实最简单而暴力的方法就是穷举所有可能的骰子序列，然后依照第零个问题的解法把每个序列对应的概率算出来。然后我们从里面把对应最大概率的序列挑出来就行了。如果马尔可夫链不长，当然可行。如果长的话，穷举的数量太大，就很难完成了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289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88" y="1897091"/>
            <a:ext cx="2190750" cy="371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21971" y="1524257"/>
            <a:ext cx="607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利用问题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的前向算法和后向算法，我们可以假设一个变量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57" y="2972187"/>
            <a:ext cx="3152775" cy="99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350" y="4317888"/>
            <a:ext cx="352425" cy="190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30924" y="42201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为前向概率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062" y="4820155"/>
            <a:ext cx="381000" cy="209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12047" y="474980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为后向概率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1971" y="2403556"/>
            <a:ext cx="8387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是给定隐马尔可夫模型</a:t>
            </a:r>
            <a:r>
              <a:rPr kumimoji="0" lang="el-GR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λ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，定义在时刻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状态为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q</a:t>
            </a:r>
            <a:r>
              <a:rPr kumimoji="0" lang="en-US" altLang="zh-CN" sz="1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的条件下的概率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21971" y="78289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另一种思路</a:t>
            </a:r>
          </a:p>
        </p:txBody>
      </p:sp>
    </p:spTree>
    <p:extLst>
      <p:ext uri="{BB962C8B-B14F-4D97-AF65-F5344CB8AC3E}">
        <p14:creationId xmlns:p14="http://schemas.microsoft.com/office/powerpoint/2010/main" val="50698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86" y="1740932"/>
            <a:ext cx="1371600" cy="533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5674" y="1371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易知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28" y="2608693"/>
            <a:ext cx="457200" cy="247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674" y="25478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通过变量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82637" y="2547852"/>
                <a:ext cx="4146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，我们可以求的</a:t>
                </a: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</a:t>
                </a: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时刻的最大似然状态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37" y="2547852"/>
                <a:ext cx="4146904" cy="369332"/>
              </a:xfrm>
              <a:prstGeom prst="rect">
                <a:avLst/>
              </a:prstGeom>
              <a:blipFill>
                <a:blip r:embed="rId4"/>
                <a:stretch>
                  <a:fillRect l="-1324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897" y="3190704"/>
            <a:ext cx="3124200" cy="44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45674" y="4073236"/>
                <a:ext cx="8869680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然</a:t>
                </a: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而，这当中是有缺陷的！</a:t>
                </a:r>
                <a:endPara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当</a:t>
                </a: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HMM</a:t>
                </a: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状态转移概率中，某个状态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到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的概率为</a:t>
                </a: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0</a:t>
                </a: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时，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求</a:t>
                </a: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解最优模型时会生成一条不存在的隐含状态链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74" y="4073236"/>
                <a:ext cx="8869680" cy="945643"/>
              </a:xfrm>
              <a:prstGeom prst="rect">
                <a:avLst/>
              </a:prstGeom>
              <a:blipFill>
                <a:blip r:embed="rId6"/>
                <a:stretch>
                  <a:fillRect l="-550" t="-3226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706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4728" y="86452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Viterbi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4728" y="1534729"/>
            <a:ext cx="8207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Viterbi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算法类似求解观测序列概率时使用的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forward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方法，它也定义了一个变量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12" y="2219946"/>
            <a:ext cx="478155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8" y="3367953"/>
            <a:ext cx="485775" cy="3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48198" y="3370096"/>
                <a:ext cx="82074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是</a:t>
                </a: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</a:t>
                </a: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时刻状态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sub>
                    </m:sSub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时的最优状态序列和前</a:t>
                </a: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</a:t>
                </a: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个观察序列的联合概率。</a:t>
                </a:r>
                <a:endPara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198" y="3370096"/>
                <a:ext cx="8207433" cy="369332"/>
              </a:xfrm>
              <a:prstGeom prst="rect">
                <a:avLst/>
              </a:prstGeom>
              <a:blipFill>
                <a:blip r:embed="rId4"/>
                <a:stretch>
                  <a:fillRect l="-59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454727" y="4229877"/>
            <a:ext cx="8207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归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纳可得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980" y="4826886"/>
            <a:ext cx="2828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4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2342" y="67333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）初始化变量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115" y="1134105"/>
            <a:ext cx="2857500" cy="72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2341" y="217239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递归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731" y="2880706"/>
            <a:ext cx="4057650" cy="1562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2341" y="462742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）结束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240" y="4996752"/>
            <a:ext cx="2381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35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8967" y="742604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）路径回溯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30" y="1111936"/>
            <a:ext cx="4038600" cy="4857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30184" y="1847934"/>
            <a:ext cx="8049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维特比算法适用于多步骤多选择的最优问题，类似于下面的网络，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《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数学之美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中将其叫做“篱笆网络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(Lattice)”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。每一步都有多个选择，并且保留了前面一步各个选择的最优解，通过回溯的方法找到最优选择路径。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2771264"/>
            <a:ext cx="3783069" cy="3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04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2342" y="748146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Viterbi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算法总结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2342" y="1573752"/>
            <a:ext cx="961782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从起点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出发，对于第一个状态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的各个节点，不妨假定有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个，计算出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到它们的距离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d(S,X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，其中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代表任意状态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的节点。因为只有一步，所以这些距离都是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到它们各自的最短距离。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）对于第二个状态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的所有节点，要计算出从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到它们的最短距离。对于特点的节点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到它的路径可以经过状态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中任何一个节点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，对应的路径长度就是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d(S,X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= d(S,X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+ d(X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。由于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种可能性，我们要一一计算，找出最小值。即：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d(S,X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min</a:t>
            </a:r>
            <a:r>
              <a:rPr kumimoji="0" lang="en-US" altLang="zh-CN" sz="16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=1</a:t>
            </a:r>
            <a:r>
              <a:rPr kumimoji="0" lang="zh-CN" alt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n1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d(S,X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+ d(X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,X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这样对于第二个状态的每个节点，需要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次乘法计算。假定这个状态有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点，把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这些节点的距离都算一遍，就有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O(n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·n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次计算。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）接下来，类似地按照上述方法从第二个状态走到第三个状态，一直走到最后一个状态，就得到了整个网格从头到尾的最短路径。每一步计算的复杂度都和相邻两个状态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i+1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各自的节点数目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6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i+1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的乘积成正比，即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O(n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·n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i+1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）假设这个隐含马尔可夫链中节点最多的状态有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个节点，也就是说整个网格的宽度为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，那么任何一步的复杂度不超过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O(D</a:t>
            </a:r>
            <a:r>
              <a:rPr kumimoji="0" lang="en-US" altLang="zh-C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，由于网格长度是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，所以整个维特比算法的复杂度是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O(N·D</a:t>
            </a:r>
            <a:r>
              <a:rPr kumimoji="0" lang="en-US" altLang="zh-CN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8519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F49D-D1AF-4049-856C-D546FE59B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学习问题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4E7DD-EEFB-4A08-8C38-4A31DA684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Problem </a:t>
            </a:r>
            <a:r>
              <a:rPr lang="en-US" altLang="zh-CN" dirty="0" smtClean="0"/>
              <a:t>3: </a:t>
            </a:r>
            <a:r>
              <a:rPr lang="en-US" altLang="zh-CN" dirty="0"/>
              <a:t>Learning Problem</a:t>
            </a:r>
          </a:p>
          <a:p>
            <a:endParaRPr lang="en-US" dirty="0"/>
          </a:p>
          <a:p>
            <a:r>
              <a:rPr lang="en-US" dirty="0"/>
              <a:t>51174500092 </a:t>
            </a:r>
            <a:r>
              <a:rPr lang="zh-CN" altLang="en-US" dirty="0"/>
              <a:t>黄皓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537" y="794224"/>
            <a:ext cx="10515600" cy="36510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马尔可夫过程的定义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满足马尔可夫性的随机过程。按照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其状态和时间参数是否连续或者离散分为三种：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时间和状态都离散的叫做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马尔科夫链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时间和状态都是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连续的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马尔可夫过程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时间连续，状态离散的叫做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连续时间的马尔科夫链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用分布函数表述马尔可夫过程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：随机过程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{X(t),t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T}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状态空间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（所有可能取值的集合）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如果对时间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的任意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个数值，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X(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1800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在条件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X(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1800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)=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下的条件分布函数为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b="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1800" b="0" i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815628" y="4537646"/>
                <a:ext cx="7469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628" y="4537646"/>
                <a:ext cx="746910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89702" y="5097101"/>
                <a:ext cx="5866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02" y="5097101"/>
                <a:ext cx="5866646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0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E44A-7CB1-429C-88EF-823724FD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3</a:t>
            </a:r>
            <a:r>
              <a:rPr lang="zh-CN" altLang="en-US" dirty="0" smtClean="0"/>
              <a:t>  </a:t>
            </a:r>
            <a:r>
              <a:rPr lang="zh-CN" altLang="en-US" dirty="0"/>
              <a:t>学习问题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9D0D4-4DA1-4D2C-96AD-EC0CB5D5E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给定一个观测序列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如何调整模型参数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最大？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问题分析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- </a:t>
                </a:r>
                <a:r>
                  <a:rPr lang="zh-CN" altLang="en-US" dirty="0"/>
                  <a:t>没有已知的分析型解法；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- </a:t>
                </a:r>
                <a:r>
                  <a:rPr lang="zh-CN" altLang="en-US" dirty="0"/>
                  <a:t>可以通过迭代过程求解局部最优值。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79D0D4-4DA1-4D2C-96AD-EC0CB5D5E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C69D-104A-47F0-B280-89152F85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zh-CN" altLang="en-US" dirty="0"/>
              <a:t>学习问题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78FC-86C1-41D1-B589-14B627B5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解决方案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Baum-Welch Algorithm</a:t>
            </a:r>
          </a:p>
          <a:p>
            <a:pPr marL="0" indent="0">
              <a:buNone/>
            </a:pPr>
            <a:r>
              <a:rPr lang="en-US" dirty="0"/>
              <a:t>		EM</a:t>
            </a:r>
            <a:r>
              <a:rPr lang="zh-CN" altLang="en-US" dirty="0"/>
              <a:t>算法的特例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Gradient based method</a:t>
            </a:r>
          </a:p>
        </p:txBody>
      </p:sp>
    </p:spTree>
    <p:extLst>
      <p:ext uri="{BB962C8B-B14F-4D97-AF65-F5344CB8AC3E}">
        <p14:creationId xmlns:p14="http://schemas.microsoft.com/office/powerpoint/2010/main" val="4296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4B77-5840-47B0-A0A0-371263B2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31E5A-D300-45BB-9A21-467217F35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：时间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处于状态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，</a:t>
                </a:r>
                <a:r>
                  <a:rPr lang="en-US" altLang="zh-CN" b="0" dirty="0"/>
                  <a:t>t+1</a:t>
                </a:r>
                <a:r>
                  <a:rPr lang="zh-CN" altLang="en-US" b="0" dirty="0"/>
                  <a:t>处于</a:t>
                </a:r>
                <a:r>
                  <a:rPr lang="zh-CN" altLang="en-US" dirty="0"/>
                  <a:t>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的概率</a:t>
                </a:r>
                <a:endParaRPr lang="en-US" altLang="zh-CN" b="0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31E5A-D300-45BB-9A21-467217F35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071F401-4E24-4894-9762-1EEC291C6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367" y="3342389"/>
            <a:ext cx="6523265" cy="35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046A-CB25-4348-9BE2-C26EDD09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48646-AE37-4F95-B467-D2C745F3F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48646-AE37-4F95-B467-D2C745F3F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7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A366-2A4A-4466-A417-731C746C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Baum-Welch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E5D9F-6673-42AB-BB6F-03E119C4D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从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做出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转换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的次数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期望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从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到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做出转换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的次数期望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E5D9F-6673-42AB-BB6F-03E119C4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0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B0E4-ED19-4F3D-93D0-D45F4A95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4FC3B-56D2-4173-BFC3-621E7BE4A9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频次期望，</a:t>
                </a:r>
                <a:r>
                  <a:rPr lang="en-US" altLang="zh-CN" b="0" dirty="0"/>
                  <a:t>t=1</a:t>
                </a:r>
                <a:r>
                  <a:rPr lang="zh-CN" altLang="en-US" b="0" dirty="0"/>
                  <a:t>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到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转换次数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期望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开始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转换次数的期望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状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下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观测到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标志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次数期望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状态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次数期望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4FC3B-56D2-4173-BFC3-621E7BE4A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B241-A4D6-4025-A402-A8B85C97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77ECC-A725-46BB-AC18-F72AA1485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dirty="0"/>
                  <a:t>Repeat until convergence {</a:t>
                </a:r>
              </a:p>
              <a:p>
                <a:pPr marL="0" indent="0">
                  <a:buNone/>
                </a:pPr>
                <a:r>
                  <a:rPr lang="en-US" dirty="0"/>
                  <a:t>	(E-step) For each </a:t>
                </a:r>
                <a:r>
                  <a:rPr lang="en-US" dirty="0" err="1"/>
                  <a:t>i</a:t>
                </a:r>
                <a:r>
                  <a:rPr lang="en-US" dirty="0"/>
                  <a:t>, 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(M-step) 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77ECC-A725-46BB-AC18-F72AA148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7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604B-028E-4801-ACB4-D5FF6EDE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D1D93-2403-4646-AFD0-9D411593D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      </m:t>
                      </m:r>
                      <m:limLow>
                        <m:limLow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D1D93-2403-4646-AFD0-9D411593D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59AE-4EC1-4B38-84FE-3B107BD7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4F629-1DF5-4999-AB55-799B53A64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4F629-1DF5-4999-AB55-799B53A64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9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9AEB-732F-4A84-B30E-761A3226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75210-7F1F-477F-8002-8C66D357D7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75210-7F1F-477F-8002-8C66D357D7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3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9681" y="724276"/>
                <a:ext cx="10515600" cy="4798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2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例：定义一个马尔可夫过程</a:t>
                </a:r>
                <a:endParaRPr lang="en-US" altLang="zh-CN" sz="22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22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设股票</a:t>
                </a:r>
                <a:r>
                  <a:rPr lang="en-US" altLang="zh-CN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在时点</a:t>
                </a:r>
                <a:r>
                  <a:rPr lang="en-US" altLang="zh-CN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的价格为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对于下一个时点</a:t>
                </a:r>
                <a:r>
                  <a:rPr lang="en-US" altLang="zh-CN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n+1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而言，其价格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条件概率并不取决于时点</a:t>
                </a:r>
                <a:r>
                  <a:rPr lang="en-US" altLang="zh-CN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之前的历史价格，即：</a:t>
                </a:r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  <m:r>
                        <a:rPr lang="en-US" altLang="zh-C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900" dirty="0" smtClean="0"/>
              </a:p>
              <a:p>
                <a:pPr marL="0" indent="0">
                  <a:buNone/>
                </a:pPr>
                <a:endParaRPr lang="en-US" altLang="zh-CN" sz="1900" dirty="0" smtClean="0"/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这样称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一个马尔可夫过程。其中，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是一个</m:t>
                    </m:r>
                  </m:oMath>
                </a14:m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状态价格，其取值范围叫做状态空间。这是一个离散的马尔可夫过程，如果是连续的马尔可夫过程，那么</a:t>
                </a:r>
                <a:r>
                  <a:rPr lang="zh-CN" altLang="en-US" sz="19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19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19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  <m:r>
                        <a:rPr lang="en-US" altLang="zh-C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9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681" y="724276"/>
                <a:ext cx="10515600" cy="4798337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2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F49D-D1AF-4049-856C-D546FE59B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763486"/>
            <a:ext cx="9144000" cy="2954792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dirty="0"/>
              <a:t>HMM</a:t>
            </a:r>
            <a:r>
              <a:rPr lang="zh-CN" altLang="en-US" dirty="0"/>
              <a:t>的应用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Applications on HMM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4E7DD-EEFB-4A08-8C38-4A31DA684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5142"/>
            <a:ext cx="9144000" cy="771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51174500</a:t>
            </a:r>
            <a:r>
              <a:rPr lang="en-US" altLang="zh-CN" dirty="0"/>
              <a:t>122</a:t>
            </a:r>
            <a:r>
              <a:rPr lang="en-US" dirty="0"/>
              <a:t> </a:t>
            </a:r>
            <a:r>
              <a:rPr lang="zh-CN" altLang="en-US" dirty="0"/>
              <a:t>宋云飞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金融领域</a:t>
            </a:r>
            <a:endParaRPr lang="en-US" altLang="zh-CN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如</a:t>
            </a:r>
            <a:r>
              <a:rPr lang="zh-CN" altLang="en-US" dirty="0"/>
              <a:t>股市</a:t>
            </a:r>
            <a:r>
              <a:rPr lang="zh-CN" altLang="en-US" dirty="0" smtClean="0"/>
              <a:t>的分析与预测</a:t>
            </a:r>
            <a:endParaRPr lang="en-US" altLang="zh-CN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统计套利</a:t>
            </a:r>
            <a:endParaRPr lang="en-US" altLang="zh-CN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量化择时</a:t>
            </a:r>
            <a:r>
              <a:rPr lang="zh-CN" altLang="en-US" dirty="0"/>
              <a:t>，</a:t>
            </a:r>
            <a:r>
              <a:rPr lang="zh-CN" altLang="en-US" dirty="0" smtClean="0"/>
              <a:t>等等。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NLP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语音识别</a:t>
            </a:r>
            <a:endParaRPr lang="en-US" altLang="zh-CN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语义分析，分词、词性标注</a:t>
            </a:r>
            <a:endParaRPr lang="en-US" altLang="zh-CN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情感分析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10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6A4AB-4BE9-49A6-9027-D9F06D3A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隐马尔可夫模型</a:t>
            </a:r>
            <a:r>
              <a:rPr lang="en-US" altLang="zh-CN" b="1" dirty="0"/>
              <a:t>(HMM)</a:t>
            </a:r>
            <a:r>
              <a:rPr lang="zh-CN" altLang="en-US" dirty="0"/>
              <a:t>语音识别的过程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6E4E84-B0B7-4971-91C7-5DC5B313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94" y="2312761"/>
            <a:ext cx="11914006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1CB022-69F9-495D-8AF6-E0F6D0B70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1" y="897277"/>
            <a:ext cx="9591675" cy="5372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6189B11-ACB1-4BF8-8FD7-3128932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729" y="446768"/>
            <a:ext cx="10515600" cy="1325563"/>
          </a:xfrm>
        </p:spPr>
        <p:txBody>
          <a:bodyPr/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A.HMM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语音识别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训练过程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4936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3D467-F26C-4800-93C6-05BEF23F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B.HMM</a:t>
            </a:r>
            <a:r>
              <a:rPr lang="zh-CN" altLang="en-US" dirty="0"/>
              <a:t>语音识别</a:t>
            </a:r>
            <a:r>
              <a:rPr lang="en-US" altLang="zh-CN" dirty="0"/>
              <a:t>——</a:t>
            </a:r>
            <a:r>
              <a:rPr lang="zh-CN" altLang="en-US" dirty="0"/>
              <a:t>识别过程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6482E8-C24B-4551-BBAB-683D9DDD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3356"/>
            <a:ext cx="10047116" cy="48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14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6033849-FFDE-4034-9B44-6BE0217D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63" y="3282041"/>
            <a:ext cx="8724132" cy="22740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4E4D2C9-99F1-451B-8E0B-AD01A1EF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463" y="2885658"/>
            <a:ext cx="1289350" cy="79276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.1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BA57CCF-5A4E-451E-AF95-9397257515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 with Python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FC5F61-5300-4E7D-A6DE-6E3446F96ED4}"/>
              </a:ext>
            </a:extLst>
          </p:cNvPr>
          <p:cNvSpPr txBox="1"/>
          <p:nvPr/>
        </p:nvSpPr>
        <p:spPr>
          <a:xfrm>
            <a:off x="838200" y="1719012"/>
            <a:ext cx="494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Numpy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hmmlearn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0098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1FC13-5ADB-4ADF-94F3-FD034463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Structure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6A5811-A00C-4005-BDFF-6CB308EE2241}"/>
              </a:ext>
            </a:extLst>
          </p:cNvPr>
          <p:cNvSpPr/>
          <p:nvPr/>
        </p:nvSpPr>
        <p:spPr>
          <a:xfrm>
            <a:off x="838200" y="2085006"/>
            <a:ext cx="5121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states = [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"box 1"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"box 2"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"box3"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5305D-41A6-45D4-AB6A-4CAD6668270A}"/>
              </a:ext>
            </a:extLst>
          </p:cNvPr>
          <p:cNvSpPr/>
          <p:nvPr/>
        </p:nvSpPr>
        <p:spPr>
          <a:xfrm>
            <a:off x="6536872" y="2061277"/>
            <a:ext cx="4557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observations = [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"red"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"white"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AF9FC3-978D-4ED5-A753-A13FB38BDEC8}"/>
              </a:ext>
            </a:extLst>
          </p:cNvPr>
          <p:cNvSpPr/>
          <p:nvPr/>
        </p:nvSpPr>
        <p:spPr>
          <a:xfrm>
            <a:off x="838200" y="3228945"/>
            <a:ext cx="723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start_probability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np.array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([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]) —— π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C1F78E-8890-41C2-ABD9-3E3413EB1B02}"/>
              </a:ext>
            </a:extLst>
          </p:cNvPr>
          <p:cNvSpPr/>
          <p:nvPr/>
        </p:nvSpPr>
        <p:spPr>
          <a:xfrm>
            <a:off x="838200" y="4446237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transition_probability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np.array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([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0.5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0.3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],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0.3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0.5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],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0.3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0.5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])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—— A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，状态转移矩阵</a:t>
            </a:r>
            <a:endParaRPr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D7AA32-9241-4CCD-9B95-3992B1E4F13E}"/>
              </a:ext>
            </a:extLst>
          </p:cNvPr>
          <p:cNvSpPr/>
          <p:nvPr/>
        </p:nvSpPr>
        <p:spPr>
          <a:xfrm>
            <a:off x="6536872" y="4446237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emission_probability = np.array([</a:t>
            </a:r>
          </a:p>
          <a:p>
            <a:r>
              <a:rPr lang="it-IT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it-IT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0.5</a:t>
            </a:r>
            <a:r>
              <a:rPr lang="it-IT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it-IT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0.5</a:t>
            </a:r>
            <a:r>
              <a:rPr lang="it-IT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],</a:t>
            </a:r>
          </a:p>
          <a:p>
            <a:r>
              <a:rPr lang="it-IT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it-IT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0.4</a:t>
            </a:r>
            <a:r>
              <a:rPr lang="it-IT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it-IT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0.6</a:t>
            </a:r>
            <a:r>
              <a:rPr lang="it-IT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],</a:t>
            </a:r>
          </a:p>
          <a:p>
            <a:r>
              <a:rPr lang="it-IT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it-IT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0.7</a:t>
            </a:r>
            <a:r>
              <a:rPr lang="it-IT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it-IT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0.3</a:t>
            </a:r>
            <a:r>
              <a:rPr lang="it-IT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</a:p>
          <a:p>
            <a:r>
              <a:rPr lang="it-IT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])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—— B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，隐含状态到观测状态的发射矩阵</a:t>
            </a:r>
            <a:endParaRPr lang="it-IT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567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8F420-841E-44D3-94E6-E856D202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B9C54D-66C0-4F58-825F-D8D92A03C311}"/>
              </a:ext>
            </a:extLst>
          </p:cNvPr>
          <p:cNvSpPr/>
          <p:nvPr/>
        </p:nvSpPr>
        <p:spPr>
          <a:xfrm>
            <a:off x="838200" y="1906565"/>
            <a:ext cx="8844643" cy="38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model 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hmm.MultinomialHMM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n_components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n_states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MultinomialHMM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适用于离散观测状态的模型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model.startprob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_ 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start_probability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model.transmat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_ 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transition_probability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model.emissionprob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_ 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emission_probability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888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EC35E-5558-4FBA-BB5F-AD445E2A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Outcome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A6B153-EE6C-477E-8DCC-4864809391C8}"/>
              </a:ext>
            </a:extLst>
          </p:cNvPr>
          <p:cNvSpPr/>
          <p:nvPr/>
        </p:nvSpPr>
        <p:spPr>
          <a:xfrm>
            <a:off x="838199" y="1954377"/>
            <a:ext cx="6917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seen 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]]).T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给定观测序列</a:t>
            </a:r>
            <a:endParaRPr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DD4F1D-D43F-4799-BE07-09188B3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592" y="5179789"/>
            <a:ext cx="4508046" cy="9339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7E8722-E4A2-4339-A962-B4F368485DAB}"/>
              </a:ext>
            </a:extLst>
          </p:cNvPr>
          <p:cNvSpPr/>
          <p:nvPr/>
        </p:nvSpPr>
        <p:spPr>
          <a:xfrm>
            <a:off x="838199" y="2570493"/>
            <a:ext cx="11353800" cy="142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ball picked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US" altLang="zh-C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observations[</a:t>
            </a:r>
            <a:r>
              <a:rPr lang="en-US" altLang="zh-CN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(x)], seen)))</a:t>
            </a: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问题一：求解观测序列的概率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"Q1: The observations 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model.score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(seen))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4F8D3E-ACBE-48CE-A525-53FDA5DF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372865"/>
            <a:ext cx="6181564" cy="7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BDF66-0891-42E6-8158-A1A81507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/>
              <a:t>解码问题 </a:t>
            </a:r>
            <a:r>
              <a:rPr lang="en-US" altLang="zh-CN" dirty="0"/>
              <a:t>—— </a:t>
            </a:r>
            <a:r>
              <a:rPr lang="zh-CN" altLang="en-US" dirty="0"/>
              <a:t>求解隐藏序列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B74319-5F8A-4216-954D-A9363006B298}"/>
              </a:ext>
            </a:extLst>
          </p:cNvPr>
          <p:cNvSpPr/>
          <p:nvPr/>
        </p:nvSpPr>
        <p:spPr>
          <a:xfrm>
            <a:off x="838199" y="1742192"/>
            <a:ext cx="10738757" cy="2958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seen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]]).T</a:t>
            </a:r>
          </a:p>
          <a:p>
            <a:pPr>
              <a:lnSpc>
                <a:spcPct val="150000"/>
              </a:lnSpc>
            </a:pP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logprob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box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model.decode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(seen,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viterbi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另一个允许的算法参数是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（最大后验概率）算法</a:t>
            </a:r>
            <a:endParaRPr lang="en-US" altLang="zh-CN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ball picked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observations[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(x)], seen)))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问题二：求解隐含状态的最优解：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Viterbi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算法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"Q2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 hidden box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states[x], box)))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EFF449-3C4E-40AA-944D-C2854334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308714"/>
            <a:ext cx="6885215" cy="8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6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5471"/>
                <a:ext cx="10515600" cy="591149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马尔可夫链的定义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时间和状态都是离散的马尔可夫过程，简记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=0,1,2,⋯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也称马氏链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过程</a:t>
                </a: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中，给定当前知识或信息的情况下，过去（即当前以前的历史状态）对于预测将来（即当前以后的未来状态）是无关的</a:t>
                </a:r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转移概率</a:t>
                </a:r>
                <a:r>
                  <a:rPr lang="zh-CN" altLang="en-US" sz="1800" dirty="0" smtClean="0"/>
                  <a:t>：</a:t>
                </a:r>
                <a:endParaRPr lang="en-US" altLang="zh-CN" sz="1800" dirty="0" smtClean="0"/>
              </a:p>
              <a:p>
                <a:pPr marL="0" indent="0" algn="ctr">
                  <a:buNone/>
                </a:pPr>
                <a:r>
                  <a:rPr lang="en-US" altLang="zh-CN" sz="18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 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800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5471"/>
                <a:ext cx="10515600" cy="5911492"/>
              </a:xfrm>
              <a:blipFill>
                <a:blip r:embed="rId2"/>
                <a:stretch>
                  <a:fillRect l="-522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4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BDF66-0891-42E6-8158-A1A81507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/>
              <a:t>学习问题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en-US" altLang="zh-CN" dirty="0"/>
              <a:t>HMM</a:t>
            </a:r>
            <a:r>
              <a:rPr lang="zh-CN" altLang="en-US" dirty="0"/>
              <a:t>模型的重估计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2A94A4-B425-4F64-93F7-A9616A9FC613}"/>
              </a:ext>
            </a:extLst>
          </p:cNvPr>
          <p:cNvSpPr/>
          <p:nvPr/>
        </p:nvSpPr>
        <p:spPr>
          <a:xfrm>
            <a:off x="1072243" y="1690688"/>
            <a:ext cx="9541328" cy="2956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问题三：求解模型参数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hmm.MultinomialHMM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n_states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n_iter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给定观测集，即训练集 （红，白，红，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白） （红，红，红，白） （白，红，白，白）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Train_set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评估模型参数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iteration = </a:t>
            </a:r>
            <a:r>
              <a:rPr lang="en-US" altLang="zh-CN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自定义重估计次数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 = { 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90F343-F8A6-42FD-AA24-949D044864DD}"/>
              </a:ext>
            </a:extLst>
          </p:cNvPr>
          <p:cNvSpPr/>
          <p:nvPr/>
        </p:nvSpPr>
        <p:spPr>
          <a:xfrm>
            <a:off x="1072243" y="4647010"/>
            <a:ext cx="6096000" cy="1709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(iteration):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m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copy.copy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models[m]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model.score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Train_set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# print(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np.e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model.score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Train_set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94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BDF66-0891-42E6-8158-A1A81507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/>
              <a:t>学习问题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en-US" altLang="zh-CN" dirty="0"/>
              <a:t>HMM</a:t>
            </a:r>
            <a:r>
              <a:rPr lang="zh-CN" altLang="en-US" dirty="0"/>
              <a:t>模型的重估计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CA381F-D186-49DB-815E-69D1B876994A}"/>
              </a:ext>
            </a:extLst>
          </p:cNvPr>
          <p:cNvSpPr/>
          <p:nvPr/>
        </p:nvSpPr>
        <p:spPr>
          <a:xfrm>
            <a:off x="1006928" y="1576388"/>
            <a:ext cx="8626929" cy="2540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选择分数最高的那个模型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models.get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print(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np.e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model.score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Train_set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))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π:\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model.startprob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transition_probability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:\n"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model.transmat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emission_probability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:\n"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model.emissionprob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2AAFA7-518B-407C-94F6-84034406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27" y="4267310"/>
            <a:ext cx="6053137" cy="25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6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97162" y="2893444"/>
            <a:ext cx="744523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  <a:endParaRPr lang="zh-CN" alt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35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3935"/>
                <a:ext cx="10515600" cy="5144770"/>
              </a:xfrm>
            </p:spPr>
            <p:txBody>
              <a:bodyPr/>
              <a:lstStyle/>
              <a:p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初始状态概率：在初始时刻各状态出现的概率，通常记为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    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</a:t>
                </a:r>
                <a:r>
                  <a:rPr lang="zh-CN" altLang="en-US" sz="1800" dirty="0" smtClean="0"/>
                  <a:t>表示</a:t>
                </a:r>
                <a:r>
                  <a:rPr lang="zh-CN" altLang="en-US" sz="1800" dirty="0"/>
                  <a:t>模型初始状态为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的概率。</a:t>
                </a:r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1    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3935"/>
                <a:ext cx="10515600" cy="5144770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4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64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马尔可夫过程的概率分布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43824" y="1548603"/>
                <a:ext cx="10515600" cy="31773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800" dirty="0" smtClean="0"/>
                  <a:t>研究时间和状态都是离散的随机序列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0,1,2,⋯</m:t>
                          </m:r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状态空间为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800" b="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用分布律描述马尔可夫性</a:t>
                </a:r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对任意正整数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,有</m:t>
                      </m:r>
                    </m:oMath>
                  </m:oMathPara>
                </a14:m>
                <a:endPara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b="0" dirty="0" smtClean="0">
                    <a:ea typeface="Cambria Math" panose="02040503050406030204" pitchFamily="18" charset="0"/>
                  </a:rPr>
                  <a:t>      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3824" y="1548603"/>
                <a:ext cx="10515600" cy="3177306"/>
              </a:xfrm>
              <a:blipFill>
                <a:blip r:embed="rId2"/>
                <a:stretch>
                  <a:fillRect l="-522" t="-1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86412" y="4050996"/>
                <a:ext cx="8030424" cy="423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12" y="4050996"/>
                <a:ext cx="8030424" cy="423321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141553" y="4725909"/>
                <a:ext cx="4553893" cy="410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53" y="4725909"/>
                <a:ext cx="4553893" cy="410753"/>
              </a:xfrm>
              <a:prstGeom prst="rect">
                <a:avLst/>
              </a:prstGeom>
              <a:blipFill>
                <a:blip r:embed="rId4"/>
                <a:stretch>
                  <a:fillRect t="-7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5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3961</Words>
  <Application>Microsoft Office PowerPoint</Application>
  <PresentationFormat>宽屏</PresentationFormat>
  <Paragraphs>584</Paragraphs>
  <Slides>72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72</vt:i4>
      </vt:variant>
    </vt:vector>
  </HeadingPairs>
  <TitlesOfParts>
    <vt:vector size="87" baseType="lpstr">
      <vt:lpstr>DengXian</vt:lpstr>
      <vt:lpstr>DengXian</vt:lpstr>
      <vt:lpstr>等线 Light</vt:lpstr>
      <vt:lpstr>宋体</vt:lpstr>
      <vt:lpstr>微软雅黑</vt:lpstr>
      <vt:lpstr>Arial</vt:lpstr>
      <vt:lpstr>Calibri</vt:lpstr>
      <vt:lpstr>Cambria Math</vt:lpstr>
      <vt:lpstr>Consolas</vt:lpstr>
      <vt:lpstr>Wingdings</vt:lpstr>
      <vt:lpstr>Office 主题​​</vt:lpstr>
      <vt:lpstr>1_Office 主题​​</vt:lpstr>
      <vt:lpstr>公式</vt:lpstr>
      <vt:lpstr>Equation</vt:lpstr>
      <vt:lpstr>Visio</vt:lpstr>
      <vt:lpstr>隐马尔可夫模型 Hidden Markov Model（HMM）</vt:lpstr>
      <vt:lpstr>目录</vt:lpstr>
      <vt:lpstr>马尔可夫过程</vt:lpstr>
      <vt:lpstr>马尔可夫过程</vt:lpstr>
      <vt:lpstr>PowerPoint 演示文稿</vt:lpstr>
      <vt:lpstr>PowerPoint 演示文稿</vt:lpstr>
      <vt:lpstr>PowerPoint 演示文稿</vt:lpstr>
      <vt:lpstr>PowerPoint 演示文稿</vt:lpstr>
      <vt:lpstr>马尔可夫过程的概率分布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概率计算</vt:lpstr>
      <vt:lpstr>例子：盒子和球模型</vt:lpstr>
      <vt:lpstr>PowerPoint 演示文稿</vt:lpstr>
      <vt:lpstr>PowerPoint 演示文稿</vt:lpstr>
      <vt:lpstr>对直接计算法的分析</vt:lpstr>
      <vt:lpstr>对直接计算法的分析</vt:lpstr>
      <vt:lpstr>前向算法</vt:lpstr>
      <vt:lpstr>PowerPoint 演示文稿</vt:lpstr>
      <vt:lpstr>PowerPoint 演示文稿</vt:lpstr>
      <vt:lpstr>PowerPoint 演示文稿</vt:lpstr>
      <vt:lpstr>PowerPoint 演示文稿</vt:lpstr>
      <vt:lpstr>后向算法</vt:lpstr>
      <vt:lpstr>问题2：解码问题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问题3：学习问题</vt:lpstr>
      <vt:lpstr>问题3  学习问题</vt:lpstr>
      <vt:lpstr>问题3 学习问题</vt:lpstr>
      <vt:lpstr>Baum-Welch Algorithm</vt:lpstr>
      <vt:lpstr>Baum-Welch Algorithm</vt:lpstr>
      <vt:lpstr>Baum-Welch Algorithm</vt:lpstr>
      <vt:lpstr>Baum-Welch Algorithm</vt:lpstr>
      <vt:lpstr>Baum-Welch Algorithm</vt:lpstr>
      <vt:lpstr>Baum-Welch Algorithm</vt:lpstr>
      <vt:lpstr>Gradient Method</vt:lpstr>
      <vt:lpstr>Gradient Method</vt:lpstr>
      <vt:lpstr>HMM的应用 The Applications on HMM</vt:lpstr>
      <vt:lpstr>HMM的应用</vt:lpstr>
      <vt:lpstr>隐马尔可夫模型(HMM)语音识别的过程 </vt:lpstr>
      <vt:lpstr>A.HMM语音识别——训练过程 </vt:lpstr>
      <vt:lpstr>B.HMM语音识别——识别过程</vt:lpstr>
      <vt:lpstr>Q .1  </vt:lpstr>
      <vt:lpstr>Data Structure</vt:lpstr>
      <vt:lpstr>Modeling</vt:lpstr>
      <vt:lpstr>Outcome</vt:lpstr>
      <vt:lpstr>Q .2：解码问题 —— 求解隐藏序列</vt:lpstr>
      <vt:lpstr>Q .3：学习问题—— HMM模型的重估计</vt:lpstr>
      <vt:lpstr>Q .3：学习问题—— HMM模型的重估计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马尔可夫过程</dc:title>
  <dc:creator>drm</dc:creator>
  <cp:lastModifiedBy>Windows 用户</cp:lastModifiedBy>
  <cp:revision>67</cp:revision>
  <dcterms:created xsi:type="dcterms:W3CDTF">2018-03-30T07:03:30Z</dcterms:created>
  <dcterms:modified xsi:type="dcterms:W3CDTF">2018-04-04T09:44:43Z</dcterms:modified>
</cp:coreProperties>
</file>