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1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4" d="100"/>
          <a:sy n="84" d="100"/>
        </p:scale>
        <p:origin x="57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05D1-F79A-4B62-82DB-4B51E8F6C904}"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E7484-8A88-4666-8045-43E15B235BC1}" type="slidenum">
              <a:rPr lang="zh-CN" altLang="en-US" smtClean="0"/>
              <a:t>‹#›</a:t>
            </a:fld>
            <a:endParaRPr lang="zh-CN" altLang="en-US"/>
          </a:p>
        </p:txBody>
      </p:sp>
    </p:spTree>
    <p:extLst>
      <p:ext uri="{BB962C8B-B14F-4D97-AF65-F5344CB8AC3E}">
        <p14:creationId xmlns:p14="http://schemas.microsoft.com/office/powerpoint/2010/main" val="17719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h()</a:t>
            </a:r>
            <a:r>
              <a:rPr lang="zh-CN" altLang="en-US" dirty="0" smtClean="0"/>
              <a:t>的形式可以这样寻找：如果我们有两</a:t>
            </a:r>
          </a:p>
          <a:p>
            <a:r>
              <a:rPr lang="zh-CN" altLang="en-US" dirty="0" smtClean="0"/>
              <a:t>个不相关的事件</a:t>
            </a:r>
            <a:r>
              <a:rPr lang="en-US" altLang="zh-CN" dirty="0" smtClean="0"/>
              <a:t>x</a:t>
            </a:r>
            <a:r>
              <a:rPr lang="zh-CN" altLang="en-US" dirty="0" smtClean="0"/>
              <a:t>和</a:t>
            </a:r>
            <a:r>
              <a:rPr lang="en-US" altLang="zh-CN" dirty="0" smtClean="0"/>
              <a:t>y</a:t>
            </a:r>
            <a:r>
              <a:rPr lang="zh-CN" altLang="en-US" dirty="0" smtClean="0"/>
              <a:t>，那么我们观察到两个事件同时发⽣时获得的信息应该等于观察到事</a:t>
            </a:r>
          </a:p>
          <a:p>
            <a:r>
              <a:rPr lang="zh-CN" altLang="en-US" dirty="0" smtClean="0"/>
              <a:t>件各⾃发⽣时获得的信息之和，即</a:t>
            </a:r>
            <a:r>
              <a:rPr lang="en-US" altLang="zh-CN" dirty="0" smtClean="0"/>
              <a:t>h(x; y) = h(x) + h(y)</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3</a:t>
            </a:fld>
            <a:endParaRPr lang="zh-CN" altLang="en-US"/>
          </a:p>
        </p:txBody>
      </p:sp>
    </p:spTree>
    <p:extLst>
      <p:ext uri="{BB962C8B-B14F-4D97-AF65-F5344CB8AC3E}">
        <p14:creationId xmlns:p14="http://schemas.microsoft.com/office/powerpoint/2010/main" val="2131517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will introduce the paper from</a:t>
            </a:r>
            <a:r>
              <a:rPr lang="en-US" altLang="zh-CN" baseline="0" dirty="0"/>
              <a:t> 5 parts. I will introduce the background of fog computing and IoT, l will also show you the system model. My partner Qian </a:t>
            </a:r>
            <a:r>
              <a:rPr lang="en-US" altLang="zh-CN" baseline="0" dirty="0" err="1"/>
              <a:t>jia</a:t>
            </a:r>
            <a:r>
              <a:rPr lang="en-US" altLang="zh-CN" baseline="0" dirty="0"/>
              <a:t> </a:t>
            </a:r>
            <a:r>
              <a:rPr lang="en-US" altLang="zh-CN" baseline="0" dirty="0" err="1"/>
              <a:t>wei</a:t>
            </a:r>
            <a:r>
              <a:rPr lang="en-US" altLang="zh-CN" baseline="0" dirty="0"/>
              <a:t> will introduce LPDA scheme, which is proposed in this paper. My partner XXX will turn out the security and efficiency, he will also make a summary of this paper.</a:t>
            </a:r>
            <a:endParaRPr lang="zh-CN" altLang="en-US" dirty="0"/>
          </a:p>
        </p:txBody>
      </p:sp>
    </p:spTree>
    <p:extLst>
      <p:ext uri="{BB962C8B-B14F-4D97-AF65-F5344CB8AC3E}">
        <p14:creationId xmlns:p14="http://schemas.microsoft.com/office/powerpoint/2010/main" val="179694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42</a:t>
            </a:fld>
            <a:endParaRPr lang="zh-CN" altLang="en-US" sz="1200" dirty="0"/>
          </a:p>
        </p:txBody>
      </p:sp>
    </p:spTree>
    <p:extLst>
      <p:ext uri="{BB962C8B-B14F-4D97-AF65-F5344CB8AC3E}">
        <p14:creationId xmlns:p14="http://schemas.microsoft.com/office/powerpoint/2010/main" val="774139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a:t>
            </a:r>
            <a:r>
              <a:rPr lang="en-US" altLang="zh-CN" sz="1200" b="1"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）决策者（</a:t>
            </a:r>
            <a:r>
              <a:rPr lang="en-US" altLang="zh-CN" sz="1200" b="0" i="0" u="none" strike="noStrike" kern="1200" baseline="0" dirty="0" err="1">
                <a:solidFill>
                  <a:schemeClr val="tx1"/>
                </a:solidFill>
                <a:latin typeface="+mn-lt"/>
                <a:ea typeface="+mn-ea"/>
                <a:cs typeface="+mn-cs"/>
              </a:rPr>
              <a:t>DecisionMakers</a:t>
            </a:r>
            <a:r>
              <a:rPr lang="zh-CN" altLang="en-US" sz="1200" b="0" i="0" u="none" strike="noStrike" kern="1200" baseline="0" dirty="0">
                <a:solidFill>
                  <a:schemeClr val="tx1"/>
                </a:solidFill>
                <a:latin typeface="+mn-lt"/>
                <a:ea typeface="+mn-ea"/>
                <a:cs typeface="+mn-cs"/>
              </a:rPr>
              <a:t>），即做出选择行为的主体。决策者自身的属性也会对选择的结果产生影响。换句话说，即使面对相同的备选方案集，不同的决策者也会做出不一样的选择。</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a:t>
            </a:r>
            <a:r>
              <a:rPr lang="en-US" altLang="zh-CN" sz="1200" b="1"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）备选方案（</a:t>
            </a:r>
            <a:r>
              <a:rPr lang="en-US" altLang="zh-CN" sz="1200" b="0" i="0" u="none" strike="noStrike" kern="1200" baseline="0" dirty="0">
                <a:solidFill>
                  <a:schemeClr val="tx1"/>
                </a:solidFill>
                <a:latin typeface="+mn-lt"/>
                <a:ea typeface="+mn-ea"/>
                <a:cs typeface="+mn-cs"/>
              </a:rPr>
              <a:t>Alternatives</a:t>
            </a:r>
            <a:r>
              <a:rPr lang="zh-CN" altLang="en-US" sz="1200" b="0" i="0" u="none" strike="noStrike" kern="1200" baseline="0" dirty="0">
                <a:solidFill>
                  <a:schemeClr val="tx1"/>
                </a:solidFill>
                <a:latin typeface="+mn-lt"/>
                <a:ea typeface="+mn-ea"/>
                <a:cs typeface="+mn-cs"/>
              </a:rPr>
              <a:t>），通常会有多个方案供决策者选择（如餐厅甲、餐厅乙、餐厅丙）；</a:t>
            </a:r>
          </a:p>
          <a:p>
            <a:r>
              <a:rPr lang="zh-CN" altLang="en-US" sz="1200" b="0" i="0" u="none" strike="noStrike" kern="1200" baseline="0" dirty="0">
                <a:solidFill>
                  <a:schemeClr val="tx1"/>
                </a:solidFill>
                <a:latin typeface="+mn-lt"/>
                <a:ea typeface="+mn-ea"/>
                <a:cs typeface="+mn-cs"/>
              </a:rPr>
              <a:t>（</a:t>
            </a:r>
            <a:r>
              <a:rPr lang="en-US" altLang="zh-CN" sz="1200" b="1"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）各个方案的属性（</a:t>
            </a:r>
            <a:r>
              <a:rPr lang="en-US" altLang="zh-CN" sz="1200" b="0" i="0" u="none" strike="noStrike" kern="1200" baseline="0" dirty="0">
                <a:solidFill>
                  <a:schemeClr val="tx1"/>
                </a:solidFill>
                <a:latin typeface="+mn-lt"/>
                <a:ea typeface="+mn-ea"/>
                <a:cs typeface="+mn-cs"/>
              </a:rPr>
              <a:t>Attributes of Alternatives</a:t>
            </a:r>
            <a:r>
              <a:rPr lang="zh-CN" altLang="en-US" sz="1200" b="0" i="0" u="none" strike="noStrike" kern="1200" baseline="0" dirty="0">
                <a:solidFill>
                  <a:schemeClr val="tx1"/>
                </a:solidFill>
                <a:latin typeface="+mn-lt"/>
                <a:ea typeface="+mn-ea"/>
                <a:cs typeface="+mn-cs"/>
              </a:rPr>
              <a:t>）。例如在选择餐厅时，我们可能会考虑到餐厅的服务质量、价格高低、距离远近、环境是否优雅等多重因素。这里，每一种考虑因素称之为一个属性（</a:t>
            </a:r>
            <a:r>
              <a:rPr lang="en-US" altLang="zh-CN" sz="1200" b="0" i="0" u="none" strike="noStrike" kern="1200" baseline="0" dirty="0">
                <a:solidFill>
                  <a:schemeClr val="tx1"/>
                </a:solidFill>
                <a:latin typeface="+mn-lt"/>
                <a:ea typeface="+mn-ea"/>
                <a:cs typeface="+mn-cs"/>
              </a:rPr>
              <a:t>Attributes</a:t>
            </a:r>
            <a:r>
              <a:rPr lang="zh-CN" altLang="en-US" sz="1200" b="0" i="0" u="none" strike="noStrike" kern="1200" baseline="0" dirty="0">
                <a:solidFill>
                  <a:schemeClr val="tx1"/>
                </a:solidFill>
                <a:latin typeface="+mn-lt"/>
                <a:ea typeface="+mn-ea"/>
                <a:cs typeface="+mn-cs"/>
              </a:rPr>
              <a:t>）；</a:t>
            </a:r>
          </a:p>
          <a:p>
            <a:r>
              <a:rPr lang="zh-CN" altLang="en-US" sz="1200" b="0" i="0" u="none" strike="noStrike" kern="1200" baseline="0" dirty="0">
                <a:solidFill>
                  <a:schemeClr val="tx1"/>
                </a:solidFill>
                <a:latin typeface="+mn-lt"/>
                <a:ea typeface="+mn-ea"/>
                <a:cs typeface="+mn-cs"/>
              </a:rPr>
              <a:t>（</a:t>
            </a:r>
            <a:r>
              <a:rPr lang="en-US" altLang="zh-CN" sz="1200" b="1"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）决策准则（</a:t>
            </a:r>
            <a:r>
              <a:rPr lang="en-US" altLang="zh-CN" sz="1200" b="0" i="0" u="none" strike="noStrike" kern="1200" baseline="0" dirty="0" err="1">
                <a:solidFill>
                  <a:schemeClr val="tx1"/>
                </a:solidFill>
                <a:latin typeface="+mn-lt"/>
                <a:ea typeface="+mn-ea"/>
                <a:cs typeface="+mn-cs"/>
              </a:rPr>
              <a:t>DecisionRules</a:t>
            </a:r>
            <a:r>
              <a:rPr lang="zh-CN" altLang="en-US" sz="1200" b="0" i="0" u="none" strike="noStrike" kern="1200" baseline="0" dirty="0">
                <a:solidFill>
                  <a:schemeClr val="tx1"/>
                </a:solidFill>
                <a:latin typeface="+mn-lt"/>
                <a:ea typeface="+mn-ea"/>
                <a:cs typeface="+mn-cs"/>
              </a:rPr>
              <a:t>）。不同的决策者在做出方案选择时的行为准则不尽然相同。仍然以上面“选择餐厅”的例子予以说明：有人在选择餐厅时可能会比较的“随意”</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随便挑一家即可；而有的人可能会综合利用各种信息资源（如“大众点评”</a:t>
            </a:r>
            <a:r>
              <a:rPr lang="en-US" altLang="zh-CN" sz="1200" b="0" i="0" u="none" strike="noStrike" kern="1200" baseline="0" dirty="0">
                <a:solidFill>
                  <a:schemeClr val="tx1"/>
                </a:solidFill>
                <a:latin typeface="+mn-lt"/>
                <a:ea typeface="+mn-ea"/>
                <a:cs typeface="+mn-cs"/>
              </a:rPr>
              <a:t>App</a:t>
            </a:r>
            <a:r>
              <a:rPr lang="zh-CN" altLang="en-US" sz="1200" b="0" i="0" u="none" strike="noStrike" kern="1200" baseline="0" dirty="0">
                <a:solidFill>
                  <a:schemeClr val="tx1"/>
                </a:solidFill>
                <a:latin typeface="+mn-lt"/>
                <a:ea typeface="+mn-ea"/>
                <a:cs typeface="+mn-cs"/>
              </a:rPr>
              <a:t>）做出一个对自己最为有利的选择。不一样的决策准则会导致不同的选择结果。</a:t>
            </a:r>
          </a:p>
          <a:p>
            <a:r>
              <a:rPr lang="zh-CN" altLang="en-US" sz="1200" b="0" i="0" u="none" strike="noStrike" kern="1200" baseline="0" dirty="0">
                <a:solidFill>
                  <a:schemeClr val="tx1"/>
                </a:solidFill>
                <a:latin typeface="+mn-lt"/>
                <a:ea typeface="+mn-ea"/>
                <a:cs typeface="+mn-cs"/>
              </a:rPr>
              <a:t>以上</a:t>
            </a:r>
            <a:r>
              <a:rPr lang="en-US" altLang="zh-CN" sz="1200" b="0"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种要素构成了一个基本的选择过程（</a:t>
            </a:r>
            <a:r>
              <a:rPr lang="en-US" altLang="zh-CN" sz="1200" b="0" i="0" u="none" strike="noStrike" kern="1200" baseline="0" dirty="0" err="1">
                <a:solidFill>
                  <a:schemeClr val="tx1"/>
                </a:solidFill>
                <a:latin typeface="+mn-lt"/>
                <a:ea typeface="+mn-ea"/>
                <a:cs typeface="+mn-cs"/>
              </a:rPr>
              <a:t>ChoiceProcess</a:t>
            </a:r>
            <a:r>
              <a:rPr lang="zh-CN" altLang="en-US" sz="1200" b="0" i="0" u="none" strike="noStrike" kern="1200" baseline="0" dirty="0">
                <a:solidFill>
                  <a:schemeClr val="tx1"/>
                </a:solidFill>
                <a:latin typeface="+mn-lt"/>
                <a:ea typeface="+mn-ea"/>
                <a:cs typeface="+mn-cs"/>
              </a:rPr>
              <a:t>）。下面对这</a:t>
            </a:r>
            <a:r>
              <a:rPr lang="en-US" altLang="zh-CN" sz="1200" b="0"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种选择要素做进一步的探讨。</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准则：优势，下限，多重排序，效用最大化</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离散选择模型的划分有多种方法。根据备选方案集中备选方案的数量可以将离散选择模型分为二项选择模型（</a:t>
            </a:r>
            <a:r>
              <a:rPr lang="en-US" altLang="zh-CN" sz="1200" b="1" i="0" u="none" strike="noStrike" kern="1200" baseline="0" dirty="0">
                <a:solidFill>
                  <a:schemeClr val="tx1"/>
                </a:solidFill>
                <a:latin typeface="+mn-lt"/>
                <a:ea typeface="+mn-ea"/>
                <a:cs typeface="+mn-cs"/>
              </a:rPr>
              <a:t>Binomial choice models</a:t>
            </a:r>
            <a:r>
              <a:rPr lang="zh-CN" altLang="en-US" sz="1200" b="0" i="0" u="none" strike="noStrike" kern="1200" baseline="0" dirty="0">
                <a:solidFill>
                  <a:schemeClr val="tx1"/>
                </a:solidFill>
                <a:latin typeface="+mn-lt"/>
                <a:ea typeface="+mn-ea"/>
                <a:cs typeface="+mn-cs"/>
              </a:rPr>
              <a:t>）和多项选择模型（</a:t>
            </a:r>
            <a:r>
              <a:rPr lang="en-US" altLang="zh-CN" sz="1200" b="1" i="0" u="none" strike="noStrike" kern="1200" baseline="0" dirty="0">
                <a:solidFill>
                  <a:schemeClr val="tx1"/>
                </a:solidFill>
                <a:latin typeface="+mn-lt"/>
                <a:ea typeface="+mn-ea"/>
                <a:cs typeface="+mn-cs"/>
              </a:rPr>
              <a:t>Multinomial choice models</a:t>
            </a:r>
            <a:r>
              <a:rPr lang="zh-CN" altLang="en-US" sz="1200" b="0" i="0" u="none" strike="noStrike" kern="1200" baseline="0" dirty="0">
                <a:solidFill>
                  <a:schemeClr val="tx1"/>
                </a:solidFill>
                <a:latin typeface="+mn-lt"/>
                <a:ea typeface="+mn-ea"/>
                <a:cs typeface="+mn-cs"/>
              </a:rPr>
              <a:t>）。顾名思义，二项选择模型是指备选方案集中仅有两个选项，如</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是”，“否”</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买”，“不买”</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受伤”，“未受伤”</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感染”，“未感染”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等。二项选择模型是学习其它离散选择模型的基础，后文会予以详细介绍。多项选择模型中的方案数量为</a:t>
            </a:r>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个或</a:t>
            </a:r>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个以上，如购买车辆时选择</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“品牌</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”、“品牌</a:t>
            </a:r>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”、“品牌</a:t>
            </a:r>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；交通事故的严重等级</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“仅财产损失”、“受伤”、“死亡”</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等。</a:t>
            </a:r>
          </a:p>
          <a:p>
            <a:r>
              <a:rPr lang="zh-CN" altLang="en-US" sz="1200" b="0" i="0" u="none" strike="noStrike" kern="1200" baseline="0" dirty="0">
                <a:solidFill>
                  <a:schemeClr val="tx1"/>
                </a:solidFill>
                <a:latin typeface="+mn-lt"/>
                <a:ea typeface="+mn-ea"/>
                <a:cs typeface="+mn-cs"/>
              </a:rPr>
              <a:t>另外，按照备选方案的特征也可以将离散选择模型划分为</a:t>
            </a:r>
            <a:r>
              <a:rPr lang="zh-CN" altLang="en-US" sz="1200" b="1"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无序离散选择模型（</a:t>
            </a:r>
            <a:r>
              <a:rPr lang="en-US" altLang="zh-CN" sz="1200" b="1" i="0" u="none" strike="noStrike" kern="1200" baseline="0" dirty="0" err="1">
                <a:solidFill>
                  <a:schemeClr val="tx1"/>
                </a:solidFill>
                <a:latin typeface="+mn-lt"/>
                <a:ea typeface="+mn-ea"/>
                <a:cs typeface="+mn-cs"/>
              </a:rPr>
              <a:t>UnorderedDCM</a:t>
            </a:r>
            <a:r>
              <a:rPr lang="zh-CN" altLang="en-US" sz="1200" b="0" i="0" u="none" strike="noStrike" kern="1200" baseline="0" dirty="0">
                <a:solidFill>
                  <a:schemeClr val="tx1"/>
                </a:solidFill>
                <a:latin typeface="+mn-lt"/>
                <a:ea typeface="+mn-ea"/>
                <a:cs typeface="+mn-cs"/>
              </a:rPr>
              <a:t>）</a:t>
            </a:r>
            <a:r>
              <a:rPr lang="zh-CN" altLang="en-US" sz="1200" b="1"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和</a:t>
            </a:r>
            <a:r>
              <a:rPr lang="zh-CN" altLang="en-US" sz="1200" b="1"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有序离散选择模型（</a:t>
            </a:r>
            <a:r>
              <a:rPr lang="en-US" altLang="zh-CN" sz="1200" b="1" i="0" u="none" strike="noStrike" kern="1200" baseline="0" dirty="0" err="1">
                <a:solidFill>
                  <a:schemeClr val="tx1"/>
                </a:solidFill>
                <a:latin typeface="+mn-lt"/>
                <a:ea typeface="+mn-ea"/>
                <a:cs typeface="+mn-cs"/>
              </a:rPr>
              <a:t>OrderedDCM</a:t>
            </a:r>
            <a:r>
              <a:rPr lang="zh-CN" altLang="en-US" sz="1200" b="0" i="0" u="none" strike="noStrike" kern="1200" baseline="0" dirty="0">
                <a:solidFill>
                  <a:schemeClr val="tx1"/>
                </a:solidFill>
                <a:latin typeface="+mn-lt"/>
                <a:ea typeface="+mn-ea"/>
                <a:cs typeface="+mn-cs"/>
              </a:rPr>
              <a:t>）</a:t>
            </a:r>
            <a:r>
              <a:rPr lang="zh-CN" altLang="en-US" sz="1200" b="1"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两大类。对于交通事故的严重等级来说，“死亡”比“受伤”更严重，“受伤”比“仅财产损失”更严重</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因变量是一种有序的数据结构。而对于购买汽车品牌而言，“品牌</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”、“品牌</a:t>
            </a:r>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”、“品牌</a:t>
            </a:r>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a:solidFill>
                  <a:schemeClr val="tx1"/>
                </a:solidFill>
                <a:latin typeface="+mn-lt"/>
                <a:ea typeface="+mn-ea"/>
                <a:cs typeface="+mn-cs"/>
              </a:rPr>
              <a:t>”之间并无等级差别，使用无序离散选择模型对其进行建模即可。</a:t>
            </a:r>
            <a:endParaRPr lang="en-US" altLang="zh-CN" sz="1200" b="0" i="0" u="none" strike="noStrike" kern="1200" baseline="0" dirty="0">
              <a:solidFill>
                <a:schemeClr val="tx1"/>
              </a:solidFill>
              <a:latin typeface="+mn-lt"/>
              <a:ea typeface="+mn-ea"/>
              <a:cs typeface="+mn-cs"/>
            </a:endParaRPr>
          </a:p>
          <a:p>
            <a:endParaRPr lang="zh-CN" altLang="en-US" dirty="0"/>
          </a:p>
        </p:txBody>
      </p:sp>
    </p:spTree>
    <p:extLst>
      <p:ext uri="{BB962C8B-B14F-4D97-AF65-F5344CB8AC3E}">
        <p14:creationId xmlns:p14="http://schemas.microsoft.com/office/powerpoint/2010/main" val="416076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44</a:t>
            </a:fld>
            <a:endParaRPr lang="zh-CN" altLang="en-US" sz="1200" dirty="0"/>
          </a:p>
        </p:txBody>
      </p:sp>
    </p:spTree>
    <p:extLst>
      <p:ext uri="{BB962C8B-B14F-4D97-AF65-F5344CB8AC3E}">
        <p14:creationId xmlns:p14="http://schemas.microsoft.com/office/powerpoint/2010/main" val="188974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上图展示了气温（</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）和冰淇淋的销量（</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）之间的关系：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dirty="0"/>
              <a:t/>
            </a:r>
            <a:br>
              <a:rPr lang="zh-CN" altLang="en-US" dirty="0"/>
            </a:br>
            <a:r>
              <a:rPr lang="zh-CN" altLang="en-US" dirty="0"/>
              <a:t>线性回归模型可以描述因变量</a:t>
            </a:r>
            <a:r>
              <a:rPr lang="en-US" altLang="zh-CN" dirty="0"/>
              <a:t>Y</a:t>
            </a:r>
            <a:r>
              <a:rPr lang="zh-CN" altLang="en-US" dirty="0"/>
              <a:t>和自变量</a:t>
            </a:r>
            <a:r>
              <a:rPr lang="en-US" altLang="zh-CN" dirty="0"/>
              <a:t>X</a:t>
            </a:r>
            <a:r>
              <a:rPr lang="zh-CN" altLang="en-US" dirty="0"/>
              <a:t>之间的相关关系。考虑最简单的、自变量的个数为 </a:t>
            </a:r>
            <a:r>
              <a:rPr lang="en-US" altLang="zh-CN" dirty="0"/>
              <a:t>1 </a:t>
            </a:r>
            <a:r>
              <a:rPr lang="zh-CN" altLang="en-US" dirty="0"/>
              <a:t>的情形。记第</a:t>
            </a:r>
            <a:r>
              <a:rPr lang="en-US" altLang="zh-CN" dirty="0" err="1"/>
              <a:t>i</a:t>
            </a:r>
            <a:r>
              <a:rPr lang="zh-CN" altLang="en-US" dirty="0"/>
              <a:t>次观测到的样本为</a:t>
            </a:r>
            <a:r>
              <a:rPr lang="en-US" altLang="zh-CN" dirty="0" err="1"/>
              <a:t>X_i</a:t>
            </a:r>
            <a:r>
              <a:rPr lang="zh-CN" altLang="en-US" dirty="0"/>
              <a:t>，则：</a:t>
            </a:r>
          </a:p>
          <a:p>
            <a:endParaRPr lang="zh-CN" altLang="en-US" dirty="0"/>
          </a:p>
          <a:p>
            <a:r>
              <a:rPr lang="en-US" altLang="zh-CN" dirty="0"/>
              <a:t>Yi=β0+β1Xi+εi</a:t>
            </a:r>
          </a:p>
          <a:p>
            <a:endParaRPr lang="en-US" altLang="zh-CN" dirty="0"/>
          </a:p>
          <a:p>
            <a:r>
              <a:rPr lang="en-US" altLang="zh-CN" dirty="0"/>
              <a:t>β0</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轴上的截距，</a:t>
            </a:r>
            <a:r>
              <a:rPr lang="en-US" altLang="zh-CN" dirty="0"/>
              <a:t>β1</a:t>
            </a:r>
            <a:r>
              <a:rPr lang="zh-CN" altLang="en-US" sz="1200" b="0" i="0" kern="1200" dirty="0">
                <a:solidFill>
                  <a:schemeClr val="tx1"/>
                </a:solidFill>
                <a:effectLst/>
                <a:latin typeface="+mn-lt"/>
                <a:ea typeface="+mn-ea"/>
                <a:cs typeface="+mn-cs"/>
              </a:rPr>
              <a:t>为斜率，</a:t>
            </a:r>
            <a:r>
              <a:rPr lang="en-US" altLang="zh-CN" dirty="0" err="1"/>
              <a:t>εi</a:t>
            </a:r>
            <a:r>
              <a:rPr lang="zh-CN" altLang="en-US" sz="1200" b="0" i="0" kern="1200" dirty="0">
                <a:solidFill>
                  <a:schemeClr val="tx1"/>
                </a:solidFill>
                <a:effectLst/>
                <a:latin typeface="+mn-lt"/>
                <a:ea typeface="+mn-ea"/>
                <a:cs typeface="+mn-cs"/>
              </a:rPr>
              <a:t>为误差项。为什么需要将误差项包含在模型中？</a:t>
            </a:r>
          </a:p>
          <a:p>
            <a:r>
              <a:rPr lang="zh-CN" altLang="en-US" sz="1200" b="0" i="0" kern="1200" dirty="0">
                <a:solidFill>
                  <a:schemeClr val="tx1"/>
                </a:solidFill>
                <a:effectLst/>
                <a:latin typeface="+mn-lt"/>
                <a:ea typeface="+mn-ea"/>
                <a:cs typeface="+mn-cs"/>
              </a:rPr>
              <a:t>有些变量是观测不到或者无法度量的，又或者影响因变量的因素太多，无法一一度量</a:t>
            </a:r>
          </a:p>
          <a:p>
            <a:r>
              <a:rPr lang="zh-CN" altLang="en-US" sz="1200" b="0" i="0" kern="1200" dirty="0">
                <a:solidFill>
                  <a:schemeClr val="tx1"/>
                </a:solidFill>
                <a:effectLst/>
                <a:latin typeface="+mn-lt"/>
                <a:ea typeface="+mn-ea"/>
                <a:cs typeface="+mn-cs"/>
              </a:rPr>
              <a:t>外界随机因素对的影响很难模型化，如自然灾害、恐怖时间、设备故障等</a:t>
            </a:r>
          </a:p>
          <a:p>
            <a:r>
              <a:rPr lang="zh-CN" altLang="en-US" sz="1200" b="0" i="0" kern="1200" dirty="0">
                <a:solidFill>
                  <a:schemeClr val="tx1"/>
                </a:solidFill>
                <a:effectLst/>
                <a:latin typeface="+mn-lt"/>
                <a:ea typeface="+mn-ea"/>
                <a:cs typeface="+mn-cs"/>
              </a:rPr>
              <a:t>在度量的过程中会发生偏差</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给定组观测值</a:t>
            </a:r>
            <a:r>
              <a:rPr lang="en-US" altLang="zh-CN" sz="1200" b="0" i="0" kern="1200" dirty="0">
                <a:solidFill>
                  <a:schemeClr val="tx1"/>
                </a:solidFill>
                <a:effectLst/>
                <a:latin typeface="+mn-lt"/>
                <a:ea typeface="+mn-ea"/>
                <a:cs typeface="+mn-cs"/>
              </a:rPr>
              <a:t>(X1,Y2),(X2,Y2)…(</a:t>
            </a:r>
            <a:r>
              <a:rPr lang="en-US" altLang="zh-CN" sz="1200" b="0" i="0" kern="1200" dirty="0" err="1">
                <a:solidFill>
                  <a:schemeClr val="tx1"/>
                </a:solidFill>
                <a:effectLst/>
                <a:latin typeface="+mn-lt"/>
                <a:ea typeface="+mn-ea"/>
                <a:cs typeface="+mn-cs"/>
              </a:rPr>
              <a:t>Xn,Yn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，我们就可以用</a:t>
            </a:r>
            <a:r>
              <a:rPr lang="zh-CN" altLang="en-US" sz="1200" b="1" i="0" kern="1200" dirty="0">
                <a:solidFill>
                  <a:schemeClr val="tx1"/>
                </a:solidFill>
                <a:effectLst/>
                <a:latin typeface="+mn-lt"/>
                <a:ea typeface="+mn-ea"/>
                <a:cs typeface="+mn-cs"/>
              </a:rPr>
              <a:t>最小二乘法</a:t>
            </a:r>
            <a:r>
              <a:rPr lang="zh-CN" altLang="en-US" sz="1200" b="0" i="0" kern="1200" dirty="0">
                <a:solidFill>
                  <a:schemeClr val="tx1"/>
                </a:solidFill>
                <a:effectLst/>
                <a:latin typeface="+mn-lt"/>
                <a:ea typeface="+mn-ea"/>
                <a:cs typeface="+mn-cs"/>
              </a:rPr>
              <a:t>得到参数</a:t>
            </a:r>
            <a:r>
              <a:rPr lang="en-US" altLang="zh-CN" dirty="0"/>
              <a:t>β0</a:t>
            </a:r>
            <a:r>
              <a:rPr lang="zh-CN" altLang="en-US" sz="1200" b="0" i="0" kern="1200" dirty="0">
                <a:solidFill>
                  <a:schemeClr val="tx1"/>
                </a:solidFill>
                <a:effectLst/>
                <a:latin typeface="+mn-lt"/>
                <a:ea typeface="+mn-ea"/>
                <a:cs typeface="+mn-cs"/>
              </a:rPr>
              <a:t>和</a:t>
            </a:r>
            <a:r>
              <a:rPr lang="en-US" altLang="zh-CN" dirty="0"/>
              <a:t>β1</a:t>
            </a:r>
            <a:r>
              <a:rPr lang="zh-CN" altLang="en-US" sz="1200" b="0" i="0" kern="1200" dirty="0">
                <a:solidFill>
                  <a:schemeClr val="tx1"/>
                </a:solidFill>
                <a:effectLst/>
                <a:latin typeface="+mn-lt"/>
                <a:ea typeface="+mn-ea"/>
                <a:cs typeface="+mn-cs"/>
              </a:rPr>
              <a:t>的估计值。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现实情况中经常会遇到因变量是二分类变量的情形。例如</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顾客是否会购买某种商品：</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购买，</a:t>
            </a:r>
            <a:r>
              <a:rPr lang="en-US" altLang="zh-CN" sz="1200" b="0" i="0" kern="1200" dirty="0">
                <a:solidFill>
                  <a:schemeClr val="tx1"/>
                </a:solidFill>
                <a:effectLst/>
                <a:latin typeface="+mn-lt"/>
                <a:ea typeface="+mn-ea"/>
                <a:cs typeface="+mn-cs"/>
              </a:rPr>
              <a:t>Y=0</a:t>
            </a:r>
            <a:r>
              <a:rPr lang="zh-CN" altLang="en-US" sz="1200" b="0" i="0" kern="1200" dirty="0">
                <a:solidFill>
                  <a:schemeClr val="tx1"/>
                </a:solidFill>
                <a:effectLst/>
                <a:latin typeface="+mn-lt"/>
                <a:ea typeface="+mn-ea"/>
                <a:cs typeface="+mn-cs"/>
              </a:rPr>
              <a:t>不买</a:t>
            </a:r>
          </a:p>
          <a:p>
            <a:r>
              <a:rPr lang="zh-CN" altLang="en-US" sz="1200" b="0" i="0" kern="1200" dirty="0">
                <a:solidFill>
                  <a:schemeClr val="tx1"/>
                </a:solidFill>
                <a:effectLst/>
                <a:latin typeface="+mn-lt"/>
                <a:ea typeface="+mn-ea"/>
                <a:cs typeface="+mn-cs"/>
              </a:rPr>
              <a:t>选民是否会投票给某位候选人：</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投票，</a:t>
            </a:r>
            <a:r>
              <a:rPr lang="en-US" altLang="zh-CN" sz="1200" b="0" i="0" kern="1200" dirty="0">
                <a:solidFill>
                  <a:schemeClr val="tx1"/>
                </a:solidFill>
                <a:effectLst/>
                <a:latin typeface="+mn-lt"/>
                <a:ea typeface="+mn-ea"/>
                <a:cs typeface="+mn-cs"/>
              </a:rPr>
              <a:t>Y=0</a:t>
            </a:r>
            <a:r>
              <a:rPr lang="zh-CN" altLang="en-US" sz="1200" b="0" i="0" kern="1200" dirty="0">
                <a:solidFill>
                  <a:schemeClr val="tx1"/>
                </a:solidFill>
                <a:effectLst/>
                <a:latin typeface="+mn-lt"/>
                <a:ea typeface="+mn-ea"/>
                <a:cs typeface="+mn-cs"/>
              </a:rPr>
              <a:t>不投票</a:t>
            </a:r>
          </a:p>
          <a:p>
            <a:r>
              <a:rPr lang="zh-CN" altLang="en-US" sz="1200" b="0" i="0" kern="1200" dirty="0">
                <a:solidFill>
                  <a:schemeClr val="tx1"/>
                </a:solidFill>
                <a:effectLst/>
                <a:latin typeface="+mn-lt"/>
                <a:ea typeface="+mn-ea"/>
                <a:cs typeface="+mn-cs"/>
              </a:rPr>
              <a:t>求职者决定是否在某企业入职：</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入职，</a:t>
            </a:r>
            <a:r>
              <a:rPr lang="en-US" altLang="zh-CN" sz="1200" b="0" i="0" kern="1200" dirty="0">
                <a:solidFill>
                  <a:schemeClr val="tx1"/>
                </a:solidFill>
                <a:effectLst/>
                <a:latin typeface="+mn-lt"/>
                <a:ea typeface="+mn-ea"/>
                <a:cs typeface="+mn-cs"/>
              </a:rPr>
              <a:t>Y=0</a:t>
            </a:r>
            <a:r>
              <a:rPr lang="zh-CN" altLang="en-US" sz="1200" b="0" i="0" kern="1200" dirty="0">
                <a:solidFill>
                  <a:schemeClr val="tx1"/>
                </a:solidFill>
                <a:effectLst/>
                <a:latin typeface="+mn-lt"/>
                <a:ea typeface="+mn-ea"/>
                <a:cs typeface="+mn-cs"/>
              </a:rPr>
              <a:t>不入职</a:t>
            </a:r>
          </a:p>
          <a:p>
            <a:r>
              <a:rPr lang="zh-CN" altLang="en-US" sz="1200" b="0" i="0" kern="1200" dirty="0">
                <a:solidFill>
                  <a:schemeClr val="tx1"/>
                </a:solidFill>
                <a:effectLst/>
                <a:latin typeface="+mn-lt"/>
                <a:ea typeface="+mn-ea"/>
                <a:cs typeface="+mn-cs"/>
              </a:rPr>
              <a:t>交通事故中是否有人员伤亡：</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有人员伤亡，</a:t>
            </a:r>
            <a:r>
              <a:rPr lang="en-US" altLang="zh-CN" sz="1200" b="0" i="0" kern="1200" dirty="0">
                <a:solidFill>
                  <a:schemeClr val="tx1"/>
                </a:solidFill>
                <a:effectLst/>
                <a:latin typeface="+mn-lt"/>
                <a:ea typeface="+mn-ea"/>
                <a:cs typeface="+mn-cs"/>
              </a:rPr>
              <a:t>Y=0</a:t>
            </a:r>
            <a:r>
              <a:rPr lang="zh-CN" altLang="en-US" sz="1200" b="0" i="0" kern="1200" dirty="0">
                <a:solidFill>
                  <a:schemeClr val="tx1"/>
                </a:solidFill>
                <a:effectLst/>
                <a:latin typeface="+mn-lt"/>
                <a:ea typeface="+mn-ea"/>
                <a:cs typeface="+mn-cs"/>
              </a:rPr>
              <a:t>无人员伤亡</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dirty="0"/>
              <a:t/>
            </a:r>
            <a:br>
              <a:rPr lang="zh-CN" altLang="en-US" dirty="0"/>
            </a:br>
            <a:r>
              <a:rPr lang="zh-CN" altLang="en-US" sz="1200" b="0" i="0" kern="1200" dirty="0">
                <a:solidFill>
                  <a:schemeClr val="tx1"/>
                </a:solidFill>
                <a:effectLst/>
                <a:latin typeface="+mn-lt"/>
                <a:ea typeface="+mn-ea"/>
                <a:cs typeface="+mn-cs"/>
              </a:rPr>
              <a:t>若因变量为二分类变量</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只能取</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，在建模分析与</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相关的影响因素的时候，使用</a:t>
            </a:r>
            <a:r>
              <a:rPr lang="en-US" altLang="zh-CN" sz="1200" b="0" i="0" kern="1200" dirty="0">
                <a:solidFill>
                  <a:schemeClr val="tx1"/>
                </a:solidFill>
                <a:effectLst/>
                <a:latin typeface="+mn-lt"/>
                <a:ea typeface="+mn-ea"/>
                <a:cs typeface="+mn-cs"/>
              </a:rPr>
              <a:t>Logistic</a:t>
            </a:r>
            <a:r>
              <a:rPr lang="zh-CN" altLang="en-US" sz="1200" b="0" i="0" kern="1200" dirty="0">
                <a:solidFill>
                  <a:schemeClr val="tx1"/>
                </a:solidFill>
                <a:effectLst/>
                <a:latin typeface="+mn-lt"/>
                <a:ea typeface="+mn-ea"/>
                <a:cs typeface="+mn-cs"/>
              </a:rPr>
              <a:t>回归可能是一个较好的选择；而直接利用线性回归模型进行拟合可能会得到错误的结果。这主要是因为</a:t>
            </a:r>
            <a:r>
              <a:rPr lang="zh-CN" altLang="en-US" sz="1200" b="1" i="0" kern="1200" dirty="0">
                <a:solidFill>
                  <a:schemeClr val="tx1"/>
                </a:solidFill>
                <a:effectLst/>
                <a:latin typeface="+mn-lt"/>
                <a:ea typeface="+mn-ea"/>
                <a:cs typeface="+mn-cs"/>
              </a:rPr>
              <a:t>二分类变量违背了线性回归模型的一些假设条件</a:t>
            </a:r>
            <a:r>
              <a:rPr lang="zh-CN" altLang="en-US" sz="1200" b="0" i="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350435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黑体" panose="02010609060101010101" pitchFamily="49" charset="-122"/>
                <a:ea typeface="黑体" panose="02010609060101010101" pitchFamily="49" charset="-122"/>
              </a:rPr>
              <a:t> </a:t>
            </a:r>
            <a:r>
              <a:rPr lang="zh-CN" altLang="en-US" sz="1200" b="1" dirty="0">
                <a:solidFill>
                  <a:srgbClr val="FF3300"/>
                </a:solidFill>
                <a:latin typeface="黑体" panose="02010609060101010101" pitchFamily="49" charset="-122"/>
                <a:ea typeface="黑体" panose="02010609060101010101" pitchFamily="49" charset="-122"/>
              </a:rPr>
              <a:t>假设</a:t>
            </a:r>
            <a:r>
              <a:rPr lang="en-US" altLang="zh-CN" sz="1200" b="1" dirty="0">
                <a:solidFill>
                  <a:srgbClr val="FF3300"/>
                </a:solidFill>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，解释变量是非随机的或固定的，且各</a:t>
            </a:r>
            <a:r>
              <a:rPr lang="en-US" altLang="zh-CN" sz="1200" b="1" dirty="0">
                <a:latin typeface="黑体" panose="02010609060101010101" pitchFamily="49" charset="-122"/>
                <a:ea typeface="黑体" panose="02010609060101010101" pitchFamily="49" charset="-122"/>
              </a:rPr>
              <a:t>X</a:t>
            </a:r>
            <a:r>
              <a:rPr lang="zh-CN" altLang="en-US" sz="1200" b="1" dirty="0">
                <a:latin typeface="黑体" panose="02010609060101010101" pitchFamily="49" charset="-122"/>
                <a:ea typeface="黑体" panose="02010609060101010101" pitchFamily="49" charset="-122"/>
              </a:rPr>
              <a:t>之间互不相关（无多重共线性）。</a:t>
            </a:r>
            <a:r>
              <a:rPr lang="en-US" altLang="zh-CN" sz="1200" b="1" dirty="0">
                <a:latin typeface="黑体" panose="02010609060101010101" pitchFamily="49" charset="-122"/>
                <a:ea typeface="黑体" panose="02010609060101010101" pitchFamily="49" charset="-122"/>
              </a:rPr>
              <a:t>1  </a:t>
            </a:r>
            <a:r>
              <a:rPr lang="zh-CN" altLang="en-US" sz="1200" b="1" dirty="0">
                <a:latin typeface="黑体" panose="02010609060101010101" pitchFamily="49" charset="-122"/>
                <a:ea typeface="黑体" panose="02010609060101010101" pitchFamily="49" charset="-122"/>
              </a:rPr>
              <a:t>条件</a:t>
            </a:r>
            <a:r>
              <a:rPr lang="en-US" altLang="zh-CN" sz="1200" b="1" dirty="0">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为线性假设，即自变量</a:t>
            </a:r>
            <a:r>
              <a:rPr lang="en-US" altLang="zh-CN" sz="1200" b="1" dirty="0">
                <a:latin typeface="黑体" panose="02010609060101010101" pitchFamily="49" charset="-122"/>
                <a:ea typeface="黑体" panose="02010609060101010101" pitchFamily="49" charset="-122"/>
              </a:rPr>
              <a:t>X</a:t>
            </a:r>
            <a:r>
              <a:rPr lang="zh-CN" altLang="en-US" sz="1200" b="1" dirty="0">
                <a:latin typeface="黑体" panose="02010609060101010101" pitchFamily="49" charset="-122"/>
                <a:ea typeface="黑体" panose="02010609060101010101" pitchFamily="49" charset="-122"/>
              </a:rPr>
              <a:t>每增加一个单位对</a:t>
            </a:r>
            <a:r>
              <a:rPr lang="en-US" altLang="zh-CN" sz="1200" b="1" dirty="0">
                <a:latin typeface="黑体" panose="02010609060101010101" pitchFamily="49" charset="-122"/>
                <a:ea typeface="黑体" panose="02010609060101010101" pitchFamily="49" charset="-122"/>
              </a:rPr>
              <a:t>Y</a:t>
            </a:r>
            <a:r>
              <a:rPr lang="zh-CN" altLang="en-US" sz="1200" b="1" dirty="0">
                <a:latin typeface="黑体" panose="02010609060101010101" pitchFamily="49" charset="-122"/>
                <a:ea typeface="黑体" panose="02010609060101010101" pitchFamily="49" charset="-122"/>
              </a:rPr>
              <a:t>的影响都是一样的（</a:t>
            </a:r>
            <a:r>
              <a:rPr lang="en-US" altLang="zh-CN" sz="1200" b="1" dirty="0">
                <a:latin typeface="黑体" panose="02010609060101010101" pitchFamily="49" charset="-122"/>
                <a:ea typeface="黑体" panose="02010609060101010101" pitchFamily="49" charset="-122"/>
              </a:rPr>
              <a:t>Y</a:t>
            </a:r>
            <a:r>
              <a:rPr lang="zh-CN" altLang="en-US" sz="1200" b="1" dirty="0">
                <a:latin typeface="黑体" panose="02010609060101010101" pitchFamily="49" charset="-122"/>
                <a:ea typeface="黑体" panose="02010609060101010101" pitchFamily="49" charset="-122"/>
              </a:rPr>
              <a:t>的值增加</a:t>
            </a:r>
            <a:r>
              <a:rPr lang="en-US" altLang="zh-CN" sz="1200" b="1" dirty="0">
                <a:latin typeface="黑体" panose="02010609060101010101" pitchFamily="49" charset="-122"/>
                <a:ea typeface="黑体" panose="02010609060101010101" pitchFamily="49" charset="-122"/>
              </a:rPr>
              <a:t>\beta_1</a:t>
            </a:r>
            <a:r>
              <a:rPr lang="zh-CN" altLang="en-US" sz="1200" b="1" dirty="0">
                <a:latin typeface="黑体" panose="02010609060101010101" pitchFamily="49" charset="-122"/>
                <a:ea typeface="黑体" panose="02010609060101010101" pitchFamily="49" charset="-122"/>
              </a:rPr>
              <a:t>）；</a:t>
            </a:r>
          </a:p>
          <a:p>
            <a:r>
              <a:rPr lang="zh-CN" altLang="en-US" b="1" dirty="0">
                <a:latin typeface="黑体" panose="02010609060101010101" pitchFamily="49" charset="-122"/>
                <a:ea typeface="黑体" panose="02010609060101010101" pitchFamily="49" charset="-122"/>
              </a:rPr>
              <a:t>   </a:t>
            </a:r>
            <a:r>
              <a:rPr lang="zh-CN" altLang="en-US" sz="1200" b="1" dirty="0">
                <a:solidFill>
                  <a:srgbClr val="FF3300"/>
                </a:solidFill>
                <a:latin typeface="黑体" panose="02010609060101010101" pitchFamily="49" charset="-122"/>
                <a:ea typeface="黑体" panose="02010609060101010101" pitchFamily="49" charset="-122"/>
              </a:rPr>
              <a:t>假设</a:t>
            </a:r>
            <a:r>
              <a:rPr lang="en-US" altLang="zh-CN" sz="1200" b="1" dirty="0">
                <a:solidFill>
                  <a:srgbClr val="FF3300"/>
                </a:solidFill>
                <a:latin typeface="黑体" panose="02010609060101010101" pitchFamily="49" charset="-122"/>
                <a:ea typeface="黑体" panose="02010609060101010101" pitchFamily="49" charset="-122"/>
              </a:rPr>
              <a:t>2</a:t>
            </a:r>
            <a:r>
              <a:rPr lang="zh-CN" altLang="en-US" sz="1200" b="1" dirty="0">
                <a:latin typeface="黑体" panose="02010609060101010101" pitchFamily="49" charset="-122"/>
                <a:ea typeface="黑体" panose="02010609060101010101" pitchFamily="49" charset="-122"/>
              </a:rPr>
              <a:t>，随机误差项具有零均值、同方差及不序列相关性</a:t>
            </a:r>
            <a:r>
              <a:rPr lang="en-US" altLang="zh-CN" sz="1200" b="1" dirty="0">
                <a:latin typeface="黑体" panose="02010609060101010101" pitchFamily="49" charset="-122"/>
                <a:ea typeface="黑体" panose="02010609060101010101" pitchFamily="49" charset="-122"/>
              </a:rPr>
              <a:t>2 3 4</a:t>
            </a:r>
          </a:p>
          <a:p>
            <a:r>
              <a:rPr kumimoji="1" lang="zh-CN" altLang="en-US" sz="1200" b="1" dirty="0">
                <a:effectLst>
                  <a:outerShdw blurRad="38100" dist="38100" dir="2700000" algn="tl">
                    <a:srgbClr val="C0C0C0"/>
                  </a:outerShdw>
                </a:effectLst>
                <a:latin typeface="黑体" panose="02010609060101010101" pitchFamily="49" charset="-122"/>
                <a:ea typeface="黑体" panose="02010609060101010101" pitchFamily="49" charset="-122"/>
              </a:rPr>
              <a:t>解释变量与随机项不相关</a:t>
            </a:r>
            <a:r>
              <a:rPr kumimoji="1" lang="zh-CN" altLang="en-US" sz="1200" dirty="0">
                <a:latin typeface="黑体" panose="02010609060101010101" pitchFamily="49" charset="-122"/>
                <a:ea typeface="黑体" panose="02010609060101010101" pitchFamily="49" charset="-122"/>
              </a:rPr>
              <a:t> </a:t>
            </a:r>
            <a:endParaRPr kumimoji="1" lang="en-US" altLang="zh-CN" sz="1200" dirty="0">
              <a:latin typeface="黑体" panose="02010609060101010101" pitchFamily="49" charset="-122"/>
              <a:ea typeface="黑体" panose="02010609060101010101" pitchFamily="49" charset="-122"/>
            </a:endParaRPr>
          </a:p>
          <a:p>
            <a:r>
              <a:rPr kumimoji="1" lang="zh-CN" altLang="en-US" sz="1200" b="1" dirty="0">
                <a:effectLst>
                  <a:outerShdw blurRad="38100" dist="38100" dir="2700000" algn="tl">
                    <a:srgbClr val="C0C0C0"/>
                  </a:outerShdw>
                </a:effectLst>
                <a:latin typeface="黑体" panose="02010609060101010101" pitchFamily="49" charset="-122"/>
                <a:ea typeface="黑体" panose="02010609060101010101" pitchFamily="49" charset="-122"/>
              </a:rPr>
              <a:t>随机项满足正态分布</a:t>
            </a:r>
            <a:r>
              <a:rPr kumimoji="1" lang="zh-CN" altLang="en-US" sz="1100" b="1"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kumimoji="1" lang="en-US" altLang="zh-CN" sz="11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endParaRPr kumimoji="1" lang="en-US" altLang="zh-CN" sz="11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r>
              <a:rPr lang="zh-CN" altLang="en-US" dirty="0"/>
              <a:t>条件</a:t>
            </a:r>
            <a:r>
              <a:rPr lang="en-US" altLang="zh-CN" dirty="0"/>
              <a:t>(2)-(5)</a:t>
            </a:r>
            <a:r>
              <a:rPr lang="zh-CN" altLang="en-US" dirty="0"/>
              <a:t>均和误差项</a:t>
            </a:r>
            <a:r>
              <a:rPr lang="en-US" altLang="zh-CN" dirty="0"/>
              <a:t>ε</a:t>
            </a:r>
            <a:r>
              <a:rPr lang="zh-CN" altLang="en-US" dirty="0"/>
              <a:t>有关。假设</a:t>
            </a:r>
            <a:r>
              <a:rPr lang="en-US" altLang="zh-CN" dirty="0"/>
              <a:t>(2)</a:t>
            </a:r>
            <a:r>
              <a:rPr lang="zh-CN" altLang="en-US" dirty="0"/>
              <a:t>表示对任意</a:t>
            </a:r>
            <a:r>
              <a:rPr lang="en-US" altLang="zh-CN" dirty="0"/>
              <a:t>X</a:t>
            </a:r>
            <a:r>
              <a:rPr lang="zh-CN" altLang="en-US" dirty="0"/>
              <a:t>的取值，误差项</a:t>
            </a:r>
            <a:r>
              <a:rPr lang="en-US" altLang="zh-CN" dirty="0"/>
              <a:t>ε</a:t>
            </a:r>
            <a:r>
              <a:rPr lang="zh-CN" altLang="en-US" dirty="0"/>
              <a:t>是一个期望为零的随机变量（即</a:t>
            </a:r>
            <a:r>
              <a:rPr lang="en-US" altLang="zh-CN" dirty="0"/>
              <a:t>ε</a:t>
            </a:r>
            <a:r>
              <a:rPr lang="zh-CN" altLang="en-US" dirty="0"/>
              <a:t>和</a:t>
            </a:r>
            <a:r>
              <a:rPr lang="en-US" altLang="zh-CN" dirty="0"/>
              <a:t>X</a:t>
            </a:r>
            <a:r>
              <a:rPr lang="zh-CN" altLang="en-US" dirty="0"/>
              <a:t>不相关）</a:t>
            </a:r>
            <a:endParaRPr lang="en-US" altLang="zh-CN" dirty="0"/>
          </a:p>
          <a:p>
            <a:endParaRPr lang="en-US" altLang="zh-CN" dirty="0"/>
          </a:p>
          <a:p>
            <a:endParaRPr lang="en-US" altLang="zh-CN" dirty="0"/>
          </a:p>
          <a:p>
            <a:r>
              <a:rPr lang="zh-CN" altLang="en-US" sz="1200" b="1" i="0" kern="1200" dirty="0">
                <a:solidFill>
                  <a:schemeClr val="tx1"/>
                </a:solidFill>
                <a:effectLst/>
                <a:latin typeface="+mn-lt"/>
                <a:ea typeface="+mn-ea"/>
                <a:cs typeface="+mn-cs"/>
              </a:rPr>
              <a:t>只有当以上</a:t>
            </a:r>
            <a:r>
              <a:rPr lang="en-US" altLang="zh-CN" sz="1200" b="1" i="0" kern="1200" dirty="0">
                <a:solidFill>
                  <a:schemeClr val="tx1"/>
                </a:solidFill>
                <a:effectLst/>
                <a:latin typeface="+mn-lt"/>
                <a:ea typeface="+mn-ea"/>
                <a:cs typeface="+mn-cs"/>
              </a:rPr>
              <a:t>5</a:t>
            </a:r>
            <a:r>
              <a:rPr lang="zh-CN" altLang="en-US" sz="1200" b="1" i="0" kern="1200" dirty="0">
                <a:solidFill>
                  <a:schemeClr val="tx1"/>
                </a:solidFill>
                <a:effectLst/>
                <a:latin typeface="+mn-lt"/>
                <a:ea typeface="+mn-ea"/>
                <a:cs typeface="+mn-cs"/>
              </a:rPr>
              <a:t>个基本条件都满足时，利用最小二乘法得出的参数的估计值才是无偏的。</a:t>
            </a:r>
            <a:r>
              <a:rPr lang="zh-CN" altLang="en-US" sz="1200" b="0" i="0" kern="1200" dirty="0">
                <a:solidFill>
                  <a:schemeClr val="tx1"/>
                </a:solidFill>
                <a:effectLst/>
                <a:latin typeface="+mn-lt"/>
                <a:ea typeface="+mn-ea"/>
                <a:cs typeface="+mn-cs"/>
              </a:rPr>
              <a:t>不幸的是，因变量是二分类变量时，无法满足条件</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。以下分别予以说明。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，二分类变量即为那些结局只有两种可能性的变量，如有效与否，心梗，心血管不良事件，死亡等，一般将发生事件的人数除以样本量总数得到的事件发生率作为结局考察。</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，常见的二分类变量包括：</a:t>
            </a:r>
            <a:r>
              <a:rPr lang="en-US" altLang="zh-CN" sz="1200" kern="1200" dirty="0">
                <a:solidFill>
                  <a:schemeClr val="tx1"/>
                </a:solidFill>
                <a:effectLst/>
                <a:latin typeface="+mn-lt"/>
                <a:ea typeface="+mn-ea"/>
                <a:cs typeface="+mn-cs"/>
              </a:rPr>
              <a:t>OR (Odds Ratio) </a:t>
            </a:r>
            <a:r>
              <a:rPr lang="zh-CN" altLang="zh-CN" sz="1200" kern="1200" dirty="0">
                <a:solidFill>
                  <a:schemeClr val="tx1"/>
                </a:solidFill>
                <a:effectLst/>
                <a:latin typeface="+mn-lt"/>
                <a:ea typeface="+mn-ea"/>
                <a:cs typeface="+mn-cs"/>
              </a:rPr>
              <a:t>值，</a:t>
            </a:r>
            <a:r>
              <a:rPr lang="en-US" altLang="zh-CN" sz="1200" kern="1200" dirty="0">
                <a:solidFill>
                  <a:schemeClr val="tx1"/>
                </a:solidFill>
                <a:effectLst/>
                <a:latin typeface="+mn-lt"/>
                <a:ea typeface="+mn-ea"/>
                <a:cs typeface="+mn-cs"/>
              </a:rPr>
              <a:t>RR (Risk Ratio) </a:t>
            </a:r>
            <a:r>
              <a:rPr lang="zh-CN" altLang="zh-CN" sz="1200" kern="1200" dirty="0">
                <a:solidFill>
                  <a:schemeClr val="tx1"/>
                </a:solidFill>
                <a:effectLst/>
                <a:latin typeface="+mn-lt"/>
                <a:ea typeface="+mn-ea"/>
                <a:cs typeface="+mn-cs"/>
              </a:rPr>
              <a:t>值，</a:t>
            </a:r>
            <a:r>
              <a:rPr lang="en-US" altLang="zh-CN" sz="1200" kern="1200" dirty="0">
                <a:solidFill>
                  <a:schemeClr val="tx1"/>
                </a:solidFill>
                <a:effectLst/>
                <a:latin typeface="+mn-lt"/>
                <a:ea typeface="+mn-ea"/>
                <a:cs typeface="+mn-cs"/>
              </a:rPr>
              <a:t>RD (Risk Difference) </a:t>
            </a:r>
            <a:r>
              <a:rPr lang="zh-CN" altLang="zh-CN" sz="1200" kern="1200" dirty="0">
                <a:solidFill>
                  <a:schemeClr val="tx1"/>
                </a:solidFill>
                <a:effectLst/>
                <a:latin typeface="+mn-lt"/>
                <a:ea typeface="+mn-ea"/>
                <a:cs typeface="+mn-cs"/>
              </a:rPr>
              <a:t>值。</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，二分类变量也可以包括有序数据。有序数据（</a:t>
            </a:r>
            <a:r>
              <a:rPr lang="en-US" altLang="zh-CN" sz="1200" kern="1200" dirty="0">
                <a:solidFill>
                  <a:schemeClr val="tx1"/>
                </a:solidFill>
                <a:effectLst/>
                <a:latin typeface="+mn-lt"/>
                <a:ea typeface="+mn-ea"/>
                <a:cs typeface="+mn-cs"/>
              </a:rPr>
              <a:t>Ordinal data</a:t>
            </a:r>
            <a:r>
              <a:rPr lang="zh-CN" altLang="zh-CN" sz="1200" kern="1200" dirty="0">
                <a:solidFill>
                  <a:schemeClr val="tx1"/>
                </a:solidFill>
                <a:effectLst/>
                <a:latin typeface="+mn-lt"/>
                <a:ea typeface="+mn-ea"/>
                <a:cs typeface="+mn-cs"/>
              </a:rPr>
              <a:t>），其结局为多个分类的其中一种（如疾病严重程度），或者为累积的得分。</a:t>
            </a:r>
          </a:p>
          <a:p>
            <a:endParaRPr lang="zh-CN" altLang="en-US" dirty="0"/>
          </a:p>
        </p:txBody>
      </p:sp>
    </p:spTree>
    <p:extLst>
      <p:ext uri="{BB962C8B-B14F-4D97-AF65-F5344CB8AC3E}">
        <p14:creationId xmlns:p14="http://schemas.microsoft.com/office/powerpoint/2010/main" val="1942550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a:t>
            </a:r>
            <a:r>
              <a:rPr lang="en-US" altLang="zh-CN" dirty="0"/>
              <a:t>(4)</a:t>
            </a:r>
            <a:r>
              <a:rPr lang="zh-CN" altLang="en-US" dirty="0"/>
              <a:t>和</a:t>
            </a:r>
            <a:r>
              <a:rPr lang="en-US" altLang="zh-CN" dirty="0"/>
              <a:t>(5)</a:t>
            </a:r>
            <a:r>
              <a:rPr lang="zh-CN" altLang="en-US" dirty="0"/>
              <a:t>说明误差项</a:t>
            </a:r>
            <a:r>
              <a:rPr lang="en-US" altLang="zh-CN" dirty="0"/>
              <a:t>ε</a:t>
            </a:r>
            <a:r>
              <a:rPr lang="zh-CN" altLang="en-US" dirty="0"/>
              <a:t>是一个服从正态分布的随机变量</a:t>
            </a:r>
            <a:r>
              <a:rPr lang="en-US" altLang="zh-CN" dirty="0" err="1"/>
              <a:t>ε~N</a:t>
            </a:r>
            <a:r>
              <a:rPr lang="en-US" altLang="zh-CN" dirty="0"/>
              <a:t>(0,σ^2)</a:t>
            </a:r>
            <a:r>
              <a:rPr lang="zh-CN" altLang="en-US" dirty="0"/>
              <a:t>且相互独立（即</a:t>
            </a:r>
            <a:r>
              <a:rPr lang="en-US" altLang="zh-CN" dirty="0" err="1"/>
              <a:t>ε_i</a:t>
            </a:r>
            <a:r>
              <a:rPr lang="zh-CN" altLang="en-US" dirty="0"/>
              <a:t>和</a:t>
            </a:r>
            <a:r>
              <a:rPr lang="en-US" altLang="zh-CN" dirty="0" err="1"/>
              <a:t>X_i</a:t>
            </a:r>
            <a:r>
              <a:rPr lang="zh-CN" altLang="en-US" dirty="0"/>
              <a:t>不相关）。图</a:t>
            </a:r>
            <a:r>
              <a:rPr lang="en-US" altLang="zh-CN" dirty="0"/>
              <a:t>2</a:t>
            </a:r>
            <a:r>
              <a:rPr lang="zh-CN" altLang="en-US" dirty="0"/>
              <a:t>展示了误差项</a:t>
            </a:r>
            <a:r>
              <a:rPr lang="en-US" altLang="zh-CN" dirty="0"/>
              <a:t>ε</a:t>
            </a:r>
            <a:r>
              <a:rPr lang="zh-CN" altLang="en-US" dirty="0"/>
              <a:t>在线性回归模型中的影响。</a:t>
            </a:r>
          </a:p>
        </p:txBody>
      </p:sp>
    </p:spTree>
    <p:extLst>
      <p:ext uri="{BB962C8B-B14F-4D97-AF65-F5344CB8AC3E}">
        <p14:creationId xmlns:p14="http://schemas.microsoft.com/office/powerpoint/2010/main" val="329899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因此，在处理因变量为二分类变量的情形时，较线性模型而言，</a:t>
            </a:r>
            <a:r>
              <a:rPr lang="en-US" altLang="zh-CN" sz="1200" b="0" i="0" kern="1200" dirty="0">
                <a:solidFill>
                  <a:schemeClr val="tx1"/>
                </a:solidFill>
                <a:effectLst/>
                <a:latin typeface="+mn-lt"/>
                <a:ea typeface="+mn-ea"/>
                <a:cs typeface="+mn-cs"/>
              </a:rPr>
              <a:t>Logistic</a:t>
            </a:r>
            <a:r>
              <a:rPr lang="zh-CN" altLang="en-US" sz="1200" b="0" i="0" kern="1200" dirty="0">
                <a:solidFill>
                  <a:schemeClr val="tx1"/>
                </a:solidFill>
                <a:effectLst/>
                <a:latin typeface="+mn-lt"/>
                <a:ea typeface="+mn-ea"/>
                <a:cs typeface="+mn-cs"/>
              </a:rPr>
              <a:t>模型的统计特性更好、计算更为方便。</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1063820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49</a:t>
            </a:fld>
            <a:endParaRPr lang="zh-CN" altLang="en-US" sz="1200" dirty="0"/>
          </a:p>
        </p:txBody>
      </p:sp>
    </p:spTree>
    <p:extLst>
      <p:ext uri="{BB962C8B-B14F-4D97-AF65-F5344CB8AC3E}">
        <p14:creationId xmlns:p14="http://schemas.microsoft.com/office/powerpoint/2010/main" val="2016528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在英语里，</a:t>
            </a:r>
            <a:r>
              <a:rPr lang="en-US" altLang="zh-CN" sz="1200" b="0" i="0" kern="1200" dirty="0">
                <a:solidFill>
                  <a:schemeClr val="tx1"/>
                </a:solidFill>
                <a:effectLst/>
                <a:latin typeface="+mn-lt"/>
                <a:ea typeface="+mn-ea"/>
                <a:cs typeface="+mn-cs"/>
              </a:rPr>
              <a:t>Odds</a:t>
            </a:r>
            <a:r>
              <a:rPr lang="zh-CN" altLang="en-US" sz="1200" b="0" i="0" kern="1200" dirty="0">
                <a:solidFill>
                  <a:schemeClr val="tx1"/>
                </a:solidFill>
                <a:effectLst/>
                <a:latin typeface="+mn-lt"/>
                <a:ea typeface="+mn-ea"/>
                <a:cs typeface="+mn-cs"/>
              </a:rPr>
              <a:t>的意思就是指</a:t>
            </a:r>
            <a:r>
              <a:rPr lang="zh-CN" altLang="en-US" sz="1200" b="1" i="0" kern="1200" dirty="0">
                <a:solidFill>
                  <a:schemeClr val="tx1"/>
                </a:solidFill>
                <a:effectLst/>
                <a:latin typeface="+mn-lt"/>
                <a:ea typeface="+mn-ea"/>
                <a:cs typeface="+mn-cs"/>
              </a:rPr>
              <a:t>几率、可能性</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老友记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里面有这么一个场景：大家坐在一起玩转瓶子（</a:t>
            </a:r>
            <a:r>
              <a:rPr lang="en-US" altLang="zh-CN" sz="1200" b="0" i="0" kern="1200" dirty="0">
                <a:solidFill>
                  <a:schemeClr val="tx1"/>
                </a:solidFill>
                <a:effectLst/>
                <a:latin typeface="+mn-lt"/>
                <a:ea typeface="+mn-ea"/>
                <a:cs typeface="+mn-cs"/>
              </a:rPr>
              <a:t>Spin the bottle</a:t>
            </a:r>
            <a:r>
              <a:rPr lang="zh-CN" altLang="en-US" sz="1200" b="0" i="0" kern="1200" dirty="0">
                <a:solidFill>
                  <a:schemeClr val="tx1"/>
                </a:solidFill>
                <a:effectLst/>
                <a:latin typeface="+mn-lt"/>
                <a:ea typeface="+mn-ea"/>
                <a:cs typeface="+mn-cs"/>
              </a:rPr>
              <a:t>）的游戏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每次转动瓶子，瓶子的细口所指向的那个人就和转瓶子的人</a:t>
            </a:r>
            <a:r>
              <a:rPr lang="en-US" altLang="zh-CN" sz="1200" b="0" i="0" kern="1200" dirty="0">
                <a:solidFill>
                  <a:schemeClr val="tx1"/>
                </a:solidFill>
                <a:effectLst/>
                <a:latin typeface="+mn-lt"/>
                <a:ea typeface="+mn-ea"/>
                <a:cs typeface="+mn-cs"/>
              </a:rPr>
              <a:t>Kiss</a:t>
            </a:r>
            <a:r>
              <a:rPr lang="zh-CN" altLang="en-US" sz="1200" b="0" i="0" kern="1200" dirty="0">
                <a:solidFill>
                  <a:schemeClr val="tx1"/>
                </a:solidFill>
                <a:effectLst/>
                <a:latin typeface="+mn-lt"/>
                <a:ea typeface="+mn-ea"/>
                <a:cs typeface="+mn-cs"/>
              </a:rPr>
              <a:t>一下。当</a:t>
            </a:r>
            <a:r>
              <a:rPr lang="en-US" altLang="zh-CN" sz="1200" b="0" i="0" kern="1200" dirty="0">
                <a:solidFill>
                  <a:schemeClr val="tx1"/>
                </a:solidFill>
                <a:effectLst/>
                <a:latin typeface="+mn-lt"/>
                <a:ea typeface="+mn-ea"/>
                <a:cs typeface="+mn-cs"/>
              </a:rPr>
              <a:t>Joey</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Emily</a:t>
            </a:r>
            <a:r>
              <a:rPr lang="zh-CN" altLang="en-US" sz="1200" b="0" i="0" kern="1200" dirty="0">
                <a:solidFill>
                  <a:schemeClr val="tx1"/>
                </a:solidFill>
                <a:effectLst/>
                <a:latin typeface="+mn-lt"/>
                <a:ea typeface="+mn-ea"/>
                <a:cs typeface="+mn-cs"/>
              </a:rPr>
              <a:t>连续亲了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次之后，</a:t>
            </a:r>
            <a:r>
              <a:rPr lang="en-US" altLang="zh-CN" sz="1200" b="0" i="0" kern="1200" dirty="0">
                <a:solidFill>
                  <a:schemeClr val="tx1"/>
                </a:solidFill>
                <a:effectLst/>
                <a:latin typeface="+mn-lt"/>
                <a:ea typeface="+mn-ea"/>
                <a:cs typeface="+mn-cs"/>
              </a:rPr>
              <a:t>Chandler</a:t>
            </a:r>
            <a:r>
              <a:rPr lang="zh-CN" altLang="en-US" sz="1200" b="0" i="0" kern="1200" dirty="0">
                <a:solidFill>
                  <a:schemeClr val="tx1"/>
                </a:solidFill>
                <a:effectLst/>
                <a:latin typeface="+mn-lt"/>
                <a:ea typeface="+mn-ea"/>
                <a:cs typeface="+mn-cs"/>
              </a:rPr>
              <a:t>说道</a:t>
            </a:r>
            <a:r>
              <a:rPr lang="en-US" altLang="zh-CN" sz="1200" b="0" i="0" kern="1200" dirty="0">
                <a:solidFill>
                  <a:schemeClr val="tx1"/>
                </a:solidFill>
                <a:effectLst/>
                <a:latin typeface="+mn-lt"/>
                <a:ea typeface="+mn-ea"/>
                <a:cs typeface="+mn-cs"/>
              </a:rPr>
              <a:t>——What are the odds? </a:t>
            </a:r>
            <a:r>
              <a:rPr lang="zh-CN" altLang="en-US" sz="1200" b="0" i="0" kern="1200" dirty="0">
                <a:solidFill>
                  <a:schemeClr val="tx1"/>
                </a:solidFill>
                <a:effectLst/>
                <a:latin typeface="+mn-lt"/>
                <a:ea typeface="+mn-ea"/>
                <a:cs typeface="+mn-cs"/>
              </a:rPr>
              <a:t>意为：真是太巧了！</a:t>
            </a:r>
            <a:endParaRPr lang="en-US" altLang="zh-CN"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在统计学里，</a:t>
            </a:r>
            <a:r>
              <a:rPr lang="zh-CN" altLang="en-US" sz="1200" b="1" i="0" kern="1200" dirty="0">
                <a:solidFill>
                  <a:schemeClr val="tx1"/>
                </a:solidFill>
                <a:effectLst/>
                <a:latin typeface="+mn-lt"/>
                <a:ea typeface="+mn-ea"/>
                <a:cs typeface="+mn-cs"/>
              </a:rPr>
              <a:t>概率（</a:t>
            </a:r>
            <a:r>
              <a:rPr lang="en-US" altLang="zh-CN" sz="1200" b="1" i="0" kern="1200" dirty="0">
                <a:solidFill>
                  <a:schemeClr val="tx1"/>
                </a:solidFill>
                <a:effectLst/>
                <a:latin typeface="+mn-lt"/>
                <a:ea typeface="+mn-ea"/>
                <a:cs typeface="+mn-cs"/>
              </a:rPr>
              <a:t>Probability</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Odds</a:t>
            </a:r>
            <a:r>
              <a:rPr lang="zh-CN" altLang="en-US" sz="1200" b="1" i="0" kern="1200" dirty="0">
                <a:solidFill>
                  <a:schemeClr val="tx1"/>
                </a:solidFill>
                <a:effectLst/>
                <a:latin typeface="+mn-lt"/>
                <a:ea typeface="+mn-ea"/>
                <a:cs typeface="+mn-cs"/>
              </a:rPr>
              <a:t>都是用来描述某件事情发生的可能性的</a:t>
            </a:r>
            <a:r>
              <a:rPr lang="zh-CN" altLang="en-US" sz="1200" b="0" i="0" kern="1200" dirty="0">
                <a:solidFill>
                  <a:schemeClr val="tx1"/>
                </a:solidFill>
                <a:effectLst/>
                <a:latin typeface="+mn-lt"/>
                <a:ea typeface="+mn-ea"/>
                <a:cs typeface="+mn-cs"/>
              </a:rPr>
              <a:t>。概率描述的是某事件</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出现的次数与所有结果出现的次数之比。概率是一个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之间的实数；表示一定不会发生，而则表示一定会发生。以掷骰子为例。掷出点数为</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的概率为：</a:t>
            </a:r>
            <a:r>
              <a:rPr lang="en-US" altLang="zh-CN" sz="1200" b="0" i="0" kern="1200" dirty="0">
                <a:solidFill>
                  <a:schemeClr val="tx1"/>
                </a:solidFill>
                <a:effectLst/>
                <a:latin typeface="+mn-lt"/>
                <a:ea typeface="+mn-ea"/>
                <a:cs typeface="+mn-cs"/>
              </a:rPr>
              <a:t>1/6</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Odds</a:t>
            </a:r>
            <a:r>
              <a:rPr lang="zh-CN" altLang="en-US" sz="1200" b="0" i="0" kern="1200" dirty="0">
                <a:solidFill>
                  <a:schemeClr val="tx1"/>
                </a:solidFill>
                <a:effectLst/>
                <a:latin typeface="+mn-lt"/>
                <a:ea typeface="+mn-ea"/>
                <a:cs typeface="+mn-cs"/>
              </a:rPr>
              <a:t>指的是</a:t>
            </a:r>
            <a:r>
              <a:rPr lang="zh-CN" altLang="en-US" sz="1200" b="1" i="0" kern="1200" dirty="0">
                <a:solidFill>
                  <a:schemeClr val="tx1"/>
                </a:solidFill>
                <a:effectLst/>
                <a:latin typeface="+mn-lt"/>
                <a:ea typeface="+mn-ea"/>
                <a:cs typeface="+mn-cs"/>
              </a:rPr>
              <a:t>事件发生的概率</a:t>
            </a:r>
            <a:r>
              <a:rPr lang="zh-CN" altLang="en-US" sz="1200" b="0" i="0" kern="1200" dirty="0">
                <a:solidFill>
                  <a:schemeClr val="tx1"/>
                </a:solidFill>
                <a:effectLst/>
                <a:latin typeface="+mn-lt"/>
                <a:ea typeface="+mn-ea"/>
                <a:cs typeface="+mn-cs"/>
              </a:rPr>
              <a:t>与</a:t>
            </a:r>
            <a:r>
              <a:rPr lang="zh-CN" altLang="en-US" sz="1200" b="1" i="0" kern="1200" dirty="0">
                <a:solidFill>
                  <a:schemeClr val="tx1"/>
                </a:solidFill>
                <a:effectLst/>
                <a:latin typeface="+mn-lt"/>
                <a:ea typeface="+mn-ea"/>
                <a:cs typeface="+mn-cs"/>
              </a:rPr>
              <a:t>事件不发生的概率</a:t>
            </a:r>
            <a:r>
              <a:rPr lang="zh-CN" altLang="en-US" sz="1200" b="0" i="0" kern="1200" dirty="0">
                <a:solidFill>
                  <a:schemeClr val="tx1"/>
                </a:solidFill>
                <a:effectLst/>
                <a:latin typeface="+mn-lt"/>
                <a:ea typeface="+mn-ea"/>
                <a:cs typeface="+mn-cs"/>
              </a:rPr>
              <a:t>之比</a:t>
            </a:r>
            <a:r>
              <a:rPr lang="en-US" altLang="zh-CN" sz="1200" b="0" i="0" kern="1200" dirty="0">
                <a:solidFill>
                  <a:schemeClr val="tx1"/>
                </a:solidFill>
                <a:effectLst/>
                <a:latin typeface="+mn-lt"/>
                <a:ea typeface="+mn-ea"/>
                <a:cs typeface="+mn-cs"/>
              </a:rPr>
              <a:t>P/1-P</a:t>
            </a:r>
            <a:r>
              <a:rPr lang="zh-CN" altLang="en-US" sz="1200" b="0" i="0" kern="1200" dirty="0">
                <a:solidFill>
                  <a:schemeClr val="tx1"/>
                </a:solidFill>
                <a:effectLst/>
                <a:latin typeface="+mn-lt"/>
                <a:ea typeface="+mn-ea"/>
                <a:cs typeface="+mn-cs"/>
              </a:rPr>
              <a:t>。继续上面掷骰子的例子。出现点数</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的概率，出现其它点数的概率。根据式</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可以得到</a:t>
            </a:r>
            <a:r>
              <a:rPr lang="zh-CN" altLang="en-US" sz="1200" b="1" i="0" kern="1200" dirty="0">
                <a:solidFill>
                  <a:schemeClr val="tx1"/>
                </a:solidFill>
                <a:effectLst/>
                <a:latin typeface="+mn-lt"/>
                <a:ea typeface="+mn-ea"/>
                <a:cs typeface="+mn-cs"/>
              </a:rPr>
              <a:t>掷出点数为</a:t>
            </a:r>
            <a:r>
              <a:rPr lang="en-US" altLang="zh-CN" sz="1200" b="1" i="0" kern="1200" dirty="0">
                <a:solidFill>
                  <a:schemeClr val="tx1"/>
                </a:solidFill>
                <a:effectLst/>
                <a:latin typeface="+mn-lt"/>
                <a:ea typeface="+mn-ea"/>
                <a:cs typeface="+mn-cs"/>
              </a:rPr>
              <a:t>6</a:t>
            </a:r>
            <a:r>
              <a:rPr lang="zh-CN" altLang="en-US" sz="1200" b="1" i="0" kern="1200" dirty="0">
                <a:solidFill>
                  <a:schemeClr val="tx1"/>
                </a:solidFill>
                <a:effectLst/>
                <a:latin typeface="+mn-lt"/>
                <a:ea typeface="+mn-ea"/>
                <a:cs typeface="+mn-cs"/>
              </a:rPr>
              <a:t>的</a:t>
            </a:r>
            <a:r>
              <a:rPr lang="en-US" altLang="zh-CN" sz="1200" b="1" i="0" kern="1200" dirty="0">
                <a:solidFill>
                  <a:schemeClr val="tx1"/>
                </a:solidFill>
                <a:effectLst/>
                <a:latin typeface="+mn-lt"/>
                <a:ea typeface="+mn-ea"/>
                <a:cs typeface="+mn-cs"/>
              </a:rPr>
              <a:t>Odds</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sym typeface="Wingdings" panose="05000000000000000000" pitchFamily="2" charset="2"/>
              </a:rPr>
              <a:t>(</a:t>
            </a:r>
            <a:r>
              <a:rPr lang="en-US" altLang="zh-CN" sz="1200" b="0" i="0" kern="1200" dirty="0">
                <a:solidFill>
                  <a:schemeClr val="tx1"/>
                </a:solidFill>
                <a:effectLst/>
                <a:latin typeface="+mn-lt"/>
                <a:ea typeface="+mn-ea"/>
                <a:cs typeface="+mn-cs"/>
              </a:rPr>
              <a:t>1/6)/(5/6)=1/5</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用更通俗的解释：平均来看，掷出</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点的</a:t>
            </a:r>
            <a:r>
              <a:rPr lang="zh-CN" altLang="en-US" sz="1200" b="1" i="0" u="none" strike="noStrike" kern="1200" dirty="0">
                <a:solidFill>
                  <a:schemeClr val="tx1"/>
                </a:solidFill>
                <a:effectLst/>
                <a:latin typeface="+mn-lt"/>
                <a:ea typeface="+mn-ea"/>
                <a:cs typeface="+mn-cs"/>
              </a:rPr>
              <a:t>成功的概率</a:t>
            </a:r>
            <a:r>
              <a:rPr lang="zh-CN" altLang="en-US" sz="1200" b="0" i="0"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失败的概率</a:t>
            </a:r>
            <a:r>
              <a:rPr lang="zh-CN" altLang="en-US" sz="1200" b="0" i="0" kern="1200" dirty="0">
                <a:solidFill>
                  <a:schemeClr val="tx1"/>
                </a:solidFill>
                <a:effectLst/>
                <a:latin typeface="+mn-lt"/>
                <a:ea typeface="+mn-ea"/>
                <a:cs typeface="+mn-cs"/>
              </a:rPr>
              <a:t>之比为</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。和概率论中许多其它的概念一样，</a:t>
            </a:r>
            <a:r>
              <a:rPr lang="en-US" altLang="zh-CN" sz="1200" b="0" i="0" kern="1200" dirty="0">
                <a:solidFill>
                  <a:schemeClr val="tx1"/>
                </a:solidFill>
                <a:effectLst/>
                <a:latin typeface="+mn-lt"/>
                <a:ea typeface="+mn-ea"/>
                <a:cs typeface="+mn-cs"/>
              </a:rPr>
              <a:t>Odds</a:t>
            </a:r>
            <a:r>
              <a:rPr lang="zh-CN" altLang="en-US" sz="1200" b="0" i="0" kern="1200" dirty="0">
                <a:solidFill>
                  <a:schemeClr val="tx1"/>
                </a:solidFill>
                <a:effectLst/>
                <a:latin typeface="+mn-lt"/>
                <a:ea typeface="+mn-ea"/>
                <a:cs typeface="+mn-cs"/>
              </a:rPr>
              <a:t>也是在赌博中产生的一个概念。假设甲乙二人掷骰子对赌；若甲出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块钱赌掷到</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点，乙需要投注</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块钱才能保证公平。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下表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展示了概率</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0.01</a:t>
            </a:r>
            <a:r>
              <a:rPr lang="zh-CN" altLang="zh-CN" sz="1200" kern="1200" dirty="0">
                <a:solidFill>
                  <a:schemeClr val="tx1"/>
                </a:solidFill>
                <a:effectLst/>
                <a:latin typeface="+mn-lt"/>
                <a:ea typeface="+mn-ea"/>
                <a:cs typeface="+mn-cs"/>
              </a:rPr>
              <a:t>变化到</a:t>
            </a:r>
            <a:r>
              <a:rPr lang="en-US" altLang="zh-CN" sz="1200" kern="1200" dirty="0">
                <a:solidFill>
                  <a:schemeClr val="tx1"/>
                </a:solidFill>
                <a:effectLst/>
                <a:latin typeface="+mn-lt"/>
                <a:ea typeface="+mn-ea"/>
                <a:cs typeface="+mn-cs"/>
              </a:rPr>
              <a:t>0.99</a:t>
            </a:r>
            <a:r>
              <a:rPr lang="zh-CN" altLang="zh-CN" sz="1200" kern="1200" dirty="0">
                <a:solidFill>
                  <a:schemeClr val="tx1"/>
                </a:solidFill>
                <a:effectLst/>
                <a:latin typeface="+mn-lt"/>
                <a:ea typeface="+mn-ea"/>
                <a:cs typeface="+mn-cs"/>
              </a:rPr>
              <a:t>时，相应的</a:t>
            </a:r>
            <a:r>
              <a:rPr lang="en-US" altLang="zh-CN" sz="1200" kern="1200" dirty="0">
                <a:solidFill>
                  <a:schemeClr val="tx1"/>
                </a:solidFill>
                <a:effectLst/>
                <a:latin typeface="+mn-lt"/>
                <a:ea typeface="+mn-ea"/>
                <a:cs typeface="+mn-cs"/>
              </a:rPr>
              <a:t>Odds</a:t>
            </a:r>
            <a:r>
              <a:rPr lang="zh-CN" altLang="zh-CN" sz="1200" kern="1200" dirty="0">
                <a:solidFill>
                  <a:schemeClr val="tx1"/>
                </a:solidFill>
                <a:effectLst/>
                <a:latin typeface="+mn-lt"/>
                <a:ea typeface="+mn-ea"/>
                <a:cs typeface="+mn-cs"/>
              </a:rPr>
              <a:t>变化的情况。注意：（</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）当概率等于</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的时候，</a:t>
            </a:r>
            <a:r>
              <a:rPr lang="en-US" altLang="zh-CN" sz="1200" kern="1200" dirty="0">
                <a:solidFill>
                  <a:schemeClr val="tx1"/>
                </a:solidFill>
                <a:effectLst/>
                <a:latin typeface="+mn-lt"/>
                <a:ea typeface="+mn-ea"/>
                <a:cs typeface="+mn-cs"/>
              </a:rPr>
              <a:t>Odds</a:t>
            </a:r>
            <a:r>
              <a:rPr lang="zh-CN" altLang="zh-CN" sz="1200" kern="1200" dirty="0">
                <a:solidFill>
                  <a:schemeClr val="tx1"/>
                </a:solidFill>
                <a:effectLst/>
                <a:latin typeface="+mn-lt"/>
                <a:ea typeface="+mn-ea"/>
                <a:cs typeface="+mn-cs"/>
              </a:rPr>
              <a:t>等于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（等分）；（</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概率</a:t>
            </a:r>
            <a:r>
              <a:rPr lang="en-US" altLang="zh-CN" sz="1200" b="1" kern="1200" dirty="0">
                <a:solidFill>
                  <a:schemeClr val="tx1"/>
                </a:solidFill>
                <a:effectLst/>
                <a:latin typeface="+mn-lt"/>
                <a:ea typeface="+mn-ea"/>
                <a:cs typeface="+mn-cs"/>
              </a:rPr>
              <a:t>P</a:t>
            </a:r>
            <a:r>
              <a:rPr lang="zh-CN" altLang="zh-CN" sz="1200" b="1" kern="1200" dirty="0">
                <a:solidFill>
                  <a:schemeClr val="tx1"/>
                </a:solidFill>
                <a:effectLst/>
                <a:latin typeface="+mn-lt"/>
                <a:ea typeface="+mn-ea"/>
                <a:cs typeface="+mn-cs"/>
              </a:rPr>
              <a:t>的变化范围是</a:t>
            </a:r>
            <a:r>
              <a:rPr lang="en-US" altLang="zh-CN" sz="1200" b="1" kern="1200" dirty="0">
                <a:solidFill>
                  <a:schemeClr val="tx1"/>
                </a:solidFill>
                <a:effectLst/>
                <a:latin typeface="+mn-lt"/>
                <a:ea typeface="+mn-ea"/>
                <a:cs typeface="+mn-cs"/>
              </a:rPr>
              <a:t>[0,1]</a:t>
            </a:r>
            <a:r>
              <a:rPr lang="zh-CN" altLang="zh-CN" sz="1200" b="1" kern="1200" dirty="0">
                <a:solidFill>
                  <a:schemeClr val="tx1"/>
                </a:solidFill>
                <a:effectLst/>
                <a:latin typeface="+mn-lt"/>
                <a:ea typeface="+mn-ea"/>
                <a:cs typeface="+mn-cs"/>
              </a:rPr>
              <a:t>，而</a:t>
            </a:r>
            <a:r>
              <a:rPr lang="en-US" altLang="zh-CN" sz="1200" b="1" kern="1200" dirty="0">
                <a:solidFill>
                  <a:schemeClr val="tx1"/>
                </a:solidFill>
                <a:effectLst/>
                <a:latin typeface="+mn-lt"/>
                <a:ea typeface="+mn-ea"/>
                <a:cs typeface="+mn-cs"/>
              </a:rPr>
              <a:t>Odds</a:t>
            </a:r>
            <a:r>
              <a:rPr lang="zh-CN" altLang="zh-CN" sz="1200" b="1" kern="1200" dirty="0">
                <a:solidFill>
                  <a:schemeClr val="tx1"/>
                </a:solidFill>
                <a:effectLst/>
                <a:latin typeface="+mn-lt"/>
                <a:ea typeface="+mn-ea"/>
                <a:cs typeface="+mn-cs"/>
              </a:rPr>
              <a:t>的变化范围是</a:t>
            </a:r>
            <a:r>
              <a:rPr lang="en-US" altLang="zh-CN" sz="1200" b="1" kern="1200" dirty="0">
                <a:solidFill>
                  <a:schemeClr val="tx1"/>
                </a:solidFill>
                <a:effectLst/>
                <a:latin typeface="+mn-lt"/>
                <a:ea typeface="+mn-ea"/>
                <a:cs typeface="+mn-cs"/>
              </a:rPr>
              <a:t>[0,+</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392635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也就是说</a:t>
            </a:r>
            <a:r>
              <a:rPr lang="en-US" altLang="zh-CN" dirty="0" smtClean="0"/>
              <a:t>pi</a:t>
            </a:r>
            <a:r>
              <a:rPr lang="zh-CN" altLang="en-US" dirty="0" smtClean="0"/>
              <a:t>本身的熵是最小的</a:t>
            </a:r>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4</a:t>
            </a:fld>
            <a:endParaRPr lang="zh-CN" altLang="en-US"/>
          </a:p>
        </p:txBody>
      </p:sp>
    </p:spTree>
    <p:extLst>
      <p:ext uri="{BB962C8B-B14F-4D97-AF65-F5344CB8AC3E}">
        <p14:creationId xmlns:p14="http://schemas.microsoft.com/office/powerpoint/2010/main" val="3543766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a:t>
            </a:r>
            <a:r>
              <a:rPr lang="en-US" altLang="zh-CN" dirty="0"/>
              <a:t>1</a:t>
            </a:r>
            <a:r>
              <a:rPr lang="zh-CN" altLang="en-US" dirty="0"/>
              <a:t>）式的作用是对概率 </a:t>
            </a:r>
            <a:r>
              <a:rPr lang="en-US" altLang="zh-CN" dirty="0"/>
              <a:t>P_{</a:t>
            </a:r>
            <a:r>
              <a:rPr lang="en-US" altLang="zh-CN" dirty="0" err="1"/>
              <a:t>i</a:t>
            </a:r>
            <a:r>
              <a:rPr lang="en-US" altLang="zh-CN" dirty="0"/>
              <a:t>} </a:t>
            </a:r>
            <a:r>
              <a:rPr lang="zh-CN" altLang="en-US" dirty="0"/>
              <a:t>做了一个</a:t>
            </a:r>
            <a:r>
              <a:rPr lang="en-US" altLang="zh-CN" dirty="0"/>
              <a:t>Logit</a:t>
            </a:r>
            <a:r>
              <a:rPr lang="zh-CN" altLang="en-US" dirty="0"/>
              <a:t>变换： </a:t>
            </a:r>
            <a:r>
              <a:rPr lang="en-US" altLang="zh-CN" dirty="0" err="1"/>
              <a:t>Pi→Pi</a:t>
            </a:r>
            <a:r>
              <a:rPr lang="en-US" altLang="zh-CN" dirty="0"/>
              <a:t>/1-Pi—&gt;Ln(Pi/1-Pi)</a:t>
            </a:r>
            <a:r>
              <a:rPr lang="zh-CN" altLang="en-US" dirty="0"/>
              <a:t>，将概率 </a:t>
            </a:r>
            <a:r>
              <a:rPr lang="en-US" altLang="zh-CN" dirty="0"/>
              <a:t>Pi [0,1]</a:t>
            </a:r>
            <a:r>
              <a:rPr lang="zh-CN" altLang="en-US" dirty="0"/>
              <a:t>的区间映射到</a:t>
            </a:r>
            <a:r>
              <a:rPr lang="en-US" altLang="zh-CN" dirty="0"/>
              <a:t>(-∞,+∞) </a:t>
            </a:r>
            <a:r>
              <a:rPr lang="zh-CN" altLang="en-US" dirty="0"/>
              <a:t>。除了</a:t>
            </a:r>
            <a:r>
              <a:rPr lang="en-US" altLang="zh-CN" dirty="0"/>
              <a:t>Logit</a:t>
            </a:r>
            <a:r>
              <a:rPr lang="zh-CN" altLang="en-US" dirty="0"/>
              <a:t>变换，我们还可以构造其它的函数将概率 </a:t>
            </a:r>
            <a:r>
              <a:rPr lang="en-US" altLang="zh-CN" dirty="0" err="1"/>
              <a:t>P_i</a:t>
            </a:r>
            <a:r>
              <a:rPr lang="en-US" altLang="zh-CN" dirty="0"/>
              <a:t> </a:t>
            </a:r>
            <a:r>
              <a:rPr lang="zh-CN" altLang="en-US" dirty="0"/>
              <a:t>从 </a:t>
            </a:r>
            <a:r>
              <a:rPr lang="en-US" altLang="zh-CN" dirty="0"/>
              <a:t>\left[ 0,1 \right] </a:t>
            </a:r>
            <a:r>
              <a:rPr lang="zh-CN" altLang="en-US" dirty="0"/>
              <a:t>映射到 </a:t>
            </a:r>
            <a:r>
              <a:rPr lang="en-US" altLang="zh-CN" dirty="0"/>
              <a:t>\left( -\</a:t>
            </a:r>
            <a:r>
              <a:rPr lang="en-US" altLang="zh-CN" dirty="0" err="1"/>
              <a:t>infty</a:t>
            </a:r>
            <a:r>
              <a:rPr lang="en-US" altLang="zh-CN" dirty="0"/>
              <a:t>, +\</a:t>
            </a:r>
            <a:r>
              <a:rPr lang="en-US" altLang="zh-CN" dirty="0" err="1"/>
              <a:t>infty</a:t>
            </a:r>
            <a:r>
              <a:rPr lang="en-US" altLang="zh-CN" dirty="0"/>
              <a:t> \right) </a:t>
            </a:r>
            <a:r>
              <a:rPr lang="zh-CN" altLang="en-US" dirty="0"/>
              <a:t>。例如，我们可以构造一个正切函数 </a:t>
            </a:r>
            <a:r>
              <a:rPr lang="en-US" altLang="zh-CN" dirty="0"/>
              <a:t>f(</a:t>
            </a:r>
            <a:r>
              <a:rPr lang="en-US" altLang="zh-CN" dirty="0" err="1"/>
              <a:t>P_i</a:t>
            </a:r>
            <a:r>
              <a:rPr lang="en-US" altLang="zh-CN" dirty="0"/>
              <a:t> )=tan(</a:t>
            </a:r>
            <a:r>
              <a:rPr lang="el-GR" altLang="zh-CN" dirty="0"/>
              <a:t>π⋅</a:t>
            </a:r>
            <a:r>
              <a:rPr lang="en-US" altLang="zh-CN" dirty="0" err="1"/>
              <a:t>P_i</a:t>
            </a:r>
            <a:r>
              <a:rPr lang="en-US" altLang="zh-CN" dirty="0"/>
              <a:t>-</a:t>
            </a:r>
            <a:r>
              <a:rPr lang="el-GR" altLang="zh-CN" dirty="0"/>
              <a:t>π/2) </a:t>
            </a:r>
            <a:r>
              <a:rPr lang="zh-CN" altLang="el-GR" dirty="0"/>
              <a:t>，</a:t>
            </a:r>
            <a:r>
              <a:rPr lang="zh-CN" altLang="en-US" dirty="0"/>
              <a:t>其在</a:t>
            </a:r>
            <a:r>
              <a:rPr lang="en-US" altLang="zh-CN" dirty="0"/>
              <a:t>0-1</a:t>
            </a:r>
            <a:r>
              <a:rPr lang="zh-CN" altLang="en-US" dirty="0"/>
              <a:t>区间上的图像如下：</a:t>
            </a:r>
          </a:p>
        </p:txBody>
      </p:sp>
    </p:spTree>
    <p:extLst>
      <p:ext uri="{BB962C8B-B14F-4D97-AF65-F5344CB8AC3E}">
        <p14:creationId xmlns:p14="http://schemas.microsoft.com/office/powerpoint/2010/main" val="423966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53</a:t>
            </a:fld>
            <a:endParaRPr lang="zh-CN" altLang="en-US" sz="1200" dirty="0"/>
          </a:p>
        </p:txBody>
      </p:sp>
    </p:spTree>
    <p:extLst>
      <p:ext uri="{BB962C8B-B14F-4D97-AF65-F5344CB8AC3E}">
        <p14:creationId xmlns:p14="http://schemas.microsoft.com/office/powerpoint/2010/main" val="1576824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前言：</a:t>
            </a:r>
            <a:r>
              <a:rPr lang="en-US" altLang="zh-CN" sz="1200" kern="1200" dirty="0">
                <a:solidFill>
                  <a:schemeClr val="tx1"/>
                </a:solidFill>
                <a:effectLst/>
                <a:latin typeface="+mn-lt"/>
                <a:ea typeface="+mn-ea"/>
                <a:cs typeface="+mn-cs"/>
              </a:rPr>
              <a:t>Logit</a:t>
            </a:r>
            <a:r>
              <a:rPr lang="zh-CN" altLang="zh-CN" sz="1200" kern="1200" dirty="0">
                <a:solidFill>
                  <a:schemeClr val="tx1"/>
                </a:solidFill>
                <a:effectLst/>
                <a:latin typeface="+mn-lt"/>
                <a:ea typeface="+mn-ea"/>
                <a:cs typeface="+mn-cs"/>
              </a:rPr>
              <a:t>模型系数应该如何解读？连续变量和分类变量的系数在解读方式上有什么区别？</a:t>
            </a:r>
          </a:p>
          <a:p>
            <a:r>
              <a:rPr lang="zh-CN" altLang="zh-CN" sz="1200" kern="1200" dirty="0">
                <a:solidFill>
                  <a:schemeClr val="tx1"/>
                </a:solidFill>
                <a:effectLst/>
                <a:latin typeface="+mn-lt"/>
                <a:ea typeface="+mn-ea"/>
                <a:cs typeface="+mn-cs"/>
              </a:rPr>
              <a:t>简单回归一下：所谓的</a:t>
            </a:r>
            <a:r>
              <a:rPr lang="en-US" altLang="zh-CN" sz="1200" kern="1200" dirty="0">
                <a:solidFill>
                  <a:schemeClr val="tx1"/>
                </a:solidFill>
                <a:effectLst/>
                <a:latin typeface="+mn-lt"/>
                <a:ea typeface="+mn-ea"/>
                <a:cs typeface="+mn-cs"/>
              </a:rPr>
              <a:t>Odds</a:t>
            </a:r>
            <a:r>
              <a:rPr lang="zh-CN" altLang="zh-CN" sz="1200" kern="1200" dirty="0">
                <a:solidFill>
                  <a:schemeClr val="tx1"/>
                </a:solidFill>
                <a:effectLst/>
                <a:latin typeface="+mn-lt"/>
                <a:ea typeface="+mn-ea"/>
                <a:cs typeface="+mn-cs"/>
              </a:rPr>
              <a:t>就是指</a:t>
            </a:r>
            <a:r>
              <a:rPr lang="zh-CN" altLang="zh-CN" sz="1200" b="1" kern="1200" dirty="0">
                <a:solidFill>
                  <a:schemeClr val="tx1"/>
                </a:solidFill>
                <a:effectLst/>
                <a:latin typeface="+mn-lt"/>
                <a:ea typeface="+mn-ea"/>
                <a:cs typeface="+mn-cs"/>
              </a:rPr>
              <a:t>事件发生的概率</a:t>
            </a:r>
            <a:r>
              <a:rPr lang="en-US" altLang="zh-CN" sz="1200" b="1"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与</a:t>
            </a:r>
            <a:r>
              <a:rPr lang="zh-CN" altLang="zh-CN" sz="1200" b="1" kern="1200" dirty="0">
                <a:solidFill>
                  <a:schemeClr val="tx1"/>
                </a:solidFill>
                <a:effectLst/>
                <a:latin typeface="+mn-lt"/>
                <a:ea typeface="+mn-ea"/>
                <a:cs typeface="+mn-cs"/>
              </a:rPr>
              <a:t>事件不发生的概率</a:t>
            </a:r>
            <a:r>
              <a:rPr lang="en-US" altLang="zh-CN" sz="1200" kern="1200" dirty="0">
                <a:solidFill>
                  <a:schemeClr val="tx1"/>
                </a:solidFill>
                <a:effectLst/>
                <a:latin typeface="+mn-lt"/>
                <a:ea typeface="+mn-ea"/>
                <a:cs typeface="+mn-cs"/>
              </a:rPr>
              <a:t>1-P</a:t>
            </a:r>
            <a:r>
              <a:rPr lang="zh-CN" altLang="zh-CN" sz="1200" kern="1200" dirty="0">
                <a:solidFill>
                  <a:schemeClr val="tx1"/>
                </a:solidFill>
                <a:effectLst/>
                <a:latin typeface="+mn-lt"/>
                <a:ea typeface="+mn-ea"/>
                <a:cs typeface="+mn-cs"/>
              </a:rPr>
              <a:t>的比值。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举一个例子。比如现在要分析影响学生是否被录取的因素。为方便起见，令：</a:t>
            </a:r>
            <a:r>
              <a:rPr lang="en-US" altLang="zh-CN" sz="1200" kern="1200" dirty="0">
                <a:solidFill>
                  <a:schemeClr val="tx1"/>
                </a:solidFill>
                <a:effectLst/>
                <a:latin typeface="+mn-lt"/>
                <a:ea typeface="+mn-ea"/>
                <a:cs typeface="+mn-cs"/>
              </a:rPr>
              <a:t>Y=1</a:t>
            </a:r>
            <a:r>
              <a:rPr lang="zh-CN" altLang="zh-CN" sz="1200" kern="1200" dirty="0">
                <a:solidFill>
                  <a:schemeClr val="tx1"/>
                </a:solidFill>
                <a:effectLst/>
                <a:latin typeface="+mn-lt"/>
                <a:ea typeface="+mn-ea"/>
                <a:cs typeface="+mn-cs"/>
              </a:rPr>
              <a:t>表示学生</a:t>
            </a:r>
            <a:r>
              <a:rPr lang="zh-CN" altLang="zh-CN" sz="1200" b="1" kern="1200" dirty="0">
                <a:solidFill>
                  <a:schemeClr val="tx1"/>
                </a:solidFill>
                <a:effectLst/>
                <a:latin typeface="+mn-lt"/>
                <a:ea typeface="+mn-ea"/>
                <a:cs typeface="+mn-cs"/>
              </a:rPr>
              <a:t>被录取</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Y=0</a:t>
            </a:r>
            <a:r>
              <a:rPr lang="zh-CN" altLang="zh-CN" sz="1200" kern="1200" dirty="0">
                <a:solidFill>
                  <a:schemeClr val="tx1"/>
                </a:solidFill>
                <a:effectLst/>
                <a:latin typeface="+mn-lt"/>
                <a:ea typeface="+mn-ea"/>
                <a:cs typeface="+mn-cs"/>
              </a:rPr>
              <a:t>表示学生</a:t>
            </a:r>
            <a:r>
              <a:rPr lang="zh-CN" altLang="zh-CN" sz="1200" b="1" kern="1200" dirty="0">
                <a:solidFill>
                  <a:schemeClr val="tx1"/>
                </a:solidFill>
                <a:effectLst/>
                <a:latin typeface="+mn-lt"/>
                <a:ea typeface="+mn-ea"/>
                <a:cs typeface="+mn-cs"/>
              </a:rPr>
              <a:t>未被录取</a:t>
            </a:r>
            <a:r>
              <a:rPr lang="zh-CN" altLang="zh-CN" sz="1200" kern="1200" dirty="0">
                <a:solidFill>
                  <a:schemeClr val="tx1"/>
                </a:solidFill>
                <a:effectLst/>
                <a:latin typeface="+mn-lt"/>
                <a:ea typeface="+mn-ea"/>
                <a:cs typeface="+mn-cs"/>
              </a:rPr>
              <a:t>；学生被录取的概率</a:t>
            </a:r>
            <a:r>
              <a:rPr lang="en-US" altLang="zh-CN" sz="1200" kern="1200" dirty="0">
                <a:solidFill>
                  <a:schemeClr val="tx1"/>
                </a:solidFill>
                <a:effectLst/>
                <a:latin typeface="+mn-lt"/>
                <a:ea typeface="+mn-ea"/>
                <a:cs typeface="+mn-cs"/>
              </a:rPr>
              <a:t>P(Y=1)=p1</a:t>
            </a:r>
            <a:r>
              <a:rPr lang="zh-CN" altLang="zh-CN" sz="1200" kern="1200" dirty="0">
                <a:solidFill>
                  <a:schemeClr val="tx1"/>
                </a:solidFill>
                <a:effectLst/>
                <a:latin typeface="+mn-lt"/>
                <a:ea typeface="+mn-ea"/>
                <a:cs typeface="+mn-cs"/>
              </a:rPr>
              <a:t>，未被录取的概率</a:t>
            </a:r>
            <a:r>
              <a:rPr lang="en-US" altLang="zh-CN" sz="1200" kern="1200" dirty="0">
                <a:solidFill>
                  <a:schemeClr val="tx1"/>
                </a:solidFill>
                <a:effectLst/>
                <a:latin typeface="+mn-lt"/>
                <a:ea typeface="+mn-ea"/>
                <a:cs typeface="+mn-cs"/>
              </a:rPr>
              <a:t>P(Y=0)=p0=1-p1</a:t>
            </a:r>
          </a:p>
          <a:p>
            <a:r>
              <a:rPr lang="zh-CN" altLang="en-US" sz="1200" b="0" i="0" kern="1200" dirty="0">
                <a:solidFill>
                  <a:schemeClr val="tx1"/>
                </a:solidFill>
                <a:effectLst/>
                <a:latin typeface="+mn-lt"/>
                <a:ea typeface="+mn-ea"/>
                <a:cs typeface="+mn-cs"/>
              </a:rPr>
              <a:t>学生被录取这件事的胜率（</a:t>
            </a:r>
            <a:r>
              <a:rPr lang="en-US" altLang="zh-CN" sz="1200" b="0" i="0" kern="1200" dirty="0">
                <a:solidFill>
                  <a:schemeClr val="tx1"/>
                </a:solidFill>
                <a:effectLst/>
                <a:latin typeface="+mn-lt"/>
                <a:ea typeface="+mn-ea"/>
                <a:cs typeface="+mn-cs"/>
              </a:rPr>
              <a:t>Odds</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p1/1-p1=p1/p0</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P(Y=0)=p0=1-p1.</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依据定义，学生被录取这件事的胜率（</a:t>
            </a:r>
            <a:r>
              <a:rPr lang="en-US" altLang="zh-CN" sz="1200" kern="1200" dirty="0">
                <a:solidFill>
                  <a:schemeClr val="tx1"/>
                </a:solidFill>
                <a:effectLst/>
                <a:latin typeface="+mn-lt"/>
                <a:ea typeface="+mn-ea"/>
                <a:cs typeface="+mn-cs"/>
              </a:rPr>
              <a:t>Odds</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1941022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Logit </a:t>
            </a:r>
            <a:r>
              <a:rPr lang="zh-CN" altLang="en-US" sz="1200" b="0" i="0" kern="1200" dirty="0">
                <a:solidFill>
                  <a:schemeClr val="tx1"/>
                </a:solidFill>
                <a:effectLst/>
                <a:latin typeface="+mn-lt"/>
                <a:ea typeface="+mn-ea"/>
                <a:cs typeface="+mn-cs"/>
              </a:rPr>
              <a:t>函数的曲线是一条</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型曲线；参数</a:t>
            </a:r>
            <a:r>
              <a:rPr lang="en-US" altLang="zh-CN" dirty="0"/>
              <a:t>β</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和</a:t>
            </a:r>
            <a:r>
              <a:rPr lang="en-US" altLang="zh-CN" dirty="0"/>
              <a:t>β</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控制着曲线的位置和形状。具体来说，</a:t>
            </a:r>
            <a:r>
              <a:rPr lang="en-US" altLang="zh-CN" dirty="0"/>
              <a:t>β</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控制曲线中点（下图中的*）的位置； </a:t>
            </a:r>
            <a:r>
              <a:rPr lang="en-US" altLang="zh-CN" dirty="0"/>
              <a:t>β</a:t>
            </a:r>
            <a:r>
              <a:rPr lang="en-US" altLang="zh-CN" sz="1200" b="0"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控制曲线的斜率</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61394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2</a:t>
            </a:r>
            <a:r>
              <a:rPr lang="zh-CN" altLang="en-US" dirty="0"/>
              <a:t>依次给出了</a:t>
            </a:r>
            <a:r>
              <a:rPr lang="en-US" altLang="zh-CN" dirty="0"/>
              <a:t>β0=-1</a:t>
            </a:r>
            <a:r>
              <a:rPr lang="zh-CN" altLang="en-US" dirty="0"/>
              <a:t>，</a:t>
            </a:r>
            <a:r>
              <a:rPr lang="en-US" altLang="zh-CN" dirty="0"/>
              <a:t>β1=0.4</a:t>
            </a:r>
            <a:r>
              <a:rPr lang="zh-CN" altLang="en-US" dirty="0"/>
              <a:t>时的 </a:t>
            </a:r>
            <a:r>
              <a:rPr lang="en-US" altLang="zh-CN" dirty="0"/>
              <a:t>Logit </a:t>
            </a:r>
            <a:r>
              <a:rPr lang="zh-CN" altLang="en-US" dirty="0"/>
              <a:t>函数曲线、</a:t>
            </a:r>
            <a:r>
              <a:rPr lang="en-US" altLang="zh-CN" dirty="0" err="1"/>
              <a:t>P_i</a:t>
            </a:r>
            <a:r>
              <a:rPr lang="zh-CN" altLang="en-US" dirty="0"/>
              <a:t>和</a:t>
            </a:r>
            <a:r>
              <a:rPr lang="en-US" altLang="zh-CN" dirty="0" err="1"/>
              <a:t>dPi</a:t>
            </a:r>
            <a:r>
              <a:rPr lang="en-US" altLang="zh-CN" dirty="0"/>
              <a:t>/dx</a:t>
            </a:r>
            <a:r>
              <a:rPr lang="zh-CN" altLang="en-US" dirty="0"/>
              <a:t>之间的函数关系、导函数（</a:t>
            </a:r>
            <a:r>
              <a:rPr lang="en-US" altLang="zh-CN" dirty="0"/>
              <a:t>x</a:t>
            </a:r>
            <a:r>
              <a:rPr lang="zh-CN" altLang="en-US" dirty="0"/>
              <a:t>和</a:t>
            </a:r>
            <a:r>
              <a:rPr lang="en-US" altLang="zh-CN" dirty="0"/>
              <a:t>dpi/dx</a:t>
            </a:r>
            <a:r>
              <a:rPr lang="zh-CN" altLang="en-US" dirty="0"/>
              <a:t>之间的函数关系）。可见，当</a:t>
            </a:r>
            <a:r>
              <a:rPr lang="en-US" altLang="zh-CN" dirty="0"/>
              <a:t>pi=0.5</a:t>
            </a:r>
            <a:r>
              <a:rPr lang="zh-CN" altLang="en-US" dirty="0"/>
              <a:t>时，斜率最大；而</a:t>
            </a:r>
            <a:r>
              <a:rPr lang="en-US" altLang="zh-CN" dirty="0" err="1"/>
              <a:t>P_i</a:t>
            </a:r>
            <a:r>
              <a:rPr lang="zh-CN" altLang="en-US" dirty="0"/>
              <a:t>在</a:t>
            </a:r>
            <a:r>
              <a:rPr lang="en-US" altLang="zh-CN" dirty="0"/>
              <a:t>0</a:t>
            </a:r>
            <a:r>
              <a:rPr lang="zh-CN" altLang="en-US" dirty="0"/>
              <a:t>、</a:t>
            </a:r>
            <a:r>
              <a:rPr lang="en-US" altLang="zh-CN" dirty="0"/>
              <a:t>1</a:t>
            </a:r>
            <a:r>
              <a:rPr lang="zh-CN" altLang="en-US" dirty="0"/>
              <a:t>附近的斜率最小。另外，第二个式也表明 </a:t>
            </a:r>
            <a:r>
              <a:rPr lang="en-US" altLang="zh-CN" dirty="0"/>
              <a:t>Logit </a:t>
            </a:r>
            <a:r>
              <a:rPr lang="zh-CN" altLang="en-US" dirty="0"/>
              <a:t>函数曲线上的任一点的斜率都和</a:t>
            </a:r>
            <a:r>
              <a:rPr lang="en-US" altLang="zh-CN" dirty="0"/>
              <a:t>β1</a:t>
            </a:r>
            <a:r>
              <a:rPr lang="zh-CN" altLang="en-US" dirty="0"/>
              <a:t>有关</a:t>
            </a:r>
            <a:r>
              <a:rPr lang="en-US" altLang="zh-CN" dirty="0"/>
              <a:t>——</a:t>
            </a:r>
            <a:r>
              <a:rPr lang="zh-CN" altLang="en-US" dirty="0"/>
              <a:t>这就是上面提到的“</a:t>
            </a:r>
            <a:r>
              <a:rPr lang="en-US" altLang="zh-CN" dirty="0"/>
              <a:t>β1</a:t>
            </a:r>
            <a:r>
              <a:rPr lang="zh-CN" altLang="en-US" dirty="0"/>
              <a:t>控制曲线的斜率”的含义。</a:t>
            </a:r>
            <a:r>
              <a:rPr lang="en-US" altLang="zh-CN" dirty="0"/>
              <a:t>Dpi/dx</a:t>
            </a:r>
            <a:r>
              <a:rPr lang="zh-CN" altLang="en-US" dirty="0"/>
              <a:t>也被称之为“边际效应（</a:t>
            </a:r>
            <a:r>
              <a:rPr lang="en-US" altLang="zh-CN" dirty="0"/>
              <a:t>Marginal Effects</a:t>
            </a:r>
            <a:r>
              <a:rPr lang="zh-CN" altLang="en-US" dirty="0"/>
              <a:t>）”。</a:t>
            </a:r>
            <a:endParaRPr lang="en-US" altLang="zh-CN" dirty="0"/>
          </a:p>
          <a:p>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总之一句话：由于和之间的关系是非线性的，直接从概率的角度去解读系数会略显麻（</a:t>
            </a:r>
            <a:r>
              <a:rPr lang="en-US" altLang="zh-CN" sz="1200" b="0" i="0" kern="1200" dirty="0">
                <a:solidFill>
                  <a:schemeClr val="tx1"/>
                </a:solidFill>
                <a:effectLst/>
                <a:latin typeface="+mn-lt"/>
                <a:ea typeface="+mn-ea"/>
                <a:cs typeface="+mn-cs"/>
              </a:rPr>
              <a:t>dan</a:t>
            </a:r>
            <a:r>
              <a:rPr lang="zh-CN" altLang="en-US" sz="1200" b="0" i="0" kern="1200" dirty="0">
                <a:solidFill>
                  <a:schemeClr val="tx1"/>
                </a:solidFill>
                <a:effectLst/>
                <a:latin typeface="+mn-lt"/>
                <a:ea typeface="+mn-ea"/>
                <a:cs typeface="+mn-cs"/>
              </a:rPr>
              <a:t>）烦（</a:t>
            </a:r>
            <a:r>
              <a:rPr lang="en-US" altLang="zh-CN" sz="1200" b="0" i="0" kern="1200" dirty="0" err="1">
                <a:solidFill>
                  <a:schemeClr val="tx1"/>
                </a:solidFill>
                <a:effectLst/>
                <a:latin typeface="+mn-lt"/>
                <a:ea typeface="+mn-ea"/>
                <a:cs typeface="+mn-cs"/>
              </a:rPr>
              <a:t>teng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endParaRPr lang="zh-CN" altLang="en-US" dirty="0"/>
          </a:p>
          <a:p>
            <a:endParaRPr lang="zh-CN" altLang="en-US" dirty="0"/>
          </a:p>
        </p:txBody>
      </p:sp>
    </p:spTree>
    <p:extLst>
      <p:ext uri="{BB962C8B-B14F-4D97-AF65-F5344CB8AC3E}">
        <p14:creationId xmlns:p14="http://schemas.microsoft.com/office/powerpoint/2010/main" val="869909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所谓的 </a:t>
            </a:r>
            <a:r>
              <a:rPr lang="en-US" altLang="zh-CN" sz="1200" b="0" i="0" kern="1200" dirty="0">
                <a:solidFill>
                  <a:schemeClr val="tx1"/>
                </a:solidFill>
                <a:effectLst/>
                <a:latin typeface="+mn-lt"/>
                <a:ea typeface="+mn-ea"/>
                <a:cs typeface="+mn-cs"/>
              </a:rPr>
              <a:t>Logit </a:t>
            </a:r>
            <a:r>
              <a:rPr lang="zh-CN" altLang="en-US" sz="1200" b="0" i="0" kern="1200" dirty="0">
                <a:solidFill>
                  <a:schemeClr val="tx1"/>
                </a:solidFill>
                <a:effectLst/>
                <a:latin typeface="+mn-lt"/>
                <a:ea typeface="+mn-ea"/>
                <a:cs typeface="+mn-cs"/>
              </a:rPr>
              <a:t>可以看成是 </a:t>
            </a:r>
            <a:r>
              <a:rPr lang="en-US" altLang="zh-CN" sz="1200" b="0" i="0" kern="1200" dirty="0">
                <a:solidFill>
                  <a:schemeClr val="tx1"/>
                </a:solidFill>
                <a:effectLst/>
                <a:latin typeface="+mn-lt"/>
                <a:ea typeface="+mn-ea"/>
                <a:cs typeface="+mn-cs"/>
              </a:rPr>
              <a:t>Log-it——</a:t>
            </a:r>
            <a:r>
              <a:rPr lang="zh-CN" altLang="en-US" sz="1200" b="0" i="0" kern="1200" dirty="0">
                <a:solidFill>
                  <a:schemeClr val="tx1"/>
                </a:solidFill>
                <a:effectLst/>
                <a:latin typeface="+mn-lt"/>
                <a:ea typeface="+mn-ea"/>
                <a:cs typeface="+mn-cs"/>
              </a:rPr>
              <a:t>胜率的对数（这里的 </a:t>
            </a:r>
            <a:r>
              <a:rPr lang="en-US" altLang="zh-CN" sz="1200" b="0" i="0" kern="1200" dirty="0">
                <a:solidFill>
                  <a:schemeClr val="tx1"/>
                </a:solidFill>
                <a:effectLst/>
                <a:latin typeface="+mn-lt"/>
                <a:ea typeface="+mn-ea"/>
                <a:cs typeface="+mn-cs"/>
              </a:rPr>
              <a:t>it </a:t>
            </a:r>
            <a:r>
              <a:rPr lang="zh-CN" altLang="en-US" sz="1200" b="0" i="0" kern="1200" dirty="0">
                <a:solidFill>
                  <a:schemeClr val="tx1"/>
                </a:solidFill>
                <a:effectLst/>
                <a:latin typeface="+mn-lt"/>
                <a:ea typeface="+mn-ea"/>
                <a:cs typeface="+mn-cs"/>
              </a:rPr>
              <a:t>指的就是胜率，</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是对数的符号）</a:t>
            </a:r>
            <a:endParaRPr lang="en-US" altLang="zh-CN"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若</a:t>
            </a:r>
            <a:r>
              <a:rPr lang="en-US" altLang="zh-CN" sz="1200" b="0" i="0" kern="1200" dirty="0">
                <a:solidFill>
                  <a:schemeClr val="tx1"/>
                </a:solidFill>
                <a:effectLst/>
                <a:latin typeface="+mn-lt"/>
                <a:ea typeface="+mn-ea"/>
                <a:cs typeface="+mn-cs"/>
              </a:rPr>
              <a:t>x_1</a:t>
            </a:r>
            <a:r>
              <a:rPr lang="zh-CN" altLang="en-US" sz="1200" b="0" i="0" kern="1200" dirty="0">
                <a:solidFill>
                  <a:schemeClr val="tx1"/>
                </a:solidFill>
                <a:effectLst/>
                <a:latin typeface="+mn-lt"/>
                <a:ea typeface="+mn-ea"/>
                <a:cs typeface="+mn-cs"/>
              </a:rPr>
              <a:t>为分类变量，则系数</a:t>
            </a:r>
            <a:r>
              <a:rPr lang="en-US" altLang="zh-CN" dirty="0"/>
              <a:t>β</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可以解读为：其它变量保持不变时，分类变量的取值从参照类（</a:t>
            </a:r>
            <a:r>
              <a:rPr lang="en-US" altLang="zh-CN" sz="1200" b="0" i="0" kern="1200" dirty="0">
                <a:solidFill>
                  <a:schemeClr val="tx1"/>
                </a:solidFill>
                <a:effectLst/>
                <a:latin typeface="+mn-lt"/>
                <a:ea typeface="+mn-ea"/>
                <a:cs typeface="+mn-cs"/>
              </a:rPr>
              <a:t>reference category</a:t>
            </a:r>
            <a:r>
              <a:rPr lang="zh-CN" altLang="en-US" sz="1200" b="0" i="0" kern="1200" dirty="0">
                <a:solidFill>
                  <a:schemeClr val="tx1"/>
                </a:solidFill>
                <a:effectLst/>
                <a:latin typeface="+mn-lt"/>
                <a:ea typeface="+mn-ea"/>
                <a:cs typeface="+mn-cs"/>
              </a:rPr>
              <a:t>）变化到当前类时，胜率变成原来的</a:t>
            </a:r>
            <a:r>
              <a:rPr lang="en-US" altLang="zh-CN" sz="1200" b="0" i="0" kern="1200" dirty="0">
                <a:solidFill>
                  <a:schemeClr val="tx1"/>
                </a:solidFill>
                <a:effectLst/>
                <a:latin typeface="+mn-lt"/>
                <a:ea typeface="+mn-ea"/>
                <a:cs typeface="+mn-cs"/>
              </a:rPr>
              <a:t>e</a:t>
            </a:r>
            <a:r>
              <a:rPr lang="en-US" altLang="zh-CN" baseline="30000" dirty="0"/>
              <a:t>β1</a:t>
            </a:r>
            <a:r>
              <a:rPr lang="zh-CN" altLang="en-US" sz="1200" b="0" i="0" kern="1200" dirty="0">
                <a:solidFill>
                  <a:schemeClr val="tx1"/>
                </a:solidFill>
                <a:effectLst/>
                <a:latin typeface="+mn-lt"/>
                <a:ea typeface="+mn-ea"/>
                <a:cs typeface="+mn-cs"/>
              </a:rPr>
              <a:t>倍。</a:t>
            </a:r>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0463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9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58</a:t>
            </a:fld>
            <a:endParaRPr lang="zh-CN" altLang="en-US" sz="1200" dirty="0"/>
          </a:p>
        </p:txBody>
      </p:sp>
    </p:spTree>
    <p:extLst>
      <p:ext uri="{BB962C8B-B14F-4D97-AF65-F5344CB8AC3E}">
        <p14:creationId xmlns:p14="http://schemas.microsoft.com/office/powerpoint/2010/main" val="3122535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）如果没有资源限制的话，人口随时间的变化率 </a:t>
            </a:r>
            <a:r>
              <a:rPr lang="en-US" altLang="zh-CN" dirty="0" err="1"/>
              <a:t>dN</a:t>
            </a:r>
            <a:r>
              <a:rPr lang="en-US" altLang="zh-CN" dirty="0"/>
              <a:t>/dt</a:t>
            </a:r>
            <a:r>
              <a:rPr lang="zh-CN" altLang="en-US" dirty="0"/>
              <a:t>和总人口的数量（</a:t>
            </a:r>
            <a:r>
              <a:rPr lang="en-US" altLang="zh-CN" dirty="0"/>
              <a:t>N</a:t>
            </a:r>
            <a:r>
              <a:rPr lang="zh-CN" altLang="en-US" dirty="0"/>
              <a:t>）呈线性关系（人口越多，繁殖的越快）</a:t>
            </a:r>
            <a:r>
              <a:rPr lang="en-US" altLang="zh-CN" dirty="0"/>
              <a:t>——</a:t>
            </a:r>
            <a:r>
              <a:rPr lang="zh-CN" altLang="en-US" dirty="0"/>
              <a:t>这就是指数增长模型（</a:t>
            </a:r>
            <a:r>
              <a:rPr lang="en-US" altLang="zh-CN" dirty="0"/>
              <a:t>Exponential Growth</a:t>
            </a:r>
            <a:r>
              <a:rPr lang="zh-CN" altLang="en-US" dirty="0"/>
              <a:t>，见下图左侧）。（</a:t>
            </a:r>
            <a:r>
              <a:rPr lang="en-US" altLang="zh-CN" dirty="0"/>
              <a:t>2</a:t>
            </a:r>
            <a:r>
              <a:rPr lang="zh-CN" altLang="en-US" dirty="0"/>
              <a:t>）实际情况下，由于受到环境、资源等各方面的限制，人口变化曲线一般呈</a:t>
            </a:r>
            <a:r>
              <a:rPr lang="en-US" altLang="zh-CN" dirty="0"/>
              <a:t>S-</a:t>
            </a:r>
            <a:r>
              <a:rPr lang="zh-CN" altLang="en-US" dirty="0"/>
              <a:t>型</a:t>
            </a:r>
            <a:r>
              <a:rPr lang="en-US" altLang="zh-CN" dirty="0"/>
              <a:t>——</a:t>
            </a:r>
            <a:r>
              <a:rPr lang="zh-CN" altLang="en-US" dirty="0"/>
              <a:t>起初人口数量较少的时候增长率较低，然后随着时间的推移逐渐增加；当达到资源限制的瓶颈（</a:t>
            </a:r>
            <a:r>
              <a:rPr lang="en-US" altLang="zh-CN" dirty="0"/>
              <a:t>K</a:t>
            </a:r>
            <a:r>
              <a:rPr lang="zh-CN" altLang="en-US" dirty="0"/>
              <a:t>）的时候，增长率又下降至零</a:t>
            </a:r>
            <a:r>
              <a:rPr lang="en-US" altLang="zh-CN" dirty="0"/>
              <a:t>——</a:t>
            </a:r>
            <a:r>
              <a:rPr lang="zh-CN" altLang="en-US" dirty="0"/>
              <a:t>我们把这种非线性的</a:t>
            </a:r>
            <a:r>
              <a:rPr lang="en-US" altLang="zh-CN" dirty="0"/>
              <a:t>S-</a:t>
            </a:r>
            <a:r>
              <a:rPr lang="zh-CN" altLang="en-US" dirty="0"/>
              <a:t>型增长模型称之为 </a:t>
            </a:r>
            <a:r>
              <a:rPr lang="en-US" altLang="zh-CN" dirty="0"/>
              <a:t>Logistic Growth</a:t>
            </a:r>
            <a:r>
              <a:rPr lang="zh-CN" altLang="en-US" dirty="0"/>
              <a:t>，如下图右侧所示。</a:t>
            </a:r>
          </a:p>
        </p:txBody>
      </p:sp>
    </p:spTree>
    <p:extLst>
      <p:ext uri="{BB962C8B-B14F-4D97-AF65-F5344CB8AC3E}">
        <p14:creationId xmlns:p14="http://schemas.microsoft.com/office/powerpoint/2010/main" val="3200336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972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log</a:t>
                </a:r>
                <a14:m>
                  <m:oMath xmlns:m="http://schemas.openxmlformats.org/officeDocument/2006/math">
                    <m:r>
                      <a:rPr lang="zh-CN" altLang="en-US" i="1" smtClean="0">
                        <a:latin typeface="Cambria Math" panose="02040503050406030204" pitchFamily="18" charset="0"/>
                      </a:rPr>
                      <m:t>（</m:t>
                    </m:r>
                    <m:f>
                      <m:fPr>
                        <m:ctrlPr>
                          <a:rPr lang="en-US" altLang="zh-CN" i="1" smtClean="0">
                            <a:latin typeface="Cambria Math" panose="02040503050406030204" pitchFamily="18" charset="0"/>
                          </a:rPr>
                        </m:ctrlPr>
                      </m:fPr>
                      <m:num>
                        <m:r>
                          <m:rPr>
                            <m:sty m:val="p"/>
                          </m:rPr>
                          <a:rPr lang="en-US" altLang="zh-CN" i="1" smtClean="0">
                            <a:latin typeface="Cambria Math" panose="02040503050406030204" pitchFamily="18" charset="0"/>
                          </a:rPr>
                          <m:t>P</m:t>
                        </m:r>
                      </m:num>
                      <m:den>
                        <m:r>
                          <a:rPr lang="en-US" altLang="zh-CN" b="0" i="1" smtClean="0">
                            <a:latin typeface="Cambria Math" panose="02040503050406030204" pitchFamily="18" charset="0"/>
                          </a:rPr>
                          <m:t>1−</m:t>
                        </m:r>
                        <m:r>
                          <m:rPr>
                            <m:sty m:val="p"/>
                          </m:rPr>
                          <a:rPr lang="en-US" altLang="zh-CN" b="0" i="1" smtClean="0">
                            <a:latin typeface="Cambria Math" panose="02040503050406030204" pitchFamily="18" charset="0"/>
                          </a:rPr>
                          <m:t>P</m:t>
                        </m:r>
                      </m:den>
                    </m:f>
                  </m:oMath>
                </a14:m>
                <a:r>
                  <a:rPr lang="zh-CN" altLang="en-US" dirty="0"/>
                  <a:t>）</a:t>
                </a:r>
                <a:r>
                  <a:rPr lang="en-US" altLang="zh-CN" dirty="0"/>
                  <a:t>=β</a:t>
                </a:r>
                <a:r>
                  <a:rPr lang="en-US" altLang="zh-CN" baseline="-25000" dirty="0"/>
                  <a:t>0</a:t>
                </a:r>
                <a:r>
                  <a:rPr lang="en-US" altLang="zh-CN" dirty="0"/>
                  <a:t>+β</a:t>
                </a:r>
                <a:r>
                  <a:rPr lang="en-US" altLang="zh-CN" sz="1200" kern="1200" baseline="-25000" dirty="0">
                    <a:solidFill>
                      <a:schemeClr val="tx1"/>
                    </a:solidFill>
                    <a:latin typeface="+mn-lt"/>
                    <a:ea typeface="+mn-ea"/>
                    <a:cs typeface="+mn-cs"/>
                  </a:rPr>
                  <a:t>1</a:t>
                </a:r>
                <a:r>
                  <a:rPr lang="en-US" altLang="zh-CN" dirty="0"/>
                  <a:t>x</a:t>
                </a:r>
                <a:r>
                  <a:rPr lang="en-US" altLang="zh-CN" sz="1200" kern="1200" baseline="-25000" dirty="0">
                    <a:solidFill>
                      <a:schemeClr val="tx1"/>
                    </a:solidFill>
                    <a:latin typeface="+mn-lt"/>
                    <a:ea typeface="+mn-ea"/>
                    <a:cs typeface="+mn-cs"/>
                  </a:rPr>
                  <a:t>1</a:t>
                </a:r>
                <a:r>
                  <a:rPr lang="en-US" altLang="zh-CN" dirty="0"/>
                  <a:t>+β</a:t>
                </a:r>
                <a:r>
                  <a:rPr lang="en-US" altLang="zh-CN" sz="1200" kern="1200" baseline="-25000" dirty="0">
                    <a:solidFill>
                      <a:schemeClr val="tx1"/>
                    </a:solidFill>
                    <a:latin typeface="+mn-lt"/>
                    <a:ea typeface="+mn-ea"/>
                    <a:cs typeface="+mn-cs"/>
                  </a:rPr>
                  <a:t>2</a:t>
                </a:r>
                <a:r>
                  <a:rPr lang="en-US" altLang="zh-CN" dirty="0"/>
                  <a:t>x</a:t>
                </a:r>
                <a:r>
                  <a:rPr lang="en-US" altLang="zh-CN" sz="1200" kern="1200" baseline="-25000" dirty="0">
                    <a:solidFill>
                      <a:schemeClr val="tx1"/>
                    </a:solidFill>
                    <a:latin typeface="+mn-lt"/>
                    <a:ea typeface="+mn-ea"/>
                    <a:cs typeface="+mn-cs"/>
                  </a:rPr>
                  <a:t>2</a:t>
                </a:r>
                <a:r>
                  <a:rPr lang="en-US" altLang="zh-CN" dirty="0"/>
                  <a:t>+…..+β</a:t>
                </a:r>
                <a:r>
                  <a:rPr lang="en-US" altLang="zh-CN" sz="1200" kern="1200" baseline="-25000" dirty="0" err="1">
                    <a:solidFill>
                      <a:schemeClr val="tx1"/>
                    </a:solidFill>
                    <a:latin typeface="+mn-lt"/>
                    <a:ea typeface="+mn-ea"/>
                    <a:cs typeface="+mn-cs"/>
                  </a:rPr>
                  <a:t>n</a:t>
                </a:r>
                <a:r>
                  <a:rPr lang="en-US" altLang="zh-CN" dirty="0" err="1"/>
                  <a:t>x</a:t>
                </a:r>
                <a:r>
                  <a:rPr lang="en-US" altLang="zh-CN" sz="1200" kern="1200" baseline="-25000" dirty="0" err="1">
                    <a:solidFill>
                      <a:schemeClr val="tx1"/>
                    </a:solidFill>
                    <a:latin typeface="+mn-lt"/>
                    <a:ea typeface="+mn-ea"/>
                    <a:cs typeface="+mn-cs"/>
                  </a:rPr>
                  <a:t>n</a:t>
                </a:r>
                <a:endParaRPr lang="en-US" altLang="zh-CN" sz="1200" kern="1200" baseline="-250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0" dirty="0">
                    <a:latin typeface="+mn-lt"/>
                  </a:rPr>
                  <a:t>P=</a:t>
                </a:r>
                <a14:m>
                  <m:oMath xmlns:m="http://schemas.openxmlformats.org/officeDocument/2006/math">
                    <m:r>
                      <a:rPr lang="zh-CN" altLang="en-US"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m:rPr>
                            <m:nor/>
                          </m:rPr>
                          <a:rPr lang="en-US" altLang="zh-CN" dirty="0" smtClean="0"/>
                          <m:t>e</m:t>
                        </m:r>
                        <m:r>
                          <m:rPr>
                            <m:nor/>
                          </m:rPr>
                          <a:rPr lang="en-US" altLang="zh-CN" baseline="30000" dirty="0" smtClean="0"/>
                          <m:t>−(</m:t>
                        </m:r>
                        <m:r>
                          <m:rPr>
                            <m:nor/>
                          </m:rPr>
                          <a:rPr lang="en-US" altLang="zh-CN" baseline="30000" dirty="0" smtClean="0"/>
                          <m:t>β</m:t>
                        </m:r>
                        <m:r>
                          <m:rPr>
                            <m:nor/>
                          </m:rPr>
                          <a:rPr lang="en-US" altLang="zh-CN" baseline="30000" dirty="0" smtClean="0"/>
                          <m:t>0+</m:t>
                        </m:r>
                        <m:r>
                          <m:rPr>
                            <m:nor/>
                          </m:rPr>
                          <a:rPr lang="en-US" altLang="zh-CN" baseline="30000" dirty="0" smtClean="0"/>
                          <m:t>β</m:t>
                        </m:r>
                        <m:r>
                          <m:rPr>
                            <m:nor/>
                          </m:rPr>
                          <a:rPr lang="en-US" altLang="zh-CN" sz="1200" kern="1200" baseline="30000" dirty="0" smtClean="0">
                            <a:solidFill>
                              <a:schemeClr val="tx1"/>
                            </a:solidFill>
                            <a:latin typeface="+mn-lt"/>
                            <a:ea typeface="+mn-ea"/>
                            <a:cs typeface="+mn-cs"/>
                          </a:rPr>
                          <m:t>1</m:t>
                        </m:r>
                        <m:r>
                          <m:rPr>
                            <m:nor/>
                          </m:rPr>
                          <a:rPr lang="en-US" altLang="zh-CN" baseline="30000" dirty="0" smtClean="0"/>
                          <m:t>x</m:t>
                        </m:r>
                        <m:r>
                          <m:rPr>
                            <m:nor/>
                          </m:rPr>
                          <a:rPr lang="en-US" altLang="zh-CN" sz="1200" kern="1200" baseline="30000" dirty="0" smtClean="0">
                            <a:solidFill>
                              <a:schemeClr val="tx1"/>
                            </a:solidFill>
                            <a:latin typeface="+mn-lt"/>
                            <a:ea typeface="+mn-ea"/>
                            <a:cs typeface="+mn-cs"/>
                          </a:rPr>
                          <m:t>1</m:t>
                        </m:r>
                        <m:r>
                          <m:rPr>
                            <m:nor/>
                          </m:rPr>
                          <a:rPr lang="zh-CN" altLang="en-US" baseline="30000" dirty="0" smtClean="0"/>
                          <m:t>）</m:t>
                        </m:r>
                        <m:r>
                          <m:rPr>
                            <m:nor/>
                          </m:rPr>
                          <a:rPr lang="en-US" altLang="zh-CN" sz="1200" kern="1200" baseline="30000" dirty="0" smtClean="0">
                            <a:solidFill>
                              <a:schemeClr val="tx1"/>
                            </a:solidFill>
                            <a:latin typeface="+mn-lt"/>
                            <a:ea typeface="+mn-ea"/>
                            <a:cs typeface="+mn-cs"/>
                          </a:rPr>
                          <m:t> </m:t>
                        </m:r>
                      </m:den>
                    </m:f>
                  </m:oMath>
                </a14:m>
                <a:r>
                  <a:rPr lang="zh-CN" altLang="en-US" dirty="0"/>
                  <a:t>）</a:t>
                </a:r>
                <a:endParaRPr lang="en-US" altLang="zh-CN" dirty="0"/>
              </a:p>
              <a:p>
                <a:endParaRPr lang="zh-CN" altLang="en-US" sz="1200" kern="1200" baseline="-25000" dirty="0">
                  <a:solidFill>
                    <a:schemeClr val="tx1"/>
                  </a:solidFill>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dirty="0"/>
                  <a:t>log</a:t>
                </a:r>
                <a:r>
                  <a:rPr lang="zh-CN" altLang="en-US" i="0">
                    <a:latin typeface="Cambria Math" panose="02040503050406030204" pitchFamily="18" charset="0"/>
                  </a:rPr>
                  <a:t>（</a:t>
                </a:r>
                <a:r>
                  <a:rPr lang="en-US" altLang="zh-CN" i="0">
                    <a:latin typeface="Cambria Math" panose="02040503050406030204" pitchFamily="18" charset="0"/>
                  </a:rPr>
                  <a:t>P/(</a:t>
                </a:r>
                <a:r>
                  <a:rPr lang="en-US" altLang="zh-CN" b="0" i="0">
                    <a:latin typeface="Cambria Math" panose="02040503050406030204" pitchFamily="18" charset="0"/>
                  </a:rPr>
                  <a:t>1-P)</a:t>
                </a:r>
                <a:r>
                  <a:rPr lang="zh-CN" altLang="en-US" dirty="0"/>
                  <a:t>）</a:t>
                </a:r>
                <a:r>
                  <a:rPr lang="en-US" altLang="zh-CN" dirty="0"/>
                  <a:t>=β</a:t>
                </a:r>
                <a:r>
                  <a:rPr lang="en-US" altLang="zh-CN" baseline="-25000" dirty="0"/>
                  <a:t>0</a:t>
                </a:r>
                <a:r>
                  <a:rPr lang="en-US" altLang="zh-CN" dirty="0"/>
                  <a:t>+β</a:t>
                </a:r>
                <a:r>
                  <a:rPr lang="en-US" altLang="zh-CN" sz="1200" kern="1200" baseline="-25000" dirty="0">
                    <a:solidFill>
                      <a:schemeClr val="tx1"/>
                    </a:solidFill>
                    <a:latin typeface="+mn-lt"/>
                    <a:ea typeface="+mn-ea"/>
                    <a:cs typeface="+mn-cs"/>
                  </a:rPr>
                  <a:t>1</a:t>
                </a:r>
                <a:r>
                  <a:rPr lang="en-US" altLang="zh-CN" dirty="0"/>
                  <a:t>x</a:t>
                </a:r>
                <a:r>
                  <a:rPr lang="en-US" altLang="zh-CN" sz="1200" kern="1200" baseline="-25000" dirty="0">
                    <a:solidFill>
                      <a:schemeClr val="tx1"/>
                    </a:solidFill>
                    <a:latin typeface="+mn-lt"/>
                    <a:ea typeface="+mn-ea"/>
                    <a:cs typeface="+mn-cs"/>
                  </a:rPr>
                  <a:t>1</a:t>
                </a:r>
                <a:r>
                  <a:rPr lang="en-US" altLang="zh-CN" dirty="0"/>
                  <a:t>+β</a:t>
                </a:r>
                <a:r>
                  <a:rPr lang="en-US" altLang="zh-CN" sz="1200" kern="1200" baseline="-25000" dirty="0">
                    <a:solidFill>
                      <a:schemeClr val="tx1"/>
                    </a:solidFill>
                    <a:latin typeface="+mn-lt"/>
                    <a:ea typeface="+mn-ea"/>
                    <a:cs typeface="+mn-cs"/>
                  </a:rPr>
                  <a:t>2</a:t>
                </a:r>
                <a:r>
                  <a:rPr lang="en-US" altLang="zh-CN" dirty="0"/>
                  <a:t>x</a:t>
                </a:r>
                <a:r>
                  <a:rPr lang="en-US" altLang="zh-CN" sz="1200" kern="1200" baseline="-25000" dirty="0">
                    <a:solidFill>
                      <a:schemeClr val="tx1"/>
                    </a:solidFill>
                    <a:latin typeface="+mn-lt"/>
                    <a:ea typeface="+mn-ea"/>
                    <a:cs typeface="+mn-cs"/>
                  </a:rPr>
                  <a:t>2</a:t>
                </a:r>
                <a:r>
                  <a:rPr lang="en-US" altLang="zh-CN" dirty="0"/>
                  <a:t>+…..+β</a:t>
                </a:r>
                <a:r>
                  <a:rPr lang="en-US" altLang="zh-CN" sz="1200" kern="1200" baseline="-25000" dirty="0" err="1">
                    <a:solidFill>
                      <a:schemeClr val="tx1"/>
                    </a:solidFill>
                    <a:latin typeface="+mn-lt"/>
                    <a:ea typeface="+mn-ea"/>
                    <a:cs typeface="+mn-cs"/>
                  </a:rPr>
                  <a:t>n</a:t>
                </a:r>
                <a:r>
                  <a:rPr lang="en-US" altLang="zh-CN" dirty="0" err="1"/>
                  <a:t>x</a:t>
                </a:r>
                <a:r>
                  <a:rPr lang="en-US" altLang="zh-CN" sz="1200" kern="1200" baseline="-25000" dirty="0" err="1">
                    <a:solidFill>
                      <a:schemeClr val="tx1"/>
                    </a:solidFill>
                    <a:latin typeface="+mn-lt"/>
                    <a:ea typeface="+mn-ea"/>
                    <a:cs typeface="+mn-cs"/>
                  </a:rPr>
                  <a:t>n</a:t>
                </a:r>
                <a:endParaRPr lang="en-US" altLang="zh-CN" sz="1200" kern="1200" baseline="-250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0" dirty="0">
                    <a:latin typeface="+mn-lt"/>
                  </a:rPr>
                  <a:t>P=</a:t>
                </a:r>
                <a:r>
                  <a:rPr lang="zh-CN" altLang="en-US" i="0">
                    <a:latin typeface="Cambria Math" panose="02040503050406030204" pitchFamily="18" charset="0"/>
                  </a:rPr>
                  <a:t>（</a:t>
                </a:r>
                <a:r>
                  <a:rPr lang="en-US" altLang="zh-CN" b="0" i="0">
                    <a:latin typeface="Cambria Math" panose="02040503050406030204" pitchFamily="18" charset="0"/>
                  </a:rPr>
                  <a:t>1/(1+</a:t>
                </a:r>
                <a:r>
                  <a:rPr lang="en-US" altLang="zh-CN" b="0" i="0" dirty="0">
                    <a:latin typeface="Cambria Math" panose="02040503050406030204" pitchFamily="18" charset="0"/>
                  </a:rPr>
                  <a:t>"</a:t>
                </a:r>
                <a:r>
                  <a:rPr lang="en-US" altLang="zh-CN" i="0" dirty="0"/>
                  <a:t>e</a:t>
                </a:r>
                <a:r>
                  <a:rPr lang="en-US" altLang="zh-CN" i="0" baseline="30000" dirty="0"/>
                  <a:t>-(β0+β</a:t>
                </a:r>
                <a:r>
                  <a:rPr lang="en-US" altLang="zh-CN" sz="1200" i="0" kern="1200" baseline="30000" dirty="0">
                    <a:solidFill>
                      <a:schemeClr val="tx1"/>
                    </a:solidFill>
                    <a:latin typeface="+mn-lt"/>
                    <a:ea typeface="+mn-ea"/>
                    <a:cs typeface="+mn-cs"/>
                  </a:rPr>
                  <a:t>1</a:t>
                </a:r>
                <a:r>
                  <a:rPr lang="en-US" altLang="zh-CN" i="0" baseline="30000" dirty="0"/>
                  <a:t>x</a:t>
                </a:r>
                <a:r>
                  <a:rPr lang="en-US" altLang="zh-CN" sz="1200" i="0" kern="1200" baseline="30000" dirty="0">
                    <a:solidFill>
                      <a:schemeClr val="tx1"/>
                    </a:solidFill>
                    <a:latin typeface="+mn-lt"/>
                    <a:ea typeface="+mn-ea"/>
                    <a:cs typeface="+mn-cs"/>
                  </a:rPr>
                  <a:t>1</a:t>
                </a:r>
                <a:r>
                  <a:rPr lang="zh-CN" altLang="en-US" i="0" baseline="30000" dirty="0"/>
                  <a:t>）</a:t>
                </a:r>
                <a:r>
                  <a:rPr lang="en-US" altLang="zh-CN" sz="1200" i="0" kern="1200" baseline="30000" dirty="0">
                    <a:solidFill>
                      <a:schemeClr val="tx1"/>
                    </a:solidFill>
                    <a:latin typeface="+mn-lt"/>
                    <a:ea typeface="+mn-ea"/>
                    <a:cs typeface="+mn-cs"/>
                  </a:rPr>
                  <a:t> </a:t>
                </a:r>
                <a:r>
                  <a:rPr lang="en-US" altLang="zh-CN" sz="1200" b="0" i="0" kern="1200" baseline="30000">
                    <a:solidFill>
                      <a:schemeClr val="tx1"/>
                    </a:solidFill>
                    <a:latin typeface="Cambria Math" panose="02040503050406030204" pitchFamily="18" charset="0"/>
                    <a:ea typeface="+mn-ea"/>
                    <a:cs typeface="+mn-cs"/>
                  </a:rPr>
                  <a:t>" )</a:t>
                </a:r>
                <a:r>
                  <a:rPr lang="zh-CN" altLang="en-US" dirty="0"/>
                  <a:t>）</a:t>
                </a:r>
                <a:endParaRPr lang="en-US" altLang="zh-CN" dirty="0"/>
              </a:p>
              <a:p>
                <a:endParaRPr lang="zh-CN" altLang="en-US" sz="1200" kern="1200" baseline="-25000" dirty="0">
                  <a:solidFill>
                    <a:schemeClr val="tx1"/>
                  </a:solidFill>
                  <a:latin typeface="+mn-lt"/>
                  <a:ea typeface="+mn-ea"/>
                  <a:cs typeface="+mn-cs"/>
                </a:endParaRPr>
              </a:p>
            </p:txBody>
          </p:sp>
        </mc:Fallback>
      </mc:AlternateContent>
    </p:spTree>
    <p:extLst>
      <p:ext uri="{BB962C8B-B14F-4D97-AF65-F5344CB8AC3E}">
        <p14:creationId xmlns:p14="http://schemas.microsoft.com/office/powerpoint/2010/main" val="11354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也就是说</a:t>
            </a:r>
            <a:r>
              <a:rPr lang="en-US" altLang="zh-CN" dirty="0" smtClean="0"/>
              <a:t>pi</a:t>
            </a:r>
            <a:r>
              <a:rPr lang="zh-CN" altLang="en-US" dirty="0" smtClean="0"/>
              <a:t>本身的熵是最小的</a:t>
            </a:r>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5</a:t>
            </a:fld>
            <a:endParaRPr lang="zh-CN" altLang="en-US"/>
          </a:p>
        </p:txBody>
      </p:sp>
    </p:spTree>
    <p:extLst>
      <p:ext uri="{BB962C8B-B14F-4D97-AF65-F5344CB8AC3E}">
        <p14:creationId xmlns:p14="http://schemas.microsoft.com/office/powerpoint/2010/main" val="9551655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9721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最大熵模型已成功应用于自然语言处理的许多领域</a:t>
            </a:r>
            <a:r>
              <a:rPr lang="en-US" altLang="zh-CN" dirty="0" smtClean="0"/>
              <a:t>,</a:t>
            </a:r>
            <a:r>
              <a:rPr lang="zh-CN" altLang="en-US" dirty="0" smtClean="0"/>
              <a:t>比如词性标注</a:t>
            </a:r>
            <a:r>
              <a:rPr lang="en-US" altLang="zh-CN" dirty="0" smtClean="0"/>
              <a:t>,</a:t>
            </a:r>
            <a:r>
              <a:rPr lang="zh-CN" altLang="en-US" dirty="0" smtClean="0"/>
              <a:t>短语识别</a:t>
            </a:r>
            <a:r>
              <a:rPr lang="en-US" altLang="zh-CN" dirty="0" smtClean="0"/>
              <a:t>,</a:t>
            </a:r>
            <a:r>
              <a:rPr lang="zh-CN" altLang="en-US" dirty="0" smtClean="0"/>
              <a:t>指代消解，词法分析，机器翻译，文本分类，问题回答，语言模型等</a:t>
            </a:r>
            <a:r>
              <a:rPr lang="en-US" altLang="zh-CN" dirty="0" smtClean="0"/>
              <a:t>.</a:t>
            </a:r>
            <a:r>
              <a:rPr lang="zh-CN" altLang="en-US" dirty="0" smtClean="0"/>
              <a:t>在这些领域</a:t>
            </a:r>
            <a:r>
              <a:rPr lang="en-US" altLang="zh-CN" dirty="0" smtClean="0"/>
              <a:t>,</a:t>
            </a:r>
            <a:r>
              <a:rPr lang="zh-CN" altLang="en-US" dirty="0" smtClean="0"/>
              <a:t>最大熵模型都接近或达到最佳水平</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我们使用条件最大熵模型，在自然语言处理以及其他领域的一些任务上</a:t>
            </a:r>
            <a:r>
              <a:rPr lang="en-US" altLang="zh-CN" dirty="0" smtClean="0"/>
              <a:t>,</a:t>
            </a:r>
            <a:r>
              <a:rPr lang="zh-CN" altLang="en-US" dirty="0" smtClean="0"/>
              <a:t>都取得了一流的水平</a:t>
            </a:r>
            <a:r>
              <a:rPr lang="en-US" altLang="zh-CN" dirty="0" smtClean="0"/>
              <a:t>.</a:t>
            </a:r>
            <a:r>
              <a:rPr lang="zh-CN" altLang="en-US" dirty="0" smtClean="0"/>
              <a:t>这些任务包括英文的断句，词性标注，基本短语识别，名词性指代消解，问题回答系统置信度估计以及新闻视频场景识别。</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这里讲一下开发的通用最大熵工具</a:t>
            </a:r>
            <a:r>
              <a:rPr lang="en-US" altLang="zh-CN" dirty="0" smtClean="0"/>
              <a:t>,</a:t>
            </a:r>
            <a:r>
              <a:rPr lang="zh-CN" altLang="en-US" dirty="0" smtClean="0"/>
              <a:t>基于最大熵方法的自然语言处理工具</a:t>
            </a:r>
            <a:r>
              <a:rPr lang="en-US" altLang="zh-CN" dirty="0" smtClean="0"/>
              <a:t>,</a:t>
            </a:r>
            <a:r>
              <a:rPr lang="zh-CN" altLang="en-US" dirty="0" smtClean="0"/>
              <a:t>指代消解和问题回答系统置信度评分算法的实现方法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63</a:t>
            </a:fld>
            <a:endParaRPr lang="zh-CN" altLang="en-US"/>
          </a:p>
        </p:txBody>
      </p:sp>
    </p:spTree>
    <p:extLst>
      <p:ext uri="{BB962C8B-B14F-4D97-AF65-F5344CB8AC3E}">
        <p14:creationId xmlns:p14="http://schemas.microsoft.com/office/powerpoint/2010/main" val="3303404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最大熵方法与任务无关的数学特性，使得同一个软件可以用于很多的概率计算或分类任务。基于这个想法，我们开发了基于条件最大熵方法的通用工具。针对特定的任务只要稍许的数据转换</a:t>
            </a:r>
            <a:r>
              <a:rPr lang="en-US" altLang="zh-CN" dirty="0" smtClean="0"/>
              <a:t>,</a:t>
            </a:r>
            <a:r>
              <a:rPr lang="zh-CN" altLang="en-US" dirty="0" smtClean="0"/>
              <a:t>便能方便高效的训练和使用最大熵模型。这个工具包括训练系统和执行系统两个部分。</a:t>
            </a:r>
            <a:endParaRPr lang="en-US" altLang="zh-CN" dirty="0" smtClean="0"/>
          </a:p>
          <a:p>
            <a:r>
              <a:rPr lang="zh-CN" altLang="en-US" dirty="0" smtClean="0"/>
              <a:t>图中是通用最大熵工具的框架，图左边可以看成是基于最大熵模型的某一特定任务的训练系统，右边是基于最大熵模型执行系统的应用系统，中间是表示最大熵模型的数据。</a:t>
            </a:r>
            <a:endParaRPr lang="en-US" altLang="zh-CN" dirty="0" smtClean="0"/>
          </a:p>
          <a:p>
            <a:r>
              <a:rPr lang="zh-CN" altLang="en-US" dirty="0" smtClean="0"/>
              <a:t>不同的任务通过各自的数据转换程序，把训练数据转换成通用最大熵模型的标准输入形式，就可以使用最大熵模型通用工具来训练模型。在执行的时候，应用系统还是通过各自的数据转换程序，把测试数据转换成最大熵模型执行系统的标准输入形式，交给最大熵模型执行系统，根据其输出，也就是条件概率的值，再进行各种其它的运算</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64</a:t>
            </a:fld>
            <a:endParaRPr lang="zh-CN" altLang="en-US"/>
          </a:p>
        </p:txBody>
      </p:sp>
    </p:spTree>
    <p:extLst>
      <p:ext uri="{BB962C8B-B14F-4D97-AF65-F5344CB8AC3E}">
        <p14:creationId xmlns:p14="http://schemas.microsoft.com/office/powerpoint/2010/main" val="3014378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最大熵模型训练系统可以处理名义型属性向量表示的实例和目标概念类。不同的任务通过各自的数据转换程序，可以把训练样例转化成名义型属性向量表示的实例和目标概念类对</a:t>
            </a:r>
            <a:r>
              <a:rPr lang="en-US" altLang="zh-CN" dirty="0" smtClean="0"/>
              <a:t>(</a:t>
            </a:r>
            <a:r>
              <a:rPr lang="en-US" altLang="zh-CN" dirty="0" err="1" smtClean="0"/>
              <a:t>x,y</a:t>
            </a:r>
            <a:r>
              <a:rPr lang="en-US" altLang="zh-CN" dirty="0" smtClean="0"/>
              <a:t>),</a:t>
            </a:r>
            <a:r>
              <a:rPr lang="zh-CN" altLang="en-US" dirty="0" smtClean="0"/>
              <a:t>这样各种任务就可用统一使用最大熵模型通用工具来训练模型了。训练系统的输入时训练样例的集合；</a:t>
            </a:r>
            <a:endParaRPr lang="en-US" altLang="zh-CN" dirty="0" smtClean="0"/>
          </a:p>
          <a:p>
            <a:r>
              <a:rPr lang="zh-CN" altLang="en-US" dirty="0" smtClean="0"/>
              <a:t>假设</a:t>
            </a:r>
            <a:r>
              <a:rPr lang="zh-CN" altLang="en-US" baseline="0" dirty="0" smtClean="0"/>
              <a:t>某个任务有</a:t>
            </a:r>
            <a:r>
              <a:rPr lang="en-US" altLang="zh-CN" baseline="0" dirty="0" smtClean="0"/>
              <a:t>M</a:t>
            </a:r>
            <a:r>
              <a:rPr lang="zh-CN" altLang="en-US" baseline="0" dirty="0" smtClean="0"/>
              <a:t>个名义型属性</a:t>
            </a:r>
            <a:r>
              <a:rPr lang="en-US" altLang="zh-CN" baseline="0" dirty="0" smtClean="0"/>
              <a:t>,a1,a2,..,am,</a:t>
            </a:r>
            <a:r>
              <a:rPr lang="zh-CN" altLang="en-US" baseline="0" dirty="0" smtClean="0"/>
              <a:t>属性</a:t>
            </a:r>
            <a:r>
              <a:rPr lang="en-US" altLang="zh-CN" baseline="0" dirty="0" err="1" smtClean="0"/>
              <a:t>ai</a:t>
            </a:r>
            <a:r>
              <a:rPr lang="zh-CN" altLang="en-US" baseline="0" dirty="0" smtClean="0"/>
              <a:t>取值范围为</a:t>
            </a:r>
            <a:r>
              <a:rPr lang="en-US" altLang="zh-CN" baseline="0" dirty="0" smtClean="0"/>
              <a:t>{1,2,…</a:t>
            </a:r>
            <a:r>
              <a:rPr lang="en-US" altLang="zh-CN" baseline="0" dirty="0" err="1" smtClean="0"/>
              <a:t>ni</a:t>
            </a:r>
            <a:r>
              <a:rPr lang="en-US" altLang="zh-CN" baseline="0" dirty="0" smtClean="0"/>
              <a:t>},</a:t>
            </a:r>
            <a:r>
              <a:rPr lang="zh-CN" altLang="en-US" baseline="0" dirty="0" smtClean="0"/>
              <a:t>其中</a:t>
            </a:r>
            <a:r>
              <a:rPr lang="en-US" altLang="zh-CN" baseline="0" dirty="0" err="1" smtClean="0"/>
              <a:t>ni</a:t>
            </a:r>
            <a:r>
              <a:rPr lang="zh-CN" altLang="en-US" baseline="0" dirty="0" smtClean="0"/>
              <a:t>称为第</a:t>
            </a:r>
            <a:r>
              <a:rPr lang="en-US" altLang="zh-CN" baseline="0" dirty="0" err="1" smtClean="0"/>
              <a:t>i</a:t>
            </a:r>
            <a:r>
              <a:rPr lang="zh-CN" altLang="en-US" baseline="0" dirty="0" smtClean="0"/>
              <a:t>个属性的</a:t>
            </a:r>
            <a:r>
              <a:rPr lang="en-US" altLang="zh-CN" baseline="0" dirty="0" err="1" smtClean="0"/>
              <a:t>arity,M</a:t>
            </a:r>
            <a:r>
              <a:rPr lang="zh-CN" altLang="en-US" baseline="0" dirty="0" smtClean="0"/>
              <a:t>称为属性的维数</a:t>
            </a:r>
            <a:r>
              <a:rPr lang="en-US" altLang="zh-CN" baseline="0" dirty="0" smtClean="0"/>
              <a:t>.</a:t>
            </a:r>
            <a:r>
              <a:rPr lang="zh-CN" altLang="en-US" baseline="0" dirty="0" smtClean="0"/>
              <a:t>那么</a:t>
            </a:r>
            <a:r>
              <a:rPr lang="en-US" altLang="zh-CN" baseline="0" dirty="0" smtClean="0"/>
              <a:t>,</a:t>
            </a:r>
            <a:r>
              <a:rPr lang="zh-CN" altLang="en-US" baseline="0" dirty="0" smtClean="0"/>
              <a:t>实例</a:t>
            </a:r>
            <a:r>
              <a:rPr lang="en-US" altLang="zh-CN" baseline="0" dirty="0" smtClean="0"/>
              <a:t>x</a:t>
            </a:r>
            <a:r>
              <a:rPr lang="zh-CN" altLang="en-US" baseline="0" dirty="0" smtClean="0"/>
              <a:t>可以向量的形式表示成</a:t>
            </a:r>
            <a:r>
              <a:rPr lang="en-US" altLang="zh-CN" baseline="0" dirty="0" smtClean="0"/>
              <a:t>(x1,x2,…</a:t>
            </a:r>
            <a:r>
              <a:rPr lang="en-US" altLang="zh-CN" baseline="0" dirty="0" err="1" smtClean="0"/>
              <a:t>Xm</a:t>
            </a:r>
            <a:r>
              <a:rPr lang="en-US" altLang="zh-CN" baseline="0" dirty="0" smtClean="0"/>
              <a:t>),</a:t>
            </a:r>
            <a:r>
              <a:rPr lang="zh-CN" altLang="en-US" baseline="0" dirty="0" smtClean="0"/>
              <a:t>其中</a:t>
            </a:r>
            <a:r>
              <a:rPr lang="en-US" altLang="zh-CN" baseline="0" dirty="0" smtClean="0"/>
              <a:t>Xi</a:t>
            </a:r>
            <a:r>
              <a:rPr lang="zh-CN" altLang="en-US" baseline="0" dirty="0" smtClean="0"/>
              <a:t>是属性</a:t>
            </a:r>
            <a:r>
              <a:rPr lang="en-US" altLang="zh-CN" baseline="0" dirty="0" err="1" smtClean="0"/>
              <a:t>ai</a:t>
            </a:r>
            <a:r>
              <a:rPr lang="zh-CN" altLang="en-US" baseline="0" dirty="0" smtClean="0"/>
              <a:t>的值。同时假设这个任务有</a:t>
            </a:r>
            <a:r>
              <a:rPr lang="en-US" altLang="zh-CN" baseline="0" dirty="0" smtClean="0"/>
              <a:t>Y</a:t>
            </a:r>
            <a:r>
              <a:rPr lang="zh-CN" altLang="en-US" baseline="0" dirty="0" smtClean="0"/>
              <a:t>个目标概念类</a:t>
            </a:r>
            <a:r>
              <a:rPr lang="en-US" altLang="zh-CN" baseline="0" dirty="0" smtClean="0"/>
              <a:t>,</a:t>
            </a:r>
            <a:r>
              <a:rPr lang="zh-CN" altLang="en-US" baseline="0" dirty="0" smtClean="0"/>
              <a:t>表示为</a:t>
            </a:r>
            <a:r>
              <a:rPr lang="en-US" altLang="zh-CN" baseline="0" dirty="0" smtClean="0"/>
              <a:t>1,2,…,y.</a:t>
            </a:r>
            <a:r>
              <a:rPr lang="zh-CN" altLang="en-US" baseline="0" dirty="0" smtClean="0"/>
              <a:t>那么每个训练样例</a:t>
            </a:r>
            <a:r>
              <a:rPr lang="en-US" altLang="zh-CN" baseline="0" dirty="0" smtClean="0"/>
              <a:t>(</a:t>
            </a:r>
            <a:r>
              <a:rPr lang="en-US" altLang="zh-CN" baseline="0" dirty="0" err="1" smtClean="0"/>
              <a:t>x,y</a:t>
            </a:r>
            <a:r>
              <a:rPr lang="en-US" altLang="zh-CN" baseline="0" dirty="0" smtClean="0"/>
              <a:t>)</a:t>
            </a:r>
            <a:r>
              <a:rPr lang="zh-CN" altLang="en-US" baseline="0" dirty="0" smtClean="0"/>
              <a:t>可以表示成</a:t>
            </a:r>
            <a:r>
              <a:rPr lang="en-US" altLang="zh-CN" baseline="0" dirty="0" smtClean="0"/>
              <a:t>(X1,X2,,,Xm;y),</a:t>
            </a:r>
            <a:r>
              <a:rPr lang="zh-CN" altLang="en-US" baseline="0" dirty="0" smtClean="0"/>
              <a:t>其中</a:t>
            </a:r>
            <a:r>
              <a:rPr lang="en-US" altLang="zh-CN" baseline="0" dirty="0" smtClean="0"/>
              <a:t>y</a:t>
            </a:r>
            <a:r>
              <a:rPr lang="zh-CN" altLang="en-US" baseline="0" dirty="0" smtClean="0"/>
              <a:t>是目标概念类。再假设</a:t>
            </a:r>
            <a:r>
              <a:rPr lang="en-US" altLang="zh-CN" baseline="0" dirty="0" smtClean="0"/>
              <a:t>N</a:t>
            </a:r>
            <a:r>
              <a:rPr lang="zh-CN" altLang="en-US" baseline="0" dirty="0" smtClean="0"/>
              <a:t>表示训练样例的个数。</a:t>
            </a:r>
            <a:endParaRPr lang="en-US" altLang="zh-CN" baseline="0" dirty="0" smtClean="0"/>
          </a:p>
          <a:p>
            <a:r>
              <a:rPr lang="zh-CN" altLang="en-US" baseline="0" dirty="0" smtClean="0"/>
              <a:t>把实例部分相同的训练样例合并起来</a:t>
            </a:r>
            <a:r>
              <a:rPr lang="en-US" altLang="zh-CN" baseline="0" dirty="0" smtClean="0"/>
              <a:t>,</a:t>
            </a:r>
            <a:r>
              <a:rPr lang="zh-CN" altLang="en-US" baseline="0" dirty="0" smtClean="0"/>
              <a:t>那么实例</a:t>
            </a:r>
            <a:r>
              <a:rPr lang="en-US" altLang="zh-CN" baseline="0" dirty="0" smtClean="0"/>
              <a:t>x</a:t>
            </a:r>
            <a:r>
              <a:rPr lang="zh-CN" altLang="en-US" baseline="0" dirty="0" smtClean="0"/>
              <a:t>的所有训练样例可以精炼的表示为上图所示；</a:t>
            </a:r>
            <a:endParaRPr lang="en-US" altLang="zh-CN" baseline="0" dirty="0" smtClean="0"/>
          </a:p>
          <a:p>
            <a:r>
              <a:rPr lang="zh-CN" altLang="en-US" baseline="0" dirty="0" smtClean="0"/>
              <a:t>其中</a:t>
            </a:r>
            <a:r>
              <a:rPr lang="en-US" altLang="zh-CN" baseline="0" dirty="0" smtClean="0"/>
              <a:t>n</a:t>
            </a:r>
            <a:r>
              <a:rPr lang="zh-CN" altLang="en-US" baseline="0" dirty="0" smtClean="0"/>
              <a:t>是训练样例中不同实例的个数</a:t>
            </a:r>
            <a:r>
              <a:rPr lang="en-US" altLang="zh-CN" baseline="0" dirty="0" smtClean="0"/>
              <a:t>,</a:t>
            </a:r>
            <a:r>
              <a:rPr lang="en-US" altLang="zh-CN" baseline="0" dirty="0" err="1" smtClean="0"/>
              <a:t>Xij</a:t>
            </a:r>
            <a:r>
              <a:rPr lang="zh-CN" altLang="en-US" baseline="0" dirty="0" smtClean="0"/>
              <a:t>表示第</a:t>
            </a:r>
            <a:r>
              <a:rPr lang="en-US" altLang="zh-CN" baseline="0" dirty="0" err="1" smtClean="0"/>
              <a:t>i</a:t>
            </a:r>
            <a:r>
              <a:rPr lang="zh-CN" altLang="en-US" baseline="0" dirty="0" smtClean="0"/>
              <a:t>个实例的第</a:t>
            </a:r>
            <a:r>
              <a:rPr lang="en-US" altLang="zh-CN" baseline="0" dirty="0" smtClean="0"/>
              <a:t>j</a:t>
            </a:r>
            <a:r>
              <a:rPr lang="zh-CN" altLang="en-US" baseline="0" dirty="0" smtClean="0"/>
              <a:t>个属性的值；</a:t>
            </a:r>
            <a:r>
              <a:rPr lang="en-US" altLang="zh-CN" baseline="0" dirty="0" err="1" smtClean="0"/>
              <a:t>Ki</a:t>
            </a:r>
            <a:r>
              <a:rPr lang="zh-CN" altLang="en-US" baseline="0" dirty="0" smtClean="0"/>
              <a:t>表示在训练样例中，第</a:t>
            </a:r>
            <a:r>
              <a:rPr lang="en-US" altLang="zh-CN" baseline="0" dirty="0" err="1" smtClean="0"/>
              <a:t>i</a:t>
            </a:r>
            <a:r>
              <a:rPr lang="zh-CN" altLang="en-US" baseline="0" dirty="0" smtClean="0"/>
              <a:t>个实例的目标概念类的个数</a:t>
            </a:r>
            <a:r>
              <a:rPr lang="en-US" altLang="zh-CN" baseline="0" dirty="0" smtClean="0"/>
              <a:t>,</a:t>
            </a:r>
            <a:r>
              <a:rPr lang="en-US" altLang="zh-CN" baseline="0" dirty="0" err="1" smtClean="0"/>
              <a:t>Yij</a:t>
            </a:r>
            <a:r>
              <a:rPr lang="zh-CN" altLang="en-US" baseline="0" dirty="0" smtClean="0"/>
              <a:t>表示第</a:t>
            </a:r>
            <a:r>
              <a:rPr lang="en-US" altLang="zh-CN" baseline="0" dirty="0" err="1" smtClean="0"/>
              <a:t>i</a:t>
            </a:r>
            <a:r>
              <a:rPr lang="zh-CN" altLang="en-US" baseline="0" dirty="0" smtClean="0"/>
              <a:t>个实例的第</a:t>
            </a:r>
            <a:r>
              <a:rPr lang="en-US" altLang="zh-CN" baseline="0" dirty="0" smtClean="0"/>
              <a:t>j</a:t>
            </a:r>
            <a:r>
              <a:rPr lang="zh-CN" altLang="en-US" baseline="0" dirty="0" smtClean="0"/>
              <a:t>个目标概念类，</a:t>
            </a:r>
            <a:r>
              <a:rPr lang="en-US" altLang="zh-CN" baseline="0" dirty="0" err="1" smtClean="0"/>
              <a:t>Cij</a:t>
            </a:r>
            <a:r>
              <a:rPr lang="zh-CN" altLang="en-US" baseline="0" dirty="0" smtClean="0"/>
              <a:t>表示训练样例</a:t>
            </a:r>
            <a:r>
              <a:rPr lang="en-US" altLang="zh-CN" baseline="0" dirty="0" smtClean="0"/>
              <a:t>(x</a:t>
            </a:r>
            <a:r>
              <a:rPr lang="zh-CN" altLang="en-US" baseline="0" dirty="0" smtClean="0"/>
              <a:t>，</a:t>
            </a:r>
            <a:r>
              <a:rPr lang="en-US" altLang="zh-CN" baseline="0" dirty="0" err="1" smtClean="0"/>
              <a:t>Yij</a:t>
            </a:r>
            <a:r>
              <a:rPr lang="en-US" altLang="zh-CN" baseline="0" dirty="0" smtClean="0"/>
              <a:t>)</a:t>
            </a:r>
            <a:r>
              <a:rPr lang="zh-CN" altLang="en-US" baseline="0" dirty="0" smtClean="0"/>
              <a:t>的频数</a:t>
            </a:r>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65</a:t>
            </a:fld>
            <a:endParaRPr lang="zh-CN" altLang="en-US"/>
          </a:p>
        </p:txBody>
      </p:sp>
    </p:spTree>
    <p:extLst>
      <p:ext uri="{BB962C8B-B14F-4D97-AF65-F5344CB8AC3E}">
        <p14:creationId xmlns:p14="http://schemas.microsoft.com/office/powerpoint/2010/main" val="2432103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训练系统提供多个选项来方便用户选择特征模板</a:t>
            </a:r>
            <a:r>
              <a:rPr lang="en-US" altLang="zh-CN" dirty="0" smtClean="0"/>
              <a:t>,</a:t>
            </a:r>
            <a:r>
              <a:rPr lang="zh-CN" altLang="en-US" dirty="0" smtClean="0"/>
              <a:t>特征选择方法</a:t>
            </a:r>
            <a:r>
              <a:rPr lang="en-US" altLang="zh-CN" dirty="0" smtClean="0"/>
              <a:t>,</a:t>
            </a:r>
            <a:r>
              <a:rPr lang="zh-CN" altLang="en-US" dirty="0" smtClean="0"/>
              <a:t>以及模型选择方法及终止条件等</a:t>
            </a:r>
            <a:endParaRPr lang="en-US" altLang="zh-CN" dirty="0" smtClean="0"/>
          </a:p>
          <a:p>
            <a:endParaRPr lang="en-US" altLang="zh-CN" dirty="0" smtClean="0"/>
          </a:p>
          <a:p>
            <a:r>
              <a:rPr lang="zh-CN" altLang="en-US" dirty="0" smtClean="0"/>
              <a:t>模板选择方面：用户可以选择自己提供特征模板</a:t>
            </a:r>
            <a:r>
              <a:rPr lang="en-US" altLang="zh-CN" dirty="0" smtClean="0"/>
              <a:t>,</a:t>
            </a:r>
            <a:r>
              <a:rPr lang="zh-CN" altLang="en-US" dirty="0" smtClean="0"/>
              <a:t>或由系统自动生成特征模板。当用户选择或由系统自动生成特征模板的时候</a:t>
            </a:r>
            <a:r>
              <a:rPr lang="en-US" altLang="zh-CN" dirty="0" smtClean="0"/>
              <a:t>,</a:t>
            </a:r>
            <a:r>
              <a:rPr lang="zh-CN" altLang="en-US" dirty="0" smtClean="0"/>
              <a:t>可以指定某一个特定值作为最多考虑的特征的维数</a:t>
            </a:r>
            <a:endParaRPr lang="en-US" altLang="zh-CN" dirty="0" smtClean="0"/>
          </a:p>
          <a:p>
            <a:endParaRPr lang="en-US" altLang="zh-CN" dirty="0" smtClean="0"/>
          </a:p>
          <a:p>
            <a:r>
              <a:rPr lang="zh-CN" altLang="en-US" dirty="0" smtClean="0"/>
              <a:t>特征选择方面</a:t>
            </a:r>
            <a:r>
              <a:rPr lang="en-US" altLang="zh-CN" dirty="0" smtClean="0"/>
              <a:t>,</a:t>
            </a:r>
            <a:r>
              <a:rPr lang="zh-CN" altLang="en-US" dirty="0" smtClean="0"/>
              <a:t>系统提供了频度阈</a:t>
            </a:r>
            <a:r>
              <a:rPr lang="en-US" altLang="zh-CN" dirty="0" smtClean="0"/>
              <a:t>(</a:t>
            </a:r>
            <a:r>
              <a:rPr lang="en-US" altLang="zh-CN" dirty="0" err="1" smtClean="0"/>
              <a:t>yu</a:t>
            </a:r>
            <a:r>
              <a:rPr lang="en-US" altLang="zh-CN" dirty="0" smtClean="0"/>
              <a:t>)</a:t>
            </a:r>
            <a:r>
              <a:rPr lang="zh-CN" altLang="en-US" dirty="0" smtClean="0"/>
              <a:t>值法</a:t>
            </a:r>
            <a:r>
              <a:rPr lang="en-US" altLang="zh-CN" dirty="0" smtClean="0"/>
              <a:t>,SGC</a:t>
            </a:r>
            <a:r>
              <a:rPr lang="zh-CN" altLang="en-US" dirty="0" smtClean="0"/>
              <a:t>算法；当指定使用频数阈值法时，可以指定阈值；当用户</a:t>
            </a:r>
            <a:endParaRPr lang="en-US" altLang="zh-CN" dirty="0" smtClean="0"/>
          </a:p>
          <a:p>
            <a:r>
              <a:rPr lang="zh-CN" altLang="en-US" dirty="0" smtClean="0"/>
              <a:t>选择</a:t>
            </a:r>
            <a:r>
              <a:rPr lang="en-US" altLang="zh-CN" dirty="0" smtClean="0"/>
              <a:t>SGC</a:t>
            </a:r>
            <a:r>
              <a:rPr lang="zh-CN" altLang="en-US" dirty="0" smtClean="0"/>
              <a:t>算法时，可以指定频数阈值来确定候选特征集合，选择特征的个数上限值以及对数似然比增益的下限值</a:t>
            </a:r>
            <a:endParaRPr lang="en-US" altLang="zh-CN" dirty="0" smtClean="0"/>
          </a:p>
          <a:p>
            <a:endParaRPr lang="en-US" altLang="zh-CN" dirty="0" smtClean="0"/>
          </a:p>
          <a:p>
            <a:r>
              <a:rPr lang="zh-CN" altLang="en-US" dirty="0" smtClean="0"/>
              <a:t>模型选择方法方面，提供了</a:t>
            </a:r>
            <a:r>
              <a:rPr lang="en-US" altLang="zh-CN" dirty="0" smtClean="0"/>
              <a:t>SCGIS</a:t>
            </a:r>
            <a:r>
              <a:rPr lang="zh-CN" altLang="en-US" dirty="0" smtClean="0"/>
              <a:t>算法，可以指定</a:t>
            </a:r>
            <a:r>
              <a:rPr lang="en-US" altLang="zh-CN" dirty="0" smtClean="0"/>
              <a:t>SCGIS</a:t>
            </a:r>
            <a:r>
              <a:rPr lang="zh-CN" altLang="en-US" dirty="0" smtClean="0"/>
              <a:t>算法的终止条件</a:t>
            </a:r>
            <a:r>
              <a:rPr lang="en-US" altLang="zh-CN" dirty="0" smtClean="0"/>
              <a:t>,</a:t>
            </a:r>
            <a:r>
              <a:rPr lang="zh-CN" altLang="en-US" dirty="0" smtClean="0"/>
              <a:t>也就是迭代次数或者对数似然比增益下限</a:t>
            </a:r>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66</a:t>
            </a:fld>
            <a:endParaRPr lang="zh-CN" altLang="en-US"/>
          </a:p>
        </p:txBody>
      </p:sp>
    </p:spTree>
    <p:extLst>
      <p:ext uri="{BB962C8B-B14F-4D97-AF65-F5344CB8AC3E}">
        <p14:creationId xmlns:p14="http://schemas.microsoft.com/office/powerpoint/2010/main" val="2054675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在实际的应用中</a:t>
            </a:r>
            <a:r>
              <a:rPr lang="en-US" altLang="zh-CN" dirty="0" smtClean="0"/>
              <a:t>,</a:t>
            </a:r>
            <a:r>
              <a:rPr lang="zh-CN" altLang="en-US" dirty="0" smtClean="0"/>
              <a:t>数据的规律性往往无法用少数几个统计量表现出来</a:t>
            </a:r>
            <a:r>
              <a:rPr lang="en-US" altLang="zh-CN" dirty="0" smtClean="0"/>
              <a:t>,</a:t>
            </a:r>
            <a:r>
              <a:rPr lang="zh-CN" altLang="en-US" dirty="0" smtClean="0"/>
              <a:t>语言现象的规律更是复杂到细枝末节</a:t>
            </a:r>
            <a:r>
              <a:rPr lang="en-US" altLang="zh-CN" dirty="0" smtClean="0"/>
              <a:t>.</a:t>
            </a:r>
            <a:r>
              <a:rPr lang="zh-CN" altLang="en-US" dirty="0" smtClean="0"/>
              <a:t>人工列举特征是件费时费力的事，所以一般由机器自动在训练数据中寻找这种规律性，一般认为，出现多次的现象就不是偶然的，而是表现了数据的某一方面的一个特性</a:t>
            </a:r>
            <a:r>
              <a:rPr lang="en-US" altLang="zh-CN" dirty="0" smtClean="0"/>
              <a:t>;</a:t>
            </a:r>
          </a:p>
          <a:p>
            <a:r>
              <a:rPr lang="zh-CN" altLang="en-US" dirty="0" smtClean="0"/>
              <a:t>特征的选取一般分为</a:t>
            </a:r>
            <a:r>
              <a:rPr lang="en-US" altLang="zh-CN" dirty="0" smtClean="0"/>
              <a:t>2</a:t>
            </a:r>
            <a:r>
              <a:rPr lang="zh-CN" altLang="en-US" dirty="0" smtClean="0"/>
              <a:t>步：先利用特征模板从语料中获取候选特征</a:t>
            </a:r>
            <a:r>
              <a:rPr lang="en-US" altLang="zh-CN" dirty="0" smtClean="0"/>
              <a:t>,</a:t>
            </a:r>
            <a:r>
              <a:rPr lang="zh-CN" altLang="en-US" dirty="0" smtClean="0"/>
              <a:t>然后再从候选特征集中选取特征；</a:t>
            </a:r>
            <a:endParaRPr lang="en-US" altLang="zh-CN" dirty="0" smtClean="0"/>
          </a:p>
          <a:p>
            <a:r>
              <a:rPr lang="zh-CN" altLang="en-US" dirty="0" smtClean="0"/>
              <a:t>把训练数据表示成多维属性的时候，一般同一属性的各个属性之间比较独立</a:t>
            </a:r>
            <a:r>
              <a:rPr lang="en-US" altLang="zh-CN" dirty="0" smtClean="0"/>
              <a:t>.</a:t>
            </a:r>
            <a:r>
              <a:rPr lang="zh-CN" altLang="en-US" dirty="0" smtClean="0"/>
              <a:t>这样，就不用考虑同一个属性的属性值之间的组合关系</a:t>
            </a:r>
            <a:r>
              <a:rPr lang="en-US" altLang="zh-CN" dirty="0" smtClean="0"/>
              <a:t>,</a:t>
            </a:r>
            <a:r>
              <a:rPr lang="zh-CN" altLang="en-US" dirty="0" smtClean="0"/>
              <a:t>而只考虑不同属性之间的组合关系，用特征模板来表示要考察的不同属性的这种组合。特征模板的选择是件费时费力的事，枚举所有可能的模板计算量太大。这种情况下，很多任务使用了人工选择的方法，只考虑一些简单的特征</a:t>
            </a:r>
            <a:r>
              <a:rPr lang="en-US" altLang="zh-CN" dirty="0" smtClean="0"/>
              <a:t>.</a:t>
            </a:r>
          </a:p>
          <a:p>
            <a:r>
              <a:rPr lang="zh-CN" altLang="en-US" dirty="0" smtClean="0"/>
              <a:t>候选特征的生成是对语料和特征模板的一个两重循环过程；</a:t>
            </a:r>
            <a:endParaRPr lang="en-US" altLang="zh-CN" dirty="0" smtClean="0"/>
          </a:p>
          <a:p>
            <a:r>
              <a:rPr lang="zh-CN" altLang="en-US" dirty="0" smtClean="0"/>
              <a:t>如果要在一个有</a:t>
            </a:r>
            <a:r>
              <a:rPr lang="en-US" altLang="zh-CN" dirty="0" smtClean="0"/>
              <a:t>F</a:t>
            </a:r>
            <a:r>
              <a:rPr lang="zh-CN" altLang="en-US" dirty="0" smtClean="0"/>
              <a:t>个特征的候选集合中选个最优子集和，理论上是个幂集合问题</a:t>
            </a:r>
            <a:endParaRPr lang="en-US" altLang="zh-CN" dirty="0" smtClean="0"/>
          </a:p>
          <a:p>
            <a:r>
              <a:rPr lang="zh-CN" altLang="en-US" dirty="0" smtClean="0"/>
              <a:t>下面讲一下比较常用的两类特征选择算法</a:t>
            </a:r>
            <a:r>
              <a:rPr lang="en-US" altLang="zh-CN" dirty="0" smtClean="0"/>
              <a:t>:</a:t>
            </a:r>
            <a:r>
              <a:rPr lang="zh-CN" altLang="en-US" dirty="0" smtClean="0"/>
              <a:t>基于频数阈值的特征选择和增量式特征选择</a:t>
            </a:r>
            <a:endParaRPr lang="en-US" altLang="zh-CN" dirty="0" smtClean="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67</a:t>
            </a:fld>
            <a:endParaRPr lang="zh-CN" altLang="en-US"/>
          </a:p>
        </p:txBody>
      </p:sp>
    </p:spTree>
    <p:extLst>
      <p:ext uri="{BB962C8B-B14F-4D97-AF65-F5344CB8AC3E}">
        <p14:creationId xmlns:p14="http://schemas.microsoft.com/office/powerpoint/2010/main" val="365055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基于频数阈值的特征选择主要基于这样的一个假设</a:t>
            </a:r>
            <a:r>
              <a:rPr lang="en-US" altLang="zh-CN" dirty="0" smtClean="0"/>
              <a:t>:</a:t>
            </a:r>
            <a:r>
              <a:rPr lang="zh-CN" altLang="en-US" dirty="0" smtClean="0"/>
              <a:t>不常出现的特征是噪声或不相关的，只有那些出现频数比较大的特征才真正代表了数据的特性</a:t>
            </a:r>
            <a:r>
              <a:rPr lang="en-US" altLang="zh-CN" dirty="0" smtClean="0"/>
              <a:t>,</a:t>
            </a:r>
            <a:r>
              <a:rPr lang="zh-CN" altLang="en-US" dirty="0" smtClean="0"/>
              <a:t>可以选作特征</a:t>
            </a:r>
            <a:endParaRPr lang="en-US" altLang="zh-CN" dirty="0" smtClean="0"/>
          </a:p>
          <a:p>
            <a:endParaRPr lang="en-US" altLang="zh-CN" dirty="0" smtClean="0"/>
          </a:p>
          <a:p>
            <a:r>
              <a:rPr lang="zh-CN" altLang="en-US" dirty="0" smtClean="0"/>
              <a:t>先回忆一下特征的定义：</a:t>
            </a:r>
            <a:endParaRPr lang="en-US" altLang="zh-CN" dirty="0" smtClean="0"/>
          </a:p>
          <a:p>
            <a:r>
              <a:rPr lang="en-US" altLang="zh-CN" dirty="0" smtClean="0"/>
              <a:t>F(</a:t>
            </a:r>
            <a:r>
              <a:rPr lang="en-US" altLang="zh-CN" dirty="0" err="1" smtClean="0"/>
              <a:t>x,y</a:t>
            </a:r>
            <a:r>
              <a:rPr lang="en-US" altLang="zh-CN" dirty="0" smtClean="0"/>
              <a:t>) = 1 ,</a:t>
            </a:r>
            <a:r>
              <a:rPr lang="zh-CN" altLang="en-US" dirty="0" smtClean="0"/>
              <a:t>如果</a:t>
            </a:r>
            <a:r>
              <a:rPr lang="en-US" altLang="zh-CN" dirty="0" err="1" smtClean="0"/>
              <a:t>x,y</a:t>
            </a:r>
            <a:r>
              <a:rPr lang="zh-CN" altLang="en-US" dirty="0" smtClean="0"/>
              <a:t>满足特定的条件 </a:t>
            </a:r>
            <a:r>
              <a:rPr lang="en-US" altLang="zh-CN" dirty="0" smtClean="0"/>
              <a:t>=0</a:t>
            </a:r>
            <a:r>
              <a:rPr lang="zh-CN" altLang="en-US" dirty="0" smtClean="0"/>
              <a:t>，否则</a:t>
            </a:r>
            <a:endParaRPr lang="en-US" altLang="zh-CN" dirty="0" smtClean="0"/>
          </a:p>
          <a:p>
            <a:r>
              <a:rPr lang="zh-CN" altLang="en-US" dirty="0" smtClean="0"/>
              <a:t>。。。。。。。。</a:t>
            </a:r>
            <a:endParaRPr lang="en-US" altLang="zh-CN" dirty="0" smtClean="0"/>
          </a:p>
          <a:p>
            <a:r>
              <a:rPr lang="zh-CN" altLang="en-US" dirty="0" smtClean="0"/>
              <a:t>那么</a:t>
            </a:r>
            <a:r>
              <a:rPr lang="en-US" altLang="zh-CN" dirty="0" smtClean="0"/>
              <a:t>,</a:t>
            </a:r>
            <a:r>
              <a:rPr lang="zh-CN" altLang="en-US" dirty="0" smtClean="0"/>
              <a:t>频数大于等于一定阈值</a:t>
            </a:r>
            <a:r>
              <a:rPr lang="en-US" altLang="zh-CN" dirty="0" smtClean="0"/>
              <a:t>k</a:t>
            </a:r>
            <a:r>
              <a:rPr lang="zh-CN" altLang="en-US" dirty="0" smtClean="0"/>
              <a:t>的特征</a:t>
            </a:r>
            <a:r>
              <a:rPr lang="en-US" altLang="zh-CN" dirty="0" smtClean="0"/>
              <a:t>,</a:t>
            </a:r>
            <a:r>
              <a:rPr lang="zh-CN" altLang="en-US" dirty="0" smtClean="0"/>
              <a:t>从候选特征集合中选出来</a:t>
            </a:r>
            <a:r>
              <a:rPr lang="en-US" altLang="zh-CN" dirty="0" smtClean="0"/>
              <a:t>,</a:t>
            </a:r>
            <a:r>
              <a:rPr lang="zh-CN" altLang="en-US" dirty="0" smtClean="0"/>
              <a:t>形成集合</a:t>
            </a:r>
            <a:r>
              <a:rPr lang="en-US" altLang="zh-CN" dirty="0" err="1" smtClean="0"/>
              <a:t>Fk</a:t>
            </a:r>
            <a:r>
              <a:rPr lang="en-US" altLang="zh-CN" dirty="0" smtClean="0"/>
              <a:t>,</a:t>
            </a:r>
            <a:r>
              <a:rPr lang="zh-CN" altLang="en-US" dirty="0" smtClean="0"/>
              <a:t>就是所选的特征集合。</a:t>
            </a:r>
            <a:endParaRPr lang="en-US" altLang="zh-CN" dirty="0" smtClean="0"/>
          </a:p>
          <a:p>
            <a:r>
              <a:rPr lang="zh-CN" altLang="en-US" dirty="0" smtClean="0"/>
              <a:t>阈值</a:t>
            </a:r>
            <a:r>
              <a:rPr lang="en-US" altLang="zh-CN" dirty="0" smtClean="0"/>
              <a:t>k</a:t>
            </a:r>
            <a:r>
              <a:rPr lang="zh-CN" altLang="en-US" dirty="0" smtClean="0"/>
              <a:t>的最优值与任务和数据相关</a:t>
            </a:r>
            <a:r>
              <a:rPr lang="en-US" altLang="zh-CN" dirty="0" smtClean="0"/>
              <a:t>,</a:t>
            </a:r>
            <a:r>
              <a:rPr lang="zh-CN" altLang="en-US" dirty="0" smtClean="0"/>
              <a:t>可以通过多次试验来确定</a:t>
            </a:r>
            <a:r>
              <a:rPr lang="en-US" altLang="zh-CN" dirty="0" smtClean="0"/>
              <a:t>,</a:t>
            </a:r>
            <a:r>
              <a:rPr lang="zh-CN" altLang="en-US" dirty="0" smtClean="0"/>
              <a:t>多数研究者通常取</a:t>
            </a:r>
            <a:r>
              <a:rPr lang="en-US" altLang="zh-CN" dirty="0" smtClean="0"/>
              <a:t>5</a:t>
            </a:r>
            <a:r>
              <a:rPr lang="zh-CN" altLang="en-US" dirty="0" smtClean="0"/>
              <a:t>，试验显示当</a:t>
            </a:r>
            <a:r>
              <a:rPr lang="en-US" altLang="zh-CN" dirty="0" smtClean="0"/>
              <a:t>k=9</a:t>
            </a:r>
            <a:r>
              <a:rPr lang="zh-CN" altLang="en-US" dirty="0" smtClean="0"/>
              <a:t>时，中文基本短语的性能达到最好，试验显示当</a:t>
            </a:r>
            <a:r>
              <a:rPr lang="en-US" altLang="zh-CN" dirty="0" smtClean="0"/>
              <a:t>k=4</a:t>
            </a:r>
            <a:r>
              <a:rPr lang="zh-CN" altLang="en-US" dirty="0" smtClean="0"/>
              <a:t>时，英文指代消解的性能达到最好</a:t>
            </a:r>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68</a:t>
            </a:fld>
            <a:endParaRPr lang="zh-CN" altLang="en-US"/>
          </a:p>
        </p:txBody>
      </p:sp>
    </p:spTree>
    <p:extLst>
      <p:ext uri="{BB962C8B-B14F-4D97-AF65-F5344CB8AC3E}">
        <p14:creationId xmlns:p14="http://schemas.microsoft.com/office/powerpoint/2010/main" val="170925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候选特征集合往往是以比较粗略的方法收集的，出于更多的考虑</a:t>
            </a:r>
            <a:r>
              <a:rPr lang="en-US" altLang="zh-CN" dirty="0" smtClean="0"/>
              <a:t>”</a:t>
            </a:r>
            <a:r>
              <a:rPr lang="zh-CN" altLang="en-US" dirty="0" smtClean="0"/>
              <a:t>全</a:t>
            </a:r>
            <a:r>
              <a:rPr lang="en-US" altLang="zh-CN" dirty="0" smtClean="0"/>
              <a:t>”</a:t>
            </a:r>
            <a:r>
              <a:rPr lang="zh-CN" altLang="en-US" dirty="0" smtClean="0"/>
              <a:t>，而忽略了</a:t>
            </a:r>
            <a:r>
              <a:rPr lang="en-US" altLang="zh-CN" dirty="0" smtClean="0"/>
              <a:t>”</a:t>
            </a:r>
            <a:r>
              <a:rPr lang="zh-CN" altLang="en-US" dirty="0" smtClean="0"/>
              <a:t>精</a:t>
            </a:r>
            <a:r>
              <a:rPr lang="en-US" altLang="zh-CN" dirty="0" smtClean="0"/>
              <a:t>”</a:t>
            </a:r>
            <a:r>
              <a:rPr lang="zh-CN" altLang="en-US" dirty="0" smtClean="0"/>
              <a:t>因而集合中包含了许多不相关的特征，并且特征和特征之间存在着广泛的相关性，整个特征集合是相当冗余的，增量式特征选择方法以均匀分布的模型为起点，每次从候选特征集合中选一个最好的，加入到特征集合中，直到模型接近训练数据的经验分布，所谓还的特征指的是包含新的信息的特征。最大熵模型以对数似然比增益来衡量一个特征的包含新的信息的多少。</a:t>
            </a:r>
            <a:endParaRPr lang="en-US" altLang="zh-CN" dirty="0" smtClean="0"/>
          </a:p>
          <a:p>
            <a:r>
              <a:rPr lang="zh-CN" altLang="en-US" dirty="0" smtClean="0"/>
              <a:t>增量式选择算法都是贪心算法</a:t>
            </a:r>
            <a:r>
              <a:rPr lang="en-US" altLang="zh-CN" dirty="0" smtClean="0"/>
              <a:t>:</a:t>
            </a:r>
            <a:r>
              <a:rPr lang="zh-CN" altLang="en-US" dirty="0" smtClean="0"/>
              <a:t>每次选最大似然增益最大的一个特征</a:t>
            </a:r>
            <a:r>
              <a:rPr lang="en-US" altLang="zh-CN" dirty="0" smtClean="0"/>
              <a:t>,</a:t>
            </a:r>
            <a:r>
              <a:rPr lang="zh-CN" altLang="en-US" dirty="0" smtClean="0"/>
              <a:t>有可能只能找到局部最优，而没法找到全局最优的特征集合</a:t>
            </a:r>
            <a:endParaRPr lang="en-US" altLang="zh-CN" dirty="0" smtClean="0"/>
          </a:p>
          <a:p>
            <a:endParaRPr lang="en-US" altLang="zh-CN" dirty="0" smtClean="0"/>
          </a:p>
          <a:p>
            <a:r>
              <a:rPr lang="en-US" altLang="zh-CN" dirty="0" smtClean="0"/>
              <a:t>IFS</a:t>
            </a:r>
            <a:r>
              <a:rPr lang="zh-CN" altLang="en-US" dirty="0" smtClean="0"/>
              <a:t>算法是条件最大熵方法的特征选择问题的两个增量式选择算法</a:t>
            </a:r>
            <a:r>
              <a:rPr lang="en-US" altLang="zh-CN" dirty="0" smtClean="0"/>
              <a:t>:</a:t>
            </a:r>
            <a:r>
              <a:rPr lang="zh-CN" altLang="en-US" dirty="0" smtClean="0"/>
              <a:t>基本算法和近似算法中的近似算法</a:t>
            </a:r>
            <a:endParaRPr lang="en-US" altLang="zh-CN" dirty="0" smtClean="0"/>
          </a:p>
          <a:p>
            <a:r>
              <a:rPr lang="zh-CN" altLang="en-US" dirty="0" smtClean="0"/>
              <a:t>基本算法每步计算每一特征的增益</a:t>
            </a:r>
            <a:r>
              <a:rPr lang="en-US" altLang="zh-CN" dirty="0" smtClean="0"/>
              <a:t>,</a:t>
            </a:r>
            <a:r>
              <a:rPr lang="zh-CN" altLang="en-US" dirty="0" smtClean="0"/>
              <a:t>取出增益最大的特征</a:t>
            </a:r>
            <a:r>
              <a:rPr lang="en-US" altLang="zh-CN" dirty="0" smtClean="0"/>
              <a:t>:</a:t>
            </a:r>
            <a:r>
              <a:rPr lang="zh-CN" altLang="en-US" dirty="0" smtClean="0"/>
              <a:t>计算增加了上述特征后的最大熵分布最为新的分布：由于每次估计用的都是计算量非常大的迭代算法，所以这个特征选择的基本算法实际不可行；</a:t>
            </a:r>
            <a:endParaRPr lang="en-US" altLang="zh-CN" dirty="0" smtClean="0"/>
          </a:p>
          <a:p>
            <a:r>
              <a:rPr lang="en-US" altLang="zh-CN" dirty="0" smtClean="0"/>
              <a:t>IFS</a:t>
            </a:r>
            <a:r>
              <a:rPr lang="zh-CN" altLang="en-US" dirty="0" smtClean="0"/>
              <a:t>算法是在基本算法基础上进一步近似</a:t>
            </a:r>
            <a:r>
              <a:rPr lang="en-US" altLang="zh-CN" dirty="0" smtClean="0"/>
              <a:t>:</a:t>
            </a:r>
            <a:r>
              <a:rPr lang="zh-CN" altLang="en-US" dirty="0" smtClean="0"/>
              <a:t>假设加一个特征，整个模型只有这个新加入特征的权重改变，其他已入选的特征的权重保持不变，特征选择的每步，在每一个新特征集合下，只要估计一个参数，而不像基本算法还要调整所有入选特征的权重，近似算法是个可行的算法，单依旧耗时</a:t>
            </a:r>
            <a:endParaRPr lang="en-US" altLang="zh-CN" dirty="0" smtClean="0"/>
          </a:p>
          <a:p>
            <a:endParaRPr lang="en-US" altLang="zh-CN" dirty="0" smtClean="0"/>
          </a:p>
          <a:p>
            <a:r>
              <a:rPr lang="en-US" altLang="zh-CN" dirty="0" smtClean="0"/>
              <a:t>IFS</a:t>
            </a:r>
            <a:r>
              <a:rPr lang="zh-CN" altLang="en-US" dirty="0" smtClean="0"/>
              <a:t>算法的低效性主要源于</a:t>
            </a:r>
            <a:r>
              <a:rPr lang="en-US" altLang="zh-CN" dirty="0" smtClean="0"/>
              <a:t>:</a:t>
            </a:r>
            <a:r>
              <a:rPr lang="zh-CN" altLang="en-US" dirty="0" smtClean="0"/>
              <a:t>每选择一个特征</a:t>
            </a:r>
            <a:r>
              <a:rPr lang="en-US" altLang="zh-CN" dirty="0" smtClean="0"/>
              <a:t>,</a:t>
            </a:r>
            <a:r>
              <a:rPr lang="zh-CN" altLang="en-US" dirty="0" smtClean="0"/>
              <a:t>这个算法都要考察所有的候选特征</a:t>
            </a:r>
            <a:r>
              <a:rPr lang="en-US" altLang="zh-CN" dirty="0" smtClean="0"/>
              <a:t>,</a:t>
            </a:r>
            <a:r>
              <a:rPr lang="zh-CN" altLang="en-US" dirty="0" smtClean="0"/>
              <a:t>也就是它每步都必须重新计算所有特征的增益</a:t>
            </a:r>
            <a:r>
              <a:rPr lang="en-US" altLang="zh-CN" dirty="0" smtClean="0"/>
              <a:t>,</a:t>
            </a:r>
            <a:r>
              <a:rPr lang="zh-CN" altLang="en-US" dirty="0" smtClean="0"/>
              <a:t>再加上计算参数时使用的牛顿算法并不高效</a:t>
            </a:r>
            <a:r>
              <a:rPr lang="en-US" altLang="zh-CN" dirty="0" smtClean="0"/>
              <a:t>.</a:t>
            </a:r>
            <a:r>
              <a:rPr lang="zh-CN" altLang="en-US" dirty="0" smtClean="0"/>
              <a:t>所以整个特征选择过程的计算量非常大</a:t>
            </a:r>
            <a:endParaRPr lang="en-US" altLang="zh-CN" dirty="0" smtClean="0"/>
          </a:p>
          <a:p>
            <a:r>
              <a:rPr lang="zh-CN" altLang="en-US" dirty="0" smtClean="0"/>
              <a:t>在</a:t>
            </a:r>
            <a:r>
              <a:rPr lang="en-US" altLang="zh-CN" dirty="0" smtClean="0"/>
              <a:t>IFS</a:t>
            </a:r>
            <a:r>
              <a:rPr lang="zh-CN" altLang="en-US" dirty="0" smtClean="0"/>
              <a:t>算法特征选择的每一步，对于大多数特征，其当前和之前任何特征选择步的增益之差一般小于一个不大的正数</a:t>
            </a:r>
            <a:r>
              <a:rPr lang="en-US" altLang="zh-CN" dirty="0" smtClean="0"/>
              <a:t>,</a:t>
            </a:r>
            <a:r>
              <a:rPr lang="zh-CN" altLang="en-US" dirty="0" smtClean="0"/>
              <a:t>基于这个发现</a:t>
            </a:r>
            <a:r>
              <a:rPr lang="en-US" altLang="zh-CN" dirty="0" smtClean="0"/>
              <a:t>,</a:t>
            </a:r>
            <a:r>
              <a:rPr lang="zh-CN" altLang="en-US" dirty="0" smtClean="0"/>
              <a:t>我们提出了特征选择的一个新算法</a:t>
            </a:r>
            <a:r>
              <a:rPr lang="en-US" altLang="zh-CN" dirty="0" smtClean="0"/>
              <a:t>:</a:t>
            </a:r>
            <a:r>
              <a:rPr lang="zh-CN" altLang="en-US" dirty="0" smtClean="0"/>
              <a:t>在每个特征选择步</a:t>
            </a:r>
            <a:r>
              <a:rPr lang="en-US" altLang="zh-CN" dirty="0" smtClean="0"/>
              <a:t>,</a:t>
            </a:r>
            <a:r>
              <a:rPr lang="zh-CN" altLang="en-US" dirty="0" smtClean="0"/>
              <a:t>选择性的计算在之前特征选择步增益较大的部分特征</a:t>
            </a:r>
            <a:r>
              <a:rPr lang="en-US" altLang="zh-CN" dirty="0" smtClean="0"/>
              <a:t>,</a:t>
            </a:r>
            <a:r>
              <a:rPr lang="zh-CN" altLang="en-US" dirty="0" smtClean="0"/>
              <a:t>在当全部特征选择步的增益</a:t>
            </a:r>
            <a:r>
              <a:rPr lang="en-US" altLang="zh-CN" dirty="0" smtClean="0"/>
              <a:t>.</a:t>
            </a:r>
            <a:r>
              <a:rPr lang="zh-CN" altLang="en-US" dirty="0" smtClean="0"/>
              <a:t>出于这个特征选择方法</a:t>
            </a:r>
            <a:r>
              <a:rPr lang="en-US" altLang="zh-CN" dirty="0" smtClean="0"/>
              <a:t>,</a:t>
            </a:r>
            <a:r>
              <a:rPr lang="zh-CN" altLang="en-US" dirty="0" smtClean="0"/>
              <a:t>选择性的只计算部分特征的增益</a:t>
            </a:r>
            <a:r>
              <a:rPr lang="en-US" altLang="zh-CN" dirty="0" smtClean="0"/>
              <a:t>,</a:t>
            </a:r>
            <a:r>
              <a:rPr lang="zh-CN" altLang="en-US" dirty="0" smtClean="0"/>
              <a:t>所以我们称它为选择性增益计算</a:t>
            </a:r>
            <a:r>
              <a:rPr lang="en-US" altLang="zh-CN" dirty="0" smtClean="0"/>
              <a:t>(SGC)</a:t>
            </a:r>
          </a:p>
          <a:p>
            <a:r>
              <a:rPr lang="en-US" altLang="zh-CN" dirty="0" smtClean="0"/>
              <a:t>SGC</a:t>
            </a:r>
            <a:r>
              <a:rPr lang="zh-CN" altLang="en-US" dirty="0" smtClean="0"/>
              <a:t>算法的过程是这样的</a:t>
            </a:r>
            <a:r>
              <a:rPr lang="en-US" altLang="zh-CN" dirty="0" smtClean="0"/>
              <a:t>:</a:t>
            </a:r>
            <a:r>
              <a:rPr lang="zh-CN" altLang="en-US" dirty="0" smtClean="0"/>
              <a:t>在每个特征选择步</a:t>
            </a:r>
            <a:r>
              <a:rPr lang="en-US" altLang="zh-CN" dirty="0" smtClean="0"/>
              <a:t>,</a:t>
            </a:r>
            <a:r>
              <a:rPr lang="zh-CN" altLang="en-US" dirty="0" smtClean="0"/>
              <a:t>保持所有的候选特征按增益</a:t>
            </a:r>
            <a:r>
              <a:rPr lang="en-US" altLang="zh-CN" dirty="0" smtClean="0"/>
              <a:t>(</a:t>
            </a:r>
            <a:r>
              <a:rPr lang="zh-CN" altLang="en-US" dirty="0" smtClean="0"/>
              <a:t>这个增益可以是当前步的也可以是之前某步的</a:t>
            </a:r>
            <a:r>
              <a:rPr lang="en-US" altLang="zh-CN" dirty="0" smtClean="0"/>
              <a:t>)</a:t>
            </a:r>
            <a:r>
              <a:rPr lang="zh-CN" altLang="en-US" dirty="0" smtClean="0"/>
              <a:t>从大到小排列。每次考察排在第一的特征</a:t>
            </a:r>
            <a:r>
              <a:rPr lang="en-US" altLang="zh-CN" dirty="0" smtClean="0"/>
              <a:t>,</a:t>
            </a:r>
            <a:r>
              <a:rPr lang="zh-CN" altLang="en-US" dirty="0" smtClean="0"/>
              <a:t>如果这个特征的增益已经是当前步的</a:t>
            </a:r>
            <a:r>
              <a:rPr lang="en-US" altLang="zh-CN" dirty="0" smtClean="0"/>
              <a:t>,</a:t>
            </a:r>
            <a:r>
              <a:rPr lang="zh-CN" altLang="en-US" dirty="0" smtClean="0"/>
              <a:t>那么这个特征就是增益最大的那个</a:t>
            </a:r>
            <a:r>
              <a:rPr lang="en-US" altLang="zh-CN" dirty="0" smtClean="0"/>
              <a:t>,</a:t>
            </a:r>
            <a:r>
              <a:rPr lang="zh-CN" altLang="en-US" dirty="0" smtClean="0"/>
              <a:t>选择这个特征</a:t>
            </a:r>
            <a:r>
              <a:rPr lang="en-US" altLang="zh-CN" dirty="0" smtClean="0"/>
              <a:t>,</a:t>
            </a:r>
            <a:r>
              <a:rPr lang="zh-CN" altLang="en-US" dirty="0" smtClean="0"/>
              <a:t>当前特征选择步结束</a:t>
            </a:r>
            <a:r>
              <a:rPr lang="en-US" altLang="zh-CN" dirty="0" smtClean="0"/>
              <a:t>,</a:t>
            </a:r>
            <a:r>
              <a:rPr lang="zh-CN" altLang="en-US" dirty="0" smtClean="0"/>
              <a:t>进入下个特征选择步</a:t>
            </a:r>
            <a:r>
              <a:rPr lang="en-US" altLang="zh-CN" dirty="0" smtClean="0"/>
              <a:t>;</a:t>
            </a:r>
            <a:r>
              <a:rPr lang="zh-CN" altLang="en-US" dirty="0" smtClean="0"/>
              <a:t>否则计算其在当前步的增益替代原来的值</a:t>
            </a:r>
            <a:r>
              <a:rPr lang="en-US" altLang="zh-CN" dirty="0" smtClean="0"/>
              <a:t>,</a:t>
            </a:r>
            <a:r>
              <a:rPr lang="zh-CN" altLang="en-US" dirty="0" smtClean="0"/>
              <a:t>并把它插入特征列中</a:t>
            </a:r>
            <a:r>
              <a:rPr lang="en-US" altLang="zh-CN" dirty="0" smtClean="0"/>
              <a:t>(</a:t>
            </a:r>
            <a:r>
              <a:rPr lang="zh-CN" altLang="en-US" dirty="0" smtClean="0"/>
              <a:t>保持排序</a:t>
            </a:r>
            <a:r>
              <a:rPr lang="en-US" altLang="zh-CN" dirty="0" smtClean="0"/>
              <a:t>)</a:t>
            </a:r>
            <a:r>
              <a:rPr lang="zh-CN" altLang="en-US" dirty="0" smtClean="0"/>
              <a:t>，再考察排在第一的特征。</a:t>
            </a:r>
            <a:endParaRPr lang="en-US" altLang="zh-CN" dirty="0" smtClean="0"/>
          </a:p>
          <a:p>
            <a:r>
              <a:rPr lang="en-US" altLang="zh-CN" dirty="0" smtClean="0"/>
              <a:t>SGC</a:t>
            </a:r>
            <a:r>
              <a:rPr lang="zh-CN" altLang="en-US" dirty="0" smtClean="0"/>
              <a:t>算法比原有的算法快上百甚至上千倍。这个新算法选取的特征集合的质量和原有的算法相当。我们将在第三章中详细介绍这个算法。</a:t>
            </a:r>
          </a:p>
          <a:p>
            <a:endParaRPr lang="zh-CN" altLang="en-US"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69</a:t>
            </a:fld>
            <a:endParaRPr lang="zh-CN" altLang="en-US"/>
          </a:p>
        </p:txBody>
      </p:sp>
    </p:spTree>
    <p:extLst>
      <p:ext uri="{BB962C8B-B14F-4D97-AF65-F5344CB8AC3E}">
        <p14:creationId xmlns:p14="http://schemas.microsoft.com/office/powerpoint/2010/main" val="24952584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最大墒执行系统的任务是根据训练系统的输出</a:t>
            </a:r>
            <a:r>
              <a:rPr lang="en-US" altLang="zh-CN" dirty="0" smtClean="0"/>
              <a:t>,</a:t>
            </a:r>
            <a:r>
              <a:rPr lang="zh-CN" altLang="en-US" dirty="0" smtClean="0"/>
              <a:t>为给定的表示为属性向量形式的实例</a:t>
            </a:r>
            <a:r>
              <a:rPr lang="en-US" altLang="zh-CN" dirty="0" smtClean="0"/>
              <a:t>x</a:t>
            </a:r>
            <a:r>
              <a:rPr lang="zh-CN" altLang="en-US" dirty="0" smtClean="0"/>
              <a:t>计算各个目标概念类相应的条件概率</a:t>
            </a:r>
            <a:r>
              <a:rPr lang="en-US" altLang="zh-CN" dirty="0" smtClean="0"/>
              <a:t>p(</a:t>
            </a:r>
            <a:r>
              <a:rPr lang="en-US" altLang="zh-CN" dirty="0" err="1" smtClean="0"/>
              <a:t>y|x</a:t>
            </a:r>
            <a:r>
              <a:rPr lang="en-US" altLang="zh-CN" dirty="0" smtClean="0"/>
              <a:t>).</a:t>
            </a:r>
          </a:p>
          <a:p>
            <a:r>
              <a:rPr lang="zh-CN" altLang="en-US" dirty="0" smtClean="0"/>
              <a:t>执行系统的输入有两部分</a:t>
            </a:r>
            <a:r>
              <a:rPr lang="en-US" altLang="zh-CN" dirty="0" smtClean="0"/>
              <a:t>:</a:t>
            </a:r>
            <a:r>
              <a:rPr lang="zh-CN" altLang="en-US" dirty="0" smtClean="0"/>
              <a:t>表示模型的数据</a:t>
            </a:r>
            <a:r>
              <a:rPr lang="en-US" altLang="zh-CN" dirty="0" smtClean="0"/>
              <a:t>,</a:t>
            </a:r>
            <a:r>
              <a:rPr lang="zh-CN" altLang="en-US" dirty="0" smtClean="0"/>
              <a:t>应用系统要求估计条件概率的对象</a:t>
            </a:r>
            <a:r>
              <a:rPr lang="en-US" altLang="zh-CN" dirty="0" smtClean="0"/>
              <a:t>(</a:t>
            </a:r>
            <a:r>
              <a:rPr lang="zh-CN" altLang="en-US" dirty="0" smtClean="0"/>
              <a:t>实例</a:t>
            </a:r>
            <a:r>
              <a:rPr lang="en-US" altLang="zh-CN" dirty="0" smtClean="0"/>
              <a:t>x)</a:t>
            </a:r>
            <a:r>
              <a:rPr lang="zh-CN" altLang="en-US" dirty="0" smtClean="0"/>
              <a:t>。其中表示模型的数据指的是特征及其相应参数的集合</a:t>
            </a:r>
            <a:r>
              <a:rPr lang="en-US" altLang="zh-CN" dirty="0" smtClean="0"/>
              <a:t>,</a:t>
            </a:r>
            <a:r>
              <a:rPr lang="zh-CN" altLang="en-US" dirty="0" smtClean="0"/>
              <a:t>这个输入对使用者来说是透明的</a:t>
            </a:r>
            <a:r>
              <a:rPr lang="en-US" altLang="zh-CN" dirty="0" smtClean="0"/>
              <a:t>,</a:t>
            </a:r>
            <a:r>
              <a:rPr lang="zh-CN" altLang="en-US" dirty="0" smtClean="0"/>
              <a:t>因为这是整个通用最大嫡工具内部定义的格式。而另外的输入</a:t>
            </a:r>
            <a:r>
              <a:rPr lang="en-US" altLang="zh-CN" dirty="0" smtClean="0"/>
              <a:t>,</a:t>
            </a:r>
            <a:r>
              <a:rPr lang="zh-CN" altLang="en-US" dirty="0" smtClean="0"/>
              <a:t>实例</a:t>
            </a:r>
            <a:r>
              <a:rPr lang="en-US" altLang="zh-CN" dirty="0" smtClean="0"/>
              <a:t>x</a:t>
            </a:r>
            <a:r>
              <a:rPr lang="zh-CN" altLang="en-US" dirty="0" smtClean="0"/>
              <a:t>要求使用和训练系统同样的数据转换方法</a:t>
            </a:r>
            <a:r>
              <a:rPr lang="en-US" altLang="zh-CN" dirty="0" smtClean="0"/>
              <a:t>,</a:t>
            </a:r>
            <a:r>
              <a:rPr lang="zh-CN" altLang="en-US" dirty="0" smtClean="0"/>
              <a:t>把其表示成属性向量的形式</a:t>
            </a:r>
            <a:r>
              <a:rPr lang="en-US" altLang="zh-CN" dirty="0" smtClean="0"/>
              <a:t>,</a:t>
            </a:r>
            <a:r>
              <a:rPr lang="zh-CN" altLang="en-US" dirty="0" smtClean="0"/>
              <a:t>与最大嫡执行系统进行交互。</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70</a:t>
            </a:fld>
            <a:endParaRPr lang="zh-CN" altLang="en-US"/>
          </a:p>
        </p:txBody>
      </p:sp>
    </p:spTree>
    <p:extLst>
      <p:ext uri="{BB962C8B-B14F-4D97-AF65-F5344CB8AC3E}">
        <p14:creationId xmlns:p14="http://schemas.microsoft.com/office/powerpoint/2010/main" val="2222729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从理论上说</a:t>
            </a:r>
            <a:r>
              <a:rPr lang="en-US" altLang="zh-CN" dirty="0" smtClean="0"/>
              <a:t>,</a:t>
            </a:r>
            <a:r>
              <a:rPr lang="zh-CN" altLang="en-US" dirty="0" smtClean="0"/>
              <a:t>自然语言处理一般按照词、句子和篇章三个层次来开展研究。句子是自然语言处理的一个基本处理单位</a:t>
            </a:r>
            <a:r>
              <a:rPr lang="en-US" altLang="zh-CN" dirty="0" smtClean="0"/>
              <a:t>,</a:t>
            </a:r>
            <a:r>
              <a:rPr lang="zh-CN" altLang="en-US" dirty="0" smtClean="0"/>
              <a:t>同时也是很多应用的基本上下文环境。例如</a:t>
            </a:r>
            <a:r>
              <a:rPr lang="en-US" altLang="zh-CN" dirty="0" smtClean="0"/>
              <a:t>,</a:t>
            </a:r>
            <a:r>
              <a:rPr lang="zh-CN" altLang="en-US" dirty="0" smtClean="0"/>
              <a:t>词性标注以单词为基本处理单元</a:t>
            </a:r>
            <a:r>
              <a:rPr lang="en-US" altLang="zh-CN" dirty="0" smtClean="0"/>
              <a:t>,</a:t>
            </a:r>
            <a:r>
              <a:rPr lang="zh-CN" altLang="en-US" dirty="0" smtClean="0"/>
              <a:t>搜索最优的句子级序列标注；语法分析更是考查句子中单词之间的修饰关系。因为其中句子处理在三个层次中具有承上启下的作用</a:t>
            </a:r>
            <a:r>
              <a:rPr lang="en-US" altLang="zh-CN" dirty="0" smtClean="0"/>
              <a:t>,</a:t>
            </a:r>
            <a:r>
              <a:rPr lang="zh-CN" altLang="en-US" dirty="0" smtClean="0"/>
              <a:t>所以它是一个中心课题。</a:t>
            </a:r>
          </a:p>
          <a:p>
            <a:r>
              <a:rPr lang="zh-CN" altLang="en-US" dirty="0" smtClean="0"/>
              <a:t>为了解决这个中心课题</a:t>
            </a:r>
            <a:r>
              <a:rPr lang="en-US" altLang="zh-CN" dirty="0" smtClean="0"/>
              <a:t>,</a:t>
            </a:r>
            <a:r>
              <a:rPr lang="zh-CN" altLang="en-US" dirty="0" smtClean="0"/>
              <a:t>我们在条件最大嫡模型的框架下</a:t>
            </a:r>
            <a:r>
              <a:rPr lang="en-US" altLang="zh-CN" dirty="0" smtClean="0"/>
              <a:t>,</a:t>
            </a:r>
            <a:r>
              <a:rPr lang="zh-CN" altLang="en-US" dirty="0" smtClean="0"/>
              <a:t>编制了一套高效实用的自然语言处理工具来解决断句、词性标注和基本短语识别问题。</a:t>
            </a:r>
          </a:p>
          <a:p>
            <a:r>
              <a:rPr lang="zh-CN" altLang="en-US" dirty="0" smtClean="0"/>
              <a:t>我们分别集成了英文断句</a:t>
            </a:r>
            <a:r>
              <a:rPr lang="en-US" altLang="zh-CN" dirty="0" smtClean="0"/>
              <a:t>,</a:t>
            </a:r>
            <a:r>
              <a:rPr lang="zh-CN" altLang="en-US" dirty="0" smtClean="0"/>
              <a:t>英文分词</a:t>
            </a:r>
            <a:r>
              <a:rPr lang="en-US" altLang="zh-CN" dirty="0" smtClean="0"/>
              <a:t>,</a:t>
            </a:r>
            <a:r>
              <a:rPr lang="zh-CN" altLang="en-US" dirty="0" smtClean="0"/>
              <a:t>英文词性标注和中英文基本短语识别这些工具。其中</a:t>
            </a:r>
            <a:r>
              <a:rPr lang="en-US" altLang="zh-CN" dirty="0" smtClean="0"/>
              <a:t>,</a:t>
            </a:r>
            <a:r>
              <a:rPr lang="zh-CN" altLang="en-US" dirty="0" smtClean="0"/>
              <a:t>英文分词工具使用的是基于简单规则的方法。</a:t>
            </a:r>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71</a:t>
            </a:fld>
            <a:endParaRPr lang="zh-CN" altLang="en-US"/>
          </a:p>
        </p:txBody>
      </p:sp>
    </p:spTree>
    <p:extLst>
      <p:ext uri="{BB962C8B-B14F-4D97-AF65-F5344CB8AC3E}">
        <p14:creationId xmlns:p14="http://schemas.microsoft.com/office/powerpoint/2010/main" val="265374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8</a:t>
            </a:fld>
            <a:endParaRPr lang="zh-CN" altLang="en-US"/>
          </a:p>
        </p:txBody>
      </p:sp>
    </p:spTree>
    <p:extLst>
      <p:ext uri="{BB962C8B-B14F-4D97-AF65-F5344CB8AC3E}">
        <p14:creationId xmlns:p14="http://schemas.microsoft.com/office/powerpoint/2010/main" val="918394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自然语言的句子之间并没有特定的分割符。一般来说</a:t>
            </a:r>
            <a:r>
              <a:rPr lang="en-US" altLang="zh-CN" dirty="0" smtClean="0"/>
              <a:t>,</a:t>
            </a:r>
            <a:r>
              <a:rPr lang="zh-CN" altLang="en-US" dirty="0" smtClean="0"/>
              <a:t>在英文中</a:t>
            </a:r>
            <a:r>
              <a:rPr lang="en-US" altLang="zh-CN" dirty="0" smtClean="0"/>
              <a:t>,</a:t>
            </a:r>
            <a:r>
              <a:rPr lang="zh-CN" altLang="en-US" dirty="0" smtClean="0"/>
              <a:t>句号“</a:t>
            </a:r>
            <a:r>
              <a:rPr lang="en-US" altLang="zh-CN" dirty="0" smtClean="0"/>
              <a:t>.</a:t>
            </a:r>
            <a:r>
              <a:rPr lang="zh-CN" altLang="en-US" dirty="0" smtClean="0"/>
              <a:t>”</a:t>
            </a:r>
            <a:r>
              <a:rPr lang="en-US" altLang="zh-CN" dirty="0" smtClean="0"/>
              <a:t>,</a:t>
            </a:r>
            <a:r>
              <a:rPr lang="zh-CN" altLang="en-US" dirty="0" smtClean="0"/>
              <a:t>问号</a:t>
            </a:r>
            <a:r>
              <a:rPr lang="en-US" altLang="zh-CN" dirty="0" smtClean="0"/>
              <a:t>“</a:t>
            </a:r>
            <a:r>
              <a:rPr lang="zh-CN" altLang="en-US" dirty="0" smtClean="0"/>
              <a:t>？</a:t>
            </a:r>
            <a:r>
              <a:rPr lang="en-US" altLang="zh-CN" dirty="0" smtClean="0"/>
              <a:t>”,</a:t>
            </a:r>
            <a:r>
              <a:rPr lang="zh-CN" altLang="en-US" dirty="0" smtClean="0"/>
              <a:t>感叹号“！”可以作为句子结束的符号</a:t>
            </a:r>
            <a:r>
              <a:rPr lang="en-US" altLang="zh-CN" dirty="0" smtClean="0"/>
              <a:t>,</a:t>
            </a:r>
            <a:r>
              <a:rPr lang="zh-CN" altLang="en-US" dirty="0" smtClean="0"/>
              <a:t>然而实际情况并没有这么简单。</a:t>
            </a:r>
            <a:endParaRPr lang="en-US" altLang="zh-CN" dirty="0" smtClean="0"/>
          </a:p>
          <a:p>
            <a:r>
              <a:rPr lang="zh-CN" altLang="en-US" dirty="0" smtClean="0"/>
              <a:t>文中出现的符号“。”可能不是句号</a:t>
            </a:r>
            <a:r>
              <a:rPr lang="en-US" altLang="zh-CN" dirty="0" smtClean="0"/>
              <a:t>,</a:t>
            </a:r>
            <a:r>
              <a:rPr lang="zh-CN" altLang="en-US" dirty="0" smtClean="0"/>
              <a:t>例如句子“</a:t>
            </a:r>
            <a:r>
              <a:rPr lang="en-US" altLang="zh-CN" dirty="0" smtClean="0"/>
              <a:t>Mr.</a:t>
            </a:r>
            <a:r>
              <a:rPr lang="en-US" altLang="zh-CN" baseline="0" dirty="0" smtClean="0"/>
              <a:t> Smith is a good man.</a:t>
            </a:r>
            <a:r>
              <a:rPr lang="zh-CN" altLang="en-US" dirty="0" smtClean="0"/>
              <a:t>”中</a:t>
            </a:r>
            <a:r>
              <a:rPr lang="en-US" altLang="zh-CN" dirty="0" smtClean="0"/>
              <a:t>,</a:t>
            </a:r>
            <a:r>
              <a:rPr lang="en-US" altLang="zh-CN" dirty="0" err="1" smtClean="0"/>
              <a:t>Mr</a:t>
            </a:r>
            <a:r>
              <a:rPr lang="zh-CN" altLang="en-US" dirty="0" smtClean="0"/>
              <a:t>后面的符号“</a:t>
            </a:r>
            <a:r>
              <a:rPr lang="en-US" altLang="zh-CN" dirty="0" smtClean="0"/>
              <a:t>.</a:t>
            </a:r>
            <a:r>
              <a:rPr lang="zh-CN" altLang="en-US" dirty="0" smtClean="0"/>
              <a:t>”就不表示句子的结束。另外句号“</a:t>
            </a:r>
            <a:r>
              <a:rPr lang="en-US" altLang="zh-CN" dirty="0" smtClean="0"/>
              <a:t>.</a:t>
            </a:r>
            <a:r>
              <a:rPr lang="zh-CN" altLang="en-US" dirty="0" smtClean="0"/>
              <a:t>”后面还可能有其它符号</a:t>
            </a:r>
            <a:r>
              <a:rPr lang="en-US" altLang="zh-CN" dirty="0" smtClean="0"/>
              <a:t>,</a:t>
            </a:r>
            <a:r>
              <a:rPr lang="zh-CN" altLang="en-US" dirty="0" smtClean="0"/>
              <a:t>例如句子“</a:t>
            </a:r>
            <a:r>
              <a:rPr lang="en-US" altLang="zh-CN" dirty="0" smtClean="0"/>
              <a:t>He</a:t>
            </a:r>
            <a:r>
              <a:rPr lang="en-US" altLang="zh-CN" baseline="0" dirty="0" smtClean="0"/>
              <a:t> said,</a:t>
            </a:r>
            <a:r>
              <a:rPr lang="en-US" altLang="zh-CN" dirty="0" smtClean="0"/>
              <a:t>“</a:t>
            </a:r>
            <a:r>
              <a:rPr lang="en-US" altLang="zh-CN" dirty="0" err="1" smtClean="0"/>
              <a:t>Mr</a:t>
            </a:r>
            <a:r>
              <a:rPr lang="en-US" altLang="zh-CN" dirty="0" smtClean="0"/>
              <a:t>. Smith is a good man.””</a:t>
            </a:r>
            <a:r>
              <a:rPr lang="zh-CN" altLang="en-US" dirty="0" smtClean="0"/>
              <a:t>中</a:t>
            </a:r>
            <a:r>
              <a:rPr lang="en-US" altLang="zh-CN" dirty="0" smtClean="0"/>
              <a:t>,</a:t>
            </a:r>
            <a:r>
              <a:rPr lang="zh-CN" altLang="en-US" dirty="0" smtClean="0"/>
              <a:t>句号“</a:t>
            </a:r>
            <a:r>
              <a:rPr lang="en-US" altLang="zh-CN" dirty="0" smtClean="0"/>
              <a:t>.</a:t>
            </a:r>
            <a:r>
              <a:rPr lang="zh-CN" altLang="en-US" dirty="0" smtClean="0"/>
              <a:t>”的后面还有引号“””。在真实文本中</a:t>
            </a:r>
            <a:r>
              <a:rPr lang="en-US" altLang="zh-CN" dirty="0" smtClean="0"/>
              <a:t>,</a:t>
            </a:r>
            <a:r>
              <a:rPr lang="zh-CN" altLang="en-US" dirty="0" smtClean="0"/>
              <a:t>特别是互联网上的文本</a:t>
            </a:r>
            <a:r>
              <a:rPr lang="en-US" altLang="zh-CN" dirty="0" smtClean="0"/>
              <a:t>,</a:t>
            </a:r>
            <a:r>
              <a:rPr lang="zh-CN" altLang="en-US" dirty="0" smtClean="0"/>
              <a:t>由于书写不规范</a:t>
            </a:r>
            <a:r>
              <a:rPr lang="en-US" altLang="zh-CN" dirty="0" smtClean="0"/>
              <a:t>,</a:t>
            </a:r>
            <a:r>
              <a:rPr lang="zh-CN" altLang="en-US" dirty="0" smtClean="0"/>
              <a:t>句子和句子之间可能连分割符都没有。</a:t>
            </a:r>
          </a:p>
          <a:p>
            <a:r>
              <a:rPr lang="zh-CN" altLang="en-US" dirty="0" smtClean="0"/>
              <a:t>英文断句模型的输出有两个“是”或“否”。我们的英文断句工具处理对象是一般书写比较规范的普通新闻语料</a:t>
            </a:r>
            <a:r>
              <a:rPr lang="en-US" altLang="zh-CN" dirty="0" smtClean="0"/>
              <a:t>,</a:t>
            </a:r>
            <a:r>
              <a:rPr lang="zh-CN" altLang="en-US" dirty="0" smtClean="0"/>
              <a:t>因此只考察三种标点符号</a:t>
            </a:r>
            <a:r>
              <a:rPr lang="en-US" altLang="zh-CN" dirty="0" smtClean="0"/>
              <a:t>,</a:t>
            </a:r>
            <a:r>
              <a:rPr lang="zh-CN" altLang="en-US" dirty="0" smtClean="0"/>
              <a:t>句号“”</a:t>
            </a:r>
            <a:r>
              <a:rPr lang="en-US" altLang="zh-CN" dirty="0" smtClean="0"/>
              <a:t>,</a:t>
            </a:r>
            <a:r>
              <a:rPr lang="zh-CN" altLang="en-US" dirty="0" smtClean="0"/>
              <a:t>问号“”</a:t>
            </a:r>
            <a:r>
              <a:rPr lang="en-US" altLang="zh-CN" dirty="0" smtClean="0"/>
              <a:t>,</a:t>
            </a:r>
            <a:r>
              <a:rPr lang="zh-CN" altLang="en-US" dirty="0" smtClean="0"/>
              <a:t>感叹号“</a:t>
            </a:r>
            <a:r>
              <a:rPr lang="en-US" altLang="zh-CN" dirty="0" smtClean="0"/>
              <a:t>!</a:t>
            </a:r>
            <a:r>
              <a:rPr lang="zh-CN" altLang="en-US" dirty="0" smtClean="0"/>
              <a:t>”</a:t>
            </a:r>
            <a:r>
              <a:rPr lang="en-US" altLang="zh-CN" dirty="0" smtClean="0"/>
              <a:t>,</a:t>
            </a:r>
            <a:r>
              <a:rPr lang="zh-CN" altLang="en-US" dirty="0" smtClean="0"/>
              <a:t>是否作为句子结束标记。我们称这三种标点符号为句子结束符。文本以空格和换行符为分割符</a:t>
            </a:r>
            <a:r>
              <a:rPr lang="en-US" altLang="zh-CN" dirty="0" smtClean="0"/>
              <a:t>,</a:t>
            </a:r>
            <a:r>
              <a:rPr lang="zh-CN" altLang="en-US" dirty="0" smtClean="0"/>
              <a:t>形成字符串序列</a:t>
            </a:r>
            <a:r>
              <a:rPr lang="en-US" altLang="zh-CN" dirty="0" smtClean="0"/>
              <a:t>,</a:t>
            </a:r>
            <a:r>
              <a:rPr lang="zh-CN" altLang="en-US" dirty="0" smtClean="0"/>
              <a:t>包含句子结束符的字符串为候选串。</a:t>
            </a:r>
            <a:endParaRPr lang="en-US" altLang="zh-CN" dirty="0" smtClean="0"/>
          </a:p>
          <a:p>
            <a:r>
              <a:rPr lang="zh-CN" altLang="en-US" dirty="0" smtClean="0"/>
              <a:t>基于最大嫡方法的英文断句工具采用了</a:t>
            </a:r>
            <a:r>
              <a:rPr lang="en-US" altLang="zh-CN" dirty="0" smtClean="0"/>
              <a:t>7</a:t>
            </a:r>
            <a:r>
              <a:rPr lang="zh-CN" altLang="en-US" dirty="0" smtClean="0"/>
              <a:t>个属性</a:t>
            </a:r>
            <a:r>
              <a:rPr lang="en-US" altLang="zh-CN" dirty="0" smtClean="0"/>
              <a:t>,</a:t>
            </a:r>
          </a:p>
          <a:p>
            <a:r>
              <a:rPr lang="zh-CN" altLang="en-US" dirty="0" smtClean="0"/>
              <a:t>前缀</a:t>
            </a:r>
            <a:r>
              <a:rPr lang="en-US" altLang="zh-CN" dirty="0" smtClean="0"/>
              <a:t>:</a:t>
            </a:r>
            <a:r>
              <a:rPr lang="en-US" altLang="zh-CN" baseline="0" dirty="0" smtClean="0"/>
              <a:t> </a:t>
            </a:r>
            <a:r>
              <a:rPr lang="zh-CN" altLang="en-US" dirty="0" smtClean="0"/>
              <a:t>候选串中</a:t>
            </a:r>
            <a:r>
              <a:rPr lang="en-US" altLang="zh-CN" dirty="0" smtClean="0"/>
              <a:t>,</a:t>
            </a:r>
            <a:r>
              <a:rPr lang="zh-CN" altLang="en-US" dirty="0" smtClean="0"/>
              <a:t>句子结束符前的词符串。由于候选串中可能包含多个句子结束符</a:t>
            </a:r>
            <a:r>
              <a:rPr lang="en-US" altLang="zh-CN" dirty="0" smtClean="0"/>
              <a:t>,</a:t>
            </a:r>
            <a:r>
              <a:rPr lang="zh-CN" altLang="en-US" dirty="0" smtClean="0"/>
              <a:t>所以以最右边的结束符为准。</a:t>
            </a:r>
            <a:endParaRPr lang="en-US" altLang="zh-CN" dirty="0" smtClean="0"/>
          </a:p>
          <a:p>
            <a:r>
              <a:rPr lang="zh-CN" altLang="en-US" dirty="0" smtClean="0"/>
              <a:t>后缀</a:t>
            </a:r>
            <a:r>
              <a:rPr lang="en-US" altLang="zh-CN" dirty="0" smtClean="0"/>
              <a:t>: </a:t>
            </a:r>
            <a:r>
              <a:rPr lang="zh-CN" altLang="en-US" dirty="0" smtClean="0"/>
              <a:t>候选串中</a:t>
            </a:r>
            <a:r>
              <a:rPr lang="en-US" altLang="zh-CN" dirty="0" smtClean="0"/>
              <a:t>,</a:t>
            </a:r>
            <a:r>
              <a:rPr lang="zh-CN" altLang="en-US" dirty="0" smtClean="0"/>
              <a:t>句子结束符后的词符串。以候选串中最右边的结束符为准。</a:t>
            </a:r>
          </a:p>
          <a:p>
            <a:endParaRPr lang="zh-CN" altLang="en-US"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72</a:t>
            </a:fld>
            <a:endParaRPr lang="zh-CN" altLang="en-US"/>
          </a:p>
        </p:txBody>
      </p:sp>
    </p:spTree>
    <p:extLst>
      <p:ext uri="{BB962C8B-B14F-4D97-AF65-F5344CB8AC3E}">
        <p14:creationId xmlns:p14="http://schemas.microsoft.com/office/powerpoint/2010/main" val="29372532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前缀</a:t>
            </a:r>
            <a:r>
              <a:rPr lang="en-US" altLang="zh-CN" dirty="0" smtClean="0"/>
              <a:t>:</a:t>
            </a:r>
            <a:r>
              <a:rPr lang="en-US" altLang="zh-CN" baseline="0" dirty="0" smtClean="0"/>
              <a:t> </a:t>
            </a:r>
            <a:r>
              <a:rPr lang="zh-CN" altLang="en-US" dirty="0" smtClean="0"/>
              <a:t>候选串中</a:t>
            </a:r>
            <a:r>
              <a:rPr lang="en-US" altLang="zh-CN" dirty="0" smtClean="0"/>
              <a:t>,</a:t>
            </a:r>
            <a:r>
              <a:rPr lang="zh-CN" altLang="en-US" dirty="0" smtClean="0"/>
              <a:t>句子结束符前的词符串。由于候选串中可能包含多个句子结束符</a:t>
            </a:r>
            <a:r>
              <a:rPr lang="en-US" altLang="zh-CN" dirty="0" smtClean="0"/>
              <a:t>,</a:t>
            </a:r>
            <a:r>
              <a:rPr lang="zh-CN" altLang="en-US" dirty="0" smtClean="0"/>
              <a:t>所以以最右边的结束符为准。</a:t>
            </a:r>
            <a:endParaRPr lang="en-US" altLang="zh-CN" dirty="0" smtClean="0"/>
          </a:p>
          <a:p>
            <a:r>
              <a:rPr lang="zh-CN" altLang="en-US" dirty="0" smtClean="0"/>
              <a:t>后缀</a:t>
            </a:r>
            <a:r>
              <a:rPr lang="en-US" altLang="zh-CN" dirty="0" smtClean="0"/>
              <a:t>: </a:t>
            </a:r>
            <a:r>
              <a:rPr lang="zh-CN" altLang="en-US" dirty="0" smtClean="0"/>
              <a:t>候选串中</a:t>
            </a:r>
            <a:r>
              <a:rPr lang="en-US" altLang="zh-CN" dirty="0" smtClean="0"/>
              <a:t>,</a:t>
            </a:r>
            <a:r>
              <a:rPr lang="zh-CN" altLang="en-US" dirty="0" smtClean="0"/>
              <a:t>句子结束符后的词符串。以候选串中最右边的结束符为准。</a:t>
            </a:r>
          </a:p>
          <a:p>
            <a:r>
              <a:rPr lang="zh-CN" altLang="en-US" dirty="0" smtClean="0"/>
              <a:t>前缀或后缀是否在缩写列表内</a:t>
            </a:r>
            <a:r>
              <a:rPr lang="en-US" altLang="zh-CN" dirty="0" smtClean="0"/>
              <a:t>: </a:t>
            </a:r>
            <a:r>
              <a:rPr lang="zh-CN" altLang="en-US" dirty="0" smtClean="0"/>
              <a:t>这是个二值的属性。缩写列表从训练语料中产生。</a:t>
            </a:r>
            <a:endParaRPr lang="en-US" altLang="zh-CN" dirty="0" smtClean="0"/>
          </a:p>
          <a:p>
            <a:r>
              <a:rPr lang="zh-CN" altLang="en-US" dirty="0" smtClean="0"/>
              <a:t>左词</a:t>
            </a:r>
            <a:r>
              <a:rPr lang="en-US" altLang="zh-CN" dirty="0" smtClean="0"/>
              <a:t>:</a:t>
            </a:r>
            <a:r>
              <a:rPr lang="en-US" altLang="zh-CN" baseline="0" dirty="0" smtClean="0"/>
              <a:t> </a:t>
            </a:r>
            <a:r>
              <a:rPr lang="zh-CN" altLang="en-US" dirty="0" smtClean="0"/>
              <a:t>候选串左边的单词。</a:t>
            </a:r>
          </a:p>
          <a:p>
            <a:r>
              <a:rPr lang="zh-CN" altLang="en-US" dirty="0" smtClean="0"/>
              <a:t>右词</a:t>
            </a:r>
            <a:r>
              <a:rPr lang="zh-CN" altLang="en-US" baseline="0" dirty="0" smtClean="0"/>
              <a:t>：</a:t>
            </a:r>
            <a:r>
              <a:rPr lang="zh-CN" altLang="en-US" dirty="0" smtClean="0"/>
              <a:t>候选串右边的单词。</a:t>
            </a:r>
            <a:endParaRPr lang="en-US" altLang="zh-CN" dirty="0" smtClean="0"/>
          </a:p>
          <a:p>
            <a:r>
              <a:rPr lang="zh-CN" altLang="en-US" dirty="0" smtClean="0"/>
              <a:t>左词或右词是否在缩写列表内：这是个二值的属性。缩写列表从训练语料中产生。</a:t>
            </a:r>
            <a:endParaRPr lang="en-US" altLang="zh-CN" dirty="0" smtClean="0"/>
          </a:p>
          <a:p>
            <a:r>
              <a:rPr lang="zh-CN" altLang="en-US" dirty="0" smtClean="0"/>
              <a:t>候选串是否包含数字：这是个二值的属性。候选串是否包含</a:t>
            </a:r>
            <a:r>
              <a:rPr lang="en-US" altLang="zh-CN" dirty="0" smtClean="0"/>
              <a:t>0-9</a:t>
            </a:r>
            <a:r>
              <a:rPr lang="zh-CN" altLang="en-US" dirty="0" smtClean="0"/>
              <a:t>这十个字符中的至少一个。</a:t>
            </a:r>
            <a:endParaRPr lang="en-US" altLang="zh-CN" dirty="0" smtClean="0"/>
          </a:p>
          <a:p>
            <a:r>
              <a:rPr lang="zh-CN" altLang="en-US" dirty="0" smtClean="0"/>
              <a:t>我们用</a:t>
            </a:r>
            <a:r>
              <a:rPr lang="en-US" altLang="zh-CN" dirty="0" smtClean="0"/>
              <a:t>WSJ00-02</a:t>
            </a:r>
            <a:r>
              <a:rPr lang="zh-CN" altLang="en-US" dirty="0" smtClean="0"/>
              <a:t>以及</a:t>
            </a:r>
            <a:r>
              <a:rPr lang="en-US" altLang="zh-CN" dirty="0" smtClean="0"/>
              <a:t>WSJ07-24</a:t>
            </a:r>
            <a:r>
              <a:rPr lang="zh-CN" altLang="en-US" dirty="0" smtClean="0"/>
              <a:t>作为训练语料，</a:t>
            </a:r>
            <a:r>
              <a:rPr lang="en-US" altLang="zh-CN" dirty="0" smtClean="0"/>
              <a:t>WSJ03-06</a:t>
            </a:r>
            <a:r>
              <a:rPr lang="zh-CN" altLang="en-US" dirty="0" smtClean="0"/>
              <a:t>作为测试语料，所有维数小于等于</a:t>
            </a:r>
            <a:r>
              <a:rPr lang="en-US" altLang="zh-CN" dirty="0" smtClean="0"/>
              <a:t>3</a:t>
            </a:r>
            <a:r>
              <a:rPr lang="zh-CN" altLang="en-US" dirty="0" smtClean="0"/>
              <a:t>的特征</a:t>
            </a:r>
            <a:r>
              <a:rPr lang="en-US" altLang="zh-CN" dirty="0" smtClean="0"/>
              <a:t>(</a:t>
            </a:r>
            <a:r>
              <a:rPr lang="zh-CN" altLang="en-US" dirty="0" smtClean="0"/>
              <a:t>特征维数是特征中非零属性的个数</a:t>
            </a:r>
            <a:r>
              <a:rPr lang="en-US" altLang="zh-CN" dirty="0" smtClean="0"/>
              <a:t>)</a:t>
            </a:r>
            <a:r>
              <a:rPr lang="zh-CN" altLang="en-US" dirty="0" smtClean="0"/>
              <a:t>为候选集，使用</a:t>
            </a:r>
            <a:r>
              <a:rPr lang="en-US" altLang="zh-CN" dirty="0" smtClean="0"/>
              <a:t>SGC</a:t>
            </a:r>
            <a:r>
              <a:rPr lang="zh-CN" altLang="en-US" dirty="0" smtClean="0"/>
              <a:t>算法选了</a:t>
            </a:r>
            <a:r>
              <a:rPr lang="en-US" altLang="zh-CN" dirty="0" smtClean="0"/>
              <a:t>405</a:t>
            </a:r>
            <a:r>
              <a:rPr lang="zh-CN" altLang="en-US" dirty="0" smtClean="0"/>
              <a:t>个特征，我们的系统取得的精度为</a:t>
            </a:r>
            <a:r>
              <a:rPr lang="en-US" altLang="zh-CN" dirty="0" smtClean="0"/>
              <a:t>98.0%</a:t>
            </a:r>
          </a:p>
          <a:p>
            <a:endParaRPr lang="en-US" altLang="zh-CN"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73</a:t>
            </a:fld>
            <a:endParaRPr lang="zh-CN" altLang="en-US"/>
          </a:p>
        </p:txBody>
      </p:sp>
    </p:spTree>
    <p:extLst>
      <p:ext uri="{BB962C8B-B14F-4D97-AF65-F5344CB8AC3E}">
        <p14:creationId xmlns:p14="http://schemas.microsoft.com/office/powerpoint/2010/main" val="1070263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英文词性标注器共标注</a:t>
            </a:r>
            <a:r>
              <a:rPr lang="en-US" altLang="zh-CN" dirty="0" smtClean="0"/>
              <a:t>45</a:t>
            </a:r>
            <a:r>
              <a:rPr lang="zh-CN" altLang="en-US" dirty="0" smtClean="0"/>
              <a:t>种词性标注。基于最大嫡方法的英文词性标注器采用</a:t>
            </a:r>
            <a:r>
              <a:rPr lang="en-US" altLang="zh-CN" dirty="0" smtClean="0"/>
              <a:t>18</a:t>
            </a:r>
            <a:r>
              <a:rPr lang="zh-CN" altLang="en-US" dirty="0" smtClean="0"/>
              <a:t>个属性</a:t>
            </a:r>
            <a:r>
              <a:rPr lang="en-US" altLang="zh-CN" dirty="0" smtClean="0"/>
              <a:t>,</a:t>
            </a:r>
            <a:r>
              <a:rPr lang="zh-CN" altLang="en-US" dirty="0" smtClean="0"/>
              <a:t>即包括</a:t>
            </a:r>
            <a:r>
              <a:rPr lang="en-US" altLang="zh-CN" dirty="0" smtClean="0"/>
              <a:t>:</a:t>
            </a:r>
          </a:p>
          <a:p>
            <a:r>
              <a:rPr lang="zh-CN" altLang="en-US" dirty="0" smtClean="0"/>
              <a:t>五个单词</a:t>
            </a:r>
            <a:r>
              <a:rPr lang="en-US" altLang="zh-CN" dirty="0" smtClean="0"/>
              <a:t>:</a:t>
            </a:r>
            <a:r>
              <a:rPr lang="zh-CN" altLang="en-US" dirty="0" smtClean="0"/>
              <a:t>当前词和左右第一、第二个词的单词本身</a:t>
            </a:r>
            <a:r>
              <a:rPr lang="en-US" altLang="zh-CN" dirty="0" smtClean="0"/>
              <a:t>;</a:t>
            </a:r>
            <a:r>
              <a:rPr lang="zh-CN" altLang="en-US" dirty="0" smtClean="0"/>
              <a:t>两个词性标记</a:t>
            </a:r>
            <a:r>
              <a:rPr lang="en-US" altLang="zh-CN" dirty="0" smtClean="0"/>
              <a:t>:</a:t>
            </a:r>
            <a:r>
              <a:rPr lang="zh-CN" altLang="en-US" dirty="0" smtClean="0"/>
              <a:t>左边第一、第二个词的词性标注</a:t>
            </a:r>
            <a:r>
              <a:rPr lang="en-US" altLang="zh-CN" dirty="0" smtClean="0"/>
              <a:t>,</a:t>
            </a:r>
          </a:p>
          <a:p>
            <a:r>
              <a:rPr lang="zh-CN" altLang="en-US" dirty="0" smtClean="0"/>
              <a:t>当前词的三个拼写属性</a:t>
            </a:r>
            <a:r>
              <a:rPr lang="en-US" altLang="zh-CN" dirty="0" smtClean="0"/>
              <a:t>:</a:t>
            </a:r>
            <a:r>
              <a:rPr lang="zh-CN" altLang="en-US" dirty="0" smtClean="0"/>
              <a:t>首字母是否大写</a:t>
            </a:r>
            <a:r>
              <a:rPr lang="en-US" altLang="zh-CN" dirty="0" smtClean="0"/>
              <a:t>,</a:t>
            </a:r>
            <a:r>
              <a:rPr lang="zh-CN" altLang="en-US" dirty="0" smtClean="0"/>
              <a:t>是否包含数字</a:t>
            </a:r>
            <a:r>
              <a:rPr lang="en-US" altLang="zh-CN" dirty="0" smtClean="0"/>
              <a:t>,</a:t>
            </a:r>
            <a:r>
              <a:rPr lang="zh-CN" altLang="en-US" dirty="0" smtClean="0"/>
              <a:t>是否包含连接符“一”</a:t>
            </a:r>
            <a:r>
              <a:rPr lang="en-US" altLang="zh-CN" dirty="0" smtClean="0"/>
              <a:t>;</a:t>
            </a:r>
            <a:r>
              <a:rPr lang="zh-CN" altLang="en-US" dirty="0" smtClean="0"/>
              <a:t>当前词的四个前缀属性</a:t>
            </a:r>
            <a:r>
              <a:rPr lang="en-US" altLang="zh-CN" dirty="0" smtClean="0"/>
              <a:t>;</a:t>
            </a:r>
            <a:r>
              <a:rPr lang="zh-CN" altLang="en-US" dirty="0" smtClean="0"/>
              <a:t>当前词的四个后缀属性。</a:t>
            </a:r>
          </a:p>
          <a:p>
            <a:r>
              <a:rPr lang="zh-CN" altLang="en-US" dirty="0" smtClean="0"/>
              <a:t>我们以标准语料</a:t>
            </a:r>
            <a:r>
              <a:rPr lang="en-US" altLang="zh-CN" dirty="0" smtClean="0"/>
              <a:t>WSJ02-21</a:t>
            </a:r>
            <a:r>
              <a:rPr lang="zh-CN" altLang="en-US" baseline="0" dirty="0" smtClean="0"/>
              <a:t> </a:t>
            </a:r>
            <a:r>
              <a:rPr lang="zh-CN" altLang="en-US" dirty="0" smtClean="0"/>
              <a:t>训练</a:t>
            </a:r>
            <a:r>
              <a:rPr lang="en-US" altLang="zh-CN" dirty="0" smtClean="0"/>
              <a:t>,WSJ00-02</a:t>
            </a:r>
            <a:r>
              <a:rPr lang="zh-CN" altLang="en-US" dirty="0" smtClean="0"/>
              <a:t>测试。我们的系统使用</a:t>
            </a:r>
            <a:r>
              <a:rPr lang="en-US" altLang="zh-CN" dirty="0" smtClean="0"/>
              <a:t>17</a:t>
            </a:r>
            <a:r>
              <a:rPr lang="zh-CN" altLang="en-US" dirty="0" smtClean="0"/>
              <a:t>个特征模板，以频数阈值为</a:t>
            </a:r>
            <a:r>
              <a:rPr lang="en-US" altLang="zh-CN" dirty="0" smtClean="0"/>
              <a:t>10</a:t>
            </a:r>
            <a:r>
              <a:rPr lang="zh-CN" altLang="en-US" dirty="0" smtClean="0"/>
              <a:t>选取了</a:t>
            </a:r>
            <a:r>
              <a:rPr lang="en-US" altLang="zh-CN" dirty="0" smtClean="0"/>
              <a:t>64864</a:t>
            </a:r>
            <a:r>
              <a:rPr lang="zh-CN" altLang="en-US" dirty="0" smtClean="0"/>
              <a:t>个特征</a:t>
            </a:r>
            <a:r>
              <a:rPr lang="en-US" altLang="zh-CN" dirty="0" smtClean="0"/>
              <a:t>,</a:t>
            </a:r>
          </a:p>
          <a:p>
            <a:r>
              <a:rPr lang="zh-CN" altLang="en-US" dirty="0" smtClean="0"/>
              <a:t>使用</a:t>
            </a:r>
            <a:r>
              <a:rPr lang="en-US" altLang="zh-CN" dirty="0" smtClean="0"/>
              <a:t>beam</a:t>
            </a:r>
            <a:r>
              <a:rPr lang="zh-CN" altLang="en-US" dirty="0" smtClean="0"/>
              <a:t>搜索</a:t>
            </a:r>
            <a:r>
              <a:rPr lang="en-US" altLang="zh-CN" dirty="0" smtClean="0"/>
              <a:t>,</a:t>
            </a:r>
            <a:r>
              <a:rPr lang="zh-CN" altLang="en-US" dirty="0" smtClean="0"/>
              <a:t>在</a:t>
            </a:r>
            <a:r>
              <a:rPr lang="en-US" altLang="zh-CN" dirty="0" smtClean="0"/>
              <a:t>beam</a:t>
            </a:r>
            <a:r>
              <a:rPr lang="zh-CN" altLang="en-US" dirty="0" smtClean="0"/>
              <a:t>大小取</a:t>
            </a:r>
            <a:r>
              <a:rPr lang="en-US" altLang="zh-CN" dirty="0" smtClean="0"/>
              <a:t>5</a:t>
            </a:r>
            <a:r>
              <a:rPr lang="zh-CN" altLang="en-US" dirty="0" smtClean="0"/>
              <a:t>的时候</a:t>
            </a:r>
            <a:r>
              <a:rPr lang="en-US" altLang="zh-CN" dirty="0" smtClean="0"/>
              <a:t>,</a:t>
            </a:r>
            <a:r>
              <a:rPr lang="zh-CN" altLang="en-US" dirty="0" smtClean="0"/>
              <a:t>取得的精确率为</a:t>
            </a:r>
            <a:r>
              <a:rPr lang="en-US" altLang="zh-CN" dirty="0" smtClean="0"/>
              <a:t>96.5%,</a:t>
            </a:r>
          </a:p>
          <a:p>
            <a:endParaRPr lang="zh-CN" altLang="en-US" dirty="0" smtClean="0"/>
          </a:p>
          <a:p>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74</a:t>
            </a:fld>
            <a:endParaRPr lang="zh-CN" altLang="en-US"/>
          </a:p>
        </p:txBody>
      </p:sp>
    </p:spTree>
    <p:extLst>
      <p:ext uri="{BB962C8B-B14F-4D97-AF65-F5344CB8AC3E}">
        <p14:creationId xmlns:p14="http://schemas.microsoft.com/office/powerpoint/2010/main" val="2786770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在自然语言处理领域</a:t>
            </a:r>
            <a:r>
              <a:rPr lang="en-US" altLang="zh-CN" dirty="0" smtClean="0"/>
              <a:t>,</a:t>
            </a:r>
            <a:r>
              <a:rPr lang="zh-CN" altLang="en-US" dirty="0" smtClean="0"/>
              <a:t>名词短语对机器翻译、文本检索、信息抽取和文本分类等应用领域有重要作用。首先</a:t>
            </a:r>
            <a:r>
              <a:rPr lang="en-US" altLang="zh-CN" dirty="0" smtClean="0"/>
              <a:t>,</a:t>
            </a:r>
            <a:r>
              <a:rPr lang="zh-CN" altLang="en-US" dirty="0" smtClean="0"/>
              <a:t>短语具有更丰富的语义</a:t>
            </a:r>
            <a:r>
              <a:rPr lang="en-US" altLang="zh-CN" dirty="0" smtClean="0"/>
              <a:t>,</a:t>
            </a:r>
            <a:r>
              <a:rPr lang="zh-CN" altLang="en-US" dirty="0" smtClean="0"/>
              <a:t>而且它不能简单地由短语的成分词来表示</a:t>
            </a:r>
            <a:r>
              <a:rPr lang="en-US" altLang="zh-CN" dirty="0" smtClean="0"/>
              <a:t>,</a:t>
            </a:r>
            <a:r>
              <a:rPr lang="zh-CN" altLang="en-US" dirty="0" smtClean="0"/>
              <a:t>例如英文中由动词和介词</a:t>
            </a:r>
            <a:r>
              <a:rPr lang="en-US" altLang="zh-CN" dirty="0" smtClean="0"/>
              <a:t>(</a:t>
            </a:r>
            <a:r>
              <a:rPr lang="zh-CN" altLang="en-US" dirty="0" smtClean="0"/>
              <a:t>小品词、副词</a:t>
            </a:r>
            <a:r>
              <a:rPr lang="en-US" altLang="zh-CN" dirty="0" smtClean="0"/>
              <a:t>)</a:t>
            </a:r>
            <a:r>
              <a:rPr lang="zh-CN" altLang="en-US" dirty="0" smtClean="0"/>
              <a:t>等组成的短语。</a:t>
            </a:r>
          </a:p>
          <a:p>
            <a:r>
              <a:rPr lang="zh-CN" altLang="en-US" dirty="0" smtClean="0"/>
              <a:t>其次</a:t>
            </a:r>
            <a:r>
              <a:rPr lang="en-US" altLang="zh-CN" dirty="0" smtClean="0"/>
              <a:t>,</a:t>
            </a:r>
            <a:r>
              <a:rPr lang="zh-CN" altLang="en-US" dirty="0" smtClean="0"/>
              <a:t>许多专有词汇本身就是以短语的形式存在</a:t>
            </a:r>
            <a:r>
              <a:rPr lang="en-US" altLang="zh-CN" dirty="0" smtClean="0"/>
              <a:t>,</a:t>
            </a:r>
            <a:r>
              <a:rPr lang="zh-CN" altLang="en-US" dirty="0" smtClean="0"/>
              <a:t>如“自然语言处理”和“最惠国待遇”等</a:t>
            </a:r>
            <a:r>
              <a:rPr lang="en-US" altLang="zh-CN" dirty="0" smtClean="0"/>
              <a:t>,</a:t>
            </a:r>
            <a:r>
              <a:rPr lang="zh-CN" altLang="en-US" dirty="0" smtClean="0"/>
              <a:t>而专有词汇在真实文本中是大量存在的。另外</a:t>
            </a:r>
            <a:r>
              <a:rPr lang="en-US" altLang="zh-CN" dirty="0" smtClean="0"/>
              <a:t>,</a:t>
            </a:r>
            <a:r>
              <a:rPr lang="zh-CN" altLang="en-US" dirty="0" smtClean="0"/>
              <a:t>特别是对于中文而言</a:t>
            </a:r>
            <a:r>
              <a:rPr lang="en-US" altLang="zh-CN" dirty="0" smtClean="0"/>
              <a:t>,</a:t>
            </a:r>
            <a:r>
              <a:rPr lang="zh-CN" altLang="en-US" dirty="0" smtClean="0"/>
              <a:t>词汇本身更具有争议</a:t>
            </a:r>
            <a:r>
              <a:rPr lang="en-US" altLang="zh-CN" dirty="0" smtClean="0"/>
              <a:t>,</a:t>
            </a:r>
            <a:r>
              <a:rPr lang="zh-CN" altLang="en-US" dirty="0" smtClean="0"/>
              <a:t>和词汇相比短语的歧义要小得多。因此</a:t>
            </a:r>
            <a:r>
              <a:rPr lang="en-US" altLang="zh-CN" dirty="0" smtClean="0"/>
              <a:t>,</a:t>
            </a:r>
            <a:r>
              <a:rPr lang="zh-CN" altLang="en-US" dirty="0" smtClean="0"/>
              <a:t>在大规模文本处理中若能用短语而不是词汇来表示文本</a:t>
            </a:r>
            <a:r>
              <a:rPr lang="en-US" altLang="zh-CN" dirty="0" smtClean="0"/>
              <a:t>,</a:t>
            </a:r>
            <a:r>
              <a:rPr lang="zh-CN" altLang="en-US" dirty="0" smtClean="0"/>
              <a:t>更能反映文本的语义</a:t>
            </a:r>
            <a:endParaRPr lang="en-US" altLang="zh-CN" dirty="0" smtClean="0"/>
          </a:p>
          <a:p>
            <a:endParaRPr lang="en-US" altLang="zh-CN" dirty="0" smtClean="0"/>
          </a:p>
          <a:p>
            <a:r>
              <a:rPr lang="zh-CN" altLang="en-US" dirty="0" smtClean="0"/>
              <a:t>我们确定了基本短语的定义。我们认为句中的基本短语是动态的</a:t>
            </a:r>
            <a:r>
              <a:rPr lang="en-US" altLang="zh-CN" dirty="0" smtClean="0"/>
              <a:t>,</a:t>
            </a:r>
            <a:r>
              <a:rPr lang="zh-CN" altLang="en-US" dirty="0" smtClean="0"/>
              <a:t>而非独立于句子的静态短语；我们对基本短语的定义是基于语料的。我们把基本短语定义为非嵌套的短语。它包括单个词</a:t>
            </a:r>
            <a:r>
              <a:rPr lang="en-US" altLang="zh-CN" dirty="0" smtClean="0"/>
              <a:t>,</a:t>
            </a:r>
            <a:r>
              <a:rPr lang="zh-CN" altLang="en-US" dirty="0" smtClean="0"/>
              <a:t>没有任何修饰成分的短语</a:t>
            </a:r>
            <a:r>
              <a:rPr lang="en-US" altLang="zh-CN" dirty="0" smtClean="0"/>
              <a:t>,</a:t>
            </a:r>
            <a:r>
              <a:rPr lang="zh-CN" altLang="en-US" dirty="0" smtClean="0"/>
              <a:t>难以确定修饰关系的一串名词</a:t>
            </a:r>
            <a:r>
              <a:rPr lang="en-US" altLang="zh-CN" dirty="0" smtClean="0"/>
              <a:t>,</a:t>
            </a:r>
            <a:r>
              <a:rPr lang="zh-CN" altLang="en-US" dirty="0" smtClean="0"/>
              <a:t>并列性成分</a:t>
            </a:r>
            <a:r>
              <a:rPr lang="en-US" altLang="zh-CN" dirty="0" smtClean="0"/>
              <a:t>,</a:t>
            </a:r>
            <a:r>
              <a:rPr lang="zh-CN" altLang="en-US" dirty="0" smtClean="0"/>
              <a:t>专有名词</a:t>
            </a:r>
            <a:r>
              <a:rPr lang="en-US" altLang="zh-CN" dirty="0" smtClean="0"/>
              <a:t>,</a:t>
            </a:r>
            <a:r>
              <a:rPr lang="zh-CN" altLang="en-US" dirty="0" smtClean="0"/>
              <a:t>时间</a:t>
            </a:r>
            <a:r>
              <a:rPr lang="en-US" altLang="zh-CN" dirty="0" smtClean="0"/>
              <a:t>,</a:t>
            </a:r>
            <a:r>
              <a:rPr lang="zh-CN" altLang="en-US" dirty="0" smtClean="0"/>
              <a:t>地点等。短语识别的输入是分词标注过的文本</a:t>
            </a:r>
            <a:r>
              <a:rPr lang="en-US" altLang="zh-CN" dirty="0" smtClean="0"/>
              <a:t>,</a:t>
            </a:r>
            <a:r>
              <a:rPr lang="zh-CN" altLang="en-US" dirty="0" smtClean="0"/>
              <a:t>输出是识别出短语的文本。</a:t>
            </a:r>
          </a:p>
          <a:p>
            <a:endParaRPr lang="zh-CN" altLang="en-US"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75</a:t>
            </a:fld>
            <a:endParaRPr lang="zh-CN" altLang="en-US"/>
          </a:p>
        </p:txBody>
      </p:sp>
    </p:spTree>
    <p:extLst>
      <p:ext uri="{BB962C8B-B14F-4D97-AF65-F5344CB8AC3E}">
        <p14:creationId xmlns:p14="http://schemas.microsoft.com/office/powerpoint/2010/main" val="36936918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通过引进三种标注符号</a:t>
            </a:r>
            <a:r>
              <a:rPr lang="en-US" altLang="zh-CN" dirty="0" smtClean="0"/>
              <a:t>B,I,O,</a:t>
            </a:r>
            <a:r>
              <a:rPr lang="zh-CN" altLang="en-US" dirty="0" smtClean="0"/>
              <a:t>可把短语识别问题转化为标注问题</a:t>
            </a:r>
            <a:r>
              <a:rPr lang="en-US" altLang="zh-CN" dirty="0" smtClean="0"/>
              <a:t>,</a:t>
            </a:r>
            <a:r>
              <a:rPr lang="zh-CN" altLang="en-US" dirty="0" smtClean="0"/>
              <a:t>其中</a:t>
            </a:r>
            <a:endParaRPr lang="en-US" altLang="zh-CN" dirty="0" smtClean="0"/>
          </a:p>
          <a:p>
            <a:r>
              <a:rPr lang="en-US" altLang="zh-CN" dirty="0" smtClean="0"/>
              <a:t>B:</a:t>
            </a:r>
            <a:r>
              <a:rPr lang="en-US" altLang="zh-CN" baseline="0" dirty="0" smtClean="0"/>
              <a:t> </a:t>
            </a:r>
            <a:r>
              <a:rPr lang="zh-CN" altLang="en-US" dirty="0" smtClean="0"/>
              <a:t>基本短语的开始</a:t>
            </a:r>
          </a:p>
          <a:p>
            <a:r>
              <a:rPr lang="en-US" altLang="zh-CN" dirty="0" smtClean="0"/>
              <a:t>I: </a:t>
            </a:r>
            <a:r>
              <a:rPr lang="zh-CN" altLang="en-US" dirty="0" smtClean="0"/>
              <a:t>基本短语的内部</a:t>
            </a:r>
          </a:p>
          <a:p>
            <a:r>
              <a:rPr lang="en-US" altLang="zh-CN" dirty="0" smtClean="0"/>
              <a:t>O:</a:t>
            </a:r>
            <a:r>
              <a:rPr lang="en-US" altLang="zh-CN" baseline="0" dirty="0" smtClean="0"/>
              <a:t> </a:t>
            </a:r>
            <a:r>
              <a:rPr lang="zh-CN" altLang="en-US" dirty="0" smtClean="0"/>
              <a:t>其它</a:t>
            </a:r>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76</a:t>
            </a:fld>
            <a:endParaRPr lang="zh-CN" altLang="en-US"/>
          </a:p>
        </p:txBody>
      </p:sp>
    </p:spTree>
    <p:extLst>
      <p:ext uri="{BB962C8B-B14F-4D97-AF65-F5344CB8AC3E}">
        <p14:creationId xmlns:p14="http://schemas.microsoft.com/office/powerpoint/2010/main" val="3481678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英文基本短语识别器共识别</a:t>
            </a:r>
            <a:r>
              <a:rPr lang="en-US" altLang="zh-CN" dirty="0" smtClean="0"/>
              <a:t>11</a:t>
            </a:r>
            <a:r>
              <a:rPr lang="zh-CN" altLang="en-US" dirty="0" smtClean="0"/>
              <a:t>种基本短语</a:t>
            </a:r>
            <a:r>
              <a:rPr lang="en-US" altLang="zh-CN" dirty="0" smtClean="0"/>
              <a:t>:</a:t>
            </a:r>
            <a:r>
              <a:rPr lang="zh-CN" altLang="en-US" dirty="0" smtClean="0"/>
              <a:t>形容词短语</a:t>
            </a:r>
            <a:r>
              <a:rPr lang="en-US" altLang="zh-CN" dirty="0" smtClean="0"/>
              <a:t>,</a:t>
            </a:r>
            <a:r>
              <a:rPr lang="zh-CN" altLang="en-US" dirty="0" smtClean="0"/>
              <a:t>副词短语</a:t>
            </a:r>
            <a:r>
              <a:rPr lang="en-US" altLang="zh-CN" dirty="0" smtClean="0"/>
              <a:t>,</a:t>
            </a:r>
            <a:r>
              <a:rPr lang="zh-CN" altLang="en-US" dirty="0" smtClean="0"/>
              <a:t>连词短语</a:t>
            </a:r>
            <a:r>
              <a:rPr lang="en-US" altLang="zh-CN" dirty="0" smtClean="0"/>
              <a:t>,</a:t>
            </a:r>
            <a:r>
              <a:rPr lang="zh-CN" altLang="en-US" dirty="0" smtClean="0"/>
              <a:t>叹词短语</a:t>
            </a:r>
            <a:r>
              <a:rPr lang="en-US" altLang="zh-CN" dirty="0" smtClean="0"/>
              <a:t>,</a:t>
            </a:r>
            <a:r>
              <a:rPr lang="zh-CN" altLang="en-US" dirty="0" smtClean="0"/>
              <a:t>名词短语</a:t>
            </a:r>
            <a:r>
              <a:rPr lang="en-US" altLang="zh-CN" dirty="0" smtClean="0"/>
              <a:t>,</a:t>
            </a:r>
            <a:r>
              <a:rPr lang="zh-CN" altLang="en-US" dirty="0" smtClean="0"/>
              <a:t>介词短语</a:t>
            </a:r>
            <a:r>
              <a:rPr lang="en-US" altLang="zh-CN" dirty="0" smtClean="0"/>
              <a:t>,</a:t>
            </a:r>
            <a:r>
              <a:rPr lang="zh-CN" altLang="en-US" dirty="0" smtClean="0"/>
              <a:t>和动词短语。</a:t>
            </a:r>
            <a:endParaRPr lang="en-US" altLang="zh-CN" dirty="0" smtClean="0"/>
          </a:p>
          <a:p>
            <a:r>
              <a:rPr lang="zh-CN" altLang="en-US" dirty="0" smtClean="0"/>
              <a:t>基于最大嫡方法的英文基本短语识别器考虑</a:t>
            </a:r>
            <a:r>
              <a:rPr lang="en-US" altLang="zh-CN" dirty="0" smtClean="0"/>
              <a:t>12</a:t>
            </a:r>
            <a:r>
              <a:rPr lang="zh-CN" altLang="en-US" dirty="0" smtClean="0"/>
              <a:t>个属性</a:t>
            </a:r>
            <a:r>
              <a:rPr lang="en-US" altLang="zh-CN" dirty="0" smtClean="0"/>
              <a:t>,</a:t>
            </a:r>
            <a:r>
              <a:rPr lang="zh-CN" altLang="en-US" dirty="0" smtClean="0"/>
              <a:t>即包括当前词和左右第一、第二个词的词性标注和单词本身</a:t>
            </a:r>
            <a:r>
              <a:rPr lang="en-US" altLang="zh-CN" dirty="0" smtClean="0"/>
              <a:t>,</a:t>
            </a:r>
            <a:r>
              <a:rPr lang="zh-CN" altLang="en-US" dirty="0" smtClean="0"/>
              <a:t>以及左边第一、第二个词的</a:t>
            </a:r>
            <a:r>
              <a:rPr lang="en-US" altLang="zh-CN" dirty="0" smtClean="0"/>
              <a:t>BIO</a:t>
            </a:r>
            <a:r>
              <a:rPr lang="zh-CN" altLang="en-US" dirty="0" smtClean="0"/>
              <a:t>标注。采用</a:t>
            </a:r>
            <a:r>
              <a:rPr lang="en-US" altLang="zh-CN" dirty="0" smtClean="0"/>
              <a:t>24</a:t>
            </a:r>
            <a:r>
              <a:rPr lang="zh-CN" altLang="en-US" dirty="0" smtClean="0"/>
              <a:t>个特征模板。</a:t>
            </a:r>
          </a:p>
          <a:p>
            <a:r>
              <a:rPr lang="zh-CN" altLang="en-US" dirty="0" smtClean="0"/>
              <a:t>我们的系统使用</a:t>
            </a:r>
            <a:r>
              <a:rPr lang="en-US" altLang="zh-CN" dirty="0" smtClean="0"/>
              <a:t>WSJ15-18</a:t>
            </a:r>
            <a:r>
              <a:rPr lang="zh-CN" altLang="en-US" dirty="0" smtClean="0"/>
              <a:t>训练</a:t>
            </a:r>
            <a:r>
              <a:rPr lang="en-US" altLang="zh-CN" dirty="0" smtClean="0"/>
              <a:t>,WSJ20</a:t>
            </a:r>
            <a:r>
              <a:rPr lang="zh-CN" altLang="en-US" dirty="0" smtClean="0"/>
              <a:t>测试</a:t>
            </a:r>
            <a:r>
              <a:rPr lang="en-US" altLang="zh-CN" dirty="0" smtClean="0"/>
              <a:t>,</a:t>
            </a:r>
            <a:r>
              <a:rPr lang="zh-CN" altLang="en-US" dirty="0" smtClean="0"/>
              <a:t>使用</a:t>
            </a:r>
            <a:r>
              <a:rPr lang="en-US" altLang="zh-CN" dirty="0" smtClean="0"/>
              <a:t>SGC</a:t>
            </a:r>
            <a:r>
              <a:rPr lang="zh-CN" altLang="en-US" dirty="0" smtClean="0"/>
              <a:t>算法在候选特征集合中选取</a:t>
            </a:r>
            <a:r>
              <a:rPr lang="en-US" altLang="zh-CN" dirty="0" smtClean="0"/>
              <a:t>6000</a:t>
            </a:r>
            <a:r>
              <a:rPr lang="zh-CN" altLang="en-US" dirty="0" smtClean="0"/>
              <a:t>个特征</a:t>
            </a:r>
            <a:r>
              <a:rPr lang="en-US" altLang="zh-CN" dirty="0" smtClean="0"/>
              <a:t>,</a:t>
            </a:r>
            <a:r>
              <a:rPr lang="zh-CN" altLang="en-US" dirty="0" smtClean="0"/>
              <a:t>取得了精确率和召回率分别为</a:t>
            </a:r>
            <a:r>
              <a:rPr lang="en-US" altLang="zh-CN" dirty="0" smtClean="0"/>
              <a:t>92.37%</a:t>
            </a:r>
            <a:r>
              <a:rPr lang="zh-CN" altLang="en-US" dirty="0" smtClean="0"/>
              <a:t>和</a:t>
            </a:r>
            <a:r>
              <a:rPr lang="en-US" altLang="zh-CN" dirty="0" smtClean="0"/>
              <a:t>92.55%</a:t>
            </a:r>
            <a:r>
              <a:rPr lang="zh-CN" altLang="en-US" dirty="0" smtClean="0"/>
              <a:t>的性能</a:t>
            </a:r>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77</a:t>
            </a:fld>
            <a:endParaRPr lang="zh-CN" altLang="en-US"/>
          </a:p>
        </p:txBody>
      </p:sp>
    </p:spTree>
    <p:extLst>
      <p:ext uri="{BB962C8B-B14F-4D97-AF65-F5344CB8AC3E}">
        <p14:creationId xmlns:p14="http://schemas.microsoft.com/office/powerpoint/2010/main" val="18747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smtClean="0"/>
              <a:t>为避免重复</a:t>
            </a:r>
            <a:r>
              <a:rPr lang="en-US" altLang="zh-CN" dirty="0" smtClean="0"/>
              <a:t>,</a:t>
            </a:r>
            <a:r>
              <a:rPr lang="zh-CN" altLang="en-US" dirty="0" smtClean="0"/>
              <a:t>人们习惯用代词、称谓和缩略语来表示以前提到的实体全称</a:t>
            </a:r>
            <a:r>
              <a:rPr lang="en-US" altLang="zh-CN" dirty="0" smtClean="0"/>
              <a:t>,</a:t>
            </a:r>
            <a:r>
              <a:rPr lang="zh-CN" altLang="en-US" dirty="0" smtClean="0"/>
              <a:t>虽然人们可以毫无困难地区分文章中实体的不同称谓</a:t>
            </a:r>
            <a:r>
              <a:rPr lang="en-US" altLang="zh-CN" dirty="0" smtClean="0"/>
              <a:t>,</a:t>
            </a:r>
            <a:r>
              <a:rPr lang="zh-CN" altLang="en-US" dirty="0" smtClean="0"/>
              <a:t>但对于计算机来说</a:t>
            </a:r>
            <a:r>
              <a:rPr lang="en-US" altLang="zh-CN" dirty="0" smtClean="0"/>
              <a:t>,</a:t>
            </a:r>
            <a:r>
              <a:rPr lang="zh-CN" altLang="en-US" dirty="0" smtClean="0"/>
              <a:t>这仍旧是一项很困难的任务。</a:t>
            </a:r>
            <a:endParaRPr lang="en-US" altLang="zh-CN" dirty="0" smtClean="0"/>
          </a:p>
          <a:p>
            <a:r>
              <a:rPr lang="zh-CN" altLang="en-US" dirty="0" smtClean="0"/>
              <a:t>我们这里解决的是名词短语的同指消解问题</a:t>
            </a:r>
            <a:r>
              <a:rPr lang="en-US" altLang="zh-CN" dirty="0" smtClean="0"/>
              <a:t>,</a:t>
            </a:r>
            <a:r>
              <a:rPr lang="zh-CN" altLang="en-US" dirty="0" smtClean="0"/>
              <a:t>也就是决定两个名词性短语</a:t>
            </a:r>
            <a:r>
              <a:rPr lang="en-US" altLang="zh-CN" dirty="0" smtClean="0"/>
              <a:t>(</a:t>
            </a:r>
            <a:r>
              <a:rPr lang="zh-CN" altLang="en-US" dirty="0" smtClean="0"/>
              <a:t>这里的名词短语包括代词、简单名词和名词短语</a:t>
            </a:r>
            <a:r>
              <a:rPr lang="en-US" altLang="zh-CN" dirty="0" smtClean="0"/>
              <a:t>)</a:t>
            </a:r>
            <a:r>
              <a:rPr lang="zh-CN" altLang="en-US" dirty="0" smtClean="0"/>
              <a:t>表示的是否是现实中的同一个实体。它是自然语言处理中的核心任务之一</a:t>
            </a:r>
            <a:r>
              <a:rPr lang="en-US" altLang="zh-CN" dirty="0" smtClean="0"/>
              <a:t>,</a:t>
            </a:r>
            <a:r>
              <a:rPr lang="zh-CN" altLang="en-US" dirty="0" smtClean="0"/>
              <a:t>对于篇章分析和自然语言理解具有极为重要的意义。只有准确地找到这些指代关系所指的实体</a:t>
            </a:r>
            <a:r>
              <a:rPr lang="en-US" altLang="zh-CN" dirty="0" smtClean="0"/>
              <a:t>,</a:t>
            </a:r>
            <a:r>
              <a:rPr lang="zh-CN" altLang="en-US" dirty="0" smtClean="0"/>
              <a:t>才能理清句子成分间的关系</a:t>
            </a:r>
            <a:r>
              <a:rPr lang="en-US" altLang="zh-CN" dirty="0" smtClean="0"/>
              <a:t>,</a:t>
            </a:r>
            <a:r>
              <a:rPr lang="zh-CN" altLang="en-US" dirty="0" smtClean="0"/>
              <a:t>从而把握句子的含义</a:t>
            </a:r>
          </a:p>
          <a:p>
            <a:endParaRPr lang="zh-CN" altLang="en-US" dirty="0" smtClean="0"/>
          </a:p>
          <a:p>
            <a:r>
              <a:rPr lang="zh-CN" altLang="en-US" dirty="0" smtClean="0"/>
              <a:t>属性计算</a:t>
            </a:r>
            <a:endParaRPr lang="en-US" altLang="zh-CN" dirty="0" smtClean="0"/>
          </a:p>
          <a:p>
            <a:r>
              <a:rPr lang="zh-CN" altLang="en-US" dirty="0" smtClean="0"/>
              <a:t>一般认为</a:t>
            </a:r>
            <a:r>
              <a:rPr lang="en-US" altLang="zh-CN" dirty="0" smtClean="0"/>
              <a:t>,</a:t>
            </a:r>
            <a:r>
              <a:rPr lang="zh-CN" altLang="en-US" dirty="0" smtClean="0"/>
              <a:t>指代同一实体的代词、名词或者名词短语具有某些相同的属性值</a:t>
            </a:r>
            <a:r>
              <a:rPr lang="en-US" altLang="zh-CN" dirty="0" smtClean="0"/>
              <a:t>,</a:t>
            </a:r>
            <a:r>
              <a:rPr lang="zh-CN" altLang="en-US" dirty="0" smtClean="0"/>
              <a:t>如性别、单复数和语义类等。这里</a:t>
            </a:r>
            <a:r>
              <a:rPr lang="en-US" altLang="zh-CN" dirty="0" smtClean="0"/>
              <a:t>,</a:t>
            </a:r>
            <a:r>
              <a:rPr lang="zh-CN" altLang="en-US" dirty="0" smtClean="0"/>
              <a:t>语义类指的是名词所属的语义类别</a:t>
            </a:r>
            <a:r>
              <a:rPr lang="en-US" altLang="zh-CN" dirty="0" smtClean="0"/>
              <a:t>,</a:t>
            </a:r>
            <a:r>
              <a:rPr lang="zh-CN" altLang="en-US" dirty="0" smtClean="0"/>
              <a:t>比如生物、非生物等。基于上述认识</a:t>
            </a:r>
            <a:r>
              <a:rPr lang="en-US" altLang="zh-CN" dirty="0" smtClean="0"/>
              <a:t>,</a:t>
            </a:r>
            <a:r>
              <a:rPr lang="zh-CN" altLang="en-US" dirty="0" smtClean="0"/>
              <a:t>我们的基于最大嫡模型的名词短语同指消解使用了</a:t>
            </a:r>
            <a:r>
              <a:rPr lang="en-US" altLang="zh-CN" dirty="0" smtClean="0"/>
              <a:t>11</a:t>
            </a:r>
            <a:r>
              <a:rPr lang="zh-CN" altLang="en-US" dirty="0" smtClean="0"/>
              <a:t>种属性。</a:t>
            </a:r>
          </a:p>
          <a:p>
            <a:r>
              <a:rPr lang="zh-CN" altLang="en-US" dirty="0" smtClean="0"/>
              <a:t>名称一致性</a:t>
            </a:r>
            <a:r>
              <a:rPr lang="en-US" altLang="zh-CN" dirty="0" smtClean="0"/>
              <a:t>: </a:t>
            </a:r>
            <a:r>
              <a:rPr lang="zh-CN" altLang="en-US" dirty="0" smtClean="0"/>
              <a:t>不区分大小写</a:t>
            </a:r>
            <a:r>
              <a:rPr lang="en-US" altLang="zh-CN" dirty="0" smtClean="0"/>
              <a:t>,</a:t>
            </a:r>
            <a:r>
              <a:rPr lang="zh-CN" altLang="en-US" dirty="0" smtClean="0"/>
              <a:t>直接比较两个待消解项的名称</a:t>
            </a:r>
            <a:r>
              <a:rPr lang="en-US" altLang="zh-CN" dirty="0" smtClean="0"/>
              <a:t>,</a:t>
            </a:r>
            <a:r>
              <a:rPr lang="zh-CN" altLang="en-US" dirty="0" smtClean="0"/>
              <a:t>是一个二值属性</a:t>
            </a:r>
            <a:r>
              <a:rPr lang="en-US" altLang="zh-CN" dirty="0" smtClean="0"/>
              <a:t>,</a:t>
            </a:r>
            <a:r>
              <a:rPr lang="zh-CN" altLang="en-US" dirty="0" smtClean="0"/>
              <a:t>即真或假。</a:t>
            </a:r>
            <a:endParaRPr lang="en-US" altLang="zh-CN" dirty="0" smtClean="0"/>
          </a:p>
          <a:p>
            <a:r>
              <a:rPr lang="zh-CN" altLang="en-US" dirty="0" smtClean="0"/>
              <a:t>单复数一致性</a:t>
            </a:r>
            <a:r>
              <a:rPr lang="en-US" altLang="zh-CN" dirty="0" smtClean="0"/>
              <a:t>: </a:t>
            </a:r>
            <a:r>
              <a:rPr lang="zh-CN" altLang="en-US" dirty="0" smtClean="0"/>
              <a:t>通过词性标注</a:t>
            </a:r>
            <a:r>
              <a:rPr lang="en-US" altLang="zh-CN" dirty="0" smtClean="0"/>
              <a:t>,</a:t>
            </a:r>
            <a:r>
              <a:rPr lang="zh-CN" altLang="en-US" dirty="0" smtClean="0"/>
              <a:t>我们可以知道一个待消解项的单、复数属性。再比较两者是否一致</a:t>
            </a:r>
            <a:r>
              <a:rPr lang="en-US" altLang="zh-CN" dirty="0" smtClean="0"/>
              <a:t>,</a:t>
            </a:r>
            <a:r>
              <a:rPr lang="zh-CN" altLang="en-US" dirty="0" smtClean="0"/>
              <a:t>它也是一个二值属性。</a:t>
            </a:r>
          </a:p>
          <a:p>
            <a:r>
              <a:rPr lang="zh-CN" altLang="en-US" dirty="0" smtClean="0"/>
              <a:t>语义类一致性</a:t>
            </a:r>
            <a:r>
              <a:rPr lang="en-US" altLang="zh-CN" dirty="0" smtClean="0"/>
              <a:t>: </a:t>
            </a:r>
            <a:r>
              <a:rPr lang="zh-CN" altLang="en-US" dirty="0" smtClean="0"/>
              <a:t>比较两个待消解项的语义类。普通名词和名词短语可通过语义分类器根据</a:t>
            </a:r>
            <a:r>
              <a:rPr lang="en-US" altLang="zh-CN" dirty="0" smtClean="0"/>
              <a:t>WordNet(</a:t>
            </a:r>
            <a:r>
              <a:rPr lang="zh-CN" altLang="en-US" dirty="0" smtClean="0"/>
              <a:t>基于认知语言学的英语词典</a:t>
            </a:r>
            <a:r>
              <a:rPr lang="en-US" altLang="zh-CN" dirty="0" smtClean="0"/>
              <a:t>)</a:t>
            </a:r>
            <a:r>
              <a:rPr lang="zh-CN" altLang="en-US" dirty="0" smtClean="0"/>
              <a:t>得到其语义类</a:t>
            </a:r>
            <a:r>
              <a:rPr lang="en-US" altLang="zh-CN" dirty="0" smtClean="0"/>
              <a:t>,</a:t>
            </a:r>
            <a:r>
              <a:rPr lang="zh-CN" altLang="en-US" dirty="0" smtClean="0"/>
              <a:t>专有名词可以先通过实体名识别器标注其实体类型</a:t>
            </a:r>
            <a:r>
              <a:rPr lang="en-US" altLang="zh-CN" dirty="0" smtClean="0"/>
              <a:t>,</a:t>
            </a:r>
            <a:r>
              <a:rPr lang="zh-CN" altLang="en-US" dirty="0" smtClean="0"/>
              <a:t>再映射到上述语义类。</a:t>
            </a:r>
          </a:p>
          <a:p>
            <a:r>
              <a:rPr lang="zh-CN" altLang="en-US" dirty="0" smtClean="0"/>
              <a:t>别名或简称的一致性</a:t>
            </a:r>
            <a:r>
              <a:rPr lang="en-US" altLang="zh-CN" dirty="0" smtClean="0"/>
              <a:t>: </a:t>
            </a:r>
            <a:r>
              <a:rPr lang="zh-CN" altLang="en-US" dirty="0" smtClean="0"/>
              <a:t>如果第</a:t>
            </a:r>
            <a:r>
              <a:rPr lang="en-US" altLang="zh-CN" dirty="0" smtClean="0"/>
              <a:t>2</a:t>
            </a:r>
            <a:r>
              <a:rPr lang="zh-CN" altLang="en-US" dirty="0" smtClean="0"/>
              <a:t>个待消解项是第</a:t>
            </a:r>
            <a:r>
              <a:rPr lang="en-US" altLang="zh-CN" dirty="0" smtClean="0"/>
              <a:t>1</a:t>
            </a:r>
            <a:r>
              <a:rPr lang="zh-CN" altLang="en-US" dirty="0" smtClean="0"/>
              <a:t>个的部分名称或首字缩略语则为真</a:t>
            </a:r>
            <a:r>
              <a:rPr lang="en-US" altLang="zh-CN" dirty="0" smtClean="0"/>
              <a:t>,</a:t>
            </a:r>
            <a:r>
              <a:rPr lang="zh-CN" altLang="en-US" dirty="0" smtClean="0"/>
              <a:t>否则为假。</a:t>
            </a:r>
          </a:p>
          <a:p>
            <a:r>
              <a:rPr lang="zh-CN" altLang="en-US" dirty="0" smtClean="0"/>
              <a:t>代词特性</a:t>
            </a:r>
            <a:r>
              <a:rPr lang="en-US" altLang="zh-CN" dirty="0" smtClean="0"/>
              <a:t>: </a:t>
            </a:r>
            <a:r>
              <a:rPr lang="zh-CN" altLang="en-US" dirty="0" smtClean="0"/>
              <a:t>如果第</a:t>
            </a:r>
            <a:r>
              <a:rPr lang="en-US" altLang="zh-CN" dirty="0" smtClean="0"/>
              <a:t>2</a:t>
            </a:r>
            <a:r>
              <a:rPr lang="zh-CN" altLang="en-US" dirty="0" smtClean="0"/>
              <a:t>个待消解项是代词</a:t>
            </a:r>
            <a:r>
              <a:rPr lang="en-US" altLang="zh-CN" dirty="0" smtClean="0"/>
              <a:t>,</a:t>
            </a:r>
            <a:r>
              <a:rPr lang="zh-CN" altLang="en-US" dirty="0" smtClean="0"/>
              <a:t>包括一般代词、反身代词和所有格代词为真</a:t>
            </a:r>
            <a:r>
              <a:rPr lang="en-US" altLang="zh-CN" dirty="0" smtClean="0"/>
              <a:t>,</a:t>
            </a:r>
            <a:r>
              <a:rPr lang="zh-CN" altLang="en-US" dirty="0" smtClean="0"/>
              <a:t>否则为假。</a:t>
            </a:r>
            <a:endParaRPr lang="en-US" altLang="zh-CN" dirty="0" smtClean="0"/>
          </a:p>
          <a:p>
            <a:r>
              <a:rPr lang="zh-CN" altLang="en-US" dirty="0" smtClean="0"/>
              <a:t>同位语如果第</a:t>
            </a:r>
            <a:r>
              <a:rPr lang="en-US" altLang="zh-CN" dirty="0" smtClean="0"/>
              <a:t>2</a:t>
            </a:r>
            <a:r>
              <a:rPr lang="zh-CN" altLang="en-US" dirty="0" smtClean="0"/>
              <a:t>个待消解项是第</a:t>
            </a:r>
            <a:r>
              <a:rPr lang="en-US" altLang="zh-CN" dirty="0" smtClean="0"/>
              <a:t>1</a:t>
            </a:r>
            <a:r>
              <a:rPr lang="zh-CN" altLang="en-US" dirty="0" smtClean="0"/>
              <a:t>个待消解项的同位语成分</a:t>
            </a:r>
            <a:r>
              <a:rPr lang="en-US" altLang="zh-CN" dirty="0" smtClean="0"/>
              <a:t>,</a:t>
            </a:r>
            <a:r>
              <a:rPr lang="zh-CN" altLang="en-US" dirty="0" smtClean="0"/>
              <a:t>则为真</a:t>
            </a:r>
            <a:r>
              <a:rPr lang="en-US" altLang="zh-CN" dirty="0" smtClean="0"/>
              <a:t>,</a:t>
            </a:r>
            <a:r>
              <a:rPr lang="zh-CN" altLang="en-US" dirty="0" smtClean="0"/>
              <a:t>否则为假。</a:t>
            </a:r>
          </a:p>
          <a:p>
            <a:r>
              <a:rPr lang="zh-CN" altLang="en-US" dirty="0" smtClean="0"/>
              <a:t>性别一致性</a:t>
            </a:r>
            <a:r>
              <a:rPr lang="en-US" altLang="zh-CN" dirty="0" smtClean="0"/>
              <a:t>: </a:t>
            </a:r>
            <a:r>
              <a:rPr lang="zh-CN" altLang="en-US" dirty="0" smtClean="0"/>
              <a:t>对于普通名词</a:t>
            </a:r>
            <a:r>
              <a:rPr lang="en-US" altLang="zh-CN" dirty="0" smtClean="0"/>
              <a:t>,</a:t>
            </a:r>
            <a:r>
              <a:rPr lang="zh-CN" altLang="en-US" dirty="0" smtClean="0"/>
              <a:t>其性别特征可以由语义分类器相应的类别决定。专有名词如果被实体名识别器标注为人名</a:t>
            </a:r>
            <a:r>
              <a:rPr lang="en-US" altLang="zh-CN" dirty="0" smtClean="0"/>
              <a:t>,</a:t>
            </a:r>
            <a:r>
              <a:rPr lang="zh-CN" altLang="en-US" dirty="0" smtClean="0"/>
              <a:t>则其性别可由含性别信息的姓氏词典决定。如果两者这方面的特征一致</a:t>
            </a:r>
            <a:r>
              <a:rPr lang="en-US" altLang="zh-CN" dirty="0" smtClean="0"/>
              <a:t>,</a:t>
            </a:r>
            <a:r>
              <a:rPr lang="zh-CN" altLang="en-US" dirty="0" smtClean="0"/>
              <a:t>则为真</a:t>
            </a:r>
            <a:r>
              <a:rPr lang="en-US" altLang="zh-CN" dirty="0" smtClean="0"/>
              <a:t>,</a:t>
            </a:r>
            <a:r>
              <a:rPr lang="zh-CN" altLang="en-US" dirty="0" smtClean="0"/>
              <a:t>否则为假。如果至少一方不定</a:t>
            </a:r>
            <a:r>
              <a:rPr lang="en-US" altLang="zh-CN" dirty="0" smtClean="0"/>
              <a:t>,</a:t>
            </a:r>
            <a:r>
              <a:rPr lang="zh-CN" altLang="en-US" dirty="0" smtClean="0"/>
              <a:t>则为不确定。</a:t>
            </a:r>
          </a:p>
          <a:p>
            <a:r>
              <a:rPr lang="zh-CN" altLang="en-US" dirty="0" smtClean="0"/>
              <a:t>实体类型一致性</a:t>
            </a:r>
            <a:r>
              <a:rPr lang="en-US" altLang="zh-CN" dirty="0" smtClean="0"/>
              <a:t>:</a:t>
            </a:r>
            <a:r>
              <a:rPr lang="zh-CN" altLang="en-US" dirty="0" smtClean="0"/>
              <a:t>如果两者都是专有名词且由实体名识别器标注的实体类型一致</a:t>
            </a:r>
            <a:r>
              <a:rPr lang="en-US" altLang="zh-CN" dirty="0" smtClean="0"/>
              <a:t>,</a:t>
            </a:r>
            <a:r>
              <a:rPr lang="zh-CN" altLang="en-US" dirty="0" smtClean="0"/>
              <a:t>则为真</a:t>
            </a:r>
            <a:r>
              <a:rPr lang="en-US" altLang="zh-CN" dirty="0" smtClean="0"/>
              <a:t>,</a:t>
            </a:r>
            <a:r>
              <a:rPr lang="zh-CN" altLang="en-US" dirty="0" smtClean="0"/>
              <a:t>否则为假</a:t>
            </a:r>
            <a:r>
              <a:rPr lang="en-US" altLang="zh-CN" dirty="0" smtClean="0"/>
              <a:t>,</a:t>
            </a:r>
            <a:r>
              <a:rPr lang="zh-CN" altLang="en-US" dirty="0" smtClean="0"/>
              <a:t>其他为不确定。</a:t>
            </a:r>
          </a:p>
          <a:p>
            <a:r>
              <a:rPr lang="zh-CN" altLang="en-US" dirty="0" smtClean="0"/>
              <a:t>距离</a:t>
            </a:r>
            <a:r>
              <a:rPr lang="en-US" altLang="zh-CN" dirty="0" smtClean="0"/>
              <a:t>:</a:t>
            </a:r>
            <a:r>
              <a:rPr lang="zh-CN" altLang="en-US" dirty="0" smtClean="0"/>
              <a:t>考查两个待消解项的文本距离</a:t>
            </a:r>
            <a:r>
              <a:rPr lang="en-US" altLang="zh-CN" dirty="0" smtClean="0"/>
              <a:t>,</a:t>
            </a:r>
            <a:r>
              <a:rPr lang="zh-CN" altLang="en-US" dirty="0" smtClean="0"/>
              <a:t>取值为它们所属句子编号之差的绝对值。</a:t>
            </a:r>
          </a:p>
          <a:p>
            <a:r>
              <a:rPr lang="zh-CN" altLang="en-US" dirty="0" smtClean="0"/>
              <a:t>概念距离</a:t>
            </a:r>
            <a:r>
              <a:rPr lang="en-US" altLang="zh-CN" dirty="0" smtClean="0"/>
              <a:t>: </a:t>
            </a:r>
            <a:r>
              <a:rPr lang="zh-CN" altLang="en-US" dirty="0" smtClean="0"/>
              <a:t>通过计算两待消解项在</a:t>
            </a:r>
            <a:r>
              <a:rPr lang="en-US" altLang="zh-CN" dirty="0" smtClean="0"/>
              <a:t>WordNet</a:t>
            </a:r>
            <a:r>
              <a:rPr lang="zh-CN" altLang="en-US" dirty="0" smtClean="0"/>
              <a:t>中上下位关系路径的长短</a:t>
            </a:r>
            <a:r>
              <a:rPr lang="en-US" altLang="zh-CN" dirty="0" smtClean="0"/>
              <a:t>,</a:t>
            </a:r>
            <a:r>
              <a:rPr lang="zh-CN" altLang="en-US" dirty="0" smtClean="0"/>
              <a:t>来确定它们的概念距离。比如</a:t>
            </a:r>
            <a:r>
              <a:rPr lang="en-US" altLang="zh-CN" dirty="0" smtClean="0"/>
              <a:t>,“Italy”</a:t>
            </a:r>
            <a:r>
              <a:rPr lang="zh-CN" altLang="en-US" dirty="0" smtClean="0"/>
              <a:t>和“</a:t>
            </a:r>
            <a:r>
              <a:rPr lang="en-US" altLang="zh-CN" dirty="0" smtClean="0"/>
              <a:t>country</a:t>
            </a:r>
            <a:r>
              <a:rPr lang="zh-CN" altLang="en-US" dirty="0" smtClean="0"/>
              <a:t>词形完全不同</a:t>
            </a:r>
            <a:r>
              <a:rPr lang="en-US" altLang="zh-CN" dirty="0" smtClean="0"/>
              <a:t>,</a:t>
            </a:r>
            <a:r>
              <a:rPr lang="zh-CN" altLang="en-US" dirty="0" smtClean="0"/>
              <a:t>但由于它们的概念距离很近“</a:t>
            </a:r>
            <a:r>
              <a:rPr lang="en-US" altLang="zh-CN" dirty="0" smtClean="0"/>
              <a:t>Italy</a:t>
            </a:r>
            <a:r>
              <a:rPr lang="zh-CN" altLang="en-US" dirty="0" smtClean="0"/>
              <a:t>”的父概念依次是“</a:t>
            </a:r>
            <a:r>
              <a:rPr lang="en-US" altLang="zh-CN" dirty="0" smtClean="0"/>
              <a:t>European country</a:t>
            </a:r>
            <a:r>
              <a:rPr lang="zh-CN" altLang="en-US" dirty="0" smtClean="0"/>
              <a:t>”和“</a:t>
            </a:r>
            <a:r>
              <a:rPr lang="en-US" altLang="zh-CN" dirty="0" smtClean="0"/>
              <a:t>country</a:t>
            </a:r>
            <a:r>
              <a:rPr lang="zh-CN" altLang="en-US" dirty="0" smtClean="0"/>
              <a:t>”</a:t>
            </a:r>
            <a:r>
              <a:rPr lang="en-US" altLang="zh-CN" dirty="0" smtClean="0"/>
              <a:t>,</a:t>
            </a:r>
            <a:r>
              <a:rPr lang="zh-CN" altLang="en-US" dirty="0" smtClean="0"/>
              <a:t>其概念距离为</a:t>
            </a:r>
            <a:r>
              <a:rPr lang="en-US" altLang="zh-CN" dirty="0" smtClean="0"/>
              <a:t>2</a:t>
            </a:r>
            <a:r>
              <a:rPr lang="zh-CN" altLang="en-US" dirty="0" smtClean="0"/>
              <a:t>。</a:t>
            </a:r>
            <a:endParaRPr lang="en-US" altLang="zh-CN" dirty="0" smtClean="0"/>
          </a:p>
          <a:p>
            <a:endParaRPr lang="en-US" altLang="zh-CN" dirty="0" smtClean="0"/>
          </a:p>
          <a:p>
            <a:r>
              <a:rPr lang="zh-CN" altLang="en-US" dirty="0" smtClean="0"/>
              <a:t>对于两个待消解项</a:t>
            </a:r>
            <a:r>
              <a:rPr lang="en-US" altLang="zh-CN" dirty="0" smtClean="0"/>
              <a:t>,</a:t>
            </a:r>
            <a:r>
              <a:rPr lang="zh-CN" altLang="en-US" dirty="0" smtClean="0"/>
              <a:t>我们最终得到的是形如</a:t>
            </a:r>
            <a:r>
              <a:rPr lang="en-US" altLang="zh-CN" dirty="0" smtClean="0"/>
              <a:t>,(</a:t>
            </a:r>
            <a:r>
              <a:rPr lang="en-US" altLang="zh-CN" dirty="0" err="1" smtClean="0"/>
              <a:t>x,y</a:t>
            </a:r>
            <a:r>
              <a:rPr lang="en-US" altLang="zh-CN" dirty="0" smtClean="0"/>
              <a:t>)</a:t>
            </a:r>
            <a:r>
              <a:rPr lang="zh-CN" altLang="en-US" dirty="0" smtClean="0"/>
              <a:t>的一个二元组</a:t>
            </a:r>
            <a:r>
              <a:rPr lang="en-US" altLang="zh-CN" dirty="0" smtClean="0"/>
              <a:t>,</a:t>
            </a:r>
            <a:r>
              <a:rPr lang="zh-CN" altLang="en-US" dirty="0" smtClean="0"/>
              <a:t>其中</a:t>
            </a:r>
            <a:r>
              <a:rPr lang="en-US" altLang="zh-CN" dirty="0" smtClean="0"/>
              <a:t>,x</a:t>
            </a:r>
            <a:r>
              <a:rPr lang="zh-CN" altLang="en-US" dirty="0" smtClean="0"/>
              <a:t>代表由上述</a:t>
            </a:r>
            <a:r>
              <a:rPr lang="en-US" altLang="zh-CN" dirty="0" smtClean="0"/>
              <a:t>11</a:t>
            </a:r>
            <a:r>
              <a:rPr lang="zh-CN" altLang="en-US" dirty="0" smtClean="0"/>
              <a:t>个特征构成的特征向量</a:t>
            </a:r>
            <a:r>
              <a:rPr lang="en-US" altLang="zh-CN" dirty="0" smtClean="0"/>
              <a:t>,y</a:t>
            </a:r>
            <a:r>
              <a:rPr lang="zh-CN" altLang="en-US" dirty="0" smtClean="0"/>
              <a:t>代表指代标记</a:t>
            </a:r>
            <a:r>
              <a:rPr lang="en-US" altLang="zh-CN" dirty="0" smtClean="0"/>
              <a:t>,</a:t>
            </a:r>
            <a:r>
              <a:rPr lang="zh-CN" altLang="en-US" dirty="0" smtClean="0"/>
              <a:t>即两个待消解项是否指代同一实体</a:t>
            </a:r>
            <a:r>
              <a:rPr lang="en-US" altLang="zh-CN" dirty="0" smtClean="0"/>
              <a:t>,1</a:t>
            </a:r>
            <a:r>
              <a:rPr lang="zh-CN" altLang="en-US" dirty="0" smtClean="0"/>
              <a:t>表示是</a:t>
            </a:r>
            <a:r>
              <a:rPr lang="en-US" altLang="zh-CN" dirty="0" smtClean="0"/>
              <a:t>,0</a:t>
            </a:r>
            <a:r>
              <a:rPr lang="zh-CN" altLang="en-US" dirty="0" smtClean="0"/>
              <a:t>表示否。</a:t>
            </a:r>
          </a:p>
          <a:p>
            <a:endParaRPr lang="zh-CN" altLang="en-US" dirty="0" smtClean="0"/>
          </a:p>
          <a:p>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78</a:t>
            </a:fld>
            <a:endParaRPr lang="zh-CN" altLang="en-US"/>
          </a:p>
        </p:txBody>
      </p:sp>
    </p:spTree>
    <p:extLst>
      <p:ext uri="{BB962C8B-B14F-4D97-AF65-F5344CB8AC3E}">
        <p14:creationId xmlns:p14="http://schemas.microsoft.com/office/powerpoint/2010/main" val="2797582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我们把文章中出现的名词、代词、名词短语等称为待消解项</a:t>
            </a:r>
            <a:r>
              <a:rPr lang="en-US" altLang="zh-CN" dirty="0" smtClean="0"/>
              <a:t>,</a:t>
            </a:r>
            <a:r>
              <a:rPr lang="zh-CN" altLang="en-US" dirty="0" smtClean="0"/>
              <a:t>即它是有可能被指代或者指代前文也有可能是后文中出现的实体。</a:t>
            </a:r>
          </a:p>
          <a:p>
            <a:r>
              <a:rPr lang="zh-CN" altLang="en-US" dirty="0" smtClean="0"/>
              <a:t>首先</a:t>
            </a:r>
            <a:r>
              <a:rPr lang="en-US" altLang="zh-CN" dirty="0" smtClean="0"/>
              <a:t>,</a:t>
            </a:r>
            <a:r>
              <a:rPr lang="zh-CN" altLang="en-US" dirty="0" smtClean="0"/>
              <a:t>我们介绍如何构造训练集。假设训练语料库中存在指代对象</a:t>
            </a:r>
            <a:r>
              <a:rPr lang="en-US" altLang="zh-CN" dirty="0" smtClean="0"/>
              <a:t>A1,A2</a:t>
            </a:r>
            <a:r>
              <a:rPr lang="zh-CN" altLang="en-US" dirty="0" smtClean="0"/>
              <a:t>和</a:t>
            </a:r>
            <a:r>
              <a:rPr lang="en-US" altLang="zh-CN" dirty="0" smtClean="0"/>
              <a:t>A3</a:t>
            </a:r>
            <a:r>
              <a:rPr lang="zh-CN" altLang="en-US" dirty="0" smtClean="0"/>
              <a:t>，且它们指的是同一实体</a:t>
            </a:r>
            <a:r>
              <a:rPr lang="en-US" altLang="zh-CN" dirty="0" smtClean="0"/>
              <a:t>,</a:t>
            </a:r>
            <a:r>
              <a:rPr lang="zh-CN" altLang="en-US" dirty="0" smtClean="0"/>
              <a:t>构成一条指代链</a:t>
            </a:r>
            <a:r>
              <a:rPr lang="en-US" altLang="zh-CN" dirty="0" smtClean="0"/>
              <a:t>,</a:t>
            </a:r>
            <a:r>
              <a:rPr lang="zh-CN" altLang="en-US" dirty="0" smtClean="0"/>
              <a:t>即</a:t>
            </a:r>
            <a:r>
              <a:rPr lang="en-US" altLang="zh-CN" dirty="0" smtClean="0"/>
              <a:t>A1A2A3</a:t>
            </a:r>
            <a:r>
              <a:rPr lang="zh-CN" altLang="en-US" dirty="0" smtClean="0"/>
              <a:t>。在实验中，我们把相邻的指代对做正例</a:t>
            </a:r>
            <a:r>
              <a:rPr lang="en-US" altLang="zh-CN" dirty="0" smtClean="0"/>
              <a:t>,</a:t>
            </a:r>
            <a:r>
              <a:rPr lang="zh-CN" altLang="en-US" dirty="0" smtClean="0"/>
              <a:t>即</a:t>
            </a:r>
            <a:r>
              <a:rPr lang="en-US" altLang="zh-CN" dirty="0" smtClean="0"/>
              <a:t>{A1,A2}</a:t>
            </a:r>
            <a:r>
              <a:rPr lang="zh-CN" altLang="en-US" dirty="0" smtClean="0"/>
              <a:t>，</a:t>
            </a:r>
            <a:r>
              <a:rPr lang="en-US" altLang="zh-CN" dirty="0" smtClean="0"/>
              <a:t>{A2,A3}</a:t>
            </a:r>
            <a:r>
              <a:rPr lang="zh-CN" altLang="en-US" dirty="0" smtClean="0"/>
              <a:t>等。另外，假定</a:t>
            </a:r>
            <a:r>
              <a:rPr lang="en-US" altLang="zh-CN" dirty="0" smtClean="0"/>
              <a:t>B1,B2</a:t>
            </a:r>
            <a:r>
              <a:rPr lang="zh-CN" altLang="en-US" dirty="0" smtClean="0"/>
              <a:t>是在</a:t>
            </a:r>
            <a:r>
              <a:rPr lang="en-US" altLang="zh-CN" dirty="0" smtClean="0"/>
              <a:t>A1</a:t>
            </a:r>
            <a:r>
              <a:rPr lang="zh-CN" altLang="en-US" dirty="0" smtClean="0"/>
              <a:t>，</a:t>
            </a:r>
            <a:r>
              <a:rPr lang="en-US" altLang="zh-CN" dirty="0" smtClean="0"/>
              <a:t>A2</a:t>
            </a:r>
            <a:r>
              <a:rPr lang="zh-CN" altLang="en-US" dirty="0" smtClean="0"/>
              <a:t>之间指向另外实体的对象</a:t>
            </a:r>
            <a:r>
              <a:rPr lang="en-US" altLang="zh-CN" dirty="0" smtClean="0"/>
              <a:t>,</a:t>
            </a:r>
            <a:r>
              <a:rPr lang="zh-CN" altLang="en-US" dirty="0" smtClean="0"/>
              <a:t>那么认为</a:t>
            </a:r>
            <a:r>
              <a:rPr lang="en-US" altLang="zh-CN" dirty="0" smtClean="0"/>
              <a:t>{A1</a:t>
            </a:r>
            <a:r>
              <a:rPr lang="zh-CN" altLang="en-US" dirty="0" smtClean="0"/>
              <a:t>，</a:t>
            </a:r>
            <a:r>
              <a:rPr lang="en-US" altLang="zh-CN" dirty="0" smtClean="0"/>
              <a:t>B1}</a:t>
            </a:r>
            <a:r>
              <a:rPr lang="zh-CN" altLang="en-US" dirty="0" smtClean="0"/>
              <a:t>，</a:t>
            </a:r>
            <a:r>
              <a:rPr lang="en-US" altLang="zh-CN" dirty="0" smtClean="0"/>
              <a:t>{A1</a:t>
            </a:r>
            <a:r>
              <a:rPr lang="zh-CN" altLang="en-US" dirty="0" smtClean="0"/>
              <a:t>，</a:t>
            </a:r>
            <a:r>
              <a:rPr lang="en-US" altLang="zh-CN" dirty="0" smtClean="0"/>
              <a:t>B2}</a:t>
            </a:r>
            <a:r>
              <a:rPr lang="zh-CN" altLang="en-US" dirty="0" smtClean="0"/>
              <a:t>，</a:t>
            </a:r>
            <a:r>
              <a:rPr lang="en-US" altLang="zh-CN" dirty="0" smtClean="0"/>
              <a:t>{B1,A2}</a:t>
            </a:r>
            <a:r>
              <a:rPr lang="zh-CN" altLang="en-US" dirty="0" smtClean="0"/>
              <a:t>，</a:t>
            </a:r>
            <a:r>
              <a:rPr lang="en-US" altLang="zh-CN" dirty="0" smtClean="0"/>
              <a:t>{B2</a:t>
            </a:r>
            <a:r>
              <a:rPr lang="zh-CN" altLang="en-US" dirty="0" smtClean="0"/>
              <a:t>，</a:t>
            </a:r>
            <a:r>
              <a:rPr lang="en-US" altLang="zh-CN" dirty="0" smtClean="0"/>
              <a:t>A2}</a:t>
            </a:r>
            <a:r>
              <a:rPr lang="zh-CN" altLang="en-US" dirty="0" smtClean="0"/>
              <a:t>构成反例；这样定义是想模拟人的指代消解的方法尽管指代对象间具有传递性</a:t>
            </a:r>
            <a:r>
              <a:rPr lang="en-US" altLang="zh-CN" dirty="0" smtClean="0"/>
              <a:t>,</a:t>
            </a:r>
            <a:r>
              <a:rPr lang="zh-CN" altLang="en-US" dirty="0" smtClean="0"/>
              <a:t>但人们一般只考虑短距离的指代关系。</a:t>
            </a:r>
            <a:endParaRPr lang="en-US" altLang="zh-CN" dirty="0" smtClean="0"/>
          </a:p>
          <a:p>
            <a:r>
              <a:rPr lang="zh-CN" altLang="en-US" dirty="0" smtClean="0"/>
              <a:t>然后</a:t>
            </a:r>
            <a:r>
              <a:rPr lang="en-US" altLang="zh-CN" dirty="0" smtClean="0"/>
              <a:t>,</a:t>
            </a:r>
            <a:r>
              <a:rPr lang="zh-CN" altLang="en-US" dirty="0" smtClean="0"/>
              <a:t>计算训练语料中的每一对正例或反例之间的种属性值</a:t>
            </a:r>
            <a:r>
              <a:rPr lang="en-US" altLang="zh-CN" dirty="0" smtClean="0"/>
              <a:t>,</a:t>
            </a:r>
            <a:r>
              <a:rPr lang="zh-CN" altLang="en-US" dirty="0" smtClean="0"/>
              <a:t>形成向量表示的实例集合利用最大嫡训练系统</a:t>
            </a:r>
            <a:r>
              <a:rPr lang="en-US" altLang="zh-CN" dirty="0" smtClean="0"/>
              <a:t>,</a:t>
            </a:r>
            <a:r>
              <a:rPr lang="zh-CN" altLang="en-US" dirty="0" smtClean="0"/>
              <a:t>计算出一组特征集合及其相应的权重</a:t>
            </a:r>
            <a:r>
              <a:rPr lang="en-US" altLang="zh-CN" dirty="0" smtClean="0"/>
              <a:t>,</a:t>
            </a:r>
            <a:r>
              <a:rPr lang="zh-CN" altLang="en-US" dirty="0" smtClean="0"/>
              <a:t>以计算两个待消解项之间是否存在指代关系的条件概率</a:t>
            </a:r>
            <a:r>
              <a:rPr lang="en-US" altLang="zh-CN" dirty="0" smtClean="0"/>
              <a:t>,</a:t>
            </a:r>
            <a:r>
              <a:rPr lang="zh-CN" altLang="en-US" dirty="0" smtClean="0"/>
              <a:t>我们把这种概率简称为指代概率。</a:t>
            </a:r>
          </a:p>
          <a:p>
            <a:endParaRPr lang="zh-CN" altLang="en-US" dirty="0" smtClean="0"/>
          </a:p>
          <a:p>
            <a:r>
              <a:rPr lang="zh-CN" altLang="en-US" dirty="0" smtClean="0"/>
              <a:t>我们可以简单的根据若指代概率大于</a:t>
            </a:r>
            <a:r>
              <a:rPr lang="en-US" altLang="zh-CN" dirty="0" smtClean="0"/>
              <a:t>0.5,</a:t>
            </a:r>
            <a:r>
              <a:rPr lang="zh-CN" altLang="en-US" dirty="0" smtClean="0"/>
              <a:t>就认为两个待消解项之间存在指代关系。但是同指关系是一种等价关系具有传递性</a:t>
            </a:r>
            <a:r>
              <a:rPr lang="en-US" altLang="zh-CN" dirty="0" smtClean="0"/>
              <a:t>,</a:t>
            </a:r>
            <a:r>
              <a:rPr lang="zh-CN" altLang="en-US" dirty="0" smtClean="0"/>
              <a:t>实际上是个聚类问题</a:t>
            </a:r>
            <a:r>
              <a:rPr lang="en-US" altLang="zh-CN" dirty="0" smtClean="0"/>
              <a:t>,</a:t>
            </a:r>
            <a:r>
              <a:rPr lang="zh-CN" altLang="en-US" dirty="0" smtClean="0"/>
              <a:t>上面的简单方法不能很好的解决问题。所以我们把待消解项之间的指代概率</a:t>
            </a:r>
            <a:r>
              <a:rPr lang="en-US" altLang="zh-CN" dirty="0" smtClean="0"/>
              <a:t>,</a:t>
            </a:r>
            <a:r>
              <a:rPr lang="zh-CN" altLang="en-US" dirty="0" smtClean="0"/>
              <a:t>作为聚类算法的距离</a:t>
            </a:r>
            <a:r>
              <a:rPr lang="en-US" altLang="zh-CN" dirty="0" smtClean="0"/>
              <a:t>,</a:t>
            </a:r>
            <a:r>
              <a:rPr lang="zh-CN" altLang="en-US" dirty="0" smtClean="0"/>
              <a:t>设计了一个聚类算法。开始时</a:t>
            </a:r>
            <a:r>
              <a:rPr lang="en-US" altLang="zh-CN" dirty="0" smtClean="0"/>
              <a:t>,</a:t>
            </a:r>
            <a:r>
              <a:rPr lang="zh-CN" altLang="en-US" dirty="0" smtClean="0"/>
              <a:t>文章中所有的待消解项都自成一类</a:t>
            </a:r>
            <a:r>
              <a:rPr lang="en-US" altLang="zh-CN" dirty="0" smtClean="0"/>
              <a:t>,</a:t>
            </a:r>
            <a:r>
              <a:rPr lang="zh-CN" altLang="en-US" dirty="0" smtClean="0"/>
              <a:t>即文档中没有指代关系。然后算法依次考察自第二个待消解项起的每个待消解项，计算该待消解项和其前面各待消解项的指代概率。当考察了所有的待消解项后</a:t>
            </a:r>
            <a:r>
              <a:rPr lang="en-US" altLang="zh-CN" dirty="0" smtClean="0"/>
              <a:t>,</a:t>
            </a:r>
            <a:r>
              <a:rPr lang="zh-CN" altLang="en-US" dirty="0" smtClean="0"/>
              <a:t>就可以得出这篇文章的所有指代链。</a:t>
            </a:r>
          </a:p>
          <a:p>
            <a:r>
              <a:rPr lang="zh-CN" altLang="en-US" dirty="0" smtClean="0"/>
              <a:t>在执行系统中</a:t>
            </a:r>
            <a:r>
              <a:rPr lang="en-US" altLang="zh-CN" dirty="0" smtClean="0"/>
              <a:t>,</a:t>
            </a:r>
            <a:r>
              <a:rPr lang="zh-CN" altLang="en-US" dirty="0" smtClean="0"/>
              <a:t>同样首先找到待消解项</a:t>
            </a:r>
            <a:r>
              <a:rPr lang="en-US" altLang="zh-CN" dirty="0" smtClean="0"/>
              <a:t>,</a:t>
            </a:r>
            <a:r>
              <a:rPr lang="zh-CN" altLang="en-US" dirty="0" smtClean="0"/>
              <a:t>计算它们的</a:t>
            </a:r>
            <a:r>
              <a:rPr lang="en-US" altLang="zh-CN" dirty="0" smtClean="0"/>
              <a:t>11</a:t>
            </a:r>
            <a:r>
              <a:rPr lang="zh-CN" altLang="en-US" dirty="0" smtClean="0"/>
              <a:t>种属性值</a:t>
            </a:r>
            <a:r>
              <a:rPr lang="en-US" altLang="zh-CN" dirty="0" smtClean="0"/>
              <a:t>,</a:t>
            </a:r>
            <a:r>
              <a:rPr lang="zh-CN" altLang="en-US" dirty="0" smtClean="0"/>
              <a:t>形成属性向量</a:t>
            </a:r>
            <a:r>
              <a:rPr lang="en-US" altLang="zh-CN" dirty="0" smtClean="0"/>
              <a:t>,</a:t>
            </a:r>
            <a:r>
              <a:rPr lang="zh-CN" altLang="en-US" dirty="0" smtClean="0"/>
              <a:t>然后最大墒学习模型的执行系统根据训练系统训练得到得最大嫡模型</a:t>
            </a:r>
            <a:r>
              <a:rPr lang="en-US" altLang="zh-CN" smtClean="0"/>
              <a:t>,</a:t>
            </a:r>
            <a:r>
              <a:rPr lang="zh-CN" altLang="en-US" smtClean="0"/>
              <a:t>计算</a:t>
            </a:r>
            <a:r>
              <a:rPr lang="zh-CN" altLang="en-US" dirty="0" smtClean="0"/>
              <a:t>出每一对待消解项之间的指代概率</a:t>
            </a:r>
            <a:r>
              <a:rPr lang="en-US" altLang="zh-CN" dirty="0" smtClean="0"/>
              <a:t>,</a:t>
            </a:r>
            <a:r>
              <a:rPr lang="zh-CN" altLang="en-US" dirty="0" smtClean="0"/>
              <a:t>使用聚类算法</a:t>
            </a:r>
            <a:r>
              <a:rPr lang="en-US" altLang="zh-CN" dirty="0" smtClean="0"/>
              <a:t>,</a:t>
            </a:r>
            <a:r>
              <a:rPr lang="zh-CN" altLang="en-US" dirty="0" smtClean="0"/>
              <a:t>得到最终的指代链。</a:t>
            </a:r>
          </a:p>
          <a:p>
            <a:endParaRPr lang="zh-CN" altLang="en-US" dirty="0" smtClean="0"/>
          </a:p>
          <a:p>
            <a:endParaRPr lang="zh-CN" altLang="en-US"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7147504-6601-4918-B136-8D1A1FCE6E5F}" type="slidenum">
              <a:rPr lang="zh-CN" altLang="en-US" smtClean="0"/>
              <a:pPr/>
              <a:t>79</a:t>
            </a:fld>
            <a:endParaRPr lang="zh-CN" altLang="en-US"/>
          </a:p>
        </p:txBody>
      </p:sp>
    </p:spTree>
    <p:extLst>
      <p:ext uri="{BB962C8B-B14F-4D97-AF65-F5344CB8AC3E}">
        <p14:creationId xmlns:p14="http://schemas.microsoft.com/office/powerpoint/2010/main" val="2647908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11</a:t>
            </a:fld>
            <a:endParaRPr lang="zh-CN" altLang="en-US"/>
          </a:p>
        </p:txBody>
      </p:sp>
    </p:spTree>
    <p:extLst>
      <p:ext uri="{BB962C8B-B14F-4D97-AF65-F5344CB8AC3E}">
        <p14:creationId xmlns:p14="http://schemas.microsoft.com/office/powerpoint/2010/main" val="340318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那么可以将随机变量</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映射到等边三角形的三个顶点上</a:t>
            </a:r>
            <a:r>
              <a:rPr lang="en-US" altLang="zh-CN" dirty="0" smtClean="0"/>
              <a:t>(</a:t>
            </a:r>
            <a:r>
              <a:rPr lang="zh-CN" altLang="en-US" dirty="0" smtClean="0"/>
              <a:t>等边三角形的内部任意一点到三条边的距离之和相等，等于三角形的高</a:t>
            </a:r>
            <a:r>
              <a:rPr lang="en-US" altLang="zh-CN" dirty="0" smtClean="0"/>
              <a:t>)</a:t>
            </a:r>
            <a:r>
              <a:rPr lang="zh-CN" altLang="en-US" dirty="0" smtClean="0"/>
              <a:t>，如</a:t>
            </a:r>
            <a:r>
              <a:rPr lang="en-US" altLang="zh-CN" dirty="0" smtClean="0"/>
              <a:t>(a)</a:t>
            </a:r>
            <a:r>
              <a:rPr lang="zh-CN" altLang="en-US" dirty="0" smtClean="0"/>
              <a:t>所示，这里定义三角形中任意一点到三条边的距离之和为 </a:t>
            </a:r>
            <a:r>
              <a:rPr lang="en-US" altLang="zh-CN" dirty="0" smtClean="0"/>
              <a:t>1</a:t>
            </a:r>
            <a:r>
              <a:rPr lang="zh-CN" altLang="en-US" dirty="0" smtClean="0"/>
              <a:t>，任给一点</a:t>
            </a:r>
            <a:r>
              <a:rPr lang="en-US" altLang="zh-CN" dirty="0" smtClean="0"/>
              <a:t>p</a:t>
            </a:r>
            <a:r>
              <a:rPr lang="zh-CN" altLang="en-US" dirty="0" smtClean="0"/>
              <a:t>，比如</a:t>
            </a:r>
            <a:r>
              <a:rPr lang="en-US" altLang="zh-CN" dirty="0" smtClean="0"/>
              <a:t>P(A) </a:t>
            </a:r>
            <a:r>
              <a:rPr lang="zh-CN" altLang="en-US" dirty="0" smtClean="0"/>
              <a:t>等于</a:t>
            </a:r>
            <a:r>
              <a:rPr lang="en-US" altLang="zh-CN" dirty="0" smtClean="0"/>
              <a:t>p</a:t>
            </a:r>
            <a:r>
              <a:rPr lang="zh-CN" altLang="en-US" dirty="0" smtClean="0"/>
              <a:t>到边 </a:t>
            </a:r>
            <a:r>
              <a:rPr lang="en-US" altLang="zh-CN" dirty="0" smtClean="0"/>
              <a:t>BC </a:t>
            </a:r>
            <a:r>
              <a:rPr lang="zh-CN" altLang="en-US" dirty="0" smtClean="0"/>
              <a:t>的距离。图</a:t>
            </a:r>
            <a:r>
              <a:rPr lang="en-US" altLang="zh-CN" dirty="0" smtClean="0"/>
              <a:t>(b)</a:t>
            </a:r>
            <a:r>
              <a:rPr lang="zh-CN" altLang="en-US" dirty="0" smtClean="0"/>
              <a:t>中，</a:t>
            </a:r>
            <a:r>
              <a:rPr lang="en-US" altLang="zh-CN" dirty="0" smtClean="0"/>
              <a:t>P(A)=1, P(B)=P(C)=0</a:t>
            </a:r>
            <a:r>
              <a:rPr lang="zh-CN" altLang="en-US" dirty="0" smtClean="0"/>
              <a:t>。图</a:t>
            </a:r>
            <a:r>
              <a:rPr lang="en-US" altLang="zh-CN" dirty="0" smtClean="0"/>
              <a:t>(c)</a:t>
            </a:r>
            <a:r>
              <a:rPr lang="zh-CN" altLang="en-US" dirty="0" smtClean="0"/>
              <a:t>中，</a:t>
            </a:r>
            <a:r>
              <a:rPr lang="en-US" altLang="zh-CN" dirty="0" smtClean="0"/>
              <a:t>P(A)=P(B)=P(C)=1/3</a:t>
            </a:r>
            <a:r>
              <a:rPr lang="zh-CN" altLang="en-US" dirty="0" smtClean="0"/>
              <a:t>。 </a:t>
            </a:r>
            <a:endParaRPr lang="en-US" altLang="zh-CN" dirty="0" smtClean="0"/>
          </a:p>
          <a:p>
            <a:endParaRPr lang="en-US" altLang="zh-CN" dirty="0" smtClean="0"/>
          </a:p>
          <a:p>
            <a:r>
              <a:rPr lang="en-US" altLang="zh-CN" dirty="0" smtClean="0"/>
              <a:t>(1) </a:t>
            </a:r>
            <a:r>
              <a:rPr lang="zh-CN" altLang="en-US" dirty="0" smtClean="0"/>
              <a:t>图</a:t>
            </a:r>
            <a:r>
              <a:rPr lang="en-US" altLang="zh-CN" dirty="0" smtClean="0"/>
              <a:t>(a)</a:t>
            </a:r>
            <a:r>
              <a:rPr lang="zh-CN" altLang="en-US" dirty="0" smtClean="0"/>
              <a:t>中，增加了</a:t>
            </a:r>
            <a:r>
              <a:rPr lang="en-US" altLang="zh-CN" dirty="0" smtClean="0"/>
              <a:t>(</a:t>
            </a:r>
            <a:r>
              <a:rPr lang="zh-CN" altLang="en-US" dirty="0" smtClean="0"/>
              <a:t>线性</a:t>
            </a:r>
            <a:r>
              <a:rPr lang="en-US" altLang="zh-CN" dirty="0" smtClean="0"/>
              <a:t>)</a:t>
            </a:r>
            <a:r>
              <a:rPr lang="zh-CN" altLang="en-US" dirty="0" smtClean="0"/>
              <a:t>约束</a:t>
            </a:r>
            <a:r>
              <a:rPr lang="en-US" altLang="zh-CN" dirty="0" smtClean="0"/>
              <a:t>C1</a:t>
            </a:r>
            <a:r>
              <a:rPr lang="zh-CN" altLang="en-US" dirty="0" smtClean="0"/>
              <a:t>，</a:t>
            </a:r>
            <a:r>
              <a:rPr lang="en-US" altLang="zh-CN" dirty="0" smtClean="0"/>
              <a:t>P(Y|X)</a:t>
            </a:r>
            <a:r>
              <a:rPr lang="zh-CN" altLang="en-US" dirty="0" smtClean="0"/>
              <a:t>只能落在定义</a:t>
            </a:r>
            <a:r>
              <a:rPr lang="en-US" altLang="zh-CN" dirty="0" smtClean="0"/>
              <a:t>C1</a:t>
            </a:r>
            <a:r>
              <a:rPr lang="zh-CN" altLang="en-US" dirty="0" smtClean="0"/>
              <a:t>的那条线段上； </a:t>
            </a:r>
          </a:p>
          <a:p>
            <a:r>
              <a:rPr lang="en-US" altLang="zh-CN" dirty="0" smtClean="0"/>
              <a:t>(2) </a:t>
            </a:r>
            <a:r>
              <a:rPr lang="zh-CN" altLang="en-US" dirty="0" smtClean="0"/>
              <a:t>图</a:t>
            </a:r>
            <a:r>
              <a:rPr lang="en-US" altLang="zh-CN" dirty="0" smtClean="0"/>
              <a:t>(b)</a:t>
            </a:r>
            <a:r>
              <a:rPr lang="zh-CN" altLang="en-US" dirty="0" smtClean="0"/>
              <a:t>中，在图</a:t>
            </a:r>
            <a:r>
              <a:rPr lang="en-US" altLang="zh-CN" dirty="0" smtClean="0"/>
              <a:t>(a)</a:t>
            </a:r>
            <a:r>
              <a:rPr lang="zh-CN" altLang="en-US" dirty="0" smtClean="0"/>
              <a:t>的基础上增加了线性约束</a:t>
            </a:r>
            <a:r>
              <a:rPr lang="en-US" altLang="zh-CN" dirty="0" smtClean="0"/>
              <a:t>C2</a:t>
            </a:r>
            <a:r>
              <a:rPr lang="zh-CN" altLang="en-US" dirty="0" smtClean="0"/>
              <a:t>，且</a:t>
            </a:r>
            <a:r>
              <a:rPr lang="en-US" altLang="zh-CN" dirty="0" smtClean="0"/>
              <a:t>C1∩C2≠Φ</a:t>
            </a:r>
            <a:r>
              <a:rPr lang="zh-CN" altLang="en-US" dirty="0" smtClean="0"/>
              <a:t>，所以</a:t>
            </a:r>
            <a:r>
              <a:rPr lang="en-US" altLang="zh-CN" dirty="0" smtClean="0"/>
              <a:t>P(Y|X)</a:t>
            </a:r>
            <a:r>
              <a:rPr lang="zh-CN" altLang="en-US" dirty="0" smtClean="0"/>
              <a:t>必须同时落在</a:t>
            </a:r>
            <a:r>
              <a:rPr lang="en-US" altLang="zh-CN" dirty="0" smtClean="0"/>
              <a:t>C1</a:t>
            </a:r>
            <a:r>
              <a:rPr lang="zh-CN" altLang="en-US" dirty="0" smtClean="0"/>
              <a:t>与</a:t>
            </a:r>
            <a:r>
              <a:rPr lang="en-US" altLang="zh-CN" dirty="0" smtClean="0"/>
              <a:t>C2</a:t>
            </a:r>
            <a:r>
              <a:rPr lang="zh-CN" altLang="en-US" dirty="0" smtClean="0"/>
              <a:t>上，所以只能落在</a:t>
            </a:r>
            <a:r>
              <a:rPr lang="en-US" altLang="zh-CN" dirty="0" smtClean="0"/>
              <a:t>C1</a:t>
            </a:r>
            <a:r>
              <a:rPr lang="zh-CN" altLang="en-US" dirty="0" smtClean="0"/>
              <a:t>与</a:t>
            </a:r>
            <a:r>
              <a:rPr lang="en-US" altLang="zh-CN" dirty="0" smtClean="0"/>
              <a:t>C2</a:t>
            </a:r>
            <a:r>
              <a:rPr lang="zh-CN" altLang="en-US" dirty="0" smtClean="0"/>
              <a:t>的交点上； </a:t>
            </a:r>
          </a:p>
          <a:p>
            <a:r>
              <a:rPr lang="en-US" altLang="zh-CN" dirty="0" smtClean="0"/>
              <a:t>(3) </a:t>
            </a:r>
            <a:r>
              <a:rPr lang="zh-CN" altLang="en-US" dirty="0" smtClean="0"/>
              <a:t>图</a:t>
            </a:r>
            <a:r>
              <a:rPr lang="en-US" altLang="zh-CN" dirty="0" smtClean="0"/>
              <a:t>(c)</a:t>
            </a:r>
            <a:r>
              <a:rPr lang="zh-CN" altLang="en-US" dirty="0" smtClean="0"/>
              <a:t>中，在图</a:t>
            </a:r>
            <a:r>
              <a:rPr lang="en-US" altLang="zh-CN" dirty="0" smtClean="0"/>
              <a:t>(a)</a:t>
            </a:r>
            <a:r>
              <a:rPr lang="zh-CN" altLang="en-US" dirty="0" smtClean="0"/>
              <a:t>的基础上增加了线性约束</a:t>
            </a:r>
            <a:r>
              <a:rPr lang="en-US" altLang="zh-CN" dirty="0" smtClean="0"/>
              <a:t>C2</a:t>
            </a:r>
            <a:r>
              <a:rPr lang="zh-CN" altLang="en-US" dirty="0" smtClean="0"/>
              <a:t>，但</a:t>
            </a:r>
            <a:r>
              <a:rPr lang="en-US" altLang="zh-CN" dirty="0" smtClean="0"/>
              <a:t>C1∩C2=Φ</a:t>
            </a:r>
            <a:r>
              <a:rPr lang="zh-CN" altLang="en-US" dirty="0" smtClean="0"/>
              <a:t>，此时，没有同时满足</a:t>
            </a:r>
            <a:r>
              <a:rPr lang="en-US" altLang="zh-CN" dirty="0" smtClean="0"/>
              <a:t>C1</a:t>
            </a:r>
            <a:r>
              <a:rPr lang="zh-CN" altLang="en-US" dirty="0" smtClean="0"/>
              <a:t>与</a:t>
            </a:r>
            <a:r>
              <a:rPr lang="en-US" altLang="zh-CN" dirty="0" smtClean="0"/>
              <a:t>C2</a:t>
            </a:r>
            <a:r>
              <a:rPr lang="zh-CN" altLang="en-US" dirty="0" smtClean="0"/>
              <a:t>的</a:t>
            </a:r>
            <a:r>
              <a:rPr lang="en-US" altLang="zh-CN" dirty="0" smtClean="0"/>
              <a:t>P(Y|X)</a:t>
            </a:r>
            <a:r>
              <a:rPr lang="zh-CN" altLang="en-US" dirty="0" smtClean="0"/>
              <a:t>。在最大熵模型中，由于约束从训练数据中取得，所以不会出现不一致。即不会出现</a:t>
            </a:r>
            <a:r>
              <a:rPr lang="en-US" altLang="zh-CN" dirty="0" smtClean="0"/>
              <a:t>(c) </a:t>
            </a:r>
            <a:r>
              <a:rPr lang="zh-CN" altLang="en-US" dirty="0" smtClean="0"/>
              <a:t>的情况。</a:t>
            </a:r>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15</a:t>
            </a:fld>
            <a:endParaRPr lang="zh-CN" altLang="en-US"/>
          </a:p>
        </p:txBody>
      </p:sp>
    </p:spTree>
    <p:extLst>
      <p:ext uri="{BB962C8B-B14F-4D97-AF65-F5344CB8AC3E}">
        <p14:creationId xmlns:p14="http://schemas.microsoft.com/office/powerpoint/2010/main" val="377837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17</a:t>
            </a:fld>
            <a:endParaRPr lang="zh-CN" altLang="en-US"/>
          </a:p>
        </p:txBody>
      </p:sp>
    </p:spTree>
    <p:extLst>
      <p:ext uri="{BB962C8B-B14F-4D97-AF65-F5344CB8AC3E}">
        <p14:creationId xmlns:p14="http://schemas.microsoft.com/office/powerpoint/2010/main" val="340312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BB2574-65DB-4666-9C9C-ABCAA638A5C0}" type="slidenum">
              <a:rPr lang="zh-CN" altLang="en-US" smtClean="0"/>
              <a:t>19</a:t>
            </a:fld>
            <a:endParaRPr lang="zh-CN" altLang="en-US"/>
          </a:p>
        </p:txBody>
      </p:sp>
    </p:spTree>
    <p:extLst>
      <p:ext uri="{BB962C8B-B14F-4D97-AF65-F5344CB8AC3E}">
        <p14:creationId xmlns:p14="http://schemas.microsoft.com/office/powerpoint/2010/main" val="343885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366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167641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267292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66587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156669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412673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402654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220903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34668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268089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28894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57766A-A9B1-437C-B55B-7EA95B4B2A64}"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15480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7766A-A9B1-437C-B55B-7EA95B4B2A64}" type="datetimeFigureOut">
              <a:rPr lang="zh-CN" altLang="en-US" smtClean="0"/>
              <a:t>2018/6/21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4F412-9C4D-4BBC-97B2-E7909FA31FEE}" type="slidenum">
              <a:rPr lang="zh-CN" altLang="en-US" smtClean="0"/>
              <a:t>‹#›</a:t>
            </a:fld>
            <a:endParaRPr lang="zh-CN" altLang="en-US"/>
          </a:p>
        </p:txBody>
      </p:sp>
    </p:spTree>
    <p:extLst>
      <p:ext uri="{BB962C8B-B14F-4D97-AF65-F5344CB8AC3E}">
        <p14:creationId xmlns:p14="http://schemas.microsoft.com/office/powerpoint/2010/main" val="1003339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9.tmp"/><Relationship Id="rId4" Type="http://schemas.openxmlformats.org/officeDocument/2006/relationships/image" Target="../media/image18.tmp"/><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tmp"/><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9" Type="http://schemas.openxmlformats.org/officeDocument/2006/relationships/image" Target="../media/image94.png"/></Relationships>
</file>

<file path=ppt/slides/_rels/slide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1.jpg"/></Relationships>
</file>

<file path=ppt/slides/_rels/slide51.xml.rels><?xml version="1.0" encoding="UTF-8" standalone="yes"?>
<Relationships xmlns="http://schemas.openxmlformats.org/package/2006/relationships"><Relationship Id="rId2" Type="http://schemas.openxmlformats.org/officeDocument/2006/relationships/image" Target="../media/image10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5.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5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5.jpg"/><Relationship Id="rId4" Type="http://schemas.openxmlformats.org/officeDocument/2006/relationships/image" Target="../media/image114.png"/></Relationships>
</file>

<file path=ppt/slides/_rels/slide5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8.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61.xml.rels><?xml version="1.0" encoding="UTF-8" standalone="yes"?>
<Relationships xmlns="http://schemas.openxmlformats.org/package/2006/relationships"><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2.png"/><Relationship Id="rId4" Type="http://schemas.openxmlformats.org/officeDocument/2006/relationships/image" Target="../media/image121.jp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最大熵模型</a:t>
            </a:r>
            <a:br>
              <a:rPr lang="zh-CN" altLang="en-US" dirty="0" smtClean="0"/>
            </a:br>
            <a:endParaRPr lang="zh-CN" altLang="en-US" dirty="0"/>
          </a:p>
        </p:txBody>
      </p:sp>
      <p:sp>
        <p:nvSpPr>
          <p:cNvPr id="3" name="副标题 2"/>
          <p:cNvSpPr>
            <a:spLocks noGrp="1"/>
          </p:cNvSpPr>
          <p:nvPr>
            <p:ph type="subTitle" idx="1"/>
          </p:nvPr>
        </p:nvSpPr>
        <p:spPr/>
        <p:txBody>
          <a:bodyPr>
            <a:normAutofit fontScale="92500" lnSpcReduction="10000"/>
          </a:bodyPr>
          <a:lstStyle/>
          <a:p>
            <a:pPr algn="r"/>
            <a:r>
              <a:rPr lang="zh-CN" altLang="en-US" dirty="0"/>
              <a:t>熵与最大熵</a:t>
            </a:r>
            <a:r>
              <a:rPr lang="zh-CN" altLang="en-US" dirty="0" smtClean="0"/>
              <a:t>模型   </a:t>
            </a:r>
            <a:r>
              <a:rPr lang="en-US" altLang="zh-CN" dirty="0" smtClean="0"/>
              <a:t>51174500040   </a:t>
            </a:r>
            <a:r>
              <a:rPr lang="zh-CN" altLang="en-US" dirty="0" smtClean="0"/>
              <a:t>史</a:t>
            </a:r>
            <a:r>
              <a:rPr lang="zh-CN" altLang="en-US" dirty="0"/>
              <a:t>良</a:t>
            </a:r>
            <a:r>
              <a:rPr lang="zh-CN" altLang="en-US" dirty="0" smtClean="0"/>
              <a:t>良</a:t>
            </a:r>
            <a:endParaRPr lang="en-US" altLang="zh-CN" dirty="0" smtClean="0"/>
          </a:p>
          <a:p>
            <a:pPr algn="r"/>
            <a:r>
              <a:rPr lang="zh-CN" altLang="en-US" dirty="0"/>
              <a:t>最大熵的最优化</a:t>
            </a:r>
            <a:r>
              <a:rPr lang="zh-CN" altLang="en-US" dirty="0" smtClean="0"/>
              <a:t>算法  </a:t>
            </a:r>
            <a:r>
              <a:rPr lang="en-US" altLang="zh-CN" dirty="0" smtClean="0"/>
              <a:t>51174500103      </a:t>
            </a:r>
            <a:r>
              <a:rPr lang="zh-CN" altLang="en-US" dirty="0" smtClean="0"/>
              <a:t>李 鑫</a:t>
            </a:r>
            <a:endParaRPr lang="en-US" altLang="zh-CN" dirty="0" smtClean="0"/>
          </a:p>
          <a:p>
            <a:pPr algn="r"/>
            <a:r>
              <a:rPr lang="en-US" altLang="zh-CN" dirty="0"/>
              <a:t>Logistic</a:t>
            </a:r>
            <a:r>
              <a:rPr lang="zh-CN" altLang="en-US" dirty="0"/>
              <a:t>回归与</a:t>
            </a:r>
            <a:r>
              <a:rPr lang="en-US" altLang="zh-CN" dirty="0"/>
              <a:t>Logit</a:t>
            </a:r>
            <a:r>
              <a:rPr lang="zh-CN" altLang="en-US" dirty="0" smtClean="0"/>
              <a:t>模型  </a:t>
            </a:r>
            <a:r>
              <a:rPr lang="en-US" altLang="zh-CN" dirty="0" smtClean="0"/>
              <a:t>51174500042   </a:t>
            </a:r>
            <a:r>
              <a:rPr lang="zh-CN" altLang="en-US" dirty="0" smtClean="0"/>
              <a:t>史晓曦</a:t>
            </a:r>
            <a:endParaRPr lang="en-US" altLang="zh-CN" dirty="0" smtClean="0"/>
          </a:p>
          <a:p>
            <a:pPr algn="r"/>
            <a:r>
              <a:rPr lang="zh-CN" altLang="en-US" dirty="0"/>
              <a:t>最大熵在自然语言中的</a:t>
            </a:r>
            <a:r>
              <a:rPr lang="zh-CN" altLang="en-US" dirty="0" smtClean="0"/>
              <a:t>处理   </a:t>
            </a:r>
            <a:r>
              <a:rPr lang="en-US" altLang="zh-CN" dirty="0" smtClean="0"/>
              <a:t>51174500097  </a:t>
            </a:r>
            <a:r>
              <a:rPr lang="zh-CN" altLang="en-US" dirty="0"/>
              <a:t>嵇金泽</a:t>
            </a:r>
            <a:endParaRPr lang="zh-CN" altLang="en-US" dirty="0" smtClean="0"/>
          </a:p>
          <a:p>
            <a:pPr algn="r"/>
            <a:endParaRPr lang="en-US" altLang="zh-CN" dirty="0" smtClean="0"/>
          </a:p>
          <a:p>
            <a:pPr algn="r"/>
            <a:endParaRPr lang="en-US" altLang="zh-CN" dirty="0" smtClean="0"/>
          </a:p>
          <a:p>
            <a:pPr algn="r"/>
            <a:endParaRPr lang="en-US" altLang="zh-CN" dirty="0" smtClean="0"/>
          </a:p>
          <a:p>
            <a:pPr algn="r"/>
            <a:endParaRPr lang="zh-CN" altLang="en-US" dirty="0" smtClean="0"/>
          </a:p>
          <a:p>
            <a:endParaRPr lang="zh-CN" altLang="en-US" dirty="0"/>
          </a:p>
        </p:txBody>
      </p:sp>
    </p:spTree>
    <p:extLst>
      <p:ext uri="{BB962C8B-B14F-4D97-AF65-F5344CB8AC3E}">
        <p14:creationId xmlns:p14="http://schemas.microsoft.com/office/powerpoint/2010/main" val="418681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8672" y="126929"/>
            <a:ext cx="10515600" cy="1325563"/>
          </a:xfrm>
        </p:spPr>
        <p:txBody>
          <a:bodyPr/>
          <a:lstStyle/>
          <a:p>
            <a:r>
              <a:rPr lang="zh-CN" altLang="en-US" dirty="0" smtClean="0"/>
              <a:t>连续随机变量</a:t>
            </a:r>
            <a:r>
              <a:rPr lang="en-US" altLang="zh-CN" dirty="0" smtClean="0"/>
              <a:t>X</a:t>
            </a:r>
            <a:r>
              <a:rPr lang="zh-CN" altLang="en-US" dirty="0" smtClean="0"/>
              <a:t>的熵</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364508" y="1425259"/>
                <a:ext cx="5384801"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𝐻</m:t>
                      </m:r>
                      <m:r>
                        <a:rPr lang="zh-CN" altLang="en-US" sz="2400" i="0">
                          <a:latin typeface="Cambria Math" panose="02040503050406030204" pitchFamily="18" charset="0"/>
                        </a:rPr>
                        <m:t>(</m:t>
                      </m:r>
                      <m:r>
                        <m:rPr>
                          <m:sty m:val="p"/>
                        </m:rPr>
                        <a:rPr lang="en-US" altLang="zh-CN" sz="2400" i="1" smtClean="0">
                          <a:latin typeface="Cambria Math" panose="02040503050406030204" pitchFamily="18" charset="0"/>
                        </a:rPr>
                        <m:t>X</m:t>
                      </m:r>
                      <m:r>
                        <a:rPr lang="zh-CN" altLang="en-US" sz="2400" i="0">
                          <a:latin typeface="Cambria Math" panose="02040503050406030204" pitchFamily="18" charset="0"/>
                        </a:rPr>
                        <m:t>)=</m:t>
                      </m:r>
                      <m:r>
                        <a:rPr lang="zh-CN" altLang="en-US" sz="2400" i="0" smtClean="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en-US" altLang="zh-CN" sz="2400" b="0" i="1" smtClean="0">
                              <a:latin typeface="Cambria Math" panose="02040503050406030204" pitchFamily="18" charset="0"/>
                            </a:rPr>
                            <m:t>𝑖</m:t>
                          </m:r>
                        </m:sub>
                        <m:sup/>
                        <m:e>
                          <m:d>
                            <m:dPr>
                              <m:begChr m:val=""/>
                              <m:ctrlPr>
                                <a:rPr lang="zh-CN" altLang="en-US" sz="2400" i="1">
                                  <a:latin typeface="Cambria Math" panose="02040503050406030204" pitchFamily="18" charset="0"/>
                                </a:rPr>
                              </m:ctrlPr>
                            </m:dPr>
                            <m:e>
                              <m:r>
                                <a:rPr lang="zh-CN" altLang="en-US" sz="2400" i="1" smtClean="0">
                                  <a:latin typeface="Cambria Math" panose="02040503050406030204" pitchFamily="18" charset="0"/>
                                </a:rPr>
                                <m:t>𝑝</m:t>
                              </m:r>
                              <m:r>
                                <a:rPr lang="zh-CN" altLang="en-US" sz="2400" i="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i="1" smtClean="0">
                                      <a:latin typeface="Cambria Math" panose="02040503050406030204" pitchFamily="18" charset="0"/>
                                    </a:rPr>
                                    <m:t>𝑥</m:t>
                                  </m:r>
                                </m:e>
                                <m:sub>
                                  <m:r>
                                    <a:rPr lang="en-US" altLang="zh-CN" sz="2400" b="0" i="0" smtClean="0">
                                      <a:latin typeface="Cambria Math" panose="02040503050406030204" pitchFamily="18" charset="0"/>
                                    </a:rPr>
                                    <m:t>𝑖</m:t>
                                  </m:r>
                                </m:sub>
                              </m:sSub>
                              <m:r>
                                <a:rPr lang="en-US" altLang="zh-CN" sz="2400" b="0" i="0" smtClean="0">
                                  <a:latin typeface="Cambria Math" panose="02040503050406030204" pitchFamily="18" charset="0"/>
                                </a:rPr>
                                <m:t>)</m:t>
                              </m:r>
                              <m:r>
                                <m:rPr>
                                  <m:sty m:val="p"/>
                                </m:rPr>
                                <a:rPr lang="zh-CN" altLang="en-US" sz="2400" i="0">
                                  <a:latin typeface="Cambria Math" panose="02040503050406030204" pitchFamily="18" charset="0"/>
                                </a:rPr>
                                <m:t>l</m:t>
                              </m:r>
                              <m:r>
                                <m:rPr>
                                  <m:sty m:val="p"/>
                                </m:rPr>
                                <a:rPr lang="en-US" altLang="zh-CN" sz="2400" i="1" smtClean="0">
                                  <a:latin typeface="Cambria Math" panose="02040503050406030204" pitchFamily="18" charset="0"/>
                                </a:rPr>
                                <m:t>n</m:t>
                              </m:r>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i="1" smtClean="0">
                                      <a:latin typeface="Cambria Math" panose="02040503050406030204" pitchFamily="18" charset="0"/>
                                    </a:rPr>
                                    <m:t>𝑥</m:t>
                                  </m:r>
                                </m:e>
                                <m:sub>
                                  <m:r>
                                    <a:rPr lang="en-US" altLang="zh-CN" sz="2400" b="0" i="0" smtClean="0">
                                      <a:latin typeface="Cambria Math" panose="02040503050406030204" pitchFamily="18" charset="0"/>
                                    </a:rPr>
                                    <m:t>𝑖</m:t>
                                  </m:r>
                                </m:sub>
                              </m:sSub>
                            </m:e>
                          </m:d>
                        </m:e>
                      </m:nary>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364508" y="1425259"/>
                <a:ext cx="5384801" cy="98854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177930" y="2402992"/>
                <a:ext cx="2022764" cy="461665"/>
              </a:xfrm>
              <a:prstGeom prst="rect">
                <a:avLst/>
              </a:prstGeom>
              <a:noFill/>
            </p:spPr>
            <p:txBody>
              <a:bodyPr wrap="square" rtlCol="0">
                <a:spAutoFit/>
              </a:bodyPr>
              <a:lstStyle/>
              <a:p>
                <a14:m>
                  <m:oMath xmlns:m="http://schemas.openxmlformats.org/officeDocument/2006/math">
                    <m:r>
                      <a:rPr lang="zh-CN" altLang="en-US" sz="2400" i="1" smtClean="0">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oMath>
                </a14:m>
                <a:r>
                  <a:rPr lang="zh-CN" altLang="en-US" sz="2400" dirty="0" smtClean="0"/>
                  <a:t>连续时</a:t>
                </a:r>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177930" y="2402992"/>
                <a:ext cx="2022764" cy="461665"/>
              </a:xfrm>
              <a:prstGeom prst="rect">
                <a:avLst/>
              </a:prstGeom>
              <a:blipFill>
                <a:blip r:embed="rId3"/>
                <a:stretch>
                  <a:fillRect l="-904" t="-9211" b="-30263"/>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070" y="2683717"/>
            <a:ext cx="3048264" cy="731583"/>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312" y="3595206"/>
            <a:ext cx="6995766" cy="723963"/>
          </a:xfrm>
          <a:prstGeom prst="rect">
            <a:avLst/>
          </a:prstGeom>
        </p:spPr>
      </p:pic>
      <p:sp>
        <p:nvSpPr>
          <p:cNvPr id="10" name="文本框 9"/>
          <p:cNvSpPr txBox="1"/>
          <p:nvPr/>
        </p:nvSpPr>
        <p:spPr>
          <a:xfrm>
            <a:off x="1177930" y="2863623"/>
            <a:ext cx="1722876" cy="461665"/>
          </a:xfrm>
          <a:prstGeom prst="rect">
            <a:avLst/>
          </a:prstGeom>
          <a:noFill/>
        </p:spPr>
        <p:txBody>
          <a:bodyPr wrap="square" rtlCol="0">
            <a:spAutoFit/>
          </a:bodyPr>
          <a:lstStyle/>
          <a:p>
            <a:r>
              <a:rPr lang="zh-CN" altLang="en-US" sz="2400" dirty="0" smtClean="0"/>
              <a:t>做一个代换</a:t>
            </a:r>
            <a:endParaRPr lang="zh-CN" altLang="en-US" sz="2400" dirty="0"/>
          </a:p>
        </p:txBody>
      </p:sp>
      <mc:AlternateContent xmlns:mc="http://schemas.openxmlformats.org/markup-compatibility/2006" xmlns:a14="http://schemas.microsoft.com/office/drawing/2010/main">
        <mc:Choice Requires="a14">
          <p:sp>
            <p:nvSpPr>
              <p:cNvPr id="11" name="文本框 10"/>
              <p:cNvSpPr txBox="1"/>
              <p:nvPr/>
            </p:nvSpPr>
            <p:spPr>
              <a:xfrm>
                <a:off x="9073477" y="3181090"/>
                <a:ext cx="14408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zh-CN" altLang="en-US" i="1" smtClean="0">
                          <a:latin typeface="Cambria Math" panose="02040503050406030204" pitchFamily="18" charset="0"/>
                        </a:rPr>
                        <m:t>Δ</m:t>
                      </m:r>
                      <m:r>
                        <a:rPr lang="zh-CN" altLang="en-US" i="1" smtClean="0">
                          <a:latin typeface="Cambria Math" panose="02040503050406030204" pitchFamily="18" charset="0"/>
                        </a:rPr>
                        <m:t>→0</m:t>
                      </m:r>
                      <m:r>
                        <a:rPr lang="zh-CN" altLang="en-US" i="1">
                          <a:latin typeface="Cambria Math" panose="02040503050406030204" pitchFamily="18" charset="0"/>
                        </a:rPr>
                        <m:t>时</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9073477" y="3181090"/>
                <a:ext cx="1440872" cy="369332"/>
              </a:xfrm>
              <a:prstGeom prst="rect">
                <a:avLst/>
              </a:prstGeom>
              <a:blipFill>
                <a:blip r:embed="rId6"/>
                <a:stretch>
                  <a:fillRect b="-8333"/>
                </a:stretch>
              </a:blipFill>
            </p:spPr>
            <p:txBody>
              <a:bodyPr/>
              <a:lstStyle/>
              <a:p>
                <a:r>
                  <a:rPr lang="zh-CN" altLang="en-US">
                    <a:noFill/>
                  </a:rPr>
                  <a:t> </a:t>
                </a:r>
              </a:p>
            </p:txBody>
          </p:sp>
        </mc:Fallback>
      </mc:AlternateContent>
      <p:sp>
        <p:nvSpPr>
          <p:cNvPr id="13" name="椭圆 12"/>
          <p:cNvSpPr/>
          <p:nvPr/>
        </p:nvSpPr>
        <p:spPr>
          <a:xfrm>
            <a:off x="8423564" y="3505637"/>
            <a:ext cx="761514" cy="8135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9032399" y="2863623"/>
            <a:ext cx="388692" cy="73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9032399" y="2496319"/>
                <a:ext cx="10344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m:t>
                      </m:r>
                    </m:oMath>
                  </m:oMathPara>
                </a14:m>
                <a:endParaRPr lang="zh-CN" altLang="en-US" sz="2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9032399" y="2496319"/>
                <a:ext cx="1034473" cy="461665"/>
              </a:xfrm>
              <a:prstGeom prst="rect">
                <a:avLst/>
              </a:prstGeom>
              <a:blipFill>
                <a:blip r:embed="rId7"/>
                <a:stretch>
                  <a:fillRect/>
                </a:stretch>
              </a:blipFill>
            </p:spPr>
            <p:txBody>
              <a:bodyPr/>
              <a:lstStyle/>
              <a:p>
                <a:r>
                  <a:rPr lang="zh-CN" altLang="en-US">
                    <a:noFill/>
                  </a:rPr>
                  <a:t> </a:t>
                </a:r>
              </a:p>
            </p:txBody>
          </p:sp>
        </mc:Fallback>
      </mc:AlternateContent>
      <p:sp>
        <p:nvSpPr>
          <p:cNvPr id="18" name="椭圆 17"/>
          <p:cNvSpPr/>
          <p:nvPr/>
        </p:nvSpPr>
        <p:spPr>
          <a:xfrm>
            <a:off x="5852001" y="3577465"/>
            <a:ext cx="2335549" cy="8135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4508" y="4535782"/>
            <a:ext cx="5921253" cy="914479"/>
          </a:xfrm>
          <a:prstGeom prst="rect">
            <a:avLst/>
          </a:prstGeom>
        </p:spPr>
      </p:pic>
      <p:cxnSp>
        <p:nvCxnSpPr>
          <p:cNvPr id="21" name="直接箭头连接符 20"/>
          <p:cNvCxnSpPr>
            <a:stCxn id="18" idx="3"/>
            <a:endCxn id="19" idx="0"/>
          </p:cNvCxnSpPr>
          <p:nvPr/>
        </p:nvCxnSpPr>
        <p:spPr>
          <a:xfrm flipH="1">
            <a:off x="5325135" y="4271858"/>
            <a:ext cx="868899" cy="26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1672075" y="5675412"/>
                <a:ext cx="5013873"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m:rPr>
                              <m:nor/>
                            </m:rPr>
                            <a:rPr lang="zh-CN" altLang="en-US" sz="2400"/>
                            <m:t>微分</m:t>
                          </m:r>
                          <m:r>
                            <a:rPr lang="zh-CN" altLang="en-US" sz="2400" i="1">
                              <a:latin typeface="Cambria Math" panose="02040503050406030204" pitchFamily="18" charset="0"/>
                            </a:rPr>
                            <m:t>熵</m:t>
                          </m:r>
                          <m:r>
                            <a:rPr lang="zh-CN" altLang="en-US" sz="2400" i="1" smtClean="0">
                              <a:latin typeface="Cambria Math" panose="02040503050406030204" pitchFamily="18" charset="0"/>
                            </a:rPr>
                            <m:t>：</m:t>
                          </m:r>
                          <m:r>
                            <a:rPr lang="zh-CN" altLang="en-US" sz="2400" i="1">
                              <a:latin typeface="Cambria Math" panose="02040503050406030204" pitchFamily="18" charset="0"/>
                            </a:rPr>
                            <m:t>𝐻</m:t>
                          </m:r>
                        </m:e>
                        <m:sub>
                          <m:r>
                            <a:rPr lang="zh-CN" altLang="en-US" sz="2400" i="1">
                              <a:latin typeface="Cambria Math" panose="02040503050406030204" pitchFamily="18" charset="0"/>
                            </a:rPr>
                            <m:t>𝑐</m:t>
                          </m:r>
                        </m:sub>
                      </m:sSub>
                      <m:r>
                        <a:rPr lang="zh-CN" altLang="en-US" sz="2400" i="0">
                          <a:latin typeface="Cambria Math" panose="02040503050406030204" pitchFamily="18" charset="0"/>
                        </a:rPr>
                        <m:t>(</m:t>
                      </m:r>
                      <m:r>
                        <m:rPr>
                          <m:sty m:val="p"/>
                        </m:rPr>
                        <a:rPr lang="en-US" altLang="zh-CN" sz="2400" i="1" smtClean="0">
                          <a:latin typeface="Cambria Math" panose="02040503050406030204" pitchFamily="18" charset="0"/>
                        </a:rPr>
                        <m:t>X</m:t>
                      </m:r>
                      <m:r>
                        <a:rPr lang="zh-CN" altLang="en-US" sz="2400" i="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ln</m:t>
                          </m:r>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𝑑𝑥</m:t>
                          </m:r>
                        </m:e>
                      </m:nary>
                    </m:oMath>
                  </m:oMathPara>
                </a14:m>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1672075" y="5675412"/>
                <a:ext cx="5013873" cy="847604"/>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988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3" grpId="0" animBg="1"/>
      <p:bldP spid="17" grpId="0"/>
      <p:bldP spid="18"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连续随机变量</a:t>
            </a:r>
            <a:r>
              <a:rPr lang="en-US" altLang="zh-CN" dirty="0" smtClean="0"/>
              <a:t>X</a:t>
            </a:r>
            <a:r>
              <a:rPr lang="zh-CN" altLang="en-US" dirty="0" smtClean="0"/>
              <a:t>的最大熵</a:t>
            </a:r>
            <a:endParaRPr lang="zh-CN" altLang="en-US" dirty="0"/>
          </a:p>
        </p:txBody>
      </p:sp>
      <p:sp>
        <p:nvSpPr>
          <p:cNvPr id="3" name="内容占位符 2"/>
          <p:cNvSpPr>
            <a:spLocks noGrp="1"/>
          </p:cNvSpPr>
          <p:nvPr>
            <p:ph idx="1"/>
          </p:nvPr>
        </p:nvSpPr>
        <p:spPr/>
        <p:txBody>
          <a:bodyPr/>
          <a:lstStyle/>
          <a:p>
            <a:r>
              <a:rPr lang="zh-CN" altLang="en-US" dirty="0" smtClean="0"/>
              <a:t>定义域有限的连续随机变量</a:t>
            </a:r>
            <a:r>
              <a:rPr lang="en-US" altLang="zh-CN" dirty="0" smtClean="0"/>
              <a:t>X</a:t>
            </a:r>
            <a:r>
              <a:rPr lang="zh-CN" altLang="en-US" dirty="0" smtClean="0"/>
              <a:t>，服从均匀分布，熵最大</a:t>
            </a:r>
            <a:endParaRPr lang="en-US" altLang="zh-CN" dirty="0" smtClean="0"/>
          </a:p>
          <a:p>
            <a:endParaRPr lang="en-US" altLang="zh-CN" dirty="0"/>
          </a:p>
          <a:p>
            <a:r>
              <a:rPr lang="zh-CN" altLang="en-US" dirty="0" smtClean="0"/>
              <a:t>若连续变量</a:t>
            </a:r>
            <a:r>
              <a:rPr lang="en-US" altLang="zh-CN" dirty="0" smtClean="0"/>
              <a:t>X</a:t>
            </a:r>
            <a:r>
              <a:rPr lang="zh-CN" altLang="en-US" dirty="0" smtClean="0"/>
              <a:t>的方差一定，则</a:t>
            </a:r>
            <a:r>
              <a:rPr lang="en-US" altLang="zh-CN" dirty="0" smtClean="0"/>
              <a:t>X</a:t>
            </a:r>
            <a:r>
              <a:rPr lang="zh-CN" altLang="en-US" dirty="0" smtClean="0"/>
              <a:t>服从正态分布时，熵最大</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622" y="3582157"/>
            <a:ext cx="4046571" cy="838273"/>
          </a:xfrm>
          <a:prstGeom prst="rect">
            <a:avLst/>
          </a:prstGeom>
        </p:spPr>
      </p:pic>
    </p:spTree>
    <p:extLst>
      <p:ext uri="{BB962C8B-B14F-4D97-AF65-F5344CB8AC3E}">
        <p14:creationId xmlns:p14="http://schemas.microsoft.com/office/powerpoint/2010/main" val="578679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连续熵</a:t>
            </a:r>
            <a:r>
              <a:rPr lang="en-US" altLang="zh-CN" dirty="0" smtClean="0"/>
              <a:t>vs</a:t>
            </a:r>
            <a:r>
              <a:rPr lang="zh-CN" altLang="en-US" dirty="0" smtClean="0"/>
              <a:t>离散熵</a:t>
            </a:r>
            <a:endParaRPr lang="zh-CN" altLang="en-US" dirty="0"/>
          </a:p>
        </p:txBody>
      </p:sp>
      <p:sp>
        <p:nvSpPr>
          <p:cNvPr id="3" name="内容占位符 2"/>
          <p:cNvSpPr>
            <a:spLocks noGrp="1"/>
          </p:cNvSpPr>
          <p:nvPr>
            <p:ph idx="1"/>
          </p:nvPr>
        </p:nvSpPr>
        <p:spPr/>
        <p:txBody>
          <a:bodyPr/>
          <a:lstStyle/>
          <a:p>
            <a:r>
              <a:rPr lang="zh-CN" altLang="en-US" dirty="0" smtClean="0"/>
              <a:t>概率函数 </a:t>
            </a:r>
            <a:r>
              <a:rPr lang="en-US" altLang="zh-CN" dirty="0" smtClean="0"/>
              <a:t>vs </a:t>
            </a:r>
            <a:r>
              <a:rPr lang="zh-CN" altLang="en-US" dirty="0" smtClean="0"/>
              <a:t>概率密度函数</a:t>
            </a:r>
            <a:endParaRPr lang="en-US" altLang="zh-CN" dirty="0" smtClean="0"/>
          </a:p>
          <a:p>
            <a:r>
              <a:rPr lang="zh-CN" altLang="en-US" dirty="0" smtClean="0"/>
              <a:t>可负 </a:t>
            </a:r>
            <a:r>
              <a:rPr lang="en-US" altLang="zh-CN" dirty="0" smtClean="0"/>
              <a:t>vs </a:t>
            </a:r>
            <a:r>
              <a:rPr lang="zh-CN" altLang="en-US" dirty="0" smtClean="0"/>
              <a:t>非负</a:t>
            </a:r>
            <a:endParaRPr lang="en-US" altLang="zh-CN" dirty="0" smtClean="0"/>
          </a:p>
          <a:p>
            <a:r>
              <a:rPr lang="zh-CN" altLang="en-US" dirty="0" smtClean="0"/>
              <a:t>与振幅（</a:t>
            </a:r>
            <a:r>
              <a:rPr lang="en-US" altLang="zh-CN" dirty="0" smtClean="0"/>
              <a:t>X</a:t>
            </a:r>
            <a:r>
              <a:rPr lang="zh-CN" altLang="en-US" dirty="0" smtClean="0"/>
              <a:t>的值）有关 </a:t>
            </a:r>
            <a:r>
              <a:rPr lang="en-US" altLang="zh-CN" dirty="0" smtClean="0"/>
              <a:t>vs </a:t>
            </a:r>
            <a:r>
              <a:rPr lang="zh-CN" altLang="en-US" dirty="0" smtClean="0"/>
              <a:t>无关</a:t>
            </a:r>
            <a:endParaRPr lang="zh-CN" altLang="en-US" dirty="0"/>
          </a:p>
        </p:txBody>
      </p:sp>
    </p:spTree>
    <p:extLst>
      <p:ext uri="{BB962C8B-B14F-4D97-AF65-F5344CB8AC3E}">
        <p14:creationId xmlns:p14="http://schemas.microsoft.com/office/powerpoint/2010/main" val="4161937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最大熵原理</a:t>
            </a:r>
            <a:endParaRPr lang="zh-CN" altLang="en-US" dirty="0"/>
          </a:p>
        </p:txBody>
      </p:sp>
      <p:sp>
        <p:nvSpPr>
          <p:cNvPr id="3" name="内容占位符 2"/>
          <p:cNvSpPr>
            <a:spLocks noGrp="1"/>
          </p:cNvSpPr>
          <p:nvPr>
            <p:ph idx="1"/>
          </p:nvPr>
        </p:nvSpPr>
        <p:spPr/>
        <p:txBody>
          <a:bodyPr/>
          <a:lstStyle/>
          <a:p>
            <a:r>
              <a:rPr lang="zh-CN" altLang="en-US" dirty="0" smtClean="0"/>
              <a:t>无条件最大熵：若随机变量退化为定值，熵最小为</a:t>
            </a:r>
            <a:r>
              <a:rPr lang="en-US" altLang="zh-CN" dirty="0" smtClean="0"/>
              <a:t>0</a:t>
            </a:r>
            <a:r>
              <a:rPr lang="zh-CN" altLang="en-US" dirty="0" smtClean="0"/>
              <a:t>，若随机变量为均匀分布，那么熵最大，所以熵满足： </a:t>
            </a:r>
            <a:endParaRPr lang="en-US" altLang="zh-CN" dirty="0" smtClean="0"/>
          </a:p>
          <a:p>
            <a:endParaRPr lang="en-US" altLang="zh-CN" dirty="0"/>
          </a:p>
          <a:p>
            <a:endParaRPr lang="en-US" altLang="zh-CN" dirty="0" smtClean="0"/>
          </a:p>
          <a:p>
            <a:r>
              <a:rPr lang="zh-CN" altLang="en-US" dirty="0" smtClean="0"/>
              <a:t>有条件</a:t>
            </a:r>
            <a:r>
              <a:rPr lang="en-US" altLang="zh-CN" dirty="0" smtClean="0"/>
              <a:t>(</a:t>
            </a:r>
            <a:r>
              <a:rPr lang="zh-CN" altLang="en-US" dirty="0" smtClean="0"/>
              <a:t>约束</a:t>
            </a:r>
            <a:r>
              <a:rPr lang="en-US" altLang="zh-CN" dirty="0" smtClean="0"/>
              <a:t>)</a:t>
            </a:r>
            <a:r>
              <a:rPr lang="zh-CN" altLang="en-US" dirty="0" smtClean="0"/>
              <a:t>最大熵：最大熵模型</a:t>
            </a:r>
            <a:endParaRPr lang="zh-CN" altLang="en-US" dirty="0"/>
          </a:p>
        </p:txBody>
      </p:sp>
      <p:pic>
        <p:nvPicPr>
          <p:cNvPr id="4" name="图片 3"/>
          <p:cNvPicPr>
            <a:picLocks noChangeAspect="1"/>
          </p:cNvPicPr>
          <p:nvPr/>
        </p:nvPicPr>
        <p:blipFill>
          <a:blip r:embed="rId2"/>
          <a:stretch>
            <a:fillRect/>
          </a:stretch>
        </p:blipFill>
        <p:spPr>
          <a:xfrm>
            <a:off x="4128653" y="2828974"/>
            <a:ext cx="3065547" cy="560771"/>
          </a:xfrm>
          <a:prstGeom prst="rect">
            <a:avLst/>
          </a:prstGeom>
        </p:spPr>
      </p:pic>
    </p:spTree>
    <p:extLst>
      <p:ext uri="{BB962C8B-B14F-4D97-AF65-F5344CB8AC3E}">
        <p14:creationId xmlns:p14="http://schemas.microsoft.com/office/powerpoint/2010/main" val="2178049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4" name="矩形 3"/>
          <p:cNvSpPr/>
          <p:nvPr/>
        </p:nvSpPr>
        <p:spPr>
          <a:xfrm>
            <a:off x="979055" y="1690688"/>
            <a:ext cx="10049163" cy="1200329"/>
          </a:xfrm>
          <a:prstGeom prst="rect">
            <a:avLst/>
          </a:prstGeom>
        </p:spPr>
        <p:txBody>
          <a:bodyPr wrap="square">
            <a:spAutoFit/>
          </a:bodyPr>
          <a:lstStyle/>
          <a:p>
            <a:r>
              <a:rPr lang="zh-CN" altLang="en-US" sz="2400" dirty="0" smtClean="0"/>
              <a:t>    假设随机变量</a:t>
            </a:r>
            <a:r>
              <a:rPr lang="en-US" altLang="zh-CN" sz="2400" dirty="0" smtClean="0"/>
              <a:t>X</a:t>
            </a:r>
            <a:r>
              <a:rPr lang="zh-CN" altLang="en-US" sz="2400" dirty="0" smtClean="0"/>
              <a:t>有</a:t>
            </a:r>
            <a:r>
              <a:rPr lang="en-US" altLang="zh-CN" sz="2400" dirty="0" smtClean="0"/>
              <a:t>5</a:t>
            </a:r>
            <a:r>
              <a:rPr lang="zh-CN" altLang="en-US" sz="2400" dirty="0" smtClean="0"/>
              <a:t>个取值 </a:t>
            </a:r>
            <a:r>
              <a:rPr lang="en-US" altLang="zh-CN" sz="2400" dirty="0" smtClean="0"/>
              <a:t>{A,B,C,D</a:t>
            </a:r>
            <a:r>
              <a:rPr lang="en-US" altLang="zh-CN" sz="2400" dirty="0"/>
              <a:t>,</a:t>
            </a:r>
            <a:r>
              <a:rPr lang="en-US" altLang="zh-CN" sz="2400" dirty="0" smtClean="0"/>
              <a:t>E}, </a:t>
            </a:r>
            <a:r>
              <a:rPr lang="zh-CN" altLang="en-US" sz="2400" dirty="0" smtClean="0"/>
              <a:t>要估计各个值的概率</a:t>
            </a:r>
            <a:r>
              <a:rPr lang="en-US" altLang="zh-CN" sz="2400" dirty="0" smtClean="0"/>
              <a:t>P(A), P(B), P(C), P(D), P(E)</a:t>
            </a:r>
            <a:r>
              <a:rPr lang="zh-CN" altLang="en-US" sz="2400" dirty="0" smtClean="0"/>
              <a:t>。</a:t>
            </a:r>
          </a:p>
          <a:p>
            <a:r>
              <a:rPr lang="zh-CN" altLang="en-US" sz="2400" dirty="0" smtClean="0"/>
              <a:t>    从上述的已知条件，我们知道</a:t>
            </a:r>
            <a:endParaRPr lang="zh-CN" altLang="en-US" sz="2400" dirty="0"/>
          </a:p>
        </p:txBody>
      </p:sp>
      <p:sp>
        <p:nvSpPr>
          <p:cNvPr id="5" name="矩形 4"/>
          <p:cNvSpPr/>
          <p:nvPr/>
        </p:nvSpPr>
        <p:spPr>
          <a:xfrm>
            <a:off x="2786782" y="2891017"/>
            <a:ext cx="4557658" cy="461665"/>
          </a:xfrm>
          <a:prstGeom prst="rect">
            <a:avLst/>
          </a:prstGeom>
        </p:spPr>
        <p:txBody>
          <a:bodyPr wrap="none">
            <a:spAutoFit/>
          </a:bodyPr>
          <a:lstStyle/>
          <a:p>
            <a:r>
              <a:rPr lang="pt-BR" altLang="zh-CN" sz="2400" dirty="0" smtClean="0"/>
              <a:t>P(A)</a:t>
            </a:r>
            <a:r>
              <a:rPr lang="zh-CN" altLang="pt-BR" sz="2400" dirty="0" smtClean="0"/>
              <a:t>＋</a:t>
            </a:r>
            <a:r>
              <a:rPr lang="pt-BR" altLang="zh-CN" sz="2400" dirty="0" smtClean="0"/>
              <a:t>P(B)</a:t>
            </a:r>
            <a:r>
              <a:rPr lang="zh-CN" altLang="pt-BR" sz="2400" dirty="0" smtClean="0"/>
              <a:t>＋</a:t>
            </a:r>
            <a:r>
              <a:rPr lang="pt-BR" altLang="zh-CN" sz="2400" dirty="0" smtClean="0"/>
              <a:t>P(C)</a:t>
            </a:r>
            <a:r>
              <a:rPr lang="zh-CN" altLang="pt-BR" sz="2400" dirty="0" smtClean="0"/>
              <a:t>＋</a:t>
            </a:r>
            <a:r>
              <a:rPr lang="pt-BR" altLang="zh-CN" sz="2400" dirty="0" smtClean="0"/>
              <a:t>P(D)</a:t>
            </a:r>
            <a:r>
              <a:rPr lang="zh-CN" altLang="pt-BR" sz="2400" dirty="0" smtClean="0"/>
              <a:t>＋</a:t>
            </a:r>
            <a:r>
              <a:rPr lang="pt-BR" altLang="zh-CN" sz="2400" dirty="0" smtClean="0"/>
              <a:t>P(E)</a:t>
            </a:r>
            <a:r>
              <a:rPr lang="zh-CN" altLang="pt-BR" sz="2400" dirty="0" smtClean="0"/>
              <a:t>＝</a:t>
            </a:r>
            <a:r>
              <a:rPr lang="pt-BR" altLang="zh-CN" sz="2400" dirty="0" smtClean="0"/>
              <a:t>1</a:t>
            </a:r>
            <a:endParaRPr lang="zh-CN" altLang="en-US" sz="2400" dirty="0"/>
          </a:p>
        </p:txBody>
      </p:sp>
      <p:sp>
        <p:nvSpPr>
          <p:cNvPr id="6" name="文本框 5"/>
          <p:cNvSpPr txBox="1"/>
          <p:nvPr/>
        </p:nvSpPr>
        <p:spPr>
          <a:xfrm>
            <a:off x="979055" y="3352682"/>
            <a:ext cx="9060873" cy="461665"/>
          </a:xfrm>
          <a:prstGeom prst="rect">
            <a:avLst/>
          </a:prstGeom>
          <a:noFill/>
        </p:spPr>
        <p:txBody>
          <a:bodyPr wrap="square" rtlCol="0">
            <a:spAutoFit/>
          </a:bodyPr>
          <a:lstStyle/>
          <a:p>
            <a:r>
              <a:rPr lang="zh-CN" altLang="en-US" sz="2400" dirty="0" smtClean="0"/>
              <a:t>如果没有其它条件，任要对概率分布进行估计，根据熵最大原理</a:t>
            </a:r>
            <a:endParaRPr lang="zh-CN" altLang="en-US" sz="2400" dirty="0"/>
          </a:p>
        </p:txBody>
      </p:sp>
      <mc:AlternateContent xmlns:mc="http://schemas.openxmlformats.org/markup-compatibility/2006" xmlns:a14="http://schemas.microsoft.com/office/drawing/2010/main">
        <mc:Choice Requires="a14">
          <p:sp>
            <p:nvSpPr>
              <p:cNvPr id="7" name="矩形 6"/>
              <p:cNvSpPr/>
              <p:nvPr/>
            </p:nvSpPr>
            <p:spPr>
              <a:xfrm>
                <a:off x="2786782" y="3832549"/>
                <a:ext cx="4990236" cy="616194"/>
              </a:xfrm>
              <a:prstGeom prst="rect">
                <a:avLst/>
              </a:prstGeom>
            </p:spPr>
            <p:txBody>
              <a:bodyPr wrap="square">
                <a:spAutoFit/>
              </a:bodyPr>
              <a:lstStyle/>
              <a:p>
                <a:r>
                  <a:rPr lang="pt-BR" altLang="zh-CN" sz="2400" dirty="0" smtClean="0"/>
                  <a:t>P(A)</a:t>
                </a:r>
                <a:r>
                  <a:rPr lang="zh-CN" altLang="pt-BR" sz="2400" dirty="0" smtClean="0"/>
                  <a:t>＝</a:t>
                </a:r>
                <a:r>
                  <a:rPr lang="pt-BR" altLang="zh-CN" sz="2400" dirty="0" smtClean="0"/>
                  <a:t>P(B)</a:t>
                </a:r>
                <a:r>
                  <a:rPr lang="zh-CN" altLang="pt-BR" sz="2400" dirty="0" smtClean="0"/>
                  <a:t>＝</a:t>
                </a:r>
                <a:r>
                  <a:rPr lang="pt-BR" altLang="zh-CN" sz="2400" dirty="0" smtClean="0"/>
                  <a:t>P(C)</a:t>
                </a:r>
                <a:r>
                  <a:rPr lang="zh-CN" altLang="pt-BR" sz="2400" dirty="0" smtClean="0"/>
                  <a:t>＝</a:t>
                </a:r>
                <a:r>
                  <a:rPr lang="pt-BR" altLang="zh-CN" sz="2400" dirty="0" smtClean="0"/>
                  <a:t>P(D)</a:t>
                </a:r>
                <a:r>
                  <a:rPr lang="zh-CN" altLang="pt-BR" sz="2400" dirty="0" smtClean="0"/>
                  <a:t>＝</a:t>
                </a:r>
                <a:r>
                  <a:rPr lang="pt-BR" altLang="zh-CN" sz="2400" dirty="0" smtClean="0"/>
                  <a:t>P(E)</a:t>
                </a:r>
                <a:r>
                  <a:rPr lang="en-US" altLang="zh-CN" sz="2400" dirty="0" smtClean="0"/>
                  <a:t>=</a:t>
                </a:r>
                <a14:m>
                  <m:oMath xmlns:m="http://schemas.openxmlformats.org/officeDocument/2006/math">
                    <m:f>
                      <m:fPr>
                        <m:ctrlPr>
                          <a:rPr lang="pt-BR" altLang="zh-CN" sz="2400" i="1" smtClean="0">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5</m:t>
                        </m:r>
                      </m:den>
                    </m:f>
                  </m:oMath>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86782" y="3832549"/>
                <a:ext cx="4990236" cy="616194"/>
              </a:xfrm>
              <a:prstGeom prst="rect">
                <a:avLst/>
              </a:prstGeom>
              <a:blipFill>
                <a:blip r:embed="rId2"/>
                <a:stretch>
                  <a:fillRect l="-1832" b="-10891"/>
                </a:stretch>
              </a:blipFill>
            </p:spPr>
            <p:txBody>
              <a:bodyPr/>
              <a:lstStyle/>
              <a:p>
                <a:r>
                  <a:rPr lang="zh-CN" altLang="en-US">
                    <a:noFill/>
                  </a:rPr>
                  <a:t> </a:t>
                </a:r>
              </a:p>
            </p:txBody>
          </p:sp>
        </mc:Fallback>
      </mc:AlternateContent>
      <p:sp>
        <p:nvSpPr>
          <p:cNvPr id="8" name="文本框 7"/>
          <p:cNvSpPr txBox="1"/>
          <p:nvPr/>
        </p:nvSpPr>
        <p:spPr>
          <a:xfrm>
            <a:off x="979055" y="4553011"/>
            <a:ext cx="4618182" cy="461665"/>
          </a:xfrm>
          <a:prstGeom prst="rect">
            <a:avLst/>
          </a:prstGeom>
          <a:noFill/>
        </p:spPr>
        <p:txBody>
          <a:bodyPr wrap="square" rtlCol="0">
            <a:spAutoFit/>
          </a:bodyPr>
          <a:lstStyle/>
          <a:p>
            <a:r>
              <a:rPr lang="zh-CN" altLang="en-US" sz="2400" dirty="0" smtClean="0"/>
              <a:t>如果还有其它约束，比如</a:t>
            </a:r>
            <a:endParaRPr lang="zh-CN" altLang="en-US" sz="2400" dirty="0"/>
          </a:p>
        </p:txBody>
      </p:sp>
      <mc:AlternateContent xmlns:mc="http://schemas.openxmlformats.org/markup-compatibility/2006" xmlns:a14="http://schemas.microsoft.com/office/drawing/2010/main">
        <mc:Choice Requires="a14">
          <p:sp>
            <p:nvSpPr>
              <p:cNvPr id="10" name="矩形 9"/>
              <p:cNvSpPr/>
              <p:nvPr/>
            </p:nvSpPr>
            <p:spPr>
              <a:xfrm>
                <a:off x="2080201" y="5118944"/>
                <a:ext cx="2750418" cy="1140056"/>
              </a:xfrm>
              <a:prstGeom prst="rect">
                <a:avLst/>
              </a:prstGeom>
            </p:spPr>
            <p:txBody>
              <a:bodyPr wrap="square">
                <a:spAutoFit/>
              </a:bodyPr>
              <a:lstStyle/>
              <a:p>
                <a:r>
                  <a:rPr lang="pt-BR" altLang="zh-CN" sz="2400" dirty="0" smtClean="0"/>
                  <a:t>P(A)</a:t>
                </a:r>
                <a:r>
                  <a:rPr lang="zh-CN" altLang="pt-BR" sz="2400" dirty="0" smtClean="0"/>
                  <a:t>＋</a:t>
                </a:r>
                <a:r>
                  <a:rPr lang="pt-BR" altLang="zh-CN" sz="2400" dirty="0" smtClean="0"/>
                  <a:t>P(B)</a:t>
                </a:r>
                <a:r>
                  <a:rPr lang="en-US" altLang="zh-CN" sz="2400" dirty="0" smtClean="0"/>
                  <a:t> = </a:t>
                </a:r>
                <a14:m>
                  <m:oMath xmlns:m="http://schemas.openxmlformats.org/officeDocument/2006/math">
                    <m:f>
                      <m:fPr>
                        <m:ctrlPr>
                          <a:rPr lang="pt-BR" altLang="zh-CN" sz="2400" i="1" smtClean="0">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5</m:t>
                        </m:r>
                      </m:den>
                    </m:f>
                  </m:oMath>
                </a14:m>
                <a:endParaRPr lang="en-US" altLang="zh-CN" sz="2400" dirty="0" smtClean="0"/>
              </a:p>
              <a:p>
                <a:r>
                  <a:rPr lang="pt-BR" altLang="zh-CN" sz="2400" dirty="0" smtClean="0"/>
                  <a:t>P(A)</a:t>
                </a:r>
                <a:r>
                  <a:rPr lang="zh-CN" altLang="pt-BR" sz="2400" dirty="0" smtClean="0"/>
                  <a:t>＋</a:t>
                </a:r>
                <a:r>
                  <a:rPr lang="pt-BR" altLang="zh-CN" sz="2400" dirty="0" smtClean="0"/>
                  <a:t>P(</a:t>
                </a:r>
                <a:r>
                  <a:rPr lang="en-US" altLang="zh-CN" sz="2400" dirty="0" smtClean="0"/>
                  <a:t>C</a:t>
                </a:r>
                <a:r>
                  <a:rPr lang="pt-BR" altLang="zh-CN" sz="2400" dirty="0" smtClean="0"/>
                  <a:t>)</a:t>
                </a:r>
                <a:r>
                  <a:rPr lang="en-US" altLang="zh-CN" sz="2400" dirty="0" smtClean="0"/>
                  <a:t> = </a:t>
                </a:r>
                <a14:m>
                  <m:oMath xmlns:m="http://schemas.openxmlformats.org/officeDocument/2006/math">
                    <m:f>
                      <m:fPr>
                        <m:ctrlPr>
                          <a:rPr lang="pt-BR" altLang="zh-CN" sz="2400" i="1" smtClean="0">
                            <a:latin typeface="Cambria Math" panose="02040503050406030204" pitchFamily="18" charset="0"/>
                          </a:rPr>
                        </m:ctrlPr>
                      </m:fPr>
                      <m:num>
                        <m:r>
                          <a:rPr lang="en-US" altLang="zh-CN" sz="2400" i="1">
                            <a:latin typeface="Cambria Math" panose="02040503050406030204" pitchFamily="18" charset="0"/>
                          </a:rPr>
                          <m:t>2</m:t>
                        </m:r>
                      </m:num>
                      <m:den>
                        <m:r>
                          <a:rPr lang="en-US" altLang="zh-CN" sz="2400" i="1">
                            <a:latin typeface="Cambria Math" panose="02040503050406030204" pitchFamily="18" charset="0"/>
                          </a:rPr>
                          <m:t>5</m:t>
                        </m:r>
                      </m:den>
                    </m:f>
                  </m:oMath>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080201" y="5118944"/>
                <a:ext cx="2750418" cy="1140056"/>
              </a:xfrm>
              <a:prstGeom prst="rect">
                <a:avLst/>
              </a:prstGeom>
              <a:blipFill>
                <a:blip r:embed="rId3"/>
                <a:stretch>
                  <a:fillRect l="-3326" b="-5348"/>
                </a:stretch>
              </a:blipFill>
            </p:spPr>
            <p:txBody>
              <a:bodyPr/>
              <a:lstStyle/>
              <a:p>
                <a:r>
                  <a:rPr lang="zh-CN" altLang="en-US">
                    <a:noFill/>
                  </a:rPr>
                  <a:t> </a:t>
                </a:r>
              </a:p>
            </p:txBody>
          </p:sp>
        </mc:Fallback>
      </mc:AlternateContent>
      <p:sp>
        <p:nvSpPr>
          <p:cNvPr id="11" name="矩形 10"/>
          <p:cNvSpPr/>
          <p:nvPr/>
        </p:nvSpPr>
        <p:spPr>
          <a:xfrm>
            <a:off x="5509491" y="5467299"/>
            <a:ext cx="3978974" cy="461665"/>
          </a:xfrm>
          <a:prstGeom prst="rect">
            <a:avLst/>
          </a:prstGeom>
        </p:spPr>
        <p:txBody>
          <a:bodyPr wrap="none">
            <a:spAutoFit/>
          </a:bodyPr>
          <a:lstStyle/>
          <a:p>
            <a:r>
              <a:rPr lang="pt-BR" altLang="zh-CN" sz="2400" dirty="0" smtClean="0"/>
              <a:t>P(A), P(B), P(C), P(D), P(E)</a:t>
            </a:r>
            <a:r>
              <a:rPr lang="en-US" altLang="zh-CN" sz="2400" dirty="0" smtClean="0"/>
              <a:t>=</a:t>
            </a:r>
            <a:r>
              <a:rPr lang="zh-CN" altLang="en-US" sz="2400" dirty="0" smtClean="0"/>
              <a:t>？</a:t>
            </a:r>
            <a:endParaRPr lang="zh-CN" altLang="en-US" sz="2400" dirty="0"/>
          </a:p>
        </p:txBody>
      </p:sp>
      <p:sp>
        <p:nvSpPr>
          <p:cNvPr id="12" name="右箭头 11"/>
          <p:cNvSpPr/>
          <p:nvPr/>
        </p:nvSpPr>
        <p:spPr>
          <a:xfrm>
            <a:off x="4313382" y="5568823"/>
            <a:ext cx="968518" cy="258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2340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几何解释</a:t>
            </a:r>
            <a:endParaRPr lang="zh-CN" altLang="en-US" dirty="0"/>
          </a:p>
        </p:txBody>
      </p:sp>
      <p:pic>
        <p:nvPicPr>
          <p:cNvPr id="6" name="图片 5"/>
          <p:cNvPicPr>
            <a:picLocks noChangeAspect="1"/>
          </p:cNvPicPr>
          <p:nvPr/>
        </p:nvPicPr>
        <p:blipFill>
          <a:blip r:embed="rId3"/>
          <a:stretch>
            <a:fillRect/>
          </a:stretch>
        </p:blipFill>
        <p:spPr>
          <a:xfrm>
            <a:off x="1708727" y="1552143"/>
            <a:ext cx="7210219" cy="2027398"/>
          </a:xfrm>
          <a:prstGeom prst="rect">
            <a:avLst/>
          </a:prstGeom>
        </p:spPr>
      </p:pic>
      <p:pic>
        <p:nvPicPr>
          <p:cNvPr id="7" name="图片 6"/>
          <p:cNvPicPr>
            <a:picLocks noChangeAspect="1"/>
          </p:cNvPicPr>
          <p:nvPr/>
        </p:nvPicPr>
        <p:blipFill>
          <a:blip r:embed="rId4"/>
          <a:stretch>
            <a:fillRect/>
          </a:stretch>
        </p:blipFill>
        <p:spPr>
          <a:xfrm>
            <a:off x="1708727" y="3990569"/>
            <a:ext cx="7210220" cy="2027397"/>
          </a:xfrm>
          <a:prstGeom prst="rect">
            <a:avLst/>
          </a:prstGeom>
        </p:spPr>
      </p:pic>
    </p:spTree>
    <p:extLst>
      <p:ext uri="{BB962C8B-B14F-4D97-AF65-F5344CB8AC3E}">
        <p14:creationId xmlns:p14="http://schemas.microsoft.com/office/powerpoint/2010/main" val="3299821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最大熵模型的定义</a:t>
            </a:r>
            <a:endParaRPr lang="zh-CN" altLang="en-US" dirty="0"/>
          </a:p>
        </p:txBody>
      </p:sp>
      <p:sp>
        <p:nvSpPr>
          <p:cNvPr id="4" name="矩形 3"/>
          <p:cNvSpPr/>
          <p:nvPr/>
        </p:nvSpPr>
        <p:spPr>
          <a:xfrm>
            <a:off x="1263585" y="1690688"/>
            <a:ext cx="2339102" cy="461665"/>
          </a:xfrm>
          <a:prstGeom prst="rect">
            <a:avLst/>
          </a:prstGeom>
        </p:spPr>
        <p:txBody>
          <a:bodyPr wrap="none">
            <a:spAutoFit/>
          </a:bodyPr>
          <a:lstStyle/>
          <a:p>
            <a:r>
              <a:rPr lang="zh-CN" altLang="en-US" sz="2400" dirty="0" smtClean="0"/>
              <a:t>对于一般训练集</a:t>
            </a:r>
            <a:endParaRPr lang="zh-CN" altLang="en-US" sz="2400" dirty="0"/>
          </a:p>
        </p:txBody>
      </p:sp>
      <mc:AlternateContent xmlns:mc="http://schemas.openxmlformats.org/markup-compatibility/2006" xmlns:a14="http://schemas.microsoft.com/office/drawing/2010/main">
        <mc:Choice Requires="a14">
          <p:sp>
            <p:nvSpPr>
              <p:cNvPr id="6" name="矩形 5"/>
              <p:cNvSpPr/>
              <p:nvPr/>
            </p:nvSpPr>
            <p:spPr>
              <a:xfrm>
                <a:off x="3556599" y="1690687"/>
                <a:ext cx="48267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r>
                            <a:rPr lang="zh-CN" altLang="en-US" sz="2400" i="1">
                              <a:latin typeface="Cambria Math" panose="02040503050406030204" pitchFamily="18" charset="0"/>
                            </a:rPr>
                            <m:t>𝑇</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0" smtClean="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en-US" altLang="zh-CN" sz="2400" i="1" smtClean="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en-US" altLang="zh-CN" sz="2400" i="1" smtClean="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m:rPr>
                                  <m:sty m:val="p"/>
                                </m:rPr>
                                <a:rPr lang="en-US" altLang="zh-CN" sz="2400" i="1" smtClean="0">
                                  <a:latin typeface="Cambria Math" panose="02040503050406030204" pitchFamily="18" charset="0"/>
                                </a:rPr>
                                <m:t>N</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m:rPr>
                                  <m:sty m:val="p"/>
                                </m:rPr>
                                <a:rPr lang="en-US" altLang="zh-CN" sz="2400" i="1" smtClean="0">
                                  <a:latin typeface="Cambria Math" panose="02040503050406030204" pitchFamily="18" charset="0"/>
                                </a:rPr>
                                <m:t>N</m:t>
                              </m:r>
                            </m:sub>
                          </m:sSub>
                          <m:r>
                            <a:rPr lang="zh-CN" altLang="en-US" sz="2400" i="0">
                              <a:latin typeface="Cambria Math" panose="02040503050406030204" pitchFamily="18" charset="0"/>
                            </a:rPr>
                            <m:t>)</m:t>
                          </m:r>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556599" y="1690687"/>
                <a:ext cx="4826706" cy="461665"/>
              </a:xfrm>
              <a:prstGeom prst="rect">
                <a:avLst/>
              </a:prstGeom>
              <a:blipFill>
                <a:blip r:embed="rId2"/>
                <a:stretch>
                  <a:fillRect t="-130263" r="-13636" b="-194737"/>
                </a:stretch>
              </a:blipFill>
            </p:spPr>
            <p:txBody>
              <a:bodyPr/>
              <a:lstStyle/>
              <a:p>
                <a:r>
                  <a:rPr lang="zh-CN" altLang="en-US">
                    <a:noFill/>
                  </a:rPr>
                  <a:t> </a:t>
                </a:r>
              </a:p>
            </p:txBody>
          </p:sp>
        </mc:Fallback>
      </mc:AlternateContent>
      <p:sp>
        <p:nvSpPr>
          <p:cNvPr id="7" name="矩形 6"/>
          <p:cNvSpPr/>
          <p:nvPr/>
        </p:nvSpPr>
        <p:spPr>
          <a:xfrm>
            <a:off x="1168400" y="2416086"/>
            <a:ext cx="10393680" cy="1569660"/>
          </a:xfrm>
          <a:prstGeom prst="rect">
            <a:avLst/>
          </a:prstGeom>
        </p:spPr>
        <p:txBody>
          <a:bodyPr wrap="square">
            <a:spAutoFit/>
          </a:bodyPr>
          <a:lstStyle/>
          <a:p>
            <a:r>
              <a:rPr lang="zh-CN" altLang="en-US" sz="2400" dirty="0" smtClean="0"/>
              <a:t>按照最大熵目标，应先找到最大熵对应的全部约束条件。</a:t>
            </a:r>
            <a:endParaRPr lang="en-US" altLang="zh-CN" sz="2400" dirty="0" smtClean="0"/>
          </a:p>
          <a:p>
            <a:r>
              <a:rPr lang="zh-CN" altLang="en-US" sz="2400" dirty="0" smtClean="0"/>
              <a:t>约束条件从何而来？</a:t>
            </a:r>
            <a:endParaRPr lang="en-US" altLang="zh-CN" sz="2400" dirty="0" smtClean="0"/>
          </a:p>
          <a:p>
            <a:r>
              <a:rPr lang="zh-CN" altLang="en-US" sz="2400" dirty="0" smtClean="0">
                <a:solidFill>
                  <a:srgbClr val="FF0000"/>
                </a:solidFill>
              </a:rPr>
              <a:t>从训练数据</a:t>
            </a:r>
            <a:r>
              <a:rPr lang="en-US" altLang="zh-CN" sz="2400" dirty="0" smtClean="0">
                <a:solidFill>
                  <a:srgbClr val="FF0000"/>
                </a:solidFill>
              </a:rPr>
              <a:t>T</a:t>
            </a:r>
            <a:r>
              <a:rPr lang="zh-CN" altLang="en-US" sz="2400" dirty="0" smtClean="0">
                <a:solidFill>
                  <a:srgbClr val="FF0000"/>
                </a:solidFill>
              </a:rPr>
              <a:t>中抽取若干特征的期望与它们在模型中关于</a:t>
            </a:r>
            <a:r>
              <a:rPr lang="en-US" altLang="zh-CN" sz="2400" dirty="0" smtClean="0">
                <a:solidFill>
                  <a:srgbClr val="FF0000"/>
                </a:solidFill>
              </a:rPr>
              <a:t>p(</a:t>
            </a:r>
            <a:r>
              <a:rPr lang="en-US" altLang="zh-CN" sz="2400" dirty="0" err="1" smtClean="0">
                <a:solidFill>
                  <a:srgbClr val="FF0000"/>
                </a:solidFill>
              </a:rPr>
              <a:t>x,y</a:t>
            </a:r>
            <a:r>
              <a:rPr lang="en-US" altLang="zh-CN" sz="2400" dirty="0" smtClean="0">
                <a:solidFill>
                  <a:srgbClr val="FF0000"/>
                </a:solidFill>
              </a:rPr>
              <a:t>)</a:t>
            </a:r>
            <a:r>
              <a:rPr lang="zh-CN" altLang="en-US" sz="2400" dirty="0" smtClean="0">
                <a:solidFill>
                  <a:srgbClr val="FF0000"/>
                </a:solidFill>
              </a:rPr>
              <a:t>的数学期望相等</a:t>
            </a:r>
            <a:r>
              <a:rPr lang="en-US" altLang="zh-CN" sz="2400" dirty="0" smtClean="0">
                <a:solidFill>
                  <a:srgbClr val="FF0000"/>
                </a:solidFill>
              </a:rPr>
              <a:t>,</a:t>
            </a:r>
            <a:r>
              <a:rPr lang="zh-CN" altLang="en-US" sz="2400" dirty="0" smtClean="0">
                <a:solidFill>
                  <a:srgbClr val="FF0000"/>
                </a:solidFill>
              </a:rPr>
              <a:t>这样</a:t>
            </a:r>
            <a:r>
              <a:rPr lang="en-US" altLang="zh-CN" sz="2400" dirty="0" smtClean="0">
                <a:solidFill>
                  <a:srgbClr val="FF0000"/>
                </a:solidFill>
              </a:rPr>
              <a:t>,</a:t>
            </a:r>
            <a:r>
              <a:rPr lang="zh-CN" altLang="en-US" sz="2400" dirty="0" smtClean="0">
                <a:solidFill>
                  <a:srgbClr val="FF0000"/>
                </a:solidFill>
              </a:rPr>
              <a:t>一个特征就</a:t>
            </a:r>
            <a:r>
              <a:rPr lang="en-US" altLang="zh-CN" sz="2400" dirty="0" smtClean="0">
                <a:solidFill>
                  <a:srgbClr val="FF0000"/>
                </a:solidFill>
              </a:rPr>
              <a:t>,</a:t>
            </a:r>
            <a:r>
              <a:rPr lang="zh-CN" altLang="en-US" sz="2400" dirty="0" smtClean="0">
                <a:solidFill>
                  <a:srgbClr val="FF0000"/>
                </a:solidFill>
              </a:rPr>
              <a:t>然后要求这些特征在</a:t>
            </a:r>
            <a:r>
              <a:rPr lang="en-US" altLang="zh-CN" sz="2400" dirty="0" smtClean="0">
                <a:solidFill>
                  <a:srgbClr val="FF0000"/>
                </a:solidFill>
              </a:rPr>
              <a:t>T</a:t>
            </a:r>
            <a:r>
              <a:rPr lang="zh-CN" altLang="en-US" sz="2400" dirty="0" smtClean="0">
                <a:solidFill>
                  <a:srgbClr val="FF0000"/>
                </a:solidFill>
              </a:rPr>
              <a:t>上关于经验分布对应一个约束。</a:t>
            </a:r>
            <a:endParaRPr lang="en-US" altLang="zh-CN" sz="2400" dirty="0" smtClean="0">
              <a:solidFill>
                <a:srgbClr val="FF0000"/>
              </a:solidFill>
            </a:endParaRPr>
          </a:p>
        </p:txBody>
      </p:sp>
      <p:pic>
        <p:nvPicPr>
          <p:cNvPr id="8" name="图片 7"/>
          <p:cNvPicPr>
            <a:picLocks noChangeAspect="1"/>
          </p:cNvPicPr>
          <p:nvPr/>
        </p:nvPicPr>
        <p:blipFill>
          <a:blip r:embed="rId3"/>
          <a:stretch>
            <a:fillRect/>
          </a:stretch>
        </p:blipFill>
        <p:spPr>
          <a:xfrm>
            <a:off x="1896100" y="4617914"/>
            <a:ext cx="6461350" cy="747395"/>
          </a:xfrm>
          <a:prstGeom prst="rect">
            <a:avLst/>
          </a:prstGeom>
        </p:spPr>
      </p:pic>
      <p:sp>
        <p:nvSpPr>
          <p:cNvPr id="9" name="矩形 8"/>
          <p:cNvSpPr/>
          <p:nvPr/>
        </p:nvSpPr>
        <p:spPr>
          <a:xfrm>
            <a:off x="1168401" y="4092749"/>
            <a:ext cx="3474028" cy="461665"/>
          </a:xfrm>
          <a:prstGeom prst="rect">
            <a:avLst/>
          </a:prstGeom>
        </p:spPr>
        <p:txBody>
          <a:bodyPr wrap="none">
            <a:spAutoFit/>
          </a:bodyPr>
          <a:lstStyle/>
          <a:p>
            <a:r>
              <a:rPr lang="en-US" altLang="zh-CN" sz="2400" dirty="0" smtClean="0"/>
              <a:t>P(X, Y)</a:t>
            </a:r>
            <a:r>
              <a:rPr lang="zh-CN" altLang="en-US" sz="2400" dirty="0" smtClean="0"/>
              <a:t>与</a:t>
            </a:r>
            <a:r>
              <a:rPr lang="en-US" altLang="zh-CN" sz="2400" dirty="0" smtClean="0"/>
              <a:t>P(X)</a:t>
            </a:r>
            <a:r>
              <a:rPr lang="zh-CN" altLang="en-US" sz="2400" dirty="0" smtClean="0"/>
              <a:t>的经验分布</a:t>
            </a:r>
            <a:r>
              <a:rPr lang="en-US" altLang="zh-CN" sz="2400" dirty="0"/>
              <a:t>:</a:t>
            </a:r>
            <a:endParaRPr lang="zh-CN" altLang="en-US" sz="2400" dirty="0"/>
          </a:p>
        </p:txBody>
      </p:sp>
      <p:sp>
        <p:nvSpPr>
          <p:cNvPr id="11" name="矩形 10"/>
          <p:cNvSpPr/>
          <p:nvPr/>
        </p:nvSpPr>
        <p:spPr>
          <a:xfrm>
            <a:off x="1168400" y="5428809"/>
            <a:ext cx="9566975" cy="830997"/>
          </a:xfrm>
          <a:prstGeom prst="rect">
            <a:avLst/>
          </a:prstGeom>
        </p:spPr>
        <p:txBody>
          <a:bodyPr wrap="square">
            <a:spAutoFit/>
          </a:bodyPr>
          <a:lstStyle/>
          <a:p>
            <a:r>
              <a:rPr lang="zh-CN" altLang="en-US" sz="2400" dirty="0" smtClean="0"/>
              <a:t>其中，</a:t>
            </a:r>
            <a:r>
              <a:rPr lang="en-US" altLang="zh-CN" sz="2400" dirty="0" smtClean="0"/>
              <a:t>v(X=x, Y=y)</a:t>
            </a:r>
            <a:r>
              <a:rPr lang="zh-CN" altLang="en-US" sz="2400" dirty="0" smtClean="0"/>
              <a:t>表示训练集中</a:t>
            </a:r>
            <a:r>
              <a:rPr lang="en-US" altLang="zh-CN" sz="2400" dirty="0" smtClean="0"/>
              <a:t>x</a:t>
            </a:r>
            <a:r>
              <a:rPr lang="zh-CN" altLang="en-US" sz="2400" dirty="0" smtClean="0"/>
              <a:t>与</a:t>
            </a:r>
            <a:r>
              <a:rPr lang="en-US" altLang="zh-CN" sz="2400" dirty="0" smtClean="0"/>
              <a:t>y</a:t>
            </a:r>
            <a:r>
              <a:rPr lang="zh-CN" altLang="en-US" sz="2400" dirty="0" smtClean="0"/>
              <a:t>出现的频数，</a:t>
            </a:r>
            <a:r>
              <a:rPr lang="en-US" altLang="zh-CN" sz="2400" dirty="0" smtClean="0"/>
              <a:t>v(X=x)</a:t>
            </a:r>
            <a:r>
              <a:rPr lang="zh-CN" altLang="en-US" sz="2400" dirty="0" smtClean="0"/>
              <a:t>表示输入</a:t>
            </a:r>
            <a:r>
              <a:rPr lang="en-US" altLang="zh-CN" sz="2400" dirty="0" smtClean="0"/>
              <a:t>x</a:t>
            </a:r>
            <a:r>
              <a:rPr lang="zh-CN" altLang="en-US" sz="2400" dirty="0" smtClean="0"/>
              <a:t>出现的频数。 </a:t>
            </a:r>
            <a:endParaRPr lang="zh-CN" altLang="en-US" sz="2400" dirty="0"/>
          </a:p>
        </p:txBody>
      </p:sp>
    </p:spTree>
    <p:extLst>
      <p:ext uri="{BB962C8B-B14F-4D97-AF65-F5344CB8AC3E}">
        <p14:creationId xmlns:p14="http://schemas.microsoft.com/office/powerpoint/2010/main" val="1030879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特征函数</a:t>
            </a:r>
            <a:endParaRPr lang="zh-CN" altLang="en-US" dirty="0"/>
          </a:p>
        </p:txBody>
      </p:sp>
      <p:sp>
        <p:nvSpPr>
          <p:cNvPr id="4" name="矩形 3"/>
          <p:cNvSpPr/>
          <p:nvPr/>
        </p:nvSpPr>
        <p:spPr>
          <a:xfrm>
            <a:off x="1010920" y="1914951"/>
            <a:ext cx="9839960" cy="830997"/>
          </a:xfrm>
          <a:prstGeom prst="rect">
            <a:avLst/>
          </a:prstGeom>
        </p:spPr>
        <p:txBody>
          <a:bodyPr wrap="square">
            <a:spAutoFit/>
          </a:bodyPr>
          <a:lstStyle/>
          <a:p>
            <a:r>
              <a:rPr lang="zh-CN" altLang="en-US" sz="2400" dirty="0" smtClean="0"/>
              <a:t>    用特征函数</a:t>
            </a:r>
            <a:r>
              <a:rPr lang="en-US" altLang="zh-CN" sz="2400" dirty="0" smtClean="0"/>
              <a:t>f(x, y)</a:t>
            </a:r>
            <a:r>
              <a:rPr lang="zh-CN" altLang="en-US" sz="2400" dirty="0" smtClean="0"/>
              <a:t>表示训练数据中样本输入</a:t>
            </a:r>
            <a:r>
              <a:rPr lang="en-US" altLang="zh-CN" sz="2400" dirty="0" smtClean="0"/>
              <a:t>x</a:t>
            </a:r>
            <a:r>
              <a:rPr lang="zh-CN" altLang="en-US" sz="2400" dirty="0" smtClean="0"/>
              <a:t>与输出</a:t>
            </a:r>
            <a:r>
              <a:rPr lang="en-US" altLang="zh-CN" sz="2400" dirty="0" smtClean="0"/>
              <a:t>y</a:t>
            </a:r>
            <a:r>
              <a:rPr lang="zh-CN" altLang="en-US" sz="2400" dirty="0" smtClean="0"/>
              <a:t>之间是否为对应关系，其定义为：</a:t>
            </a:r>
            <a:endParaRPr lang="zh-CN" altLang="en-US" sz="2400" dirty="0"/>
          </a:p>
        </p:txBody>
      </p:sp>
      <p:pic>
        <p:nvPicPr>
          <p:cNvPr id="5" name="图片 4"/>
          <p:cNvPicPr>
            <a:picLocks noChangeAspect="1"/>
          </p:cNvPicPr>
          <p:nvPr/>
        </p:nvPicPr>
        <p:blipFill>
          <a:blip r:embed="rId3"/>
          <a:stretch>
            <a:fillRect/>
          </a:stretch>
        </p:blipFill>
        <p:spPr>
          <a:xfrm>
            <a:off x="3473790" y="2788377"/>
            <a:ext cx="3479120" cy="849948"/>
          </a:xfrm>
          <a:prstGeom prst="rect">
            <a:avLst/>
          </a:prstGeom>
        </p:spPr>
      </p:pic>
      <p:sp>
        <p:nvSpPr>
          <p:cNvPr id="8" name="文本框 7"/>
          <p:cNvSpPr txBox="1"/>
          <p:nvPr/>
        </p:nvSpPr>
        <p:spPr>
          <a:xfrm>
            <a:off x="1010920" y="3742710"/>
            <a:ext cx="7889240" cy="369332"/>
          </a:xfrm>
          <a:prstGeom prst="rect">
            <a:avLst/>
          </a:prstGeom>
          <a:noFill/>
        </p:spPr>
        <p:txBody>
          <a:bodyPr wrap="square" rtlCol="0">
            <a:spAutoFit/>
          </a:bodyPr>
          <a:lstStyle/>
          <a:p>
            <a:r>
              <a:rPr lang="zh-CN" altLang="en-US" dirty="0" smtClean="0"/>
              <a:t>例：假设我们需要判断“打”是动词还是量词，已知的训练数据有</a:t>
            </a:r>
            <a:endParaRPr lang="zh-CN" altLang="en-US" dirty="0"/>
          </a:p>
        </p:txBody>
      </p:sp>
      <mc:AlternateContent xmlns:mc="http://schemas.openxmlformats.org/markup-compatibility/2006" xmlns:a14="http://schemas.microsoft.com/office/drawing/2010/main">
        <mc:Choice Requires="a14">
          <p:sp>
            <p:nvSpPr>
              <p:cNvPr id="9" name="矩形 8"/>
              <p:cNvSpPr/>
              <p:nvPr/>
            </p:nvSpPr>
            <p:spPr>
              <a:xfrm>
                <a:off x="1621348" y="4241086"/>
                <a:ext cx="3189264" cy="1200329"/>
              </a:xfrm>
              <a:prstGeom prst="rect">
                <a:avLst/>
              </a:prstGeom>
            </p:spPr>
            <p:txBody>
              <a:bodyPr wrap="square">
                <a:spAutoFit/>
              </a:bodyPr>
              <a:lstStyle/>
              <a:p>
                <a14:m>
                  <m:oMath xmlns:m="http://schemas.openxmlformats.org/officeDocument/2006/math">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e>
                    </m:d>
                  </m:oMath>
                </a14:m>
                <a:r>
                  <a:rPr lang="en-US" altLang="zh-CN" dirty="0" smtClean="0"/>
                  <a:t>= </a:t>
                </a:r>
                <a:r>
                  <a:rPr lang="zh-CN" altLang="en-US" dirty="0" smtClean="0"/>
                  <a:t>（一打火柴，量词）</a:t>
                </a:r>
                <a:endParaRPr lang="en-US" altLang="zh-CN" dirty="0" smtClean="0"/>
              </a:p>
              <a:p>
                <a14:m>
                  <m:oMath xmlns:m="http://schemas.openxmlformats.org/officeDocument/2006/math">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e>
                    </m:d>
                  </m:oMath>
                </a14:m>
                <a:r>
                  <a:rPr lang="en-US" altLang="zh-CN" dirty="0" smtClean="0"/>
                  <a:t>=</a:t>
                </a:r>
                <a:r>
                  <a:rPr lang="zh-CN" altLang="en-US" dirty="0" smtClean="0"/>
                  <a:t>（三打啤酒，量词）</a:t>
                </a:r>
                <a:endParaRPr lang="en-US" altLang="zh-CN" dirty="0" smtClean="0"/>
              </a:p>
              <a:p>
                <a14:m>
                  <m:oMath xmlns:m="http://schemas.openxmlformats.org/officeDocument/2006/math">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i="1">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i="1">
                                <a:latin typeface="Cambria Math" panose="02040503050406030204" pitchFamily="18" charset="0"/>
                              </a:rPr>
                              <m:t>3</m:t>
                            </m:r>
                          </m:sub>
                        </m:sSub>
                      </m:e>
                    </m:d>
                  </m:oMath>
                </a14:m>
                <a:r>
                  <a:rPr lang="en-US" altLang="zh-CN" dirty="0" smtClean="0"/>
                  <a:t>=</a:t>
                </a:r>
                <a:r>
                  <a:rPr lang="zh-CN" altLang="en-US" dirty="0" smtClean="0"/>
                  <a:t>（打电话，动词）</a:t>
                </a:r>
                <a:endParaRPr lang="zh-CN" altLang="en-US" dirty="0"/>
              </a:p>
              <a:p>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621348" y="4241086"/>
                <a:ext cx="3189264" cy="1200329"/>
              </a:xfrm>
              <a:prstGeom prst="rect">
                <a:avLst/>
              </a:prstGeom>
              <a:blipFill>
                <a:blip r:embed="rId4"/>
                <a:stretch>
                  <a:fillRect t="-3046" r="-15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681184" y="4241086"/>
                <a:ext cx="3785845" cy="16050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若</m:t>
                                </m:r>
                                <m:r>
                                  <a:rPr lang="zh-CN" altLang="en-US" i="0">
                                    <a:latin typeface="Cambria Math" panose="02040503050406030204" pitchFamily="18" charset="0"/>
                                  </a:rPr>
                                  <m:t>‘</m:t>
                                </m:r>
                                <m:r>
                                  <a:rPr lang="zh-CN" altLang="en-US" i="0">
                                    <a:latin typeface="Cambria Math" panose="02040503050406030204" pitchFamily="18" charset="0"/>
                                  </a:rPr>
                                  <m:t>打</m:t>
                                </m:r>
                                <m:r>
                                  <a:rPr lang="zh-CN" altLang="en-US" i="0">
                                    <a:latin typeface="Cambria Math" panose="02040503050406030204" pitchFamily="18" charset="0"/>
                                  </a:rPr>
                                  <m:t>’</m:t>
                                </m:r>
                                <m:r>
                                  <a:rPr lang="zh-CN" altLang="en-US" i="0">
                                    <a:latin typeface="Cambria Math" panose="02040503050406030204" pitchFamily="18" charset="0"/>
                                  </a:rPr>
                                  <m:t>前面为数字</m:t>
                                </m:r>
                              </m:e>
                            </m:mr>
                            <m:mr>
                              <m:e>
                                <m:r>
                                  <a:rPr lang="zh-CN" altLang="en-US" i="0">
                                    <a:latin typeface="Cambria Math" panose="02040503050406030204" pitchFamily="18" charset="0"/>
                                  </a:rPr>
                                  <m:t>0</m:t>
                                </m:r>
                              </m:e>
                              <m:e>
                                <m:r>
                                  <m:rPr>
                                    <m:nor/>
                                  </m:rPr>
                                  <a:rPr lang="zh-CN" altLang="en-US" i="1">
                                    <a:latin typeface="Cambria Math" panose="02040503050406030204" pitchFamily="18" charset="0"/>
                                  </a:rPr>
                                  <m:t>else</m:t>
                                </m:r>
                              </m:e>
                            </m:mr>
                          </m:m>
                        </m:e>
                      </m:d>
                    </m:oMath>
                  </m:oMathPara>
                </a14:m>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en-US" altLang="zh-CN" i="1">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若</m:t>
                                </m:r>
                                <m:r>
                                  <a:rPr lang="zh-CN" altLang="en-US" i="0">
                                    <a:latin typeface="Cambria Math" panose="02040503050406030204" pitchFamily="18" charset="0"/>
                                  </a:rPr>
                                  <m:t>‘</m:t>
                                </m:r>
                                <m:r>
                                  <a:rPr lang="zh-CN" altLang="en-US" i="0">
                                    <a:latin typeface="Cambria Math" panose="02040503050406030204" pitchFamily="18" charset="0"/>
                                  </a:rPr>
                                  <m:t>打</m:t>
                                </m:r>
                                <m:r>
                                  <a:rPr lang="zh-CN" altLang="en-US" i="0">
                                    <a:latin typeface="Cambria Math" panose="02040503050406030204" pitchFamily="18" charset="0"/>
                                  </a:rPr>
                                  <m:t>’</m:t>
                                </m:r>
                                <m:r>
                                  <a:rPr lang="zh-CN" altLang="en-US" i="1" smtClean="0">
                                    <a:latin typeface="Cambria Math" panose="02040503050406030204" pitchFamily="18" charset="0"/>
                                  </a:rPr>
                                  <m:t> </m:t>
                                </m:r>
                                <m:r>
                                  <a:rPr lang="zh-CN" altLang="en-US" i="1">
                                    <a:latin typeface="Cambria Math" panose="02040503050406030204" pitchFamily="18" charset="0"/>
                                  </a:rPr>
                                  <m:t>后</m:t>
                                </m:r>
                                <m:r>
                                  <a:rPr lang="zh-CN" altLang="en-US" i="0" smtClean="0">
                                    <a:latin typeface="Cambria Math" panose="02040503050406030204" pitchFamily="18" charset="0"/>
                                  </a:rPr>
                                  <m:t>面</m:t>
                                </m:r>
                                <m:r>
                                  <a:rPr lang="zh-CN" altLang="en-US" i="0">
                                    <a:latin typeface="Cambria Math" panose="02040503050406030204" pitchFamily="18" charset="0"/>
                                  </a:rPr>
                                  <m:t>为</m:t>
                                </m:r>
                                <m:r>
                                  <a:rPr lang="zh-CN" altLang="en-US" i="1">
                                    <a:latin typeface="Cambria Math" panose="02040503050406030204" pitchFamily="18" charset="0"/>
                                  </a:rPr>
                                  <m:t>名词</m:t>
                                </m:r>
                              </m:e>
                            </m:mr>
                            <m:mr>
                              <m:e>
                                <m:r>
                                  <a:rPr lang="zh-CN" altLang="en-US" i="0">
                                    <a:latin typeface="Cambria Math" panose="02040503050406030204" pitchFamily="18" charset="0"/>
                                  </a:rPr>
                                  <m:t>0</m:t>
                                </m:r>
                              </m:e>
                              <m:e>
                                <m:r>
                                  <m:rPr>
                                    <m:nor/>
                                  </m:rPr>
                                  <a:rPr lang="zh-CN" altLang="en-US" i="1">
                                    <a:latin typeface="Cambria Math" panose="02040503050406030204" pitchFamily="18" charset="0"/>
                                  </a:rPr>
                                  <m:t>else</m:t>
                                </m:r>
                              </m:e>
                            </m:mr>
                          </m:m>
                        </m:e>
                      </m:d>
                    </m:oMath>
                  </m:oMathPara>
                </a14:m>
                <a:endParaRPr lang="zh-CN" altLang="en-US" dirty="0"/>
              </a:p>
              <a:p>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681184" y="4241086"/>
                <a:ext cx="3785845" cy="160505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040910" y="5652019"/>
                <a:ext cx="4143570" cy="646331"/>
              </a:xfrm>
              <a:prstGeom prst="rect">
                <a:avLst/>
              </a:prstGeom>
            </p:spPr>
            <p:txBody>
              <a:bodyPr wrap="non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e>
                    </m:d>
                  </m:oMath>
                </a14:m>
                <a:r>
                  <a:rPr lang="en-US" altLang="zh-CN" dirty="0" smtClean="0"/>
                  <a:t>=</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i="1">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i="1">
                                <a:latin typeface="Cambria Math" panose="02040503050406030204" pitchFamily="18" charset="0"/>
                              </a:rPr>
                              <m:t>2</m:t>
                            </m:r>
                          </m:sub>
                        </m:sSub>
                      </m:e>
                    </m:d>
                  </m:oMath>
                </a14:m>
                <a:r>
                  <a:rPr lang="en-US" altLang="zh-CN" dirty="0" smtClean="0"/>
                  <a:t>=1</a:t>
                </a:r>
                <a:r>
                  <a:rPr lang="zh-CN" altLang="en-US" dirty="0" smtClean="0"/>
                  <a:t>， </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i="1">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i="1">
                                <a:latin typeface="Cambria Math" panose="02040503050406030204" pitchFamily="18" charset="0"/>
                              </a:rPr>
                              <m:t>3</m:t>
                            </m:r>
                          </m:sub>
                        </m:sSub>
                      </m:e>
                    </m:d>
                    <m:r>
                      <a:rPr lang="en-US" altLang="zh-CN" i="1">
                        <a:latin typeface="Cambria Math" panose="02040503050406030204" pitchFamily="18" charset="0"/>
                      </a:rPr>
                      <m:t>=</m:t>
                    </m:r>
                  </m:oMath>
                </a14:m>
                <a:r>
                  <a:rPr lang="en-US" altLang="zh-CN" dirty="0" smtClean="0"/>
                  <a:t>0</a:t>
                </a:r>
                <a:endParaRPr lang="zh-CN" altLang="en-US" dirty="0"/>
              </a:p>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en-US" altLang="zh-CN" i="1">
                            <a:latin typeface="Cambria Math" panose="02040503050406030204" pitchFamily="18" charset="0"/>
                          </a:rPr>
                          <m:t>2</m:t>
                        </m:r>
                      </m:sub>
                    </m:sSub>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e>
                    </m:d>
                  </m:oMath>
                </a14:m>
                <a:r>
                  <a:rPr lang="en-US" altLang="zh-CN" dirty="0" smtClean="0"/>
                  <a:t>=</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en-US" altLang="zh-CN" i="1">
                            <a:latin typeface="Cambria Math" panose="02040503050406030204" pitchFamily="18" charset="0"/>
                          </a:rPr>
                          <m:t>2</m:t>
                        </m:r>
                      </m:sub>
                    </m:sSub>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i="1">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i="1">
                                <a:latin typeface="Cambria Math" panose="02040503050406030204" pitchFamily="18" charset="0"/>
                              </a:rPr>
                              <m:t>2</m:t>
                            </m:r>
                          </m:sub>
                        </m:sSub>
                      </m:e>
                    </m:d>
                  </m:oMath>
                </a14:m>
                <a:r>
                  <a:rPr lang="en-US" altLang="zh-CN" dirty="0" smtClean="0"/>
                  <a:t>=0</a:t>
                </a:r>
                <a:r>
                  <a:rPr lang="zh-CN" altLang="en-US" dirty="0" smtClean="0"/>
                  <a:t>， </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𝑓</m:t>
                        </m:r>
                      </m:e>
                      <m:sub>
                        <m:r>
                          <a:rPr lang="en-US" altLang="zh-CN" i="1">
                            <a:latin typeface="Cambria Math" panose="02040503050406030204" pitchFamily="18" charset="0"/>
                          </a:rPr>
                          <m:t>2</m:t>
                        </m:r>
                      </m:sub>
                    </m:sSub>
                    <m:d>
                      <m:dPr>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en-US" altLang="zh-CN" i="1">
                                <a:latin typeface="Cambria Math" panose="02040503050406030204" pitchFamily="18" charset="0"/>
                              </a:rPr>
                              <m:t>3</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i="1">
                                <a:latin typeface="Cambria Math" panose="02040503050406030204" pitchFamily="18" charset="0"/>
                              </a:rPr>
                              <m:t>3</m:t>
                            </m:r>
                          </m:sub>
                        </m:sSub>
                      </m:e>
                    </m:d>
                    <m:r>
                      <a:rPr lang="en-US" altLang="zh-CN" i="1">
                        <a:latin typeface="Cambria Math" panose="02040503050406030204" pitchFamily="18" charset="0"/>
                      </a:rPr>
                      <m:t>=</m:t>
                    </m:r>
                  </m:oMath>
                </a14:m>
                <a:r>
                  <a:rPr lang="en-US" altLang="zh-CN" dirty="0" smtClean="0"/>
                  <a:t>1</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3040910" y="5652019"/>
                <a:ext cx="4143570" cy="646331"/>
              </a:xfrm>
              <a:prstGeom prst="rect">
                <a:avLst/>
              </a:prstGeom>
              <a:blipFill>
                <a:blip r:embed="rId6"/>
                <a:stretch>
                  <a:fillRect l="-441" t="-4717" b="-14151"/>
                </a:stretch>
              </a:blipFill>
            </p:spPr>
            <p:txBody>
              <a:bodyPr/>
              <a:lstStyle/>
              <a:p>
                <a:r>
                  <a:rPr lang="zh-CN" altLang="en-US">
                    <a:noFill/>
                  </a:rPr>
                  <a:t> </a:t>
                </a:r>
              </a:p>
            </p:txBody>
          </p:sp>
        </mc:Fallback>
      </mc:AlternateContent>
      <p:sp>
        <p:nvSpPr>
          <p:cNvPr id="14" name="右箭头 13"/>
          <p:cNvSpPr/>
          <p:nvPr/>
        </p:nvSpPr>
        <p:spPr>
          <a:xfrm>
            <a:off x="1849120" y="5874136"/>
            <a:ext cx="914400" cy="2020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8780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3760" y="895211"/>
            <a:ext cx="9204960" cy="461665"/>
          </a:xfrm>
          <a:prstGeom prst="rect">
            <a:avLst/>
          </a:prstGeom>
          <a:noFill/>
        </p:spPr>
        <p:txBody>
          <a:bodyPr wrap="square" rtlCol="0">
            <a:spAutoFit/>
          </a:bodyPr>
          <a:lstStyle/>
          <a:p>
            <a:r>
              <a:rPr lang="zh-CN" altLang="en-US" sz="2400" dirty="0" smtClean="0"/>
              <a:t>特征函数</a:t>
            </a:r>
            <a:r>
              <a:rPr lang="en-US" altLang="zh-CN" sz="2400" i="1" dirty="0"/>
              <a:t>f</a:t>
            </a:r>
            <a:r>
              <a:rPr lang="en-US" altLang="zh-CN" sz="2400" dirty="0"/>
              <a:t>(</a:t>
            </a:r>
            <a:r>
              <a:rPr lang="en-US" altLang="zh-CN" sz="2400" i="1" dirty="0"/>
              <a:t>x</a:t>
            </a:r>
            <a:r>
              <a:rPr lang="en-US" altLang="zh-CN" sz="2400" dirty="0"/>
              <a:t>, </a:t>
            </a:r>
            <a:r>
              <a:rPr lang="en-US" altLang="zh-CN" sz="2400" i="1" dirty="0"/>
              <a:t>y</a:t>
            </a:r>
            <a:r>
              <a:rPr lang="en-US" altLang="zh-CN" sz="2400" dirty="0"/>
              <a:t>)</a:t>
            </a:r>
            <a:r>
              <a:rPr lang="zh-CN" altLang="en-US" sz="2400" dirty="0"/>
              <a:t>关于联合</a:t>
            </a:r>
            <a:r>
              <a:rPr lang="zh-CN" altLang="en-US" sz="2400" dirty="0" smtClean="0"/>
              <a:t>经验分布</a:t>
            </a:r>
            <a:r>
              <a:rPr lang="en-US" altLang="zh-CN" sz="2400" b="0" i="1" u="none" strike="noStrike" dirty="0" smtClean="0">
                <a:solidFill>
                  <a:srgbClr val="000000"/>
                </a:solidFill>
                <a:effectLst/>
                <a:latin typeface="Times New Roman" panose="02020603050405020304" pitchFamily="18" charset="0"/>
                <a:ea typeface="宋体" panose="02010600030101010101" pitchFamily="2" charset="-122"/>
              </a:rPr>
              <a:t>P̃</a:t>
            </a:r>
            <a:r>
              <a:rPr lang="en-US" altLang="zh-CN" sz="2400" b="0" i="0" u="none" strike="noStrike" dirty="0" smtClean="0">
                <a:solidFill>
                  <a:srgbClr val="000000"/>
                </a:solidFill>
                <a:effectLst/>
                <a:latin typeface="Times New Roman" panose="02020603050405020304" pitchFamily="18" charset="0"/>
                <a:ea typeface="宋体" panose="02010600030101010101" pitchFamily="2" charset="-122"/>
              </a:rPr>
              <a:t>(</a:t>
            </a:r>
            <a:r>
              <a:rPr lang="en-US" altLang="zh-CN" sz="2400" b="0" i="1" u="none" strike="noStrike" dirty="0" smtClean="0">
                <a:solidFill>
                  <a:srgbClr val="000000"/>
                </a:solidFill>
                <a:effectLst/>
                <a:latin typeface="Times New Roman" panose="02020603050405020304" pitchFamily="18" charset="0"/>
                <a:ea typeface="宋体" panose="02010600030101010101" pitchFamily="2" charset="-122"/>
              </a:rPr>
              <a:t>X</a:t>
            </a:r>
            <a:r>
              <a:rPr lang="en-US" altLang="zh-CN" sz="2400" b="0" i="0" u="none" strike="noStrike" dirty="0" smtClean="0">
                <a:solidFill>
                  <a:srgbClr val="000000"/>
                </a:solidFill>
                <a:effectLst/>
                <a:latin typeface="Times New Roman" panose="02020603050405020304" pitchFamily="18" charset="0"/>
                <a:ea typeface="宋体" panose="02010600030101010101" pitchFamily="2" charset="-122"/>
              </a:rPr>
              <a:t>, </a:t>
            </a:r>
            <a:r>
              <a:rPr lang="en-US" altLang="zh-CN" sz="2400" b="0" i="1" u="none" strike="noStrike" dirty="0" smtClean="0">
                <a:solidFill>
                  <a:srgbClr val="000000"/>
                </a:solidFill>
                <a:effectLst/>
                <a:latin typeface="Times New Roman" panose="02020603050405020304" pitchFamily="18" charset="0"/>
                <a:ea typeface="宋体" panose="02010600030101010101" pitchFamily="2" charset="-122"/>
              </a:rPr>
              <a:t>Y</a:t>
            </a:r>
            <a:r>
              <a:rPr lang="en-US" altLang="zh-CN" sz="2400" b="0" i="0" u="none" strike="noStrike" dirty="0" smtClean="0">
                <a:solidFill>
                  <a:srgbClr val="000000"/>
                </a:solidFill>
                <a:effectLst/>
                <a:latin typeface="Times New Roman" panose="02020603050405020304" pitchFamily="18" charset="0"/>
                <a:ea typeface="宋体" panose="02010600030101010101" pitchFamily="2" charset="-122"/>
              </a:rPr>
              <a:t>)</a:t>
            </a:r>
            <a:r>
              <a:rPr lang="zh-CN" altLang="en-US" sz="2400" dirty="0" smtClean="0"/>
              <a:t>在</a:t>
            </a:r>
            <a:r>
              <a:rPr lang="zh-CN" altLang="en-US" sz="2400" dirty="0"/>
              <a:t>样本上的期望可以表示为：</a:t>
            </a:r>
          </a:p>
        </p:txBody>
      </p:sp>
      <p:pic>
        <p:nvPicPr>
          <p:cNvPr id="5" name="图片 4"/>
          <p:cNvPicPr>
            <a:picLocks noChangeAspect="1"/>
          </p:cNvPicPr>
          <p:nvPr/>
        </p:nvPicPr>
        <p:blipFill>
          <a:blip r:embed="rId2"/>
          <a:stretch>
            <a:fillRect/>
          </a:stretch>
        </p:blipFill>
        <p:spPr>
          <a:xfrm>
            <a:off x="4386521" y="1446391"/>
            <a:ext cx="2703944" cy="694591"/>
          </a:xfrm>
          <a:prstGeom prst="rect">
            <a:avLst/>
          </a:prstGeom>
        </p:spPr>
      </p:pic>
      <p:sp>
        <p:nvSpPr>
          <p:cNvPr id="6" name="矩形 5"/>
          <p:cNvSpPr/>
          <p:nvPr/>
        </p:nvSpPr>
        <p:spPr>
          <a:xfrm>
            <a:off x="873760" y="2223456"/>
            <a:ext cx="7314823" cy="461665"/>
          </a:xfrm>
          <a:prstGeom prst="rect">
            <a:avLst/>
          </a:prstGeom>
        </p:spPr>
        <p:txBody>
          <a:bodyPr wrap="none">
            <a:spAutoFit/>
          </a:bodyPr>
          <a:lstStyle/>
          <a:p>
            <a:r>
              <a:rPr lang="zh-CN" altLang="en-US" sz="2400" dirty="0" smtClean="0"/>
              <a:t>特征函数</a:t>
            </a:r>
            <a:r>
              <a:rPr lang="en-US" altLang="zh-CN" sz="2400" dirty="0" smtClean="0"/>
              <a:t>f(x, y)</a:t>
            </a:r>
            <a:r>
              <a:rPr lang="zh-CN" altLang="en-US" sz="2400" dirty="0" smtClean="0"/>
              <a:t>关于模型</a:t>
            </a:r>
            <a:r>
              <a:rPr lang="en-US" altLang="zh-CN" sz="2400" dirty="0" smtClean="0"/>
              <a:t>P(Y|X=x)</a:t>
            </a:r>
            <a:r>
              <a:rPr lang="zh-CN" altLang="en-US" sz="2400" dirty="0" smtClean="0"/>
              <a:t>的期望可以表示为： </a:t>
            </a:r>
            <a:endParaRPr lang="zh-CN" altLang="en-US" sz="2400" dirty="0"/>
          </a:p>
        </p:txBody>
      </p:sp>
      <p:sp>
        <p:nvSpPr>
          <p:cNvPr id="8" name="矩形 7"/>
          <p:cNvSpPr/>
          <p:nvPr/>
        </p:nvSpPr>
        <p:spPr>
          <a:xfrm>
            <a:off x="873760" y="3641774"/>
            <a:ext cx="10596880" cy="954107"/>
          </a:xfrm>
          <a:prstGeom prst="rect">
            <a:avLst/>
          </a:prstGeom>
        </p:spPr>
        <p:txBody>
          <a:bodyPr wrap="square">
            <a:spAutoFit/>
          </a:bodyPr>
          <a:lstStyle/>
          <a:p>
            <a:pPr lvl="0"/>
            <a:r>
              <a:rPr lang="zh-CN" altLang="en-US" sz="2400" dirty="0" smtClean="0"/>
              <a:t>上式中</a:t>
            </a:r>
            <a:r>
              <a:rPr lang="en-US" altLang="zh-CN" sz="2400" b="0" i="1" u="none" strike="noStrike" dirty="0" smtClean="0">
                <a:solidFill>
                  <a:srgbClr val="000000"/>
                </a:solidFill>
                <a:effectLst/>
                <a:latin typeface="Times New Roman" panose="02020603050405020304" pitchFamily="18" charset="0"/>
                <a:ea typeface="宋体" panose="02010600030101010101" pitchFamily="2" charset="-122"/>
              </a:rPr>
              <a:t>P̃</a:t>
            </a:r>
            <a:r>
              <a:rPr lang="en-US" altLang="zh-CN" sz="2400" b="0" i="0" u="none" strike="noStrike" dirty="0" smtClean="0">
                <a:solidFill>
                  <a:srgbClr val="000000"/>
                </a:solidFill>
                <a:effectLst/>
                <a:latin typeface="Times New Roman" panose="02020603050405020304" pitchFamily="18" charset="0"/>
                <a:ea typeface="宋体" panose="02010600030101010101" pitchFamily="2" charset="-122"/>
              </a:rPr>
              <a:t>(</a:t>
            </a:r>
            <a:r>
              <a:rPr lang="en-US" altLang="zh-CN" sz="2400" b="0" i="1" u="none" strike="noStrike" dirty="0" smtClean="0">
                <a:solidFill>
                  <a:srgbClr val="000000"/>
                </a:solidFill>
                <a:effectLst/>
                <a:latin typeface="Times New Roman" panose="02020603050405020304" pitchFamily="18" charset="0"/>
                <a:ea typeface="宋体" panose="02010600030101010101" pitchFamily="2" charset="-122"/>
              </a:rPr>
              <a:t>x</a:t>
            </a:r>
            <a:r>
              <a:rPr lang="en-US" altLang="zh-CN" sz="2400" b="0" i="0" u="none" strike="noStrike" dirty="0" smtClean="0">
                <a:solidFill>
                  <a:srgbClr val="000000"/>
                </a:solidFill>
                <a:effectLst/>
                <a:latin typeface="Times New Roman" panose="02020603050405020304" pitchFamily="18" charset="0"/>
                <a:ea typeface="宋体" panose="02010600030101010101" pitchFamily="2" charset="-122"/>
              </a:rPr>
              <a:t>)</a:t>
            </a:r>
            <a:r>
              <a:rPr lang="zh-CN" altLang="en-US" sz="2400" dirty="0" smtClean="0"/>
              <a:t>应为边缘分布</a:t>
            </a:r>
            <a:r>
              <a:rPr lang="en-US" altLang="zh-CN" sz="2400" b="0" i="1" u="none" strike="noStrike" dirty="0" smtClean="0">
                <a:solidFill>
                  <a:srgbClr val="000000"/>
                </a:solidFill>
                <a:effectLst/>
                <a:latin typeface="Times New Roman" panose="02020603050405020304" pitchFamily="18" charset="0"/>
              </a:rPr>
              <a:t>P</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x</a:t>
            </a:r>
            <a:r>
              <a:rPr lang="en-US" altLang="zh-CN" sz="2400" b="0" i="0" u="none" strike="noStrike" dirty="0" smtClean="0">
                <a:solidFill>
                  <a:srgbClr val="000000"/>
                </a:solidFill>
                <a:effectLst/>
                <a:latin typeface="Times New Roman" panose="02020603050405020304" pitchFamily="18" charset="0"/>
              </a:rPr>
              <a:t>) </a:t>
            </a:r>
            <a:r>
              <a:rPr lang="zh-CN" altLang="en-US" sz="2400" dirty="0" smtClean="0"/>
              <a:t>，</a:t>
            </a:r>
            <a:r>
              <a:rPr lang="zh-CN" altLang="en-US" sz="2400" dirty="0">
                <a:solidFill>
                  <a:srgbClr val="000000"/>
                </a:solidFill>
                <a:latin typeface="宋体" panose="02010600030101010101" pitchFamily="2" charset="-122"/>
                <a:ea typeface="宋体" panose="02010600030101010101" pitchFamily="2" charset="-122"/>
              </a:rPr>
              <a:t>而实际上，</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宋体" panose="02010600030101010101" pitchFamily="2" charset="-122"/>
                <a:ea typeface="宋体" panose="02010600030101010101" pitchFamily="2" charset="-122"/>
              </a:rPr>
              <a:t>无法计算得到所以用</a:t>
            </a:r>
            <a:r>
              <a:rPr lang="en-US" altLang="zh-CN" sz="2400" i="1" dirty="0">
                <a:solidFill>
                  <a:srgbClr val="000000"/>
                </a:solidFill>
                <a:latin typeface="Times New Roman" panose="02020603050405020304" pitchFamily="18" charset="0"/>
              </a:rPr>
              <a:t>P̃</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x</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宋体" panose="02010600030101010101" pitchFamily="2" charset="-122"/>
                <a:ea typeface="宋体" panose="02010600030101010101" pitchFamily="2" charset="-122"/>
              </a:rPr>
              <a:t>代替。</a:t>
            </a:r>
            <a:endParaRPr lang="zh-CN" altLang="en-US" sz="2400" dirty="0">
              <a:solidFill>
                <a:prstClr val="black"/>
              </a:solidFill>
            </a:endParaRPr>
          </a:p>
          <a:p>
            <a:endParaRPr lang="zh-CN" altLang="en-US" sz="3200" dirty="0"/>
          </a:p>
        </p:txBody>
      </p:sp>
      <p:sp>
        <p:nvSpPr>
          <p:cNvPr id="9" name="矩形 8"/>
          <p:cNvSpPr/>
          <p:nvPr/>
        </p:nvSpPr>
        <p:spPr>
          <a:xfrm>
            <a:off x="873760" y="4195047"/>
            <a:ext cx="5194051" cy="461665"/>
          </a:xfrm>
          <a:prstGeom prst="rect">
            <a:avLst/>
          </a:prstGeom>
        </p:spPr>
        <p:txBody>
          <a:bodyPr wrap="none">
            <a:spAutoFit/>
          </a:bodyPr>
          <a:lstStyle/>
          <a:p>
            <a:r>
              <a:rPr lang="zh-CN" altLang="en-US" sz="2400" dirty="0" smtClean="0"/>
              <a:t>根据约束条件，两个期望相等，即： </a:t>
            </a:r>
            <a:endParaRPr lang="zh-CN" altLang="en-US" sz="2400" dirty="0"/>
          </a:p>
        </p:txBody>
      </p:sp>
      <p:pic>
        <p:nvPicPr>
          <p:cNvPr id="10" name="图片 9"/>
          <p:cNvPicPr>
            <a:picLocks noChangeAspect="1"/>
          </p:cNvPicPr>
          <p:nvPr/>
        </p:nvPicPr>
        <p:blipFill>
          <a:blip r:embed="rId3"/>
          <a:stretch>
            <a:fillRect/>
          </a:stretch>
        </p:blipFill>
        <p:spPr>
          <a:xfrm>
            <a:off x="4386521" y="4929920"/>
            <a:ext cx="2532439" cy="620532"/>
          </a:xfrm>
          <a:prstGeom prst="rect">
            <a:avLst/>
          </a:prstGeom>
        </p:spPr>
      </p:pic>
      <p:pic>
        <p:nvPicPr>
          <p:cNvPr id="8194" name="Picture 2" descr="https://img-blog.csdn.net/20161230143521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020" y="2859292"/>
            <a:ext cx="3757228" cy="65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2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最大熵模型的定义</a:t>
            </a:r>
            <a:endParaRPr lang="zh-CN" altLang="en-US" dirty="0"/>
          </a:p>
        </p:txBody>
      </p:sp>
      <p:sp>
        <p:nvSpPr>
          <p:cNvPr id="4" name="矩形 3"/>
          <p:cNvSpPr/>
          <p:nvPr/>
        </p:nvSpPr>
        <p:spPr>
          <a:xfrm>
            <a:off x="1156969" y="1684055"/>
            <a:ext cx="6417141" cy="461665"/>
          </a:xfrm>
          <a:prstGeom prst="rect">
            <a:avLst/>
          </a:prstGeom>
        </p:spPr>
        <p:txBody>
          <a:bodyPr wrap="none">
            <a:spAutoFit/>
          </a:bodyPr>
          <a:lstStyle/>
          <a:p>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假设满足所有约束条件的概率模型的集合为：</a:t>
            </a:r>
            <a:r>
              <a:rPr lang="zh-CN" altLang="en-US" sz="2400" b="0" i="0" u="none" strike="noStrike" dirty="0" smtClean="0">
                <a:solidFill>
                  <a:srgbClr val="000000"/>
                </a:solidFill>
                <a:effectLst/>
                <a:latin typeface="Times New Roman" panose="02020603050405020304" pitchFamily="18" charset="0"/>
              </a:rPr>
              <a:t> </a:t>
            </a:r>
            <a:endParaRPr lang="zh-CN" altLang="en-US" sz="2400" dirty="0"/>
          </a:p>
        </p:txBody>
      </p:sp>
      <p:pic>
        <p:nvPicPr>
          <p:cNvPr id="1026" name="Picture 2" descr="https://images2015.cnblogs.com/blog/1023160/201704/1023160-20170418103759384-10471992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8940" y="2356488"/>
            <a:ext cx="6668468" cy="66865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56969" y="3062417"/>
            <a:ext cx="9470391" cy="830997"/>
          </a:xfrm>
          <a:prstGeom prst="rect">
            <a:avLst/>
          </a:prstGeom>
        </p:spPr>
        <p:txBody>
          <a:bodyPr wrap="square">
            <a:spAutoFit/>
          </a:bodyPr>
          <a:lstStyle/>
          <a:p>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其中，</a:t>
            </a:r>
            <a:r>
              <a:rPr lang="en-US" altLang="zh-CN" sz="2400" b="0" i="1" u="none" strike="noStrike" dirty="0" err="1" smtClean="0">
                <a:solidFill>
                  <a:srgbClr val="000000"/>
                </a:solidFill>
                <a:effectLst/>
                <a:latin typeface="Times New Roman" panose="02020603050405020304" pitchFamily="18" charset="0"/>
              </a:rPr>
              <a:t>i</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表示约束条件的个数。</a:t>
            </a:r>
            <a:r>
              <a:rPr lang="en-US" altLang="zh-CN" sz="2400" b="0" i="0" u="none" strike="noStrike" dirty="0" smtClean="0">
                <a:solidFill>
                  <a:srgbClr val="000000"/>
                </a:solidFill>
                <a:effectLst/>
                <a:latin typeface="Times New Roman" panose="02020603050405020304" pitchFamily="18" charset="0"/>
              </a:rPr>
              <a:t>P</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为分布的集合。定义在条件概率分布</a:t>
            </a:r>
            <a:r>
              <a:rPr lang="en-US" altLang="zh-CN" sz="2400" b="0" i="1" u="none" strike="noStrike" dirty="0" smtClean="0">
                <a:solidFill>
                  <a:srgbClr val="000000"/>
                </a:solidFill>
                <a:effectLst/>
                <a:latin typeface="Times New Roman" panose="02020603050405020304" pitchFamily="18" charset="0"/>
              </a:rPr>
              <a:t>P</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Y</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X</a:t>
            </a:r>
            <a:r>
              <a:rPr lang="en-US" altLang="zh-CN" sz="2400" b="0" i="0" u="none" strike="noStrike" dirty="0" smtClean="0">
                <a:solidFill>
                  <a:srgbClr val="000000"/>
                </a:solidFill>
                <a:effectLst/>
                <a:latin typeface="Times New Roman" panose="02020603050405020304" pitchFamily="18" charset="0"/>
              </a:rPr>
              <a:t>)</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上的条件熵为：</a:t>
            </a:r>
            <a:r>
              <a:rPr lang="zh-CN" altLang="en-US" sz="2400" b="0" i="0" u="none" strike="noStrike" dirty="0" smtClean="0">
                <a:solidFill>
                  <a:srgbClr val="000000"/>
                </a:solidFill>
                <a:effectLst/>
                <a:latin typeface="Times New Roman" panose="02020603050405020304" pitchFamily="18" charset="0"/>
              </a:rPr>
              <a:t> </a:t>
            </a:r>
            <a:endParaRPr lang="zh-CN" altLang="en-US" sz="2400" dirty="0"/>
          </a:p>
        </p:txBody>
      </p:sp>
      <p:pic>
        <p:nvPicPr>
          <p:cNvPr id="1028" name="Picture 4" descr="https://images2015.cnblogs.com/blog/1023160/201704/1023160-20170418103759743-15707557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940" y="3929552"/>
            <a:ext cx="5495340" cy="88055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156969" y="4803478"/>
            <a:ext cx="7468711" cy="461665"/>
          </a:xfrm>
          <a:prstGeom prst="rect">
            <a:avLst/>
          </a:prstGeom>
        </p:spPr>
        <p:txBody>
          <a:bodyPr wrap="none">
            <a:spAutoFit/>
          </a:bodyPr>
          <a:lstStyle/>
          <a:p>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集合</a:t>
            </a:r>
            <a:r>
              <a:rPr lang="en-US" altLang="zh-CN" sz="2400" b="0" i="0" u="none" strike="noStrike" dirty="0" smtClean="0">
                <a:solidFill>
                  <a:srgbClr val="000000"/>
                </a:solidFill>
                <a:effectLst/>
                <a:latin typeface="Times New Roman" panose="02020603050405020304" pitchFamily="18" charset="0"/>
              </a:rPr>
              <a:t>C</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中条件熵</a:t>
            </a:r>
            <a:r>
              <a:rPr lang="en-US" altLang="zh-CN" sz="2400" b="0" i="1" u="none" strike="noStrike" dirty="0" smtClean="0">
                <a:solidFill>
                  <a:srgbClr val="000000"/>
                </a:solidFill>
                <a:effectLst/>
                <a:latin typeface="Times New Roman" panose="02020603050405020304" pitchFamily="18" charset="0"/>
              </a:rPr>
              <a:t>H</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P</a:t>
            </a:r>
            <a:r>
              <a:rPr lang="en-US" altLang="zh-CN" sz="2400" b="0" i="0" u="none" strike="noStrike" dirty="0" smtClean="0">
                <a:solidFill>
                  <a:srgbClr val="000000"/>
                </a:solidFill>
                <a:effectLst/>
                <a:latin typeface="Times New Roman" panose="02020603050405020304" pitchFamily="18" charset="0"/>
              </a:rPr>
              <a:t>)</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最大的概率模型称为最大熵模型。</a:t>
            </a:r>
            <a:endParaRPr lang="zh-CN" altLang="en-US" sz="2400" dirty="0"/>
          </a:p>
        </p:txBody>
      </p:sp>
    </p:spTree>
    <p:extLst>
      <p:ext uri="{BB962C8B-B14F-4D97-AF65-F5344CB8AC3E}">
        <p14:creationId xmlns:p14="http://schemas.microsoft.com/office/powerpoint/2010/main" val="330419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283855" y="1828800"/>
            <a:ext cx="9144000" cy="10992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t>熵与最大熵模型</a:t>
            </a:r>
            <a:endParaRPr lang="zh-CN" altLang="en-US" dirty="0"/>
          </a:p>
        </p:txBody>
      </p:sp>
      <p:sp>
        <p:nvSpPr>
          <p:cNvPr id="5" name="副标题 2"/>
          <p:cNvSpPr>
            <a:spLocks noGrp="1"/>
          </p:cNvSpPr>
          <p:nvPr>
            <p:ph type="subTitle" idx="1"/>
          </p:nvPr>
        </p:nvSpPr>
        <p:spPr>
          <a:xfrm>
            <a:off x="1524000" y="3602038"/>
            <a:ext cx="9144000" cy="1655762"/>
          </a:xfrm>
        </p:spPr>
        <p:txBody>
          <a:bodyPr/>
          <a:lstStyle/>
          <a:p>
            <a:pPr algn="r"/>
            <a:r>
              <a:rPr lang="zh-CN" altLang="en-US" dirty="0" smtClean="0"/>
              <a:t>史良良</a:t>
            </a:r>
            <a:endParaRPr lang="en-US" altLang="zh-CN" dirty="0" smtClean="0"/>
          </a:p>
          <a:p>
            <a:pPr algn="r"/>
            <a:r>
              <a:rPr lang="en-US" altLang="zh-CN" dirty="0" smtClean="0"/>
              <a:t>51174500040</a:t>
            </a:r>
            <a:endParaRPr lang="zh-CN" altLang="en-US" dirty="0"/>
          </a:p>
        </p:txBody>
      </p:sp>
    </p:spTree>
    <p:extLst>
      <p:ext uri="{BB962C8B-B14F-4D97-AF65-F5344CB8AC3E}">
        <p14:creationId xmlns:p14="http://schemas.microsoft.com/office/powerpoint/2010/main" val="1824475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最大熵模型的学习</a:t>
            </a:r>
            <a:endParaRPr lang="zh-CN" altLang="en-US" dirty="0"/>
          </a:p>
        </p:txBody>
      </p:sp>
      <p:pic>
        <p:nvPicPr>
          <p:cNvPr id="2050" name="Picture 2" descr="image_1b3h8q97d1q2gd6u1sdrlai17ha34.png-20.8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3016251"/>
            <a:ext cx="5313680" cy="200591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00" y="1690688"/>
            <a:ext cx="9519920" cy="830997"/>
          </a:xfrm>
          <a:prstGeom prst="rect">
            <a:avLst/>
          </a:prstGeom>
        </p:spPr>
        <p:txBody>
          <a:bodyPr wrap="square">
            <a:spAutoFit/>
          </a:bodyPr>
          <a:lstStyle/>
          <a:p>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最大熵模型的学习过程就是求解最大熵模型的过程，最大熵模型的学习过程等价于约束最优化问题，模型可以等价于：</a:t>
            </a:r>
            <a:r>
              <a:rPr lang="zh-CN" altLang="en-US" sz="2400" b="0" i="0" u="none" strike="noStrike" dirty="0" smtClean="0">
                <a:solidFill>
                  <a:srgbClr val="000000"/>
                </a:solidFill>
                <a:effectLst/>
                <a:latin typeface="Times New Roman" panose="02020603050405020304" pitchFamily="18" charset="0"/>
              </a:rPr>
              <a:t> </a:t>
            </a:r>
            <a:endParaRPr lang="zh-CN" altLang="en-US" sz="2400" dirty="0"/>
          </a:p>
        </p:txBody>
      </p:sp>
    </p:spTree>
    <p:extLst>
      <p:ext uri="{BB962C8B-B14F-4D97-AF65-F5344CB8AC3E}">
        <p14:creationId xmlns:p14="http://schemas.microsoft.com/office/powerpoint/2010/main" val="336892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2015.cnblogs.com/blog/1023160/201704/1023160-20170418103804868-10061382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 y="1489075"/>
            <a:ext cx="10957966" cy="164020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713740" y="883920"/>
            <a:ext cx="5405120" cy="461665"/>
          </a:xfrm>
          <a:prstGeom prst="rect">
            <a:avLst/>
          </a:prstGeom>
          <a:noFill/>
        </p:spPr>
        <p:txBody>
          <a:bodyPr wrap="square" rtlCol="0">
            <a:spAutoFit/>
          </a:bodyPr>
          <a:lstStyle/>
          <a:p>
            <a:r>
              <a:rPr lang="zh-CN" altLang="en-US" sz="2400" dirty="0" smtClean="0"/>
              <a:t>拉格朗日函数</a:t>
            </a:r>
            <a:endParaRPr lang="zh-CN" altLang="en-US" sz="2400" dirty="0"/>
          </a:p>
        </p:txBody>
      </p:sp>
      <p:pic>
        <p:nvPicPr>
          <p:cNvPr id="3076" name="Picture 4" descr="https://images2015.cnblogs.com/blog/1023160/201704/1023160-20170418103808587-17419443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540" y="3272770"/>
            <a:ext cx="2185927" cy="56324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323340" y="3323561"/>
            <a:ext cx="1415772" cy="461665"/>
          </a:xfrm>
          <a:prstGeom prst="rect">
            <a:avLst/>
          </a:prstGeom>
          <a:noFill/>
        </p:spPr>
        <p:txBody>
          <a:bodyPr wrap="square" rtlCol="0">
            <a:spAutoFit/>
          </a:bodyPr>
          <a:lstStyle/>
          <a:p>
            <a:r>
              <a:rPr lang="zh-CN" altLang="en-US" sz="2400" dirty="0" smtClean="0"/>
              <a:t>原问题</a:t>
            </a:r>
            <a:endParaRPr lang="zh-CN" altLang="en-US" sz="2400" dirty="0"/>
          </a:p>
        </p:txBody>
      </p:sp>
      <p:sp>
        <p:nvSpPr>
          <p:cNvPr id="5" name="矩形 4"/>
          <p:cNvSpPr/>
          <p:nvPr/>
        </p:nvSpPr>
        <p:spPr>
          <a:xfrm>
            <a:off x="1323340" y="4079895"/>
            <a:ext cx="1415772" cy="461665"/>
          </a:xfrm>
          <a:prstGeom prst="rect">
            <a:avLst/>
          </a:prstGeom>
        </p:spPr>
        <p:txBody>
          <a:bodyPr wrap="none">
            <a:spAutoFit/>
          </a:bodyPr>
          <a:lstStyle/>
          <a:p>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对偶问题</a:t>
            </a:r>
            <a:endParaRPr lang="zh-CN" altLang="en-US" sz="2400" dirty="0"/>
          </a:p>
        </p:txBody>
      </p:sp>
      <p:pic>
        <p:nvPicPr>
          <p:cNvPr id="3080" name="Picture 8" descr="https://images2015.cnblogs.com/blog/1023160/201704/1023160-20170418103809915-20770869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5309" y="4079895"/>
            <a:ext cx="2145158" cy="55274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340" y="4785440"/>
            <a:ext cx="7526057" cy="1664010"/>
          </a:xfrm>
          <a:prstGeom prst="rect">
            <a:avLst/>
          </a:prstGeom>
        </p:spPr>
      </p:pic>
    </p:spTree>
    <p:extLst>
      <p:ext uri="{BB962C8B-B14F-4D97-AF65-F5344CB8AC3E}">
        <p14:creationId xmlns:p14="http://schemas.microsoft.com/office/powerpoint/2010/main" val="183801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76"/>
                                        </p:tgtEl>
                                        <p:attrNameLst>
                                          <p:attrName>style.visibility</p:attrName>
                                        </p:attrNameLst>
                                      </p:cBhvr>
                                      <p:to>
                                        <p:strVal val="visible"/>
                                      </p:to>
                                    </p:set>
                                    <p:anim calcmode="lin" valueType="num">
                                      <p:cBhvr additive="base">
                                        <p:cTn id="21" dur="500" fill="hold"/>
                                        <p:tgtEl>
                                          <p:spTgt spid="3076"/>
                                        </p:tgtEl>
                                        <p:attrNameLst>
                                          <p:attrName>ppt_x</p:attrName>
                                        </p:attrNameLst>
                                      </p:cBhvr>
                                      <p:tavLst>
                                        <p:tav tm="0">
                                          <p:val>
                                            <p:strVal val="#ppt_x"/>
                                          </p:val>
                                        </p:tav>
                                        <p:tav tm="100000">
                                          <p:val>
                                            <p:strVal val="#ppt_x"/>
                                          </p:val>
                                        </p:tav>
                                      </p:tavLst>
                                    </p:anim>
                                    <p:anim calcmode="lin" valueType="num">
                                      <p:cBhvr additive="base">
                                        <p:cTn id="2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080"/>
                                        </p:tgtEl>
                                        <p:attrNameLst>
                                          <p:attrName>style.visibility</p:attrName>
                                        </p:attrNameLst>
                                      </p:cBhvr>
                                      <p:to>
                                        <p:strVal val="visible"/>
                                      </p:to>
                                    </p:set>
                                    <p:animEffect transition="in" filter="fade">
                                      <p:cBhvr>
                                        <p:cTn id="27" dur="1000"/>
                                        <p:tgtEl>
                                          <p:spTgt spid="3080"/>
                                        </p:tgtEl>
                                      </p:cBhvr>
                                    </p:animEffect>
                                    <p:anim calcmode="lin" valueType="num">
                                      <p:cBhvr>
                                        <p:cTn id="28" dur="1000" fill="hold"/>
                                        <p:tgtEl>
                                          <p:spTgt spid="3080"/>
                                        </p:tgtEl>
                                        <p:attrNameLst>
                                          <p:attrName>ppt_x</p:attrName>
                                        </p:attrNameLst>
                                      </p:cBhvr>
                                      <p:tavLst>
                                        <p:tav tm="0">
                                          <p:val>
                                            <p:strVal val="#ppt_x"/>
                                          </p:val>
                                        </p:tav>
                                        <p:tav tm="100000">
                                          <p:val>
                                            <p:strVal val="#ppt_x"/>
                                          </p:val>
                                        </p:tav>
                                      </p:tavLst>
                                    </p:anim>
                                    <p:anim calcmode="lin" valueType="num">
                                      <p:cBhvr>
                                        <p:cTn id="29" dur="1000" fill="hold"/>
                                        <p:tgtEl>
                                          <p:spTgt spid="308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ages2015.cnblogs.com/blog/1023160/201704/1023160-20170418103811899-19487910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940" y="1165999"/>
            <a:ext cx="6822440" cy="12541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52277" y="704334"/>
            <a:ext cx="6829114" cy="461665"/>
          </a:xfrm>
          <a:prstGeom prst="rect">
            <a:avLst/>
          </a:prstGeom>
        </p:spPr>
        <p:txBody>
          <a:bodyPr wrap="none">
            <a:spAutoFit/>
          </a:bodyPr>
          <a:lstStyle/>
          <a:p>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由于一阶导数等于</a:t>
            </a:r>
            <a:r>
              <a:rPr lang="en-US" altLang="zh-CN" sz="2400" b="0" i="0" u="none" strike="noStrike" dirty="0" smtClean="0">
                <a:solidFill>
                  <a:srgbClr val="000000"/>
                </a:solidFill>
                <a:effectLst/>
                <a:latin typeface="Times New Roman" panose="02020603050405020304" pitchFamily="18" charset="0"/>
              </a:rPr>
              <a:t>0</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，而</a:t>
            </a:r>
            <a:r>
              <a:rPr lang="en-US" altLang="zh-CN" sz="2400" b="0" i="1" u="none" strike="noStrike" dirty="0" smtClean="0">
                <a:solidFill>
                  <a:srgbClr val="000000"/>
                </a:solidFill>
                <a:effectLst/>
                <a:latin typeface="Times New Roman" panose="02020603050405020304" pitchFamily="18" charset="0"/>
              </a:rPr>
              <a:t>P̃</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x</a:t>
            </a:r>
            <a:r>
              <a:rPr lang="en-US" altLang="zh-CN" sz="2400" b="0" i="0" u="none" strike="noStrike" dirty="0" smtClean="0">
                <a:solidFill>
                  <a:srgbClr val="000000"/>
                </a:solidFill>
                <a:effectLst/>
                <a:latin typeface="Times New Roman" panose="02020603050405020304" pitchFamily="18" charset="0"/>
              </a:rPr>
              <a:t>)&gt;0</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，可以解</a:t>
            </a:r>
            <a:r>
              <a:rPr lang="en-US" altLang="zh-CN" sz="2400" b="0" i="1" u="none" strike="noStrike" dirty="0" smtClean="0">
                <a:solidFill>
                  <a:srgbClr val="000000"/>
                </a:solidFill>
                <a:effectLst/>
                <a:latin typeface="Times New Roman" panose="02020603050405020304" pitchFamily="18" charset="0"/>
              </a:rPr>
              <a:t>Pw</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X</a:t>
            </a:r>
            <a:r>
              <a:rPr lang="en-US" altLang="zh-CN" sz="2400" b="0" i="0" u="none" strike="noStrike" dirty="0" smtClean="0">
                <a:solidFill>
                  <a:srgbClr val="000000"/>
                </a:solidFill>
                <a:effectLst/>
                <a:latin typeface="Times New Roman" panose="02020603050405020304" pitchFamily="18" charset="0"/>
              </a:rPr>
              <a:t>|</a:t>
            </a:r>
            <a:r>
              <a:rPr lang="en-US" altLang="zh-CN" sz="2400" b="0" i="1" u="none" strike="noStrike" dirty="0" smtClean="0">
                <a:solidFill>
                  <a:srgbClr val="000000"/>
                </a:solidFill>
                <a:effectLst/>
                <a:latin typeface="Times New Roman" panose="02020603050405020304" pitchFamily="18" charset="0"/>
              </a:rPr>
              <a:t>Y</a:t>
            </a:r>
            <a:r>
              <a:rPr lang="en-US" altLang="zh-CN" sz="2400" b="0" i="0" u="none" strike="noStrike" dirty="0" smtClean="0">
                <a:solidFill>
                  <a:srgbClr val="000000"/>
                </a:solidFill>
                <a:effectLst/>
                <a:latin typeface="Times New Roman" panose="02020603050405020304" pitchFamily="18" charset="0"/>
              </a:rPr>
              <a:t>)</a:t>
            </a:r>
            <a:r>
              <a:rPr lang="zh-CN" altLang="en-US" sz="2400" b="0" i="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2400" dirty="0"/>
          </a:p>
        </p:txBody>
      </p:sp>
      <p:pic>
        <p:nvPicPr>
          <p:cNvPr id="4100" name="Picture 4" descr="https://images2015.cnblogs.com/blog/1023160/201704/1023160-20170418103812977-12420465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980" y="2624614"/>
            <a:ext cx="1285875" cy="514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52277" y="2624614"/>
            <a:ext cx="646331" cy="369332"/>
          </a:xfrm>
          <a:prstGeom prst="rect">
            <a:avLst/>
          </a:prstGeom>
        </p:spPr>
        <p:txBody>
          <a:bodyPr wrap="none">
            <a:spAutoFit/>
          </a:bodyPr>
          <a:lstStyle/>
          <a:p>
            <a:r>
              <a:rPr lang="zh-CN" altLang="en-US" dirty="0">
                <a:solidFill>
                  <a:srgbClr val="000000"/>
                </a:solidFill>
                <a:latin typeface="宋体" panose="02010600030101010101" pitchFamily="2" charset="-122"/>
                <a:ea typeface="宋体" panose="02010600030101010101" pitchFamily="2" charset="-122"/>
              </a:rPr>
              <a:t>由于</a:t>
            </a:r>
            <a:endParaRPr lang="zh-CN" altLang="en-US" dirty="0"/>
          </a:p>
        </p:txBody>
      </p:sp>
      <p:pic>
        <p:nvPicPr>
          <p:cNvPr id="4102" name="Picture 6" descr="https://images2015.cnblogs.com/blog/1023160/201704/1023160-20170418103814071-113769314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041" y="3138964"/>
            <a:ext cx="9809629" cy="82343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_1b3ha3ppcsg91qav19kukk6hra5v.png-9.6k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428" y="4313575"/>
            <a:ext cx="3655023" cy="73533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127760" y="5169247"/>
            <a:ext cx="9194800" cy="461665"/>
          </a:xfrm>
          <a:prstGeom prst="rect">
            <a:avLst/>
          </a:prstGeom>
        </p:spPr>
        <p:txBody>
          <a:bodyPr wrap="square">
            <a:spAutoFit/>
          </a:bodyPr>
          <a:lstStyle/>
          <a:p>
            <a:r>
              <a:rPr lang="zh-CN" altLang="en-US" sz="2400" dirty="0" smtClean="0"/>
              <a:t>将该最优解代回到对偶问题，再求最外的关于</a:t>
            </a:r>
            <a:r>
              <a:rPr lang="en-US" altLang="zh-CN" sz="2400" dirty="0" smtClean="0"/>
              <a:t>w</a:t>
            </a:r>
            <a:r>
              <a:rPr lang="zh-CN" altLang="en-US" sz="2400" dirty="0" smtClean="0"/>
              <a:t>的最大化问题 </a:t>
            </a:r>
            <a:endParaRPr lang="zh-CN" altLang="en-US" sz="2400" dirty="0"/>
          </a:p>
        </p:txBody>
      </p:sp>
      <p:pic>
        <p:nvPicPr>
          <p:cNvPr id="4109" name="Picture 13" descr="https://images2015.cnblogs.com/blog/1023160/201704/1023160-20170418103816759-113912023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3180" y="5864199"/>
            <a:ext cx="3151213" cy="54700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34737" y="4351734"/>
            <a:ext cx="2114845" cy="504895"/>
          </a:xfrm>
          <a:prstGeom prst="rect">
            <a:avLst/>
          </a:prstGeom>
        </p:spPr>
      </p:pic>
    </p:spTree>
    <p:extLst>
      <p:ext uri="{BB962C8B-B14F-4D97-AF65-F5344CB8AC3E}">
        <p14:creationId xmlns:p14="http://schemas.microsoft.com/office/powerpoint/2010/main" val="95302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极大似然估计</a:t>
            </a:r>
            <a:endParaRPr lang="zh-CN" altLang="en-US" dirty="0"/>
          </a:p>
        </p:txBody>
      </p:sp>
      <p:sp>
        <p:nvSpPr>
          <p:cNvPr id="4" name="矩形 3"/>
          <p:cNvSpPr/>
          <p:nvPr/>
        </p:nvSpPr>
        <p:spPr>
          <a:xfrm>
            <a:off x="1147222" y="1538288"/>
            <a:ext cx="8494633" cy="461665"/>
          </a:xfrm>
          <a:prstGeom prst="rect">
            <a:avLst/>
          </a:prstGeom>
        </p:spPr>
        <p:txBody>
          <a:bodyPr wrap="none">
            <a:spAutoFit/>
          </a:bodyPr>
          <a:lstStyle/>
          <a:p>
            <a:r>
              <a:rPr lang="zh-CN" altLang="en-US" sz="2400" dirty="0" smtClean="0"/>
              <a:t>可以证明</a:t>
            </a:r>
            <a:r>
              <a:rPr lang="zh-CN" altLang="en-US" sz="2400" dirty="0" smtClean="0">
                <a:solidFill>
                  <a:srgbClr val="FF0000"/>
                </a:solidFill>
              </a:rPr>
              <a:t>对偶函数的极大化</a:t>
            </a:r>
            <a:r>
              <a:rPr lang="zh-CN" altLang="en-US" sz="2400" dirty="0" smtClean="0"/>
              <a:t>等价于最大熵模型的</a:t>
            </a:r>
            <a:r>
              <a:rPr lang="zh-CN" altLang="en-US" sz="2400" dirty="0" smtClean="0">
                <a:solidFill>
                  <a:srgbClr val="FF0000"/>
                </a:solidFill>
              </a:rPr>
              <a:t>极大似然估计</a:t>
            </a:r>
            <a:endParaRPr lang="zh-CN" altLang="en-US" sz="2400" dirty="0">
              <a:solidFill>
                <a:srgbClr val="FF0000"/>
              </a:solidFill>
            </a:endParaRPr>
          </a:p>
        </p:txBody>
      </p:sp>
      <p:sp>
        <p:nvSpPr>
          <p:cNvPr id="5" name="矩形 4"/>
          <p:cNvSpPr/>
          <p:nvPr/>
        </p:nvSpPr>
        <p:spPr>
          <a:xfrm>
            <a:off x="1147222" y="2196284"/>
            <a:ext cx="5876930" cy="461665"/>
          </a:xfrm>
          <a:prstGeom prst="rect">
            <a:avLst/>
          </a:prstGeom>
        </p:spPr>
        <p:txBody>
          <a:bodyPr wrap="none">
            <a:spAutoFit/>
          </a:bodyPr>
          <a:lstStyle/>
          <a:p>
            <a:r>
              <a:rPr lang="zh-CN" altLang="en-US" sz="2400" dirty="0" smtClean="0"/>
              <a:t>条件概率分布</a:t>
            </a:r>
            <a:r>
              <a:rPr lang="en-US" altLang="zh-CN" sz="2400" dirty="0" smtClean="0"/>
              <a:t>P(Y|X)</a:t>
            </a:r>
            <a:r>
              <a:rPr lang="zh-CN" altLang="en-US" sz="2400" dirty="0" smtClean="0"/>
              <a:t>的对数似然函数表示为</a:t>
            </a:r>
            <a:endParaRPr lang="zh-CN" altLang="en-US" sz="2400" dirty="0"/>
          </a:p>
        </p:txBody>
      </p:sp>
      <p:pic>
        <p:nvPicPr>
          <p:cNvPr id="6146" name="Picture 2" descr="https://img-blog.csdn.net/201612301520433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267" y="2689290"/>
            <a:ext cx="5021626" cy="64134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147222" y="3361980"/>
            <a:ext cx="7657866" cy="461665"/>
          </a:xfrm>
          <a:prstGeom prst="rect">
            <a:avLst/>
          </a:prstGeom>
        </p:spPr>
        <p:txBody>
          <a:bodyPr wrap="none">
            <a:spAutoFit/>
          </a:bodyPr>
          <a:lstStyle/>
          <a:p>
            <a:r>
              <a:rPr lang="zh-CN" altLang="en-US" sz="2400" dirty="0" smtClean="0"/>
              <a:t>当条件概率分布</a:t>
            </a:r>
            <a:r>
              <a:rPr lang="en-US" altLang="zh-CN" sz="2400" dirty="0" smtClean="0"/>
              <a:t>P(</a:t>
            </a:r>
            <a:r>
              <a:rPr lang="en-US" altLang="zh-CN" sz="2400" dirty="0" err="1" smtClean="0"/>
              <a:t>y|x</a:t>
            </a:r>
            <a:r>
              <a:rPr lang="en-US" altLang="zh-CN" sz="2400" dirty="0" smtClean="0"/>
              <a:t>)</a:t>
            </a:r>
            <a:r>
              <a:rPr lang="zh-CN" altLang="en-US" sz="2400" dirty="0" smtClean="0"/>
              <a:t>是最大熵模型时，对数似然函数为</a:t>
            </a:r>
            <a:endParaRPr lang="zh-CN" altLang="en-US" sz="2400" dirty="0"/>
          </a:p>
        </p:txBody>
      </p:sp>
      <p:pic>
        <p:nvPicPr>
          <p:cNvPr id="6148" name="Picture 4" descr="https://img-blog.csdn.net/20161230152000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876" y="3854987"/>
            <a:ext cx="6391528" cy="29318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535680" y="6278880"/>
            <a:ext cx="4785360" cy="508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4898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0854" y="653236"/>
            <a:ext cx="1210588" cy="400110"/>
          </a:xfrm>
          <a:prstGeom prst="rect">
            <a:avLst/>
          </a:prstGeom>
        </p:spPr>
        <p:txBody>
          <a:bodyPr wrap="none">
            <a:spAutoFit/>
          </a:bodyPr>
          <a:lstStyle/>
          <a:p>
            <a:r>
              <a:rPr lang="zh-CN" altLang="en-US" sz="2000" b="0" i="0" u="none" strike="noStrike" dirty="0" smtClean="0">
                <a:solidFill>
                  <a:srgbClr val="4F4F4F"/>
                </a:solidFill>
                <a:effectLst/>
                <a:latin typeface="-apple-system"/>
              </a:rPr>
              <a:t>对偶函数</a:t>
            </a:r>
            <a:endParaRPr lang="zh-CN" altLang="en-US" sz="2000" dirty="0"/>
          </a:p>
        </p:txBody>
      </p:sp>
      <p:pic>
        <p:nvPicPr>
          <p:cNvPr id="7170" name="Picture 2" descr="https://img-blog.csdn.net/201612301522368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998" y="1053346"/>
            <a:ext cx="7391122" cy="339042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img-blog.csdn.net/20161230152341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420" y="5137111"/>
            <a:ext cx="2252980" cy="6794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10560" y="3789680"/>
            <a:ext cx="4785360" cy="6540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20854" y="4737001"/>
            <a:ext cx="6596678" cy="400110"/>
          </a:xfrm>
          <a:prstGeom prst="rect">
            <a:avLst/>
          </a:prstGeom>
        </p:spPr>
        <p:txBody>
          <a:bodyPr wrap="none">
            <a:spAutoFit/>
          </a:bodyPr>
          <a:lstStyle/>
          <a:p>
            <a:r>
              <a:rPr lang="zh-CN" altLang="en-US" sz="2000" dirty="0" smtClean="0"/>
              <a:t>所以对偶函数的极大化等价于最大熵模型的极大似然估计</a:t>
            </a:r>
            <a:endParaRPr lang="zh-CN" altLang="en-US" sz="2000" dirty="0"/>
          </a:p>
        </p:txBody>
      </p:sp>
    </p:spTree>
    <p:extLst>
      <p:ext uri="{BB962C8B-B14F-4D97-AF65-F5344CB8AC3E}">
        <p14:creationId xmlns:p14="http://schemas.microsoft.com/office/powerpoint/2010/main" val="3919847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3855" y="1828800"/>
            <a:ext cx="9144000" cy="1099272"/>
          </a:xfrm>
        </p:spPr>
        <p:txBody>
          <a:bodyPr/>
          <a:lstStyle/>
          <a:p>
            <a:r>
              <a:rPr lang="zh-CN" altLang="en-US" dirty="0" smtClean="0"/>
              <a:t>最大熵的最优化算法</a:t>
            </a:r>
            <a:endParaRPr lang="zh-CN" altLang="en-US" dirty="0"/>
          </a:p>
        </p:txBody>
      </p:sp>
      <p:sp>
        <p:nvSpPr>
          <p:cNvPr id="3" name="副标题 2"/>
          <p:cNvSpPr>
            <a:spLocks noGrp="1"/>
          </p:cNvSpPr>
          <p:nvPr>
            <p:ph type="subTitle" idx="1"/>
          </p:nvPr>
        </p:nvSpPr>
        <p:spPr>
          <a:xfrm>
            <a:off x="7296728" y="3537383"/>
            <a:ext cx="2798618" cy="1062326"/>
          </a:xfrm>
        </p:spPr>
        <p:txBody>
          <a:bodyPr/>
          <a:lstStyle/>
          <a:p>
            <a:r>
              <a:rPr lang="en-US" altLang="zh-CN" dirty="0" smtClean="0"/>
              <a:t>51174500103</a:t>
            </a:r>
          </a:p>
          <a:p>
            <a:r>
              <a:rPr lang="zh-CN" altLang="en-US" dirty="0" smtClean="0"/>
              <a:t>李 鑫</a:t>
            </a:r>
            <a:endParaRPr lang="en-US" altLang="zh-CN" dirty="0" smtClean="0"/>
          </a:p>
          <a:p>
            <a:endParaRPr lang="zh-CN" altLang="en-US" dirty="0"/>
          </a:p>
        </p:txBody>
      </p:sp>
    </p:spTree>
    <p:extLst>
      <p:ext uri="{BB962C8B-B14F-4D97-AF65-F5344CB8AC3E}">
        <p14:creationId xmlns:p14="http://schemas.microsoft.com/office/powerpoint/2010/main" val="2516764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1327" y="392834"/>
            <a:ext cx="10515600" cy="1325563"/>
          </a:xfrm>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通用的迭代尺度法</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smtClean="0"/>
              <a:t>改进的迭代尺度法</a:t>
            </a:r>
            <a:endParaRPr lang="en-US" altLang="zh-CN" dirty="0" smtClean="0"/>
          </a:p>
          <a:p>
            <a:pPr marL="514350" indent="-514350">
              <a:buFont typeface="+mj-lt"/>
              <a:buAutoNum type="arabicPeriod"/>
            </a:pPr>
            <a:endParaRPr lang="en-US" altLang="zh-CN" dirty="0"/>
          </a:p>
          <a:p>
            <a:pPr marL="514350" indent="-514350">
              <a:buFont typeface="+mj-lt"/>
              <a:buAutoNum type="arabicPeriod"/>
            </a:pPr>
            <a:r>
              <a:rPr lang="zh-CN" altLang="en-US" dirty="0" smtClean="0"/>
              <a:t>拟牛顿法</a:t>
            </a:r>
            <a:r>
              <a:rPr lang="en-US" altLang="zh-CN" dirty="0" smtClean="0"/>
              <a:t>--BFGS</a:t>
            </a:r>
          </a:p>
        </p:txBody>
      </p:sp>
    </p:spTree>
    <p:extLst>
      <p:ext uri="{BB962C8B-B14F-4D97-AF65-F5344CB8AC3E}">
        <p14:creationId xmlns:p14="http://schemas.microsoft.com/office/powerpoint/2010/main" val="2258991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ea"/>
                <a:ea typeface="+mn-ea"/>
              </a:rPr>
              <a:t>1.</a:t>
            </a:r>
            <a:r>
              <a:rPr lang="zh-CN" altLang="en-US" dirty="0" smtClean="0">
                <a:latin typeface="+mn-ea"/>
                <a:ea typeface="+mn-ea"/>
              </a:rPr>
              <a:t>通用的迭代尺度法</a:t>
            </a:r>
            <a:r>
              <a:rPr lang="en-US" altLang="zh-CN" dirty="0" smtClean="0">
                <a:latin typeface="+mn-ea"/>
                <a:ea typeface="+mn-ea"/>
              </a:rPr>
              <a:t>(GIS</a:t>
            </a:r>
            <a:r>
              <a:rPr lang="en-US" altLang="zh-CN" dirty="0">
                <a:latin typeface="+mn-ea"/>
                <a:ea typeface="+mn-ea"/>
              </a:rPr>
              <a:t>)</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38200" y="1825625"/>
                <a:ext cx="10515600" cy="4843030"/>
              </a:xfrm>
            </p:spPr>
            <p:txBody>
              <a:bodyPr/>
              <a:lstStyle/>
              <a:p>
                <a:r>
                  <a:rPr lang="zh-CN" altLang="en-US" sz="2400" dirty="0" smtClean="0"/>
                  <a:t>输入：特征函数</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𝑓</m:t>
                        </m:r>
                      </m:e>
                      <m:sub>
                        <m:r>
                          <a:rPr lang="en-US" altLang="zh-CN" sz="2400" i="0" smtClean="0">
                            <a:latin typeface="Cambria Math" panose="02040503050406030204" pitchFamily="18" charset="0"/>
                          </a:rPr>
                          <m:t>1</m:t>
                        </m:r>
                      </m:sub>
                    </m:sSub>
                  </m:oMath>
                </a14:m>
                <a:r>
                  <a:rPr lang="en-US" altLang="zh-CN" sz="2400" i="1" baseline="-12000" dirty="0" smtClean="0"/>
                  <a:t> </a:t>
                </a:r>
                <a:r>
                  <a:rPr lang="en-US" altLang="zh-CN" sz="2400" i="1" dirty="0"/>
                  <a: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2</m:t>
                        </m:r>
                      </m:sub>
                    </m:sSub>
                  </m:oMath>
                </a14:m>
                <a:r>
                  <a:rPr lang="en-US" altLang="zh-CN" sz="2400" i="1" dirty="0" smtClean="0"/>
                  <a:t> …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𝑛</m:t>
                        </m:r>
                      </m:sub>
                    </m:sSub>
                  </m:oMath>
                </a14:m>
                <a:r>
                  <a:rPr lang="en-US" altLang="zh-CN" sz="2400" i="1" baseline="-16000" dirty="0" smtClean="0"/>
                  <a:t> </a:t>
                </a:r>
                <a:r>
                  <a:rPr lang="zh-CN" altLang="en-US" sz="2400" baseline="-16000" dirty="0" smtClean="0"/>
                  <a:t>；</a:t>
                </a:r>
                <a:r>
                  <a:rPr lang="zh-CN" altLang="en-US" sz="2400" dirty="0" smtClean="0"/>
                  <a:t> 经验分布</a:t>
                </a:r>
                <a:r>
                  <a:rPr lang="en-US" altLang="zh-CN" sz="2400" dirty="0" smtClean="0"/>
                  <a:t>:</a:t>
                </a:r>
                <a14:m>
                  <m:oMath xmlns:m="http://schemas.openxmlformats.org/officeDocument/2006/math">
                    <m:acc>
                      <m:accPr>
                        <m:chr m:val="̃"/>
                        <m:ctrlPr>
                          <a:rPr lang="zh-CN" altLang="en-US" sz="2400" i="1" dirty="0" smtClean="0">
                            <a:latin typeface="Cambria Math" panose="02040503050406030204" pitchFamily="18" charset="0"/>
                          </a:rPr>
                        </m:ctrlPr>
                      </m:accPr>
                      <m:e>
                        <m:r>
                          <m:rPr>
                            <m:sty m:val="p"/>
                          </m:rPr>
                          <a:rPr lang="zh-CN" altLang="en-US" sz="2400" i="0" dirty="0">
                            <a:latin typeface="Cambria Math" panose="02040503050406030204" pitchFamily="18" charset="0"/>
                          </a:rPr>
                          <m:t>p</m:t>
                        </m:r>
                      </m:e>
                    </m:acc>
                  </m:oMath>
                </a14:m>
                <a:r>
                  <a:rPr lang="en-US" altLang="zh-CN" sz="2400" dirty="0" smtClean="0"/>
                  <a:t>(X,Y); </a:t>
                </a:r>
                <a:r>
                  <a:rPr lang="zh-CN" altLang="en-US" sz="2400" dirty="0" smtClean="0"/>
                  <a:t>模型</a:t>
                </a:r>
                <a14:m>
                  <m:oMath xmlns:m="http://schemas.openxmlformats.org/officeDocument/2006/math">
                    <m:sSub>
                      <m:sSubPr>
                        <m:ctrlPr>
                          <a:rPr lang="zh-CN" altLang="en-US" sz="2400" i="1" dirty="0" smtClean="0">
                            <a:latin typeface="Cambria Math" panose="02040503050406030204" pitchFamily="18" charset="0"/>
                          </a:rPr>
                        </m:ctrlPr>
                      </m:sSubPr>
                      <m:e>
                        <m:r>
                          <a:rPr lang="en-US" altLang="zh-CN" sz="2400" b="0" i="1" dirty="0" smtClean="0">
                            <a:latin typeface="Cambria Math" panose="02040503050406030204" pitchFamily="18" charset="0"/>
                          </a:rPr>
                          <m:t>:</m:t>
                        </m:r>
                        <m:r>
                          <m:rPr>
                            <m:sty m:val="p"/>
                          </m:rPr>
                          <a:rPr lang="zh-CN" altLang="en-US" sz="2400" i="0" dirty="0">
                            <a:latin typeface="Cambria Math" panose="02040503050406030204" pitchFamily="18" charset="0"/>
                          </a:rPr>
                          <m:t>p</m:t>
                        </m:r>
                      </m:e>
                      <m:sub>
                        <m:r>
                          <m:rPr>
                            <m:sty m:val="p"/>
                          </m:rPr>
                          <a:rPr lang="zh-CN" altLang="en-US" sz="2400" i="0" dirty="0">
                            <a:latin typeface="Cambria Math" panose="02040503050406030204" pitchFamily="18" charset="0"/>
                          </a:rPr>
                          <m:t>w</m:t>
                        </m:r>
                      </m:sub>
                    </m:sSub>
                    <m:r>
                      <a:rPr lang="en-US" altLang="zh-CN" sz="2400" b="0" i="0" dirty="0" smtClean="0">
                        <a:latin typeface="Cambria Math" panose="02040503050406030204" pitchFamily="18" charset="0"/>
                      </a:rPr>
                      <m:t>(</m:t>
                    </m:r>
                    <m:r>
                      <m:rPr>
                        <m:sty m:val="p"/>
                      </m:rPr>
                      <a:rPr lang="en-US" altLang="zh-CN" sz="2400" b="0" i="0" dirty="0" smtClean="0">
                        <a:latin typeface="Cambria Math" panose="02040503050406030204" pitchFamily="18" charset="0"/>
                      </a:rPr>
                      <m:t>y</m:t>
                    </m:r>
                    <m:r>
                      <a:rPr lang="en-US" altLang="zh-CN" sz="2400" b="0" i="0" dirty="0" smtClean="0">
                        <a:latin typeface="Cambria Math" panose="02040503050406030204" pitchFamily="18" charset="0"/>
                      </a:rPr>
                      <m:t>|</m:t>
                    </m:r>
                    <m:r>
                      <m:rPr>
                        <m:sty m:val="p"/>
                      </m:rPr>
                      <a:rPr lang="en-US" altLang="zh-CN" sz="2400" b="0" i="0" dirty="0" smtClean="0">
                        <a:latin typeface="Cambria Math" panose="02040503050406030204" pitchFamily="18" charset="0"/>
                      </a:rPr>
                      <m:t>x</m:t>
                    </m:r>
                    <m:r>
                      <a:rPr lang="en-US" altLang="zh-CN" sz="2400" b="0" i="0" dirty="0" smtClean="0">
                        <a:latin typeface="Cambria Math" panose="02040503050406030204" pitchFamily="18" charset="0"/>
                      </a:rPr>
                      <m:t>)</m:t>
                    </m:r>
                  </m:oMath>
                </a14:m>
                <a:endParaRPr lang="en-US" altLang="zh-CN" sz="2400" dirty="0" smtClean="0"/>
              </a:p>
              <a:p>
                <a:r>
                  <a:rPr lang="zh-CN" altLang="en-US" sz="2400" dirty="0" smtClean="0"/>
                  <a:t>输出：最优参数值</a:t>
                </a:r>
                <a14:m>
                  <m:oMath xmlns:m="http://schemas.openxmlformats.org/officeDocument/2006/math">
                    <m:sSubSup>
                      <m:sSubSupPr>
                        <m:ctrlPr>
                          <a:rPr lang="zh-CN" altLang="en-US" sz="2400" i="1" dirty="0" smtClean="0">
                            <a:latin typeface="Cambria Math" panose="02040503050406030204" pitchFamily="18" charset="0"/>
                          </a:rPr>
                        </m:ctrlPr>
                      </m:sSubSupPr>
                      <m:e>
                        <m:r>
                          <a:rPr lang="zh-CN" altLang="en-US" sz="2400" i="1" dirty="0">
                            <a:latin typeface="Cambria Math" panose="02040503050406030204" pitchFamily="18" charset="0"/>
                          </a:rPr>
                          <m:t>𝑤</m:t>
                        </m:r>
                      </m:e>
                      <m:sub>
                        <m:r>
                          <a:rPr lang="zh-CN" altLang="en-US" sz="2400" i="1" dirty="0">
                            <a:latin typeface="Cambria Math" panose="02040503050406030204" pitchFamily="18" charset="0"/>
                          </a:rPr>
                          <m:t>𝑖</m:t>
                        </m:r>
                      </m:sub>
                      <m:sup>
                        <m:r>
                          <a:rPr lang="zh-CN" altLang="en-US" sz="2400" i="0" dirty="0">
                            <a:latin typeface="Cambria Math" panose="02040503050406030204" pitchFamily="18" charset="0"/>
                          </a:rPr>
                          <m:t>∗</m:t>
                        </m:r>
                      </m:sup>
                    </m:sSubSup>
                    <m:r>
                      <a:rPr lang="en-US" altLang="zh-CN" sz="2400" b="0" i="0" dirty="0" smtClean="0">
                        <a:latin typeface="Cambria Math" panose="02040503050406030204" pitchFamily="18" charset="0"/>
                      </a:rPr>
                      <m:t>;</m:t>
                    </m:r>
                  </m:oMath>
                </a14:m>
                <a:r>
                  <a:rPr lang="zh-CN" altLang="en-US" sz="2400" dirty="0"/>
                  <a:t>最</a:t>
                </a:r>
                <a:r>
                  <a:rPr lang="zh-CN" altLang="en-US" sz="2400" dirty="0" smtClean="0"/>
                  <a:t>优模型</a:t>
                </a:r>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a:latin typeface="Cambria Math" panose="02040503050406030204" pitchFamily="18" charset="0"/>
                          </a:rPr>
                          <m:t>𝑝</m:t>
                        </m:r>
                      </m:e>
                      <m:sub>
                        <m:sSup>
                          <m:sSupPr>
                            <m:ctrlPr>
                              <a:rPr lang="zh-CN" altLang="en-US" sz="2400" i="1" dirty="0">
                                <a:latin typeface="Cambria Math" panose="02040503050406030204" pitchFamily="18" charset="0"/>
                              </a:rPr>
                            </m:ctrlPr>
                          </m:sSupPr>
                          <m:e>
                            <m:r>
                              <a:rPr lang="zh-CN" altLang="en-US" sz="2400" i="1" dirty="0">
                                <a:latin typeface="Cambria Math" panose="02040503050406030204" pitchFamily="18" charset="0"/>
                              </a:rPr>
                              <m:t>𝑤</m:t>
                            </m:r>
                          </m:e>
                          <m:sup>
                            <m:r>
                              <a:rPr lang="zh-CN" altLang="en-US" sz="2400" i="1" dirty="0">
                                <a:latin typeface="Cambria Math" panose="02040503050406030204" pitchFamily="18" charset="0"/>
                              </a:rPr>
                              <m:t>∗</m:t>
                            </m:r>
                          </m:sup>
                        </m:sSup>
                      </m:sub>
                    </m:sSub>
                  </m:oMath>
                </a14:m>
                <a:endParaRPr lang="en-US" altLang="zh-CN" sz="2400" i="1" dirty="0" smtClean="0"/>
              </a:p>
              <a:p>
                <a:r>
                  <a:rPr lang="en-US" altLang="zh-CN" sz="2400" dirty="0" smtClean="0"/>
                  <a:t>(1) </a:t>
                </a:r>
                <a:r>
                  <a:rPr lang="zh-CN" altLang="en-US" sz="2400" dirty="0"/>
                  <a:t>对</a:t>
                </a:r>
                <a:r>
                  <a:rPr lang="zh-CN" altLang="en-US" sz="2400" dirty="0" smtClean="0"/>
                  <a:t>所有</a:t>
                </a:r>
                <a:r>
                  <a:rPr lang="en-US" altLang="zh-CN" sz="2400" dirty="0" err="1" smtClean="0"/>
                  <a:t>i</a:t>
                </a:r>
                <a14:m>
                  <m:oMath xmlns:m="http://schemas.openxmlformats.org/officeDocument/2006/math">
                    <m:r>
                      <a:rPr lang="zh-CN" altLang="en-US" sz="2400" dirty="0" smtClean="0">
                        <a:latin typeface="Cambria Math" panose="02040503050406030204" pitchFamily="18" charset="0"/>
                      </a:rPr>
                      <m:t>∈</m:t>
                    </m:r>
                  </m:oMath>
                </a14:m>
                <a:r>
                  <a:rPr lang="en-US" altLang="zh-CN" sz="2400" dirty="0" smtClean="0"/>
                  <a:t>{1,2,3…n},</a:t>
                </a:r>
                <a:r>
                  <a:rPr lang="zh-CN" altLang="en-US" sz="2400" dirty="0" smtClean="0"/>
                  <a:t>取初值</a:t>
                </a:r>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a:latin typeface="Cambria Math" panose="02040503050406030204" pitchFamily="18" charset="0"/>
                          </a:rPr>
                          <m:t>𝑤</m:t>
                        </m:r>
                      </m:e>
                      <m:sub>
                        <m:r>
                          <a:rPr lang="zh-CN" altLang="en-US" sz="2400" i="1" dirty="0">
                            <a:latin typeface="Cambria Math" panose="02040503050406030204" pitchFamily="18" charset="0"/>
                          </a:rPr>
                          <m:t>𝑖</m:t>
                        </m:r>
                      </m:sub>
                    </m:sSub>
                  </m:oMath>
                </a14:m>
                <a:r>
                  <a:rPr lang="en-US" altLang="zh-CN" sz="2400" dirty="0" smtClean="0"/>
                  <a:t>=0</a:t>
                </a:r>
              </a:p>
              <a:p>
                <a:r>
                  <a:rPr lang="en-US" altLang="zh-CN" sz="2400" dirty="0" smtClean="0"/>
                  <a:t>(2) </a:t>
                </a:r>
                <a:r>
                  <a:rPr lang="zh-CN" altLang="en-US" sz="2400" dirty="0" smtClean="0"/>
                  <a:t>计算</a:t>
                </a:r>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a:latin typeface="Cambria Math" panose="02040503050406030204" pitchFamily="18" charset="0"/>
                          </a:rPr>
                          <m:t>𝐸</m:t>
                        </m:r>
                      </m:e>
                      <m:sub>
                        <m:acc>
                          <m:accPr>
                            <m:chr m:val="̃"/>
                            <m:ctrlPr>
                              <a:rPr lang="zh-CN" altLang="en-US" sz="2400" i="1" dirty="0">
                                <a:latin typeface="Cambria Math" panose="02040503050406030204" pitchFamily="18" charset="0"/>
                              </a:rPr>
                            </m:ctrlPr>
                          </m:accPr>
                          <m:e>
                            <m:r>
                              <a:rPr lang="zh-CN" altLang="en-US" sz="2400" i="1" dirty="0">
                                <a:latin typeface="Cambria Math" panose="02040503050406030204" pitchFamily="18" charset="0"/>
                              </a:rPr>
                              <m:t>𝑝</m:t>
                            </m:r>
                          </m:e>
                        </m:acc>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𝑓</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oMath>
                </a14:m>
                <a:r>
                  <a:rPr lang="en-US" altLang="zh-CN" sz="2400" dirty="0" smtClean="0"/>
                  <a:t> i=1…n</a:t>
                </a:r>
              </a:p>
              <a:p>
                <a:r>
                  <a:rPr lang="en-US" altLang="zh-CN" sz="2400" dirty="0" smtClean="0"/>
                  <a:t>(3) </a:t>
                </a:r>
                <a:r>
                  <a:rPr lang="zh-CN" altLang="en-US" sz="2400" dirty="0" smtClean="0"/>
                  <a:t>执行一次迭代，对参数做一次更新</a:t>
                </a:r>
                <a:endParaRPr lang="en-US" altLang="zh-CN" sz="2400" dirty="0" smtClean="0"/>
              </a:p>
              <a:p>
                <a:pPr lvl="1"/>
                <a:r>
                  <a:rPr lang="zh-CN" altLang="en-US" dirty="0" smtClean="0"/>
                  <a:t>计算</a:t>
                </a:r>
                <a14:m>
                  <m:oMath xmlns:m="http://schemas.openxmlformats.org/officeDocument/2006/math">
                    <m:r>
                      <a:rPr lang="en-US" altLang="zh-CN" i="1" dirty="0" smtClean="0">
                        <a:latin typeface="Cambria Math" panose="02040503050406030204" pitchFamily="18" charset="0"/>
                      </a:rPr>
                      <m:t>𝐸</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𝑤</m:t>
                        </m:r>
                      </m:sub>
                    </m:sSub>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𝑖</m:t>
                            </m:r>
                          </m:sub>
                        </m:sSub>
                      </m:e>
                    </m:d>
                  </m:oMath>
                </a14:m>
                <a:r>
                  <a:rPr lang="en-US" altLang="zh-CN" dirty="0" smtClean="0"/>
                  <a:t> i=1…n</a:t>
                </a:r>
              </a:p>
              <a:p>
                <a:pPr lvl="1"/>
                <a:r>
                  <a:rPr lang="zh-CN" altLang="en-US" dirty="0" smtClean="0"/>
                  <a:t>对于 </a:t>
                </a:r>
                <a:r>
                  <a:rPr lang="en-US" altLang="zh-CN" dirty="0" err="1" smtClean="0"/>
                  <a:t>i</a:t>
                </a:r>
                <a:r>
                  <a:rPr lang="en-US" altLang="zh-CN" dirty="0" smtClean="0"/>
                  <a:t>=1…n:</a:t>
                </a:r>
              </a:p>
              <a:p>
                <a:pPr lvl="2"/>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a:latin typeface="Cambria Math" panose="02040503050406030204" pitchFamily="18" charset="0"/>
                          </a:rPr>
                          <m:t>𝑤</m:t>
                        </m:r>
                      </m:e>
                      <m:sub>
                        <m:r>
                          <a:rPr lang="zh-CN" altLang="en-US" sz="2400" i="1" dirty="0">
                            <a:latin typeface="Cambria Math" panose="02040503050406030204" pitchFamily="18" charset="0"/>
                          </a:rPr>
                          <m:t>𝑖</m:t>
                        </m:r>
                      </m:sub>
                    </m:sSub>
                  </m:oMath>
                </a14:m>
                <a:r>
                  <a:rPr lang="en-US" altLang="zh-CN" sz="2400" dirty="0" smtClean="0"/>
                  <a:t>:=</a:t>
                </a:r>
                <a:r>
                  <a:rPr lang="zh-CN" altLang="en-US" sz="2400" dirty="0" smtClean="0"/>
                  <a:t> </a:t>
                </a:r>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a:latin typeface="Cambria Math" panose="02040503050406030204" pitchFamily="18" charset="0"/>
                          </a:rPr>
                          <m:t>𝑤</m:t>
                        </m:r>
                      </m:e>
                      <m:sub>
                        <m:r>
                          <a:rPr lang="zh-CN" altLang="en-US" sz="2400" i="1" dirty="0">
                            <a:latin typeface="Cambria Math" panose="02040503050406030204" pitchFamily="18" charset="0"/>
                          </a:rPr>
                          <m:t>𝑖</m:t>
                        </m:r>
                      </m:sub>
                    </m:sSub>
                  </m:oMath>
                </a14:m>
                <a:r>
                  <a:rPr lang="en-US" altLang="zh-CN" sz="2400" dirty="0" smtClean="0"/>
                  <a:t>+</a:t>
                </a:r>
                <a14:m>
                  <m:oMath xmlns:m="http://schemas.openxmlformats.org/officeDocument/2006/math">
                    <m:r>
                      <a:rPr lang="zh-CN" altLang="en-US" sz="2400" i="1" dirty="0" smtClean="0">
                        <a:latin typeface="Cambria Math" panose="02040503050406030204" pitchFamily="18" charset="0"/>
                      </a:rPr>
                      <m:t>𝜆</m:t>
                    </m:r>
                  </m:oMath>
                </a14:m>
                <a:r>
                  <a:rPr lang="en-US" altLang="zh-CN" sz="2400" dirty="0" smtClean="0"/>
                  <a:t>log</a:t>
                </a:r>
                <a14:m>
                  <m:oMath xmlns:m="http://schemas.openxmlformats.org/officeDocument/2006/math">
                    <m:f>
                      <m:fPr>
                        <m:ctrlPr>
                          <a:rPr lang="zh-CN" altLang="en-US" sz="2400" i="1" dirty="0" smtClean="0">
                            <a:latin typeface="Cambria Math" panose="02040503050406030204" pitchFamily="18" charset="0"/>
                          </a:rPr>
                        </m:ctrlPr>
                      </m:fPr>
                      <m:num>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𝐸</m:t>
                            </m:r>
                          </m:e>
                          <m:sub>
                            <m:acc>
                              <m:accPr>
                                <m:chr m:val="̃"/>
                                <m:ctrlPr>
                                  <a:rPr lang="zh-CN" altLang="en-US" sz="2400" i="1" dirty="0">
                                    <a:latin typeface="Cambria Math" panose="02040503050406030204" pitchFamily="18" charset="0"/>
                                  </a:rPr>
                                </m:ctrlPr>
                              </m:accPr>
                              <m:e>
                                <m:r>
                                  <a:rPr lang="zh-CN" altLang="en-US" sz="2400" i="1" dirty="0">
                                    <a:latin typeface="Cambria Math" panose="02040503050406030204" pitchFamily="18" charset="0"/>
                                  </a:rPr>
                                  <m:t>𝑝</m:t>
                                </m:r>
                              </m:e>
                            </m:acc>
                          </m:sub>
                        </m:sSub>
                        <m:d>
                          <m:dPr>
                            <m:ctrlPr>
                              <a:rPr lang="zh-CN" altLang="en-US" sz="2400" i="1" dirty="0">
                                <a:latin typeface="Cambria Math" panose="02040503050406030204" pitchFamily="18" charset="0"/>
                              </a:rPr>
                            </m:ctrlPr>
                          </m:dPr>
                          <m:e>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𝑓</m:t>
                                </m:r>
                              </m:e>
                              <m:sub>
                                <m:r>
                                  <a:rPr lang="zh-CN" altLang="en-US" sz="2400" i="1" dirty="0">
                                    <a:latin typeface="Cambria Math" panose="02040503050406030204" pitchFamily="18" charset="0"/>
                                  </a:rPr>
                                  <m:t>𝑖</m:t>
                                </m:r>
                              </m:sub>
                            </m:sSub>
                          </m:e>
                        </m:d>
                      </m:num>
                      <m:den>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𝐸</m:t>
                            </m:r>
                          </m:e>
                          <m:sub>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𝑝</m:t>
                                </m:r>
                              </m:e>
                              <m:sub>
                                <m:r>
                                  <a:rPr lang="zh-CN" altLang="en-US" sz="2400" i="1" dirty="0">
                                    <a:latin typeface="Cambria Math" panose="02040503050406030204" pitchFamily="18" charset="0"/>
                                  </a:rPr>
                                  <m:t>𝑤</m:t>
                                </m:r>
                              </m:sub>
                            </m:sSub>
                          </m:sub>
                        </m:sSub>
                        <m:d>
                          <m:dPr>
                            <m:ctrlPr>
                              <a:rPr lang="zh-CN" altLang="en-US" sz="2400" i="1" dirty="0">
                                <a:latin typeface="Cambria Math" panose="02040503050406030204" pitchFamily="18" charset="0"/>
                              </a:rPr>
                            </m:ctrlPr>
                          </m:dPr>
                          <m:e>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𝑓</m:t>
                                </m:r>
                              </m:e>
                              <m:sub>
                                <m:r>
                                  <a:rPr lang="zh-CN" altLang="en-US" sz="2400" i="1" dirty="0">
                                    <a:latin typeface="Cambria Math" panose="02040503050406030204" pitchFamily="18" charset="0"/>
                                  </a:rPr>
                                  <m:t>𝑖</m:t>
                                </m:r>
                              </m:sub>
                            </m:sSub>
                          </m:e>
                        </m:d>
                      </m:den>
                    </m:f>
                  </m:oMath>
                </a14:m>
                <a:endParaRPr lang="en-US" altLang="zh-CN" sz="2400" dirty="0" smtClean="0"/>
              </a:p>
              <a:p>
                <a:r>
                  <a:rPr lang="en-US" altLang="zh-CN" sz="2400" dirty="0" smtClean="0"/>
                  <a:t>(4) </a:t>
                </a:r>
                <a:r>
                  <a:rPr lang="zh-CN" altLang="en-US" sz="2400" dirty="0" smtClean="0"/>
                  <a:t>检查收敛条件</a:t>
                </a:r>
                <a:endParaRPr lang="en-US" altLang="zh-CN" sz="2400" dirty="0" smtClean="0"/>
              </a:p>
              <a:p>
                <a:pPr marL="914400" lvl="2" indent="0">
                  <a:buNone/>
                </a:pPr>
                <a:endParaRPr lang="en-US" altLang="zh-CN" sz="24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38200" y="1825625"/>
                <a:ext cx="10515600" cy="4843030"/>
              </a:xfrm>
              <a:blipFill>
                <a:blip r:embed="rId2"/>
                <a:stretch>
                  <a:fillRect l="-812" t="-1635"/>
                </a:stretch>
              </a:blipFill>
            </p:spPr>
            <p:txBody>
              <a:bodyPr/>
              <a:lstStyle/>
              <a:p>
                <a:r>
                  <a:rPr lang="zh-CN" altLang="en-US">
                    <a:noFill/>
                  </a:rPr>
                  <a:t> </a:t>
                </a:r>
              </a:p>
            </p:txBody>
          </p:sp>
        </mc:Fallback>
      </mc:AlternateContent>
      <p:sp>
        <p:nvSpPr>
          <p:cNvPr id="3" name="矩形 2"/>
          <p:cNvSpPr/>
          <p:nvPr/>
        </p:nvSpPr>
        <p:spPr>
          <a:xfrm>
            <a:off x="3232727" y="4867564"/>
            <a:ext cx="1477818" cy="7296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634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ea"/>
                <a:ea typeface="+mn-ea"/>
              </a:rPr>
              <a:t>1.</a:t>
            </a:r>
            <a:r>
              <a:rPr lang="zh-CN" altLang="en-US" dirty="0" smtClean="0">
                <a:latin typeface="+mn-ea"/>
                <a:ea typeface="+mn-ea"/>
              </a:rPr>
              <a:t>通用迭代尺度法的缺点</a:t>
            </a:r>
            <a:endParaRPr lang="zh-CN" altLang="en-US" dirty="0">
              <a:latin typeface="+mn-ea"/>
              <a:ea typeface="+mn-ea"/>
            </a:endParaRPr>
          </a:p>
        </p:txBody>
      </p:sp>
      <p:sp>
        <p:nvSpPr>
          <p:cNvPr id="7" name="内容占位符 6"/>
          <p:cNvSpPr>
            <a:spLocks noGrp="1"/>
          </p:cNvSpPr>
          <p:nvPr>
            <p:ph idx="1"/>
          </p:nvPr>
        </p:nvSpPr>
        <p:spPr>
          <a:xfrm>
            <a:off x="838200" y="1825625"/>
            <a:ext cx="10515600" cy="4843030"/>
          </a:xfrm>
        </p:spPr>
        <p:txBody>
          <a:bodyPr/>
          <a:lstStyle/>
          <a:p>
            <a:r>
              <a:rPr lang="zh-CN" altLang="en-US" sz="2400" dirty="0" smtClean="0"/>
              <a:t>每次迭代运行时间长</a:t>
            </a:r>
            <a:endParaRPr lang="en-US" altLang="zh-CN" sz="2400" dirty="0" smtClean="0"/>
          </a:p>
          <a:p>
            <a:endParaRPr lang="en-US" altLang="zh-CN" sz="2400" dirty="0"/>
          </a:p>
          <a:p>
            <a:r>
              <a:rPr lang="zh-CN" altLang="en-US" sz="2400" dirty="0" smtClean="0"/>
              <a:t>需要迭代多次</a:t>
            </a:r>
            <a:endParaRPr lang="en-US" altLang="zh-CN" sz="2400" dirty="0" smtClean="0"/>
          </a:p>
          <a:p>
            <a:endParaRPr lang="en-US" altLang="zh-CN" sz="2400" dirty="0"/>
          </a:p>
          <a:p>
            <a:r>
              <a:rPr lang="zh-CN" altLang="en-US" sz="2400" dirty="0" smtClean="0"/>
              <a:t>不稳定，容易溢出</a:t>
            </a:r>
            <a:endParaRPr lang="en-US" altLang="zh-CN" sz="2400" dirty="0" smtClean="0"/>
          </a:p>
          <a:p>
            <a:endParaRPr lang="en-US" altLang="zh-CN" sz="2400" dirty="0"/>
          </a:p>
          <a:p>
            <a:endParaRPr lang="en-US" altLang="zh-CN" sz="2400" dirty="0" smtClean="0"/>
          </a:p>
        </p:txBody>
      </p:sp>
    </p:spTree>
    <p:extLst>
      <p:ext uri="{BB962C8B-B14F-4D97-AF65-F5344CB8AC3E}">
        <p14:creationId xmlns:p14="http://schemas.microsoft.com/office/powerpoint/2010/main" val="3226956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ea"/>
                <a:ea typeface="+mn-ea"/>
              </a:rPr>
              <a:t>2.</a:t>
            </a:r>
            <a:r>
              <a:rPr lang="zh-CN" altLang="en-US" dirty="0" smtClean="0">
                <a:latin typeface="+mn-ea"/>
                <a:ea typeface="+mn-ea"/>
              </a:rPr>
              <a:t>改进的迭代尺度法</a:t>
            </a:r>
            <a:r>
              <a:rPr lang="en-US" altLang="zh-CN" dirty="0" smtClean="0">
                <a:latin typeface="+mn-ea"/>
                <a:ea typeface="+mn-ea"/>
              </a:rPr>
              <a:t>(IIS</a:t>
            </a:r>
            <a:r>
              <a:rPr lang="en-US" altLang="zh-CN" dirty="0">
                <a:latin typeface="+mn-ea"/>
                <a:ea typeface="+mn-ea"/>
              </a:rPr>
              <a:t>)</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38200" y="1825625"/>
                <a:ext cx="10515600" cy="4843030"/>
              </a:xfrm>
            </p:spPr>
            <p:txBody>
              <a:bodyPr>
                <a:normAutofit/>
              </a:bodyPr>
              <a:lstStyle/>
              <a:p>
                <a:r>
                  <a:rPr lang="zh-CN" altLang="en-US" sz="2000" dirty="0" smtClean="0"/>
                  <a:t>已知</a:t>
                </a:r>
                <a:r>
                  <a:rPr lang="zh-CN" altLang="en-US" sz="2000" dirty="0"/>
                  <a:t>：</a:t>
                </a:r>
                <a:endParaRPr lang="en-US" altLang="zh-CN" sz="2000" dirty="0" smtClean="0"/>
              </a:p>
              <a:p>
                <a:pPr lvl="1"/>
                <a:r>
                  <a:rPr lang="zh-CN" altLang="en-US" sz="2000" dirty="0"/>
                  <a:t>最大熵</a:t>
                </a:r>
                <a:r>
                  <a:rPr lang="zh-CN" altLang="en-US" sz="2000" dirty="0" smtClean="0"/>
                  <a:t>模型：</a:t>
                </a:r>
                <a:endParaRPr lang="en-US" altLang="zh-CN" sz="2000" dirty="0" smtClean="0"/>
              </a:p>
              <a:p>
                <a:pPr lvl="1"/>
                <a:endParaRPr lang="en-US" altLang="zh-CN" sz="2000" dirty="0" smtClean="0"/>
              </a:p>
              <a:p>
                <a:pPr lvl="1"/>
                <a:endParaRPr lang="en-US" altLang="zh-CN" sz="2000" dirty="0"/>
              </a:p>
              <a:p>
                <a:pPr lvl="1"/>
                <a:r>
                  <a:rPr lang="zh-CN" altLang="en-US" sz="2000" dirty="0" smtClean="0"/>
                  <a:t>其中：</a:t>
                </a:r>
                <a:endParaRPr lang="en-US" altLang="zh-CN" sz="2000" dirty="0" smtClean="0"/>
              </a:p>
              <a:p>
                <a:pPr lvl="1"/>
                <a:endParaRPr lang="en-US" altLang="zh-CN" sz="2000" dirty="0"/>
              </a:p>
              <a:p>
                <a:pPr lvl="1"/>
                <a:endParaRPr lang="en-US" altLang="zh-CN" sz="2000" dirty="0" smtClean="0"/>
              </a:p>
              <a:p>
                <a:pPr lvl="1"/>
                <a:r>
                  <a:rPr lang="zh-CN" altLang="en-US" sz="2000" dirty="0"/>
                  <a:t>对数</a:t>
                </a:r>
                <a:r>
                  <a:rPr lang="zh-CN" altLang="en-US" sz="2000" dirty="0" smtClean="0"/>
                  <a:t>似然函数：</a:t>
                </a:r>
                <a:endParaRPr lang="en-US" altLang="zh-CN" sz="2000" dirty="0" smtClean="0"/>
              </a:p>
              <a:p>
                <a:pPr lvl="1"/>
                <a:endParaRPr lang="en-US" altLang="zh-CN" sz="2000" dirty="0" smtClean="0"/>
              </a:p>
              <a:p>
                <a:r>
                  <a:rPr lang="zh-CN" altLang="en-US" sz="2000" dirty="0" smtClean="0"/>
                  <a:t>目标：通过极大似然估计学习模型参数，即求对数似然函数的极大值</a:t>
                </a:r>
                <a14:m>
                  <m:oMath xmlns:m="http://schemas.openxmlformats.org/officeDocument/2006/math">
                    <m:acc>
                      <m:accPr>
                        <m:chr m:val="̂"/>
                        <m:ctrlPr>
                          <a:rPr lang="en-US" altLang="zh-CN" sz="2000" i="1" dirty="0" smtClean="0">
                            <a:latin typeface="Cambria Math" panose="02040503050406030204" pitchFamily="18" charset="0"/>
                          </a:rPr>
                        </m:ctrlPr>
                      </m:accPr>
                      <m:e>
                        <m:r>
                          <a:rPr lang="en-US" altLang="zh-CN" sz="2000" i="1" dirty="0">
                            <a:latin typeface="Cambria Math" panose="02040503050406030204" pitchFamily="18" charset="0"/>
                          </a:rPr>
                          <m:t>𝑤</m:t>
                        </m:r>
                      </m:e>
                    </m:acc>
                  </m:oMath>
                </a14:m>
                <a:endParaRPr lang="en-US" altLang="zh-CN" sz="2000" dirty="0" smtClean="0"/>
              </a:p>
              <a:p>
                <a:r>
                  <a:rPr lang="zh-CN" altLang="en-US" sz="2000" dirty="0" smtClean="0"/>
                  <a:t>想法：假设最大熵模型当前的参数向量是</a:t>
                </a:r>
                <a14:m>
                  <m:oMath xmlns:m="http://schemas.openxmlformats.org/officeDocument/2006/math">
                    <m:r>
                      <a:rPr lang="en-US" altLang="zh-CN" sz="2000" i="1" dirty="0" smtClean="0">
                        <a:latin typeface="Cambria Math" panose="02040503050406030204" pitchFamily="18" charset="0"/>
                      </a:rPr>
                      <m:t>𝑤</m:t>
                    </m:r>
                  </m:oMath>
                </a14:m>
                <a:r>
                  <a:rPr lang="zh-CN" altLang="en-US" sz="2000" dirty="0" smtClean="0"/>
                  <a:t>，我们希望找到一个新的参数向量</a:t>
                </a:r>
                <a14:m>
                  <m:oMath xmlns:m="http://schemas.openxmlformats.org/officeDocument/2006/math">
                    <m:r>
                      <a:rPr lang="en-US" altLang="zh-CN" sz="2000" i="1" dirty="0" smtClean="0">
                        <a:latin typeface="Cambria Math" panose="02040503050406030204" pitchFamily="18" charset="0"/>
                      </a:rPr>
                      <m:t>𝑤</m:t>
                    </m:r>
                    <m:r>
                      <a:rPr lang="en-US" altLang="zh-CN" sz="2000" i="0" dirty="0">
                        <a:latin typeface="Cambria Math" panose="02040503050406030204" pitchFamily="18" charset="0"/>
                      </a:rPr>
                      <m:t>+</m:t>
                    </m:r>
                    <m:r>
                      <a:rPr lang="en-US" altLang="zh-CN" sz="2000" i="1" dirty="0">
                        <a:latin typeface="Cambria Math" panose="02040503050406030204" pitchFamily="18" charset="0"/>
                      </a:rPr>
                      <m:t>𝛿</m:t>
                    </m:r>
                  </m:oMath>
                </a14:m>
                <a:r>
                  <a:rPr lang="zh-CN" altLang="en-US" sz="2000" dirty="0" smtClean="0"/>
                  <a:t>，能使得模型的对数似然函数值增大。重复使用这一方法直到找到对数似然函数的最大值。</a:t>
                </a:r>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38200" y="1825625"/>
                <a:ext cx="10515600" cy="4843030"/>
              </a:xfrm>
              <a:blipFill>
                <a:blip r:embed="rId2"/>
                <a:stretch>
                  <a:fillRect l="-522" t="-1258"/>
                </a:stretch>
              </a:blipFill>
            </p:spPr>
            <p:txBody>
              <a:bodyPr/>
              <a:lstStyle/>
              <a:p>
                <a:r>
                  <a:rPr lang="zh-CN" altLang="en-US">
                    <a:noFill/>
                  </a:rPr>
                  <a:t> </a:t>
                </a:r>
              </a:p>
            </p:txBody>
          </p:sp>
        </mc:Fallback>
      </mc:AlternateContent>
      <p:pic>
        <p:nvPicPr>
          <p:cNvPr id="10" name="图片 9"/>
          <p:cNvPicPr>
            <a:picLocks noChangeAspect="1"/>
          </p:cNvPicPr>
          <p:nvPr/>
        </p:nvPicPr>
        <p:blipFill>
          <a:blip r:embed="rId3"/>
          <a:stretch>
            <a:fillRect/>
          </a:stretch>
        </p:blipFill>
        <p:spPr>
          <a:xfrm>
            <a:off x="3220775" y="1996429"/>
            <a:ext cx="3346279" cy="827170"/>
          </a:xfrm>
          <a:prstGeom prst="rect">
            <a:avLst/>
          </a:prstGeom>
        </p:spPr>
      </p:pic>
      <p:pic>
        <p:nvPicPr>
          <p:cNvPr id="11" name="图片 10"/>
          <p:cNvPicPr>
            <a:picLocks noChangeAspect="1"/>
          </p:cNvPicPr>
          <p:nvPr/>
        </p:nvPicPr>
        <p:blipFill>
          <a:blip r:embed="rId4"/>
          <a:stretch>
            <a:fillRect/>
          </a:stretch>
        </p:blipFill>
        <p:spPr>
          <a:xfrm>
            <a:off x="2355273" y="2994298"/>
            <a:ext cx="3094182" cy="775188"/>
          </a:xfrm>
          <a:prstGeom prst="rect">
            <a:avLst/>
          </a:prstGeom>
        </p:spPr>
      </p:pic>
      <p:pic>
        <p:nvPicPr>
          <p:cNvPr id="12" name="图片 11"/>
          <p:cNvPicPr>
            <a:picLocks noChangeAspect="1"/>
          </p:cNvPicPr>
          <p:nvPr/>
        </p:nvPicPr>
        <p:blipFill>
          <a:blip r:embed="rId5"/>
          <a:stretch>
            <a:fillRect/>
          </a:stretch>
        </p:blipFill>
        <p:spPr>
          <a:xfrm>
            <a:off x="3416059" y="3992273"/>
            <a:ext cx="5647948" cy="773692"/>
          </a:xfrm>
          <a:prstGeom prst="rect">
            <a:avLst/>
          </a:prstGeom>
        </p:spPr>
      </p:pic>
    </p:spTree>
    <p:extLst>
      <p:ext uri="{BB962C8B-B14F-4D97-AF65-F5344CB8AC3E}">
        <p14:creationId xmlns:p14="http://schemas.microsoft.com/office/powerpoint/2010/main" val="212157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离散随机变量</a:t>
            </a:r>
            <a:r>
              <a:rPr lang="en-US" altLang="zh-CN" dirty="0" smtClean="0"/>
              <a:t>X</a:t>
            </a:r>
            <a:r>
              <a:rPr lang="zh-CN" altLang="en-US" dirty="0" smtClean="0"/>
              <a:t>的熵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90688"/>
                <a:ext cx="10515600" cy="4815320"/>
              </a:xfrm>
            </p:spPr>
            <p:txBody>
              <a:bodyPr/>
              <a:lstStyle/>
              <a:p>
                <a:r>
                  <a:rPr lang="zh-CN" altLang="en-US" dirty="0" smtClean="0"/>
                  <a:t>依赖于</a:t>
                </a:r>
                <a:r>
                  <a:rPr lang="en-US" altLang="zh-CN" dirty="0" smtClean="0"/>
                  <a:t>p(x)</a:t>
                </a:r>
                <a:r>
                  <a:rPr lang="zh-CN" altLang="en-US" dirty="0" smtClean="0"/>
                  <a:t>的信息内容的度量</a:t>
                </a:r>
                <a:endParaRPr lang="en-US" altLang="zh-CN" dirty="0" smtClean="0"/>
              </a:p>
              <a:p>
                <a:r>
                  <a:rPr lang="zh-CN" altLang="en-US" dirty="0" smtClean="0"/>
                  <a:t>寻找⼀个函数</a:t>
                </a:r>
                <a:r>
                  <a:rPr lang="en-US" altLang="zh-CN" dirty="0" smtClean="0"/>
                  <a:t>h(x)</a:t>
                </a:r>
                <a:r>
                  <a:rPr lang="zh-CN" altLang="en-US" dirty="0" smtClean="0"/>
                  <a:t>，表示事件</a:t>
                </a:r>
                <a:r>
                  <a:rPr lang="en-US" altLang="zh-CN" dirty="0" smtClean="0"/>
                  <a:t>x</a:t>
                </a:r>
                <a:r>
                  <a:rPr lang="zh-CN" altLang="en-US" dirty="0" smtClean="0"/>
                  <a:t>发生的信息量</a:t>
                </a:r>
                <a:endParaRPr lang="en-US" altLang="zh-CN" dirty="0" smtClean="0"/>
              </a:p>
              <a:p>
                <a:r>
                  <a:rPr lang="zh-CN" altLang="en-US" dirty="0" smtClean="0"/>
                  <a:t>不相关的事件</a:t>
                </a:r>
                <a:r>
                  <a:rPr lang="en-US" altLang="zh-CN" dirty="0" smtClean="0"/>
                  <a:t>x</a:t>
                </a:r>
                <a:r>
                  <a:rPr lang="zh-CN" altLang="en-US" dirty="0" smtClean="0"/>
                  <a:t>和</a:t>
                </a:r>
                <a:r>
                  <a:rPr lang="en-US" altLang="zh-CN" dirty="0" smtClean="0"/>
                  <a:t>y</a:t>
                </a:r>
                <a:r>
                  <a:rPr lang="zh-CN" altLang="en-US" dirty="0" smtClean="0"/>
                  <a:t>，两个事件同时发⽣时获得的信息等于观察到事件各⾃发⽣时获得的信息之和，</a:t>
                </a:r>
                <a:r>
                  <a:rPr lang="en-US" altLang="zh-CN" dirty="0" smtClean="0"/>
                  <a:t> h(x , y) = h(x) + h(y)</a:t>
                </a:r>
              </a:p>
              <a:p>
                <a:r>
                  <a:rPr lang="en-US" altLang="zh-CN" dirty="0" smtClean="0"/>
                  <a:t>p(x, y) = p(x)p(y)        h(x) = -log p(x)</a:t>
                </a:r>
              </a:p>
              <a:p>
                <a:r>
                  <a:rPr lang="zh-CN" altLang="en-US" dirty="0" smtClean="0"/>
                  <a:t>自信息量</a:t>
                </a:r>
                <a14:m>
                  <m:oMath xmlns:m="http://schemas.openxmlformats.org/officeDocument/2006/math">
                    <m:r>
                      <a:rPr lang="en-US" altLang="zh-CN">
                        <a:latin typeface="Cambria Math" panose="02040503050406030204" pitchFamily="18" charset="0"/>
                      </a:rPr>
                      <m:t>𝐼</m:t>
                    </m:r>
                    <m:r>
                      <a:rPr lang="en-US" altLang="zh-CN">
                        <a:latin typeface="Cambria Math" panose="02040503050406030204" pitchFamily="18" charset="0"/>
                      </a:rPr>
                      <m:t>(</m:t>
                    </m:r>
                    <m:r>
                      <a:rPr lang="en-US" altLang="zh-CN">
                        <a:latin typeface="Cambria Math" panose="02040503050406030204" pitchFamily="18" charset="0"/>
                      </a:rPr>
                      <m:t>𝑥</m:t>
                    </m:r>
                    <m:r>
                      <a:rPr lang="en-US" altLang="zh-CN">
                        <a:latin typeface="Cambria Math" panose="02040503050406030204" pitchFamily="18" charset="0"/>
                      </a:rPr>
                      <m:t>)≜</m:t>
                    </m:r>
                    <m:r>
                      <m:rPr>
                        <m:nor/>
                      </m:rPr>
                      <a:rPr lang="en-US" altLang="zh-CN" dirty="0"/>
                      <m:t>h</m:t>
                    </m:r>
                    <m:r>
                      <m:rPr>
                        <m:nor/>
                      </m:rPr>
                      <a:rPr lang="en-US" altLang="zh-CN" dirty="0"/>
                      <m:t>(</m:t>
                    </m:r>
                    <m:r>
                      <m:rPr>
                        <m:nor/>
                      </m:rPr>
                      <a:rPr lang="en-US" altLang="zh-CN" dirty="0"/>
                      <m:t>x</m:t>
                    </m:r>
                    <m:r>
                      <m:rPr>
                        <m:nor/>
                      </m:rPr>
                      <a:rPr lang="en-US" altLang="zh-CN" dirty="0"/>
                      <m:t>) = </m:t>
                    </m:r>
                    <m:r>
                      <a:rPr lang="en-US" altLang="zh-CN" i="1" dirty="0" smtClean="0">
                        <a:latin typeface="Cambria Math" panose="02040503050406030204" pitchFamily="18" charset="0"/>
                      </a:rPr>
                      <m:t>−</m:t>
                    </m:r>
                    <m:r>
                      <m:rPr>
                        <m:nor/>
                      </m:rPr>
                      <a:rPr lang="en-US" altLang="zh-CN" dirty="0"/>
                      <m:t>log</m:t>
                    </m:r>
                    <m:r>
                      <m:rPr>
                        <m:nor/>
                      </m:rPr>
                      <a:rPr lang="en-US" altLang="zh-CN" dirty="0"/>
                      <m:t> </m:t>
                    </m:r>
                    <m:r>
                      <m:rPr>
                        <m:nor/>
                      </m:rPr>
                      <a:rPr lang="en-US" altLang="zh-CN" dirty="0"/>
                      <m:t>p</m:t>
                    </m:r>
                    <m:r>
                      <m:rPr>
                        <m:nor/>
                      </m:rPr>
                      <a:rPr lang="en-US" altLang="zh-CN" dirty="0"/>
                      <m:t>(</m:t>
                    </m:r>
                    <m:r>
                      <m:rPr>
                        <m:nor/>
                      </m:rPr>
                      <a:rPr lang="en-US" altLang="zh-CN" dirty="0"/>
                      <m:t>x</m:t>
                    </m:r>
                    <m:r>
                      <m:rPr>
                        <m:nor/>
                      </m:rPr>
                      <a:rPr lang="en-US" altLang="zh-CN" dirty="0"/>
                      <m:t>)</m:t>
                    </m:r>
                  </m:oMath>
                </a14:m>
                <a:endParaRPr lang="en-US" altLang="zh-CN" dirty="0"/>
              </a:p>
              <a:p>
                <a:endParaRPr lang="en-US" altLang="zh-CN" b="0" dirty="0" smtClean="0"/>
              </a:p>
              <a:p>
                <a:r>
                  <a:rPr lang="zh-CN" altLang="en-US" b="0" dirty="0" smtClean="0"/>
                  <a:t>熵</a:t>
                </a:r>
                <a:r>
                  <a:rPr lang="en-US" altLang="zh-CN" dirty="0"/>
                  <a:t> </a:t>
                </a:r>
                <a:r>
                  <a:rPr lang="en-US" altLang="zh-CN" dirty="0" smtClean="0"/>
                  <a:t>                                                     </a:t>
                </a:r>
                <a:r>
                  <a:rPr lang="zh-CN" altLang="en-US" dirty="0" smtClean="0"/>
                  <a:t>单位：</a:t>
                </a:r>
                <a:r>
                  <a:rPr lang="en-US" altLang="zh-CN" dirty="0" smtClean="0"/>
                  <a:t>bit</a:t>
                </a:r>
                <a:r>
                  <a:rPr lang="zh-CN" altLang="en-US" dirty="0" smtClean="0"/>
                  <a:t>，</a:t>
                </a:r>
                <a:r>
                  <a:rPr lang="en-US" altLang="zh-CN" dirty="0" err="1" smtClean="0"/>
                  <a:t>nat</a:t>
                </a:r>
                <a:r>
                  <a:rPr lang="zh-CN" altLang="en-US" b="0" dirty="0" smtClean="0"/>
                  <a:t> </a:t>
                </a:r>
                <a:r>
                  <a:rPr lang="en-US" altLang="zh-CN" b="0" dirty="0" smtClean="0"/>
                  <a:t>, hat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90688"/>
                <a:ext cx="10515600" cy="4815320"/>
              </a:xfrm>
              <a:blipFill>
                <a:blip r:embed="rId3"/>
                <a:stretch>
                  <a:fillRect l="-1043" t="-2278"/>
                </a:stretch>
              </a:blipFill>
            </p:spPr>
            <p:txBody>
              <a:bodyPr/>
              <a:lstStyle/>
              <a:p>
                <a:r>
                  <a:rPr lang="zh-CN" altLang="en-US">
                    <a:noFill/>
                  </a:rPr>
                  <a:t> </a:t>
                </a:r>
              </a:p>
            </p:txBody>
          </p:sp>
        </mc:Fallback>
      </mc:AlternateContent>
      <p:sp>
        <p:nvSpPr>
          <p:cNvPr id="4" name="右箭头 3"/>
          <p:cNvSpPr/>
          <p:nvPr/>
        </p:nvSpPr>
        <p:spPr>
          <a:xfrm>
            <a:off x="3806305" y="3835113"/>
            <a:ext cx="443346" cy="175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 5"/>
              <p:cNvSpPr/>
              <p:nvPr/>
            </p:nvSpPr>
            <p:spPr>
              <a:xfrm>
                <a:off x="1376511" y="4932238"/>
                <a:ext cx="5559998" cy="9885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𝐸</m:t>
                      </m:r>
                      <m:r>
                        <a:rPr lang="zh-CN" altLang="en-US" sz="2400" i="0">
                          <a:latin typeface="Cambria Math" panose="02040503050406030204" pitchFamily="18" charset="0"/>
                        </a:rPr>
                        <m:t>(</m:t>
                      </m:r>
                      <m:r>
                        <a:rPr lang="zh-CN" altLang="en-US" sz="2400" i="1">
                          <a:latin typeface="Cambria Math" panose="02040503050406030204" pitchFamily="18" charset="0"/>
                        </a:rPr>
                        <m:t>𝐼</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0" smtClean="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𝑥</m:t>
                          </m:r>
                        </m:sub>
                        <m:sup/>
                        <m:e>
                          <m:d>
                            <m:dPr>
                              <m:begChr m:val=""/>
                              <m:ctrlPr>
                                <a:rPr lang="zh-CN" altLang="en-US" sz="2400" i="1">
                                  <a:latin typeface="Cambria Math" panose="02040503050406030204" pitchFamily="18" charset="0"/>
                                </a:rPr>
                              </m:ctrlPr>
                            </m:dPr>
                            <m:e>
                              <m:r>
                                <a:rPr lang="zh-CN" altLang="en-US" sz="2400" i="1" smtClean="0">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en-US" altLang="zh-CN" sz="2400" b="0" i="0" smtClean="0">
                                  <a:latin typeface="Cambria Math" panose="02040503050406030204" pitchFamily="18" charset="0"/>
                                </a:rPr>
                                <m:t>)</m:t>
                              </m:r>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𝑥</m:t>
                              </m:r>
                            </m:e>
                          </m:d>
                        </m:e>
                      </m:nary>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376511" y="4932238"/>
                <a:ext cx="5559998" cy="98854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046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smtClean="0">
                <a:latin typeface="+mn-ea"/>
                <a:ea typeface="+mn-ea"/>
              </a:rPr>
              <a:t>2.</a:t>
            </a:r>
            <a:r>
              <a:rPr lang="zh-CN" altLang="en-US" dirty="0" smtClean="0">
                <a:latin typeface="+mn-ea"/>
                <a:ea typeface="+mn-ea"/>
              </a:rPr>
              <a:t>改进的迭代尺度法</a:t>
            </a:r>
            <a:r>
              <a:rPr lang="en-US" altLang="zh-CN" dirty="0" smtClean="0">
                <a:latin typeface="+mn-ea"/>
                <a:ea typeface="+mn-ea"/>
              </a:rPr>
              <a:t>(IIS</a:t>
            </a:r>
            <a:r>
              <a:rPr lang="en-US" altLang="zh-CN" dirty="0">
                <a:latin typeface="+mn-ea"/>
                <a:ea typeface="+mn-ea"/>
              </a:rPr>
              <a:t>)</a:t>
            </a:r>
            <a:endParaRPr lang="zh-CN" altLang="en-US" dirty="0">
              <a:latin typeface="+mn-ea"/>
              <a:ea typeface="+mn-ea"/>
            </a:endParaRPr>
          </a:p>
        </p:txBody>
      </p:sp>
      <p:sp>
        <p:nvSpPr>
          <p:cNvPr id="7" name="内容占位符 6"/>
          <p:cNvSpPr>
            <a:spLocks noGrp="1"/>
          </p:cNvSpPr>
          <p:nvPr>
            <p:ph idx="1"/>
          </p:nvPr>
        </p:nvSpPr>
        <p:spPr>
          <a:xfrm>
            <a:off x="838200" y="1519139"/>
            <a:ext cx="10515600" cy="5269587"/>
          </a:xfrm>
        </p:spPr>
        <p:txBody>
          <a:bodyPr>
            <a:normAutofit/>
          </a:bodyPr>
          <a:lstStyle/>
          <a:p>
            <a:r>
              <a:rPr lang="zh-CN" altLang="en-US" sz="2000" dirty="0" smtClean="0"/>
              <a:t>推导：</a:t>
            </a:r>
            <a:endParaRPr lang="en-US" altLang="zh-CN" sz="2000" dirty="0" smtClean="0"/>
          </a:p>
          <a:p>
            <a:pPr lvl="1"/>
            <a:r>
              <a:rPr lang="zh-CN" altLang="en-US" sz="2000" dirty="0"/>
              <a:t>对数似然函数的改变</a:t>
            </a:r>
            <a:r>
              <a:rPr lang="zh-CN" altLang="en-US" sz="2000" dirty="0" smtClean="0"/>
              <a:t>量：</a:t>
            </a:r>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r>
              <a:rPr lang="zh-CN" altLang="en-US" sz="2000" dirty="0" smtClean="0"/>
              <a:t>利用不等式：</a:t>
            </a:r>
            <a:endParaRPr lang="en-US" altLang="zh-CN" sz="2000" dirty="0" smtClean="0"/>
          </a:p>
          <a:p>
            <a:pPr lvl="1"/>
            <a:r>
              <a:rPr lang="zh-CN" altLang="en-US" sz="2000" dirty="0" smtClean="0"/>
              <a:t>则推出：</a:t>
            </a:r>
            <a:endParaRPr lang="en-US" altLang="zh-CN" sz="20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r>
              <a:rPr lang="zh-CN" altLang="en-US" sz="2000" dirty="0"/>
              <a:t>记</a:t>
            </a:r>
            <a:r>
              <a:rPr lang="zh-CN" altLang="en-US" sz="2000" dirty="0" smtClean="0"/>
              <a:t>作：               这就是对数似然函数改变量的一个下界</a:t>
            </a:r>
            <a:endParaRPr lang="en-US" altLang="zh-CN" sz="2000" dirty="0" smtClean="0"/>
          </a:p>
          <a:p>
            <a:pPr lvl="1"/>
            <a:endParaRPr lang="en-US" altLang="zh-CN" sz="2000" dirty="0"/>
          </a:p>
        </p:txBody>
      </p:sp>
      <p:pic>
        <p:nvPicPr>
          <p:cNvPr id="3" name="图片 2"/>
          <p:cNvPicPr>
            <a:picLocks noChangeAspect="1"/>
          </p:cNvPicPr>
          <p:nvPr/>
        </p:nvPicPr>
        <p:blipFill>
          <a:blip r:embed="rId2"/>
          <a:stretch>
            <a:fillRect/>
          </a:stretch>
        </p:blipFill>
        <p:spPr>
          <a:xfrm>
            <a:off x="1501400" y="2247029"/>
            <a:ext cx="7824195" cy="1493697"/>
          </a:xfrm>
          <a:prstGeom prst="rect">
            <a:avLst/>
          </a:prstGeom>
        </p:spPr>
      </p:pic>
      <p:pic>
        <p:nvPicPr>
          <p:cNvPr id="4" name="图片 3"/>
          <p:cNvPicPr>
            <a:picLocks noChangeAspect="1"/>
          </p:cNvPicPr>
          <p:nvPr/>
        </p:nvPicPr>
        <p:blipFill>
          <a:blip r:embed="rId3"/>
          <a:stretch>
            <a:fillRect/>
          </a:stretch>
        </p:blipFill>
        <p:spPr>
          <a:xfrm>
            <a:off x="3208023" y="3852896"/>
            <a:ext cx="3165068" cy="371268"/>
          </a:xfrm>
          <a:prstGeom prst="rect">
            <a:avLst/>
          </a:prstGeom>
        </p:spPr>
      </p:pic>
      <p:pic>
        <p:nvPicPr>
          <p:cNvPr id="5" name="图片 4"/>
          <p:cNvPicPr>
            <a:picLocks noChangeAspect="1"/>
          </p:cNvPicPr>
          <p:nvPr/>
        </p:nvPicPr>
        <p:blipFill>
          <a:blip r:embed="rId4"/>
          <a:stretch>
            <a:fillRect/>
          </a:stretch>
        </p:blipFill>
        <p:spPr>
          <a:xfrm>
            <a:off x="1501400" y="4642785"/>
            <a:ext cx="8748518" cy="1470787"/>
          </a:xfrm>
          <a:prstGeom prst="rect">
            <a:avLst/>
          </a:prstGeom>
        </p:spPr>
      </p:pic>
      <p:sp>
        <p:nvSpPr>
          <p:cNvPr id="6" name="矩形 5"/>
          <p:cNvSpPr/>
          <p:nvPr/>
        </p:nvSpPr>
        <p:spPr>
          <a:xfrm>
            <a:off x="7361382" y="2890982"/>
            <a:ext cx="1376218" cy="849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151418" y="4572000"/>
            <a:ext cx="2096655" cy="806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5"/>
          <a:stretch>
            <a:fillRect/>
          </a:stretch>
        </p:blipFill>
        <p:spPr>
          <a:xfrm>
            <a:off x="2462609" y="6255170"/>
            <a:ext cx="838273" cy="388654"/>
          </a:xfrm>
          <a:prstGeom prst="rect">
            <a:avLst/>
          </a:prstGeom>
        </p:spPr>
      </p:pic>
    </p:spTree>
    <p:extLst>
      <p:ext uri="{BB962C8B-B14F-4D97-AF65-F5344CB8AC3E}">
        <p14:creationId xmlns:p14="http://schemas.microsoft.com/office/powerpoint/2010/main" val="328926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smtClean="0">
                <a:latin typeface="+mn-ea"/>
                <a:ea typeface="+mn-ea"/>
              </a:rPr>
              <a:t>2.</a:t>
            </a:r>
            <a:r>
              <a:rPr lang="zh-CN" altLang="en-US" dirty="0" smtClean="0">
                <a:latin typeface="+mn-ea"/>
                <a:ea typeface="+mn-ea"/>
              </a:rPr>
              <a:t>改进的迭代尺度法</a:t>
            </a:r>
            <a:r>
              <a:rPr lang="en-US" altLang="zh-CN" dirty="0" smtClean="0">
                <a:latin typeface="+mn-ea"/>
                <a:ea typeface="+mn-ea"/>
              </a:rPr>
              <a:t>(IIS</a:t>
            </a:r>
            <a:r>
              <a:rPr lang="en-US" altLang="zh-CN" dirty="0">
                <a:latin typeface="+mn-ea"/>
                <a:ea typeface="+mn-ea"/>
              </a:rPr>
              <a:t>)</a:t>
            </a:r>
            <a:endParaRPr lang="zh-CN" altLang="en-US" dirty="0">
              <a:latin typeface="+mn-ea"/>
              <a:ea typeface="+mn-ea"/>
            </a:endParaRPr>
          </a:p>
        </p:txBody>
      </p:sp>
      <p:sp>
        <p:nvSpPr>
          <p:cNvPr id="7" name="内容占位符 6"/>
          <p:cNvSpPr>
            <a:spLocks noGrp="1"/>
          </p:cNvSpPr>
          <p:nvPr>
            <p:ph idx="1"/>
          </p:nvPr>
        </p:nvSpPr>
        <p:spPr>
          <a:xfrm>
            <a:off x="893618" y="1486410"/>
            <a:ext cx="10515600" cy="5038678"/>
          </a:xfrm>
        </p:spPr>
        <p:txBody>
          <a:bodyPr>
            <a:normAutofit lnSpcReduction="10000"/>
          </a:bodyPr>
          <a:lstStyle/>
          <a:p>
            <a:r>
              <a:rPr lang="zh-CN" altLang="en-US" sz="2000" dirty="0" smtClean="0"/>
              <a:t>推导：</a:t>
            </a:r>
            <a:endParaRPr lang="en-US" altLang="zh-CN" sz="2000" dirty="0" smtClean="0"/>
          </a:p>
          <a:p>
            <a:pPr lvl="1"/>
            <a:r>
              <a:rPr lang="zh-CN" altLang="en-US" sz="2000" dirty="0" smtClean="0"/>
              <a:t>进一步降低下界，引入新的量：</a:t>
            </a:r>
            <a:endParaRPr lang="en-US" altLang="zh-CN" sz="2000" dirty="0" smtClean="0"/>
          </a:p>
          <a:p>
            <a:pPr lvl="1"/>
            <a:r>
              <a:rPr lang="zh-CN" altLang="en-US" sz="2000" dirty="0" smtClean="0"/>
              <a:t>改写：</a:t>
            </a:r>
            <a:endParaRPr lang="en-US" altLang="zh-CN" sz="2000" dirty="0" smtClean="0"/>
          </a:p>
          <a:p>
            <a:pPr lvl="1"/>
            <a:endParaRPr lang="en-US" altLang="zh-CN" sz="2000" dirty="0"/>
          </a:p>
          <a:p>
            <a:pPr lvl="1"/>
            <a:endParaRPr lang="en-US" altLang="zh-CN" sz="2000" dirty="0" smtClean="0"/>
          </a:p>
          <a:p>
            <a:pPr lvl="1"/>
            <a:endParaRPr lang="en-US" altLang="zh-CN" sz="2000" dirty="0"/>
          </a:p>
          <a:p>
            <a:pPr lvl="1"/>
            <a:r>
              <a:rPr lang="zh-CN" altLang="en-US" sz="2000" dirty="0" smtClean="0"/>
              <a:t>指数函数具有凸性，根据</a:t>
            </a:r>
            <a:r>
              <a:rPr lang="en-US" altLang="zh-CN" sz="2000" dirty="0" smtClean="0"/>
              <a:t>Jensen</a:t>
            </a:r>
            <a:r>
              <a:rPr lang="zh-CN" altLang="en-US" sz="2000" dirty="0" smtClean="0"/>
              <a:t>不等式，得到：</a:t>
            </a:r>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r>
              <a:rPr lang="zh-CN" altLang="en-US" sz="2000" dirty="0" smtClean="0"/>
              <a:t>右端记作为：                    作为对数似然函数改变量的一个新的下界</a:t>
            </a:r>
            <a:endParaRPr lang="en-US" altLang="zh-CN" sz="20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p:pic>
        <p:nvPicPr>
          <p:cNvPr id="10" name="图片 9"/>
          <p:cNvPicPr>
            <a:picLocks noChangeAspect="1"/>
          </p:cNvPicPr>
          <p:nvPr/>
        </p:nvPicPr>
        <p:blipFill>
          <a:blip r:embed="rId2"/>
          <a:stretch>
            <a:fillRect/>
          </a:stretch>
        </p:blipFill>
        <p:spPr>
          <a:xfrm>
            <a:off x="5256192" y="1710663"/>
            <a:ext cx="2070739" cy="512626"/>
          </a:xfrm>
          <a:prstGeom prst="rect">
            <a:avLst/>
          </a:prstGeom>
        </p:spPr>
      </p:pic>
      <p:pic>
        <p:nvPicPr>
          <p:cNvPr id="11" name="图片 10"/>
          <p:cNvPicPr>
            <a:picLocks noChangeAspect="1"/>
          </p:cNvPicPr>
          <p:nvPr/>
        </p:nvPicPr>
        <p:blipFill>
          <a:blip r:embed="rId3"/>
          <a:stretch>
            <a:fillRect/>
          </a:stretch>
        </p:blipFill>
        <p:spPr>
          <a:xfrm>
            <a:off x="1773685" y="2414813"/>
            <a:ext cx="8487915" cy="770974"/>
          </a:xfrm>
          <a:prstGeom prst="rect">
            <a:avLst/>
          </a:prstGeom>
        </p:spPr>
      </p:pic>
      <p:sp>
        <p:nvSpPr>
          <p:cNvPr id="8" name="矩形 7"/>
          <p:cNvSpPr/>
          <p:nvPr/>
        </p:nvSpPr>
        <p:spPr>
          <a:xfrm>
            <a:off x="7490691" y="2346037"/>
            <a:ext cx="2826327"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773685" y="3673949"/>
            <a:ext cx="5466873" cy="712778"/>
          </a:xfrm>
          <a:prstGeom prst="rect">
            <a:avLst/>
          </a:prstGeom>
        </p:spPr>
      </p:pic>
      <p:pic>
        <p:nvPicPr>
          <p:cNvPr id="14" name="图片 13"/>
          <p:cNvPicPr>
            <a:picLocks noChangeAspect="1"/>
          </p:cNvPicPr>
          <p:nvPr/>
        </p:nvPicPr>
        <p:blipFill>
          <a:blip r:embed="rId5"/>
          <a:stretch>
            <a:fillRect/>
          </a:stretch>
        </p:blipFill>
        <p:spPr>
          <a:xfrm>
            <a:off x="1773685" y="4535989"/>
            <a:ext cx="9035754" cy="713547"/>
          </a:xfrm>
          <a:prstGeom prst="rect">
            <a:avLst/>
          </a:prstGeom>
        </p:spPr>
      </p:pic>
      <p:pic>
        <p:nvPicPr>
          <p:cNvPr id="15" name="图片 14"/>
          <p:cNvPicPr>
            <a:picLocks noChangeAspect="1"/>
          </p:cNvPicPr>
          <p:nvPr/>
        </p:nvPicPr>
        <p:blipFill>
          <a:blip r:embed="rId6"/>
          <a:stretch>
            <a:fillRect/>
          </a:stretch>
        </p:blipFill>
        <p:spPr>
          <a:xfrm>
            <a:off x="3398134" y="5797465"/>
            <a:ext cx="906859" cy="373412"/>
          </a:xfrm>
          <a:prstGeom prst="rect">
            <a:avLst/>
          </a:prstGeom>
        </p:spPr>
      </p:pic>
    </p:spTree>
    <p:extLst>
      <p:ext uri="{BB962C8B-B14F-4D97-AF65-F5344CB8AC3E}">
        <p14:creationId xmlns:p14="http://schemas.microsoft.com/office/powerpoint/2010/main" val="402044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smtClean="0">
                <a:latin typeface="+mn-ea"/>
                <a:ea typeface="+mn-ea"/>
              </a:rPr>
              <a:t>2.</a:t>
            </a:r>
            <a:r>
              <a:rPr lang="zh-CN" altLang="en-US" dirty="0" smtClean="0">
                <a:latin typeface="+mn-ea"/>
                <a:ea typeface="+mn-ea"/>
              </a:rPr>
              <a:t>改进的迭代尺度法</a:t>
            </a:r>
            <a:r>
              <a:rPr lang="en-US" altLang="zh-CN" dirty="0" smtClean="0">
                <a:latin typeface="+mn-ea"/>
                <a:ea typeface="+mn-ea"/>
              </a:rPr>
              <a:t>(IIS</a:t>
            </a:r>
            <a:r>
              <a:rPr lang="en-US" altLang="zh-CN" dirty="0">
                <a:latin typeface="+mn-ea"/>
                <a:ea typeface="+mn-ea"/>
              </a:rPr>
              <a:t>)</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93618" y="1486410"/>
                <a:ext cx="10515600" cy="5038678"/>
              </a:xfrm>
            </p:spPr>
            <p:txBody>
              <a:bodyPr>
                <a:normAutofit/>
              </a:bodyPr>
              <a:lstStyle/>
              <a:p>
                <a:r>
                  <a:rPr lang="zh-CN" altLang="en-US" sz="2000" dirty="0" smtClean="0"/>
                  <a:t>推导：</a:t>
                </a:r>
                <a:endParaRPr lang="en-US" altLang="zh-CN" sz="2000" dirty="0" smtClean="0"/>
              </a:p>
              <a:p>
                <a:pPr lvl="1"/>
                <a:r>
                  <a:rPr lang="zh-CN" altLang="en-US" sz="2000" dirty="0" smtClean="0"/>
                  <a:t>求</a:t>
                </a:r>
                <a:r>
                  <a:rPr lang="en-US" altLang="zh-CN" sz="2000" dirty="0" smtClean="0"/>
                  <a:t>B</a:t>
                </a:r>
                <a:r>
                  <a:rPr lang="zh-CN" altLang="en-US" sz="2000" dirty="0" smtClean="0"/>
                  <a:t>的偏导数：</a:t>
                </a:r>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r>
                  <a:rPr lang="zh-CN" altLang="en-US" sz="2000" dirty="0" smtClean="0"/>
                  <a:t>令偏导数为</a:t>
                </a:r>
                <a:r>
                  <a:rPr lang="en-US" altLang="zh-CN" sz="2000" dirty="0" smtClean="0"/>
                  <a:t>0</a:t>
                </a:r>
                <a:r>
                  <a:rPr lang="zh-CN" altLang="en-US" sz="2000" dirty="0" smtClean="0"/>
                  <a:t>：</a:t>
                </a:r>
                <a:endParaRPr lang="en-US" altLang="zh-CN" sz="2000" dirty="0" smtClean="0"/>
              </a:p>
              <a:p>
                <a:pPr lvl="1"/>
                <a:endParaRPr lang="en-US" altLang="zh-CN" sz="2000" dirty="0"/>
              </a:p>
              <a:p>
                <a:pPr lvl="1"/>
                <a:endParaRPr lang="en-US" altLang="zh-CN" sz="2000" dirty="0" smtClean="0"/>
              </a:p>
              <a:p>
                <a:pPr lvl="1"/>
                <a:endParaRPr lang="en-US" altLang="zh-CN" sz="2000" dirty="0"/>
              </a:p>
              <a:p>
                <a:pPr lvl="1"/>
                <a:r>
                  <a:rPr lang="zh-CN" altLang="en-US" sz="2000" dirty="0" smtClean="0"/>
                  <a:t>依次对</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𝛿</m:t>
                        </m:r>
                      </m:e>
                      <m:sub>
                        <m:r>
                          <a:rPr lang="en-US" altLang="zh-CN" sz="2000" i="1" dirty="0" smtClean="0">
                            <a:latin typeface="Cambria Math" panose="02040503050406030204" pitchFamily="18" charset="0"/>
                          </a:rPr>
                          <m:t>𝑖</m:t>
                        </m:r>
                      </m:sub>
                    </m:sSub>
                  </m:oMath>
                </a14:m>
                <a:r>
                  <a:rPr lang="zh-CN" altLang="en-US" sz="2000" dirty="0" smtClean="0"/>
                  <a:t>求解方程可以求出</a:t>
                </a:r>
                <a14:m>
                  <m:oMath xmlns:m="http://schemas.openxmlformats.org/officeDocument/2006/math">
                    <m:r>
                      <a:rPr lang="en-US" altLang="zh-CN" sz="2000" i="1" dirty="0" smtClean="0">
                        <a:latin typeface="Cambria Math" panose="02040503050406030204" pitchFamily="18" charset="0"/>
                      </a:rPr>
                      <m:t>𝛿</m:t>
                    </m:r>
                  </m:oMath>
                </a14:m>
                <a:endParaRPr lang="en-US" altLang="zh-CN" sz="2000" dirty="0" smtClean="0"/>
              </a:p>
              <a:p>
                <a:pPr lvl="1"/>
                <a:endParaRPr lang="en-US" altLang="zh-CN" sz="2000" dirty="0"/>
              </a:p>
              <a:p>
                <a:pPr lvl="1"/>
                <a:r>
                  <a:rPr lang="zh-CN" altLang="en-US" sz="2000" dirty="0" smtClean="0"/>
                  <a:t>这就是求</a:t>
                </a:r>
                <a14:m>
                  <m:oMath xmlns:m="http://schemas.openxmlformats.org/officeDocument/2006/math">
                    <m:r>
                      <a:rPr lang="en-US" altLang="zh-CN" sz="2000" i="1" dirty="0" smtClean="0">
                        <a:latin typeface="Cambria Math" panose="02040503050406030204" pitchFamily="18" charset="0"/>
                      </a:rPr>
                      <m:t>𝑤</m:t>
                    </m:r>
                  </m:oMath>
                </a14:m>
                <a:r>
                  <a:rPr lang="zh-CN" altLang="en-US" sz="2000" dirty="0" smtClean="0"/>
                  <a:t>的最优解的迭代算法</a:t>
                </a:r>
                <a:endParaRPr lang="en-US" altLang="zh-CN" sz="2000" dirty="0" smtClean="0"/>
              </a:p>
              <a:p>
                <a:pPr lvl="1"/>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93618" y="1486410"/>
                <a:ext cx="10515600" cy="5038678"/>
              </a:xfrm>
              <a:blipFill>
                <a:blip r:embed="rId2"/>
                <a:stretch>
                  <a:fillRect l="-522" t="-1332"/>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1635654" y="2413194"/>
            <a:ext cx="7654517" cy="719465"/>
          </a:xfrm>
          <a:prstGeom prst="rect">
            <a:avLst/>
          </a:prstGeom>
        </p:spPr>
      </p:pic>
      <p:pic>
        <p:nvPicPr>
          <p:cNvPr id="4" name="图片 3"/>
          <p:cNvPicPr>
            <a:picLocks noChangeAspect="1"/>
          </p:cNvPicPr>
          <p:nvPr/>
        </p:nvPicPr>
        <p:blipFill>
          <a:blip r:embed="rId4"/>
          <a:stretch>
            <a:fillRect/>
          </a:stretch>
        </p:blipFill>
        <p:spPr>
          <a:xfrm>
            <a:off x="1635654" y="3978820"/>
            <a:ext cx="5212532" cy="624894"/>
          </a:xfrm>
          <a:prstGeom prst="rect">
            <a:avLst/>
          </a:prstGeom>
        </p:spPr>
      </p:pic>
      <p:sp>
        <p:nvSpPr>
          <p:cNvPr id="8" name="矩形 7"/>
          <p:cNvSpPr/>
          <p:nvPr/>
        </p:nvSpPr>
        <p:spPr>
          <a:xfrm>
            <a:off x="2955638" y="2376720"/>
            <a:ext cx="1791854" cy="74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049818" y="3978820"/>
            <a:ext cx="846160" cy="518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59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smtClean="0">
                <a:latin typeface="+mn-ea"/>
                <a:ea typeface="+mn-ea"/>
              </a:rPr>
              <a:t>2.</a:t>
            </a:r>
            <a:r>
              <a:rPr lang="zh-CN" altLang="en-US" dirty="0" smtClean="0">
                <a:latin typeface="+mn-ea"/>
                <a:ea typeface="+mn-ea"/>
              </a:rPr>
              <a:t>改进的迭代尺度法</a:t>
            </a:r>
            <a:r>
              <a:rPr lang="en-US" altLang="zh-CN" dirty="0" smtClean="0">
                <a:latin typeface="+mn-ea"/>
                <a:ea typeface="+mn-ea"/>
              </a:rPr>
              <a:t>(IIS</a:t>
            </a:r>
            <a:r>
              <a:rPr lang="en-US" altLang="zh-CN" dirty="0">
                <a:latin typeface="+mn-ea"/>
                <a:ea typeface="+mn-ea"/>
              </a:rPr>
              <a:t>)</a:t>
            </a:r>
            <a:endParaRPr lang="zh-CN" altLang="en-US" dirty="0">
              <a:latin typeface="+mn-ea"/>
              <a:ea typeface="+mn-ea"/>
            </a:endParaRPr>
          </a:p>
        </p:txBody>
      </p:sp>
      <p:sp>
        <p:nvSpPr>
          <p:cNvPr id="7" name="内容占位符 6"/>
          <p:cNvSpPr>
            <a:spLocks noGrp="1"/>
          </p:cNvSpPr>
          <p:nvPr>
            <p:ph idx="1"/>
          </p:nvPr>
        </p:nvSpPr>
        <p:spPr>
          <a:xfrm>
            <a:off x="893618" y="1486410"/>
            <a:ext cx="10515600" cy="5038678"/>
          </a:xfrm>
        </p:spPr>
        <p:txBody>
          <a:bodyPr>
            <a:normAutofit/>
          </a:bodyPr>
          <a:lstStyle/>
          <a:p>
            <a:r>
              <a:rPr lang="zh-CN" altLang="en-US" sz="2000" dirty="0" smtClean="0"/>
              <a:t>算法流程：</a:t>
            </a:r>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p:pic>
        <p:nvPicPr>
          <p:cNvPr id="5" name="图片 4"/>
          <p:cNvPicPr>
            <a:picLocks noChangeAspect="1"/>
          </p:cNvPicPr>
          <p:nvPr/>
        </p:nvPicPr>
        <p:blipFill>
          <a:blip r:embed="rId2"/>
          <a:stretch>
            <a:fillRect/>
          </a:stretch>
        </p:blipFill>
        <p:spPr>
          <a:xfrm>
            <a:off x="1160812" y="1898726"/>
            <a:ext cx="7247248" cy="899238"/>
          </a:xfrm>
          <a:prstGeom prst="rect">
            <a:avLst/>
          </a:prstGeom>
        </p:spPr>
      </p:pic>
      <p:pic>
        <p:nvPicPr>
          <p:cNvPr id="6" name="图片 5"/>
          <p:cNvPicPr>
            <a:picLocks noChangeAspect="1"/>
          </p:cNvPicPr>
          <p:nvPr/>
        </p:nvPicPr>
        <p:blipFill>
          <a:blip r:embed="rId3"/>
          <a:stretch>
            <a:fillRect/>
          </a:stretch>
        </p:blipFill>
        <p:spPr>
          <a:xfrm>
            <a:off x="838200" y="2640425"/>
            <a:ext cx="7277731" cy="3932261"/>
          </a:xfrm>
          <a:prstGeom prst="rect">
            <a:avLst/>
          </a:prstGeom>
        </p:spPr>
      </p:pic>
      <p:sp>
        <p:nvSpPr>
          <p:cNvPr id="9" name="矩形 8"/>
          <p:cNvSpPr/>
          <p:nvPr/>
        </p:nvSpPr>
        <p:spPr>
          <a:xfrm>
            <a:off x="1902691" y="3445163"/>
            <a:ext cx="6354618" cy="1043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964873" y="3833091"/>
            <a:ext cx="2456872" cy="57265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768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smtClean="0">
                <a:latin typeface="+mn-ea"/>
                <a:ea typeface="+mn-ea"/>
              </a:rPr>
              <a:t>2.</a:t>
            </a:r>
            <a:r>
              <a:rPr lang="zh-CN" altLang="en-US" dirty="0" smtClean="0">
                <a:latin typeface="+mn-ea"/>
                <a:ea typeface="+mn-ea"/>
              </a:rPr>
              <a:t>改进的迭代尺度法</a:t>
            </a:r>
            <a:r>
              <a:rPr lang="en-US" altLang="zh-CN" dirty="0" smtClean="0">
                <a:latin typeface="+mn-ea"/>
                <a:ea typeface="+mn-ea"/>
              </a:rPr>
              <a:t>(IIS</a:t>
            </a:r>
            <a:r>
              <a:rPr lang="en-US" altLang="zh-CN" dirty="0">
                <a:latin typeface="+mn-ea"/>
                <a:ea typeface="+mn-ea"/>
              </a:rPr>
              <a:t>)</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93618" y="1486410"/>
                <a:ext cx="10515600" cy="5038678"/>
              </a:xfrm>
            </p:spPr>
            <p:txBody>
              <a:bodyPr>
                <a:normAutofit/>
              </a:bodyPr>
              <a:lstStyle/>
              <a:p>
                <a:r>
                  <a:rPr lang="zh-CN" altLang="en-US" sz="2400" dirty="0" smtClean="0"/>
                  <a:t>对于算法（</a:t>
                </a:r>
                <a:r>
                  <a:rPr lang="en-US" altLang="zh-CN" sz="2400" dirty="0" smtClean="0"/>
                  <a:t>a</a:t>
                </a:r>
                <a:r>
                  <a:rPr lang="zh-CN" altLang="en-US" sz="2400" dirty="0" smtClean="0"/>
                  <a:t>）中的        ，若为常数，记作</a:t>
                </a:r>
                <a:r>
                  <a:rPr lang="en-US" altLang="zh-CN" sz="2400" dirty="0" smtClean="0"/>
                  <a:t>M</a:t>
                </a:r>
                <a:r>
                  <a:rPr lang="zh-CN" altLang="en-US" sz="2400" dirty="0" smtClean="0"/>
                  <a:t>，则可以显示的表示解：</a:t>
                </a:r>
                <a:endParaRPr lang="en-US" altLang="zh-CN" sz="2400" dirty="0"/>
              </a:p>
              <a:p>
                <a:endParaRPr lang="en-US" altLang="zh-CN" sz="2400" dirty="0" smtClean="0"/>
              </a:p>
              <a:p>
                <a:endParaRPr lang="en-US" altLang="zh-CN" sz="2400" dirty="0"/>
              </a:p>
              <a:p>
                <a:r>
                  <a:rPr lang="zh-CN" altLang="en-US" sz="2400" dirty="0" smtClean="0"/>
                  <a:t>如果不是常数，则需通过数值计算求</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𝛿</m:t>
                        </m:r>
                      </m:e>
                      <m:sub>
                        <m:r>
                          <a:rPr lang="en-US" altLang="zh-CN" sz="2400" i="1" dirty="0" smtClean="0">
                            <a:latin typeface="Cambria Math" panose="02040503050406030204" pitchFamily="18" charset="0"/>
                          </a:rPr>
                          <m:t>𝑖</m:t>
                        </m:r>
                      </m:sub>
                    </m:sSub>
                  </m:oMath>
                </a14:m>
                <a:r>
                  <a:rPr lang="zh-CN" altLang="en-US" sz="2400" dirty="0" smtClean="0"/>
                  <a:t>，可采用牛顿法</a:t>
                </a:r>
                <a:endParaRPr lang="en-US" altLang="zh-CN" sz="2400" dirty="0" smtClean="0"/>
              </a:p>
              <a:p>
                <a:r>
                  <a:rPr lang="zh-CN" altLang="en-US" sz="2400" dirty="0" smtClean="0"/>
                  <a:t>以                 表示（</a:t>
                </a:r>
                <a:r>
                  <a:rPr lang="en-US" altLang="zh-CN" sz="2400" dirty="0" smtClean="0"/>
                  <a:t>a</a:t>
                </a:r>
                <a:r>
                  <a:rPr lang="zh-CN" altLang="en-US" sz="2400" dirty="0" smtClean="0"/>
                  <a:t>）中求解方程，则：</a:t>
                </a:r>
                <a:endParaRPr lang="en-US" altLang="zh-CN" sz="2400" dirty="0"/>
              </a:p>
              <a:p>
                <a:endParaRPr lang="en-US" altLang="zh-CN" sz="2400" dirty="0" smtClean="0"/>
              </a:p>
              <a:p>
                <a:endParaRPr lang="en-US" altLang="zh-CN" sz="2400" dirty="0"/>
              </a:p>
              <a:p>
                <a:r>
                  <a:rPr lang="zh-CN" altLang="en-US" sz="2400" dirty="0" smtClean="0"/>
                  <a:t>选取合适的初始值</a:t>
                </a:r>
                <a14:m>
                  <m:oMath xmlns:m="http://schemas.openxmlformats.org/officeDocument/2006/math">
                    <m:sSubSup>
                      <m:sSubSupPr>
                        <m:ctrlPr>
                          <a:rPr lang="en-US" altLang="zh-CN" sz="2400" i="1" dirty="0" smtClean="0">
                            <a:latin typeface="Cambria Math" panose="02040503050406030204" pitchFamily="18" charset="0"/>
                          </a:rPr>
                        </m:ctrlPr>
                      </m:sSubSupPr>
                      <m:e>
                        <m:r>
                          <a:rPr lang="en-US" altLang="zh-CN" sz="2400" i="1" dirty="0" smtClean="0">
                            <a:latin typeface="Cambria Math" panose="02040503050406030204" pitchFamily="18" charset="0"/>
                          </a:rPr>
                          <m:t>𝛿</m:t>
                        </m:r>
                      </m:e>
                      <m:sub>
                        <m:r>
                          <a:rPr lang="en-US" altLang="zh-CN" sz="2400" i="1" dirty="0" smtClean="0">
                            <a:latin typeface="Cambria Math" panose="02040503050406030204" pitchFamily="18" charset="0"/>
                          </a:rPr>
                          <m:t>𝑖</m:t>
                        </m:r>
                      </m:sub>
                      <m:sup>
                        <m:d>
                          <m:dPr>
                            <m:ctrlPr>
                              <a:rPr lang="en-US" altLang="zh-CN" sz="2400" i="1" dirty="0" smtClean="0">
                                <a:latin typeface="Cambria Math" panose="02040503050406030204" pitchFamily="18" charset="0"/>
                              </a:rPr>
                            </m:ctrlPr>
                          </m:dPr>
                          <m:e>
                            <m:r>
                              <a:rPr lang="en-US" altLang="zh-CN" sz="2400" i="0" dirty="0" smtClean="0">
                                <a:latin typeface="Cambria Math" panose="02040503050406030204" pitchFamily="18" charset="0"/>
                              </a:rPr>
                              <m:t>0</m:t>
                            </m:r>
                          </m:e>
                        </m:d>
                      </m:sup>
                    </m:sSubSup>
                  </m:oMath>
                </a14:m>
                <a:r>
                  <a:rPr lang="zh-CN" altLang="en-US" sz="2400" dirty="0" smtClean="0"/>
                  <a:t>，因为原方程有单根，因此牛顿法恒收敛，且收敛速度很快</a:t>
                </a:r>
                <a:endParaRPr lang="en-US" altLang="zh-CN" sz="2400" dirty="0" smtClean="0"/>
              </a:p>
              <a:p>
                <a:endParaRPr lang="en-US" altLang="zh-CN" sz="2000" dirty="0"/>
              </a:p>
              <a:p>
                <a:endParaRPr lang="en-US" altLang="zh-CN" sz="2000" dirty="0" smtClean="0"/>
              </a:p>
              <a:p>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93618" y="1486410"/>
                <a:ext cx="10515600" cy="5038678"/>
              </a:xfrm>
              <a:blipFill>
                <a:blip r:embed="rId2"/>
                <a:stretch>
                  <a:fillRect l="-812" t="-1574"/>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3473641" y="1486410"/>
            <a:ext cx="922100" cy="358171"/>
          </a:xfrm>
          <a:prstGeom prst="rect">
            <a:avLst/>
          </a:prstGeom>
        </p:spPr>
      </p:pic>
      <p:pic>
        <p:nvPicPr>
          <p:cNvPr id="4" name="图片 3"/>
          <p:cNvPicPr>
            <a:picLocks noChangeAspect="1"/>
          </p:cNvPicPr>
          <p:nvPr/>
        </p:nvPicPr>
        <p:blipFill>
          <a:blip r:embed="rId4"/>
          <a:stretch>
            <a:fillRect/>
          </a:stretch>
        </p:blipFill>
        <p:spPr>
          <a:xfrm>
            <a:off x="3473641" y="1965004"/>
            <a:ext cx="2133785" cy="731583"/>
          </a:xfrm>
          <a:prstGeom prst="rect">
            <a:avLst/>
          </a:prstGeom>
        </p:spPr>
      </p:pic>
      <p:pic>
        <p:nvPicPr>
          <p:cNvPr id="8" name="图片 7"/>
          <p:cNvPicPr>
            <a:picLocks noChangeAspect="1"/>
          </p:cNvPicPr>
          <p:nvPr/>
        </p:nvPicPr>
        <p:blipFill>
          <a:blip r:embed="rId5"/>
          <a:stretch>
            <a:fillRect/>
          </a:stretch>
        </p:blipFill>
        <p:spPr>
          <a:xfrm>
            <a:off x="1682785" y="3316346"/>
            <a:ext cx="1152193" cy="378200"/>
          </a:xfrm>
          <a:prstGeom prst="rect">
            <a:avLst/>
          </a:prstGeom>
        </p:spPr>
      </p:pic>
      <p:pic>
        <p:nvPicPr>
          <p:cNvPr id="9" name="图片 8"/>
          <p:cNvPicPr>
            <a:picLocks noChangeAspect="1"/>
          </p:cNvPicPr>
          <p:nvPr/>
        </p:nvPicPr>
        <p:blipFill>
          <a:blip r:embed="rId6"/>
          <a:stretch>
            <a:fillRect/>
          </a:stretch>
        </p:blipFill>
        <p:spPr>
          <a:xfrm>
            <a:off x="3473641" y="3817872"/>
            <a:ext cx="2507197" cy="708721"/>
          </a:xfrm>
          <a:prstGeom prst="rect">
            <a:avLst/>
          </a:prstGeom>
        </p:spPr>
      </p:pic>
    </p:spTree>
    <p:extLst>
      <p:ext uri="{BB962C8B-B14F-4D97-AF65-F5344CB8AC3E}">
        <p14:creationId xmlns:p14="http://schemas.microsoft.com/office/powerpoint/2010/main" val="2846786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a:latin typeface="+mn-ea"/>
                <a:ea typeface="+mn-ea"/>
              </a:rPr>
              <a:t>3</a:t>
            </a:r>
            <a:r>
              <a:rPr lang="en-US" altLang="zh-CN" dirty="0" smtClean="0">
                <a:latin typeface="+mn-ea"/>
                <a:ea typeface="+mn-ea"/>
              </a:rPr>
              <a:t>.</a:t>
            </a:r>
            <a:r>
              <a:rPr lang="zh-CN" altLang="en-US" dirty="0" smtClean="0">
                <a:latin typeface="+mn-ea"/>
                <a:ea typeface="+mn-ea"/>
              </a:rPr>
              <a:t>拟牛顿法</a:t>
            </a:r>
            <a:r>
              <a:rPr lang="en-US" altLang="zh-CN" dirty="0" smtClean="0">
                <a:latin typeface="+mn-ea"/>
                <a:ea typeface="+mn-ea"/>
              </a:rPr>
              <a:t>(BFGS)</a:t>
            </a:r>
            <a:endParaRPr lang="zh-CN" altLang="en-US" dirty="0">
              <a:latin typeface="+mn-ea"/>
              <a:ea typeface="+mn-ea"/>
            </a:endParaRPr>
          </a:p>
        </p:txBody>
      </p:sp>
      <p:sp>
        <p:nvSpPr>
          <p:cNvPr id="7" name="内容占位符 6"/>
          <p:cNvSpPr>
            <a:spLocks noGrp="1"/>
          </p:cNvSpPr>
          <p:nvPr>
            <p:ph idx="1"/>
          </p:nvPr>
        </p:nvSpPr>
        <p:spPr>
          <a:xfrm>
            <a:off x="893618" y="1486410"/>
            <a:ext cx="10515600" cy="5038678"/>
          </a:xfrm>
        </p:spPr>
        <p:txBody>
          <a:bodyPr>
            <a:normAutofit/>
          </a:bodyPr>
          <a:lstStyle/>
          <a:p>
            <a:r>
              <a:rPr lang="zh-CN" altLang="en-US" sz="2000" dirty="0" smtClean="0"/>
              <a:t>最大熵模型：</a:t>
            </a:r>
            <a:endParaRPr lang="en-US" altLang="zh-CN" sz="2000" dirty="0"/>
          </a:p>
          <a:p>
            <a:endParaRPr lang="en-US" altLang="zh-CN" sz="2000" dirty="0" smtClean="0"/>
          </a:p>
          <a:p>
            <a:pPr marL="0" indent="0">
              <a:buNone/>
            </a:pPr>
            <a:endParaRPr lang="en-US" altLang="zh-CN" sz="2000" dirty="0"/>
          </a:p>
          <a:p>
            <a:r>
              <a:rPr lang="zh-CN" altLang="en-US" sz="2000" dirty="0" smtClean="0"/>
              <a:t>目标函数：</a:t>
            </a:r>
            <a:endParaRPr lang="en-US" altLang="zh-CN" sz="2000" dirty="0" smtClean="0"/>
          </a:p>
          <a:p>
            <a:endParaRPr lang="en-US" altLang="zh-CN" sz="2000" dirty="0"/>
          </a:p>
          <a:p>
            <a:pPr marL="0" indent="0">
              <a:buNone/>
            </a:pPr>
            <a:endParaRPr lang="en-US" altLang="zh-CN" sz="2000" dirty="0"/>
          </a:p>
          <a:p>
            <a:r>
              <a:rPr lang="zh-CN" altLang="en-US" sz="2000" dirty="0"/>
              <a:t>对目标函数求梯度</a:t>
            </a:r>
            <a:r>
              <a:rPr lang="zh-CN" altLang="en-US" sz="2000" dirty="0" smtClean="0"/>
              <a:t>：</a:t>
            </a:r>
            <a:endParaRPr lang="en-US" altLang="zh-CN" sz="2000" dirty="0" smtClean="0"/>
          </a:p>
          <a:p>
            <a:endParaRPr lang="en-US" altLang="zh-CN" sz="2000" dirty="0"/>
          </a:p>
          <a:p>
            <a:endParaRPr lang="en-US" altLang="zh-CN" sz="2000" dirty="0" smtClean="0"/>
          </a:p>
          <a:p>
            <a:r>
              <a:rPr lang="zh-CN" altLang="en-US" sz="2000" dirty="0"/>
              <a:t>其中：</a:t>
            </a:r>
            <a:endParaRPr lang="en-US" altLang="zh-CN" sz="2000" dirty="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p:pic>
        <p:nvPicPr>
          <p:cNvPr id="5" name="图片 4"/>
          <p:cNvPicPr>
            <a:picLocks noChangeAspect="1"/>
          </p:cNvPicPr>
          <p:nvPr/>
        </p:nvPicPr>
        <p:blipFill>
          <a:blip r:embed="rId2"/>
          <a:stretch>
            <a:fillRect/>
          </a:stretch>
        </p:blipFill>
        <p:spPr>
          <a:xfrm>
            <a:off x="3352795" y="1519140"/>
            <a:ext cx="3093725" cy="1278246"/>
          </a:xfrm>
          <a:prstGeom prst="rect">
            <a:avLst/>
          </a:prstGeom>
        </p:spPr>
      </p:pic>
      <p:sp>
        <p:nvSpPr>
          <p:cNvPr id="6" name="矩形 5"/>
          <p:cNvSpPr/>
          <p:nvPr/>
        </p:nvSpPr>
        <p:spPr>
          <a:xfrm>
            <a:off x="4401774" y="2158263"/>
            <a:ext cx="1871010" cy="557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830013" y="3063356"/>
            <a:ext cx="7719729" cy="739204"/>
          </a:xfrm>
          <a:prstGeom prst="rect">
            <a:avLst/>
          </a:prstGeom>
        </p:spPr>
      </p:pic>
      <p:sp>
        <p:nvSpPr>
          <p:cNvPr id="4" name="矩形 3"/>
          <p:cNvSpPr/>
          <p:nvPr/>
        </p:nvSpPr>
        <p:spPr>
          <a:xfrm>
            <a:off x="4189890" y="3076543"/>
            <a:ext cx="2695542" cy="726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28092" y="3091010"/>
            <a:ext cx="1326804" cy="717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3304258" y="4172486"/>
            <a:ext cx="3919502" cy="940680"/>
          </a:xfrm>
          <a:prstGeom prst="rect">
            <a:avLst/>
          </a:prstGeom>
        </p:spPr>
      </p:pic>
      <p:pic>
        <p:nvPicPr>
          <p:cNvPr id="3" name="图片 2"/>
          <p:cNvPicPr>
            <a:picLocks noChangeAspect="1"/>
          </p:cNvPicPr>
          <p:nvPr/>
        </p:nvPicPr>
        <p:blipFill>
          <a:blip r:embed="rId5"/>
          <a:stretch>
            <a:fillRect/>
          </a:stretch>
        </p:blipFill>
        <p:spPr>
          <a:xfrm>
            <a:off x="1824379" y="5402345"/>
            <a:ext cx="6523285" cy="871804"/>
          </a:xfrm>
          <a:prstGeom prst="rect">
            <a:avLst/>
          </a:prstGeom>
        </p:spPr>
      </p:pic>
      <p:sp>
        <p:nvSpPr>
          <p:cNvPr id="11" name="矩形 10"/>
          <p:cNvSpPr/>
          <p:nvPr/>
        </p:nvSpPr>
        <p:spPr>
          <a:xfrm>
            <a:off x="3785616" y="5559552"/>
            <a:ext cx="1819656" cy="53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9517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a:latin typeface="+mn-ea"/>
                <a:ea typeface="+mn-ea"/>
              </a:rPr>
              <a:t>3</a:t>
            </a:r>
            <a:r>
              <a:rPr lang="en-US" altLang="zh-CN" dirty="0" smtClean="0">
                <a:latin typeface="+mn-ea"/>
                <a:ea typeface="+mn-ea"/>
              </a:rPr>
              <a:t>.</a:t>
            </a:r>
            <a:r>
              <a:rPr lang="zh-CN" altLang="en-US" dirty="0" smtClean="0">
                <a:latin typeface="+mn-ea"/>
                <a:ea typeface="+mn-ea"/>
              </a:rPr>
              <a:t>拟牛顿法</a:t>
            </a:r>
            <a:r>
              <a:rPr lang="en-US" altLang="zh-CN" dirty="0" smtClean="0">
                <a:latin typeface="+mn-ea"/>
                <a:ea typeface="+mn-ea"/>
              </a:rPr>
              <a:t>(BFGS)</a:t>
            </a:r>
            <a:endParaRPr lang="zh-CN" altLang="en-US" dirty="0">
              <a:latin typeface="+mn-ea"/>
              <a:ea typeface="+mn-ea"/>
            </a:endParaRPr>
          </a:p>
        </p:txBody>
      </p:sp>
      <p:sp>
        <p:nvSpPr>
          <p:cNvPr id="7" name="内容占位符 6"/>
          <p:cNvSpPr>
            <a:spLocks noGrp="1"/>
          </p:cNvSpPr>
          <p:nvPr>
            <p:ph idx="1"/>
          </p:nvPr>
        </p:nvSpPr>
        <p:spPr>
          <a:xfrm>
            <a:off x="893618" y="1486410"/>
            <a:ext cx="10515600" cy="5038678"/>
          </a:xfrm>
        </p:spPr>
        <p:txBody>
          <a:bodyPr>
            <a:normAutofit/>
          </a:bodyPr>
          <a:lstStyle/>
          <a:p>
            <a:r>
              <a:rPr lang="zh-CN" altLang="en-US" sz="2000" dirty="0"/>
              <a:t>无</a:t>
            </a:r>
            <a:r>
              <a:rPr lang="zh-CN" altLang="en-US" sz="2000" dirty="0" smtClean="0"/>
              <a:t>约束最优化问题：</a:t>
            </a:r>
            <a:endParaRPr lang="en-US" altLang="zh-CN" sz="2000" dirty="0" smtClean="0"/>
          </a:p>
          <a:p>
            <a:pPr marL="0" indent="0">
              <a:buNone/>
            </a:pPr>
            <a:endParaRPr lang="en-US" altLang="zh-CN" sz="2000" dirty="0" smtClean="0"/>
          </a:p>
          <a:p>
            <a:r>
              <a:rPr lang="zh-CN" altLang="en-US" sz="2000" dirty="0"/>
              <a:t>二阶泰勒</a:t>
            </a:r>
            <a:r>
              <a:rPr lang="zh-CN" altLang="en-US" sz="2000" dirty="0" smtClean="0"/>
              <a:t>展开：</a:t>
            </a:r>
            <a:endParaRPr lang="en-US" altLang="zh-CN" sz="2000" dirty="0" smtClean="0"/>
          </a:p>
          <a:p>
            <a:endParaRPr lang="en-US" altLang="zh-CN" sz="2000" dirty="0"/>
          </a:p>
          <a:p>
            <a:r>
              <a:rPr lang="zh-CN" altLang="en-US" sz="2000" dirty="0" smtClean="0"/>
              <a:t>求导：</a:t>
            </a:r>
            <a:endParaRPr lang="en-US" altLang="zh-CN" sz="2000" dirty="0" smtClean="0"/>
          </a:p>
          <a:p>
            <a:endParaRPr lang="en-US" altLang="zh-CN" sz="2000" dirty="0" smtClean="0"/>
          </a:p>
          <a:p>
            <a:r>
              <a:rPr lang="zh-CN" altLang="en-US" sz="2000" dirty="0" smtClean="0"/>
              <a:t>令导数为</a:t>
            </a:r>
            <a:r>
              <a:rPr lang="en-US" altLang="zh-CN" sz="2000" dirty="0" smtClean="0"/>
              <a:t>0</a:t>
            </a:r>
            <a:r>
              <a:rPr lang="zh-CN" altLang="en-US" sz="2000" dirty="0" smtClean="0"/>
              <a:t>：</a:t>
            </a:r>
            <a:endParaRPr lang="en-US" altLang="zh-CN" sz="2000" dirty="0" smtClean="0"/>
          </a:p>
          <a:p>
            <a:endParaRPr lang="en-US" altLang="zh-CN" sz="2000" dirty="0"/>
          </a:p>
          <a:p>
            <a:endParaRPr lang="en-US" altLang="zh-CN" sz="2000" dirty="0" smtClean="0"/>
          </a:p>
          <a:p>
            <a:r>
              <a:rPr lang="en-US" altLang="zh-CN" sz="2000" dirty="0" smtClean="0"/>
              <a:t>Or</a:t>
            </a:r>
            <a:r>
              <a:rPr lang="zh-CN" altLang="en-US" sz="2000" dirty="0" smtClean="0"/>
              <a:t>：</a:t>
            </a:r>
            <a:endParaRPr lang="en-US" altLang="zh-CN" sz="2000" dirty="0"/>
          </a:p>
          <a:p>
            <a:endParaRPr lang="en-US" altLang="zh-CN" sz="2000" dirty="0" smtClean="0"/>
          </a:p>
          <a:p>
            <a:endParaRPr lang="en-US" altLang="zh-CN" sz="2000" dirty="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p:pic>
        <p:nvPicPr>
          <p:cNvPr id="5" name="图片 4"/>
          <p:cNvPicPr>
            <a:picLocks noChangeAspect="1"/>
          </p:cNvPicPr>
          <p:nvPr/>
        </p:nvPicPr>
        <p:blipFill>
          <a:blip r:embed="rId2"/>
          <a:stretch>
            <a:fillRect/>
          </a:stretch>
        </p:blipFill>
        <p:spPr>
          <a:xfrm>
            <a:off x="2320915" y="1878895"/>
            <a:ext cx="1029511" cy="399198"/>
          </a:xfrm>
          <a:prstGeom prst="rect">
            <a:avLst/>
          </a:prstGeom>
        </p:spPr>
      </p:pic>
      <p:pic>
        <p:nvPicPr>
          <p:cNvPr id="6" name="图片 5"/>
          <p:cNvPicPr>
            <a:picLocks noChangeAspect="1"/>
          </p:cNvPicPr>
          <p:nvPr/>
        </p:nvPicPr>
        <p:blipFill>
          <a:blip r:embed="rId3"/>
          <a:stretch>
            <a:fillRect/>
          </a:stretch>
        </p:blipFill>
        <p:spPr>
          <a:xfrm>
            <a:off x="2228575" y="2670969"/>
            <a:ext cx="6138185" cy="507228"/>
          </a:xfrm>
          <a:prstGeom prst="rect">
            <a:avLst/>
          </a:prstGeom>
        </p:spPr>
      </p:pic>
      <p:pic>
        <p:nvPicPr>
          <p:cNvPr id="8" name="图片 7"/>
          <p:cNvPicPr>
            <a:picLocks noChangeAspect="1"/>
          </p:cNvPicPr>
          <p:nvPr/>
        </p:nvPicPr>
        <p:blipFill>
          <a:blip r:embed="rId4"/>
          <a:stretch>
            <a:fillRect/>
          </a:stretch>
        </p:blipFill>
        <p:spPr>
          <a:xfrm>
            <a:off x="2237719" y="3360266"/>
            <a:ext cx="2681753" cy="454286"/>
          </a:xfrm>
          <a:prstGeom prst="rect">
            <a:avLst/>
          </a:prstGeom>
        </p:spPr>
      </p:pic>
      <p:pic>
        <p:nvPicPr>
          <p:cNvPr id="9" name="图片 8"/>
          <p:cNvPicPr>
            <a:picLocks noChangeAspect="1"/>
          </p:cNvPicPr>
          <p:nvPr/>
        </p:nvPicPr>
        <p:blipFill>
          <a:blip r:embed="rId5"/>
          <a:stretch>
            <a:fillRect/>
          </a:stretch>
        </p:blipFill>
        <p:spPr>
          <a:xfrm>
            <a:off x="2228575" y="4299482"/>
            <a:ext cx="2027108" cy="456813"/>
          </a:xfrm>
          <a:prstGeom prst="rect">
            <a:avLst/>
          </a:prstGeom>
        </p:spPr>
      </p:pic>
      <p:pic>
        <p:nvPicPr>
          <p:cNvPr id="10" name="图片 9"/>
          <p:cNvPicPr>
            <a:picLocks noChangeAspect="1"/>
          </p:cNvPicPr>
          <p:nvPr/>
        </p:nvPicPr>
        <p:blipFill>
          <a:blip r:embed="rId6"/>
          <a:stretch>
            <a:fillRect/>
          </a:stretch>
        </p:blipFill>
        <p:spPr>
          <a:xfrm>
            <a:off x="2228575" y="5116050"/>
            <a:ext cx="1767993" cy="411516"/>
          </a:xfrm>
          <a:prstGeom prst="rect">
            <a:avLst/>
          </a:prstGeom>
        </p:spPr>
      </p:pic>
      <p:sp>
        <p:nvSpPr>
          <p:cNvPr id="11" name="矩形 10"/>
          <p:cNvSpPr/>
          <p:nvPr/>
        </p:nvSpPr>
        <p:spPr>
          <a:xfrm>
            <a:off x="3374136" y="4299482"/>
            <a:ext cx="881546" cy="456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656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a:latin typeface="+mn-ea"/>
                <a:ea typeface="+mn-ea"/>
              </a:rPr>
              <a:t>3</a:t>
            </a:r>
            <a:r>
              <a:rPr lang="en-US" altLang="zh-CN" dirty="0" smtClean="0">
                <a:latin typeface="+mn-ea"/>
                <a:ea typeface="+mn-ea"/>
              </a:rPr>
              <a:t>.</a:t>
            </a:r>
            <a:r>
              <a:rPr lang="zh-CN" altLang="en-US" dirty="0" smtClean="0">
                <a:latin typeface="+mn-ea"/>
                <a:ea typeface="+mn-ea"/>
              </a:rPr>
              <a:t>拟牛顿法</a:t>
            </a:r>
            <a:r>
              <a:rPr lang="en-US" altLang="zh-CN" dirty="0" smtClean="0">
                <a:latin typeface="+mn-ea"/>
                <a:ea typeface="+mn-ea"/>
              </a:rPr>
              <a:t>(BFGS)</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93618" y="1486410"/>
                <a:ext cx="10515600" cy="5038678"/>
              </a:xfrm>
            </p:spPr>
            <p:txBody>
              <a:bodyPr>
                <a:normAutofit/>
              </a:bodyPr>
              <a:lstStyle/>
              <a:p>
                <a:r>
                  <a:rPr lang="zh-CN" altLang="en-US" sz="2000" dirty="0" smtClean="0"/>
                  <a:t>拟牛顿法的思路：采用</a:t>
                </a:r>
                <a:r>
                  <a:rPr lang="en-US" altLang="zh-CN" sz="2000" dirty="0" smtClean="0"/>
                  <a:t>n</a:t>
                </a:r>
                <a:r>
                  <a:rPr lang="zh-CN" altLang="en-US" sz="2000" dirty="0" smtClean="0"/>
                  <a:t>阶矩阵</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𝐺</m:t>
                        </m:r>
                      </m:e>
                      <m:sub>
                        <m:r>
                          <a:rPr lang="en-US" altLang="zh-CN" sz="2000" i="1" dirty="0" smtClean="0">
                            <a:latin typeface="Cambria Math" panose="02040503050406030204" pitchFamily="18" charset="0"/>
                          </a:rPr>
                          <m:t>𝑘</m:t>
                        </m:r>
                      </m:sub>
                    </m:sSub>
                  </m:oMath>
                </a14:m>
                <a:r>
                  <a:rPr lang="en-US" altLang="zh-CN" sz="2000" dirty="0" smtClean="0"/>
                  <a:t>=</a:t>
                </a:r>
                <a14:m>
                  <m:oMath xmlns:m="http://schemas.openxmlformats.org/officeDocument/2006/math">
                    <m:r>
                      <a:rPr lang="en-US" altLang="zh-CN" sz="2000" i="1" dirty="0" smtClean="0">
                        <a:latin typeface="Cambria Math" panose="02040503050406030204" pitchFamily="18" charset="0"/>
                      </a:rPr>
                      <m:t>𝐺</m:t>
                    </m:r>
                    <m:d>
                      <m:dPr>
                        <m:ctrlPr>
                          <a:rPr lang="en-US" altLang="zh-CN" sz="2000" i="1" dirty="0" smtClean="0">
                            <a:latin typeface="Cambria Math" panose="02040503050406030204" pitchFamily="18" charset="0"/>
                          </a:rPr>
                        </m:ctrlPr>
                      </m:dPr>
                      <m:e>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𝑥</m:t>
                            </m:r>
                          </m:e>
                          <m:sup>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𝑘</m:t>
                                </m:r>
                              </m:e>
                            </m:d>
                          </m:sup>
                        </m:sSup>
                      </m:e>
                    </m:d>
                    <m:r>
                      <a:rPr lang="zh-CN" altLang="en-US" sz="2000" i="1" dirty="0">
                        <a:latin typeface="Cambria Math" panose="02040503050406030204" pitchFamily="18" charset="0"/>
                      </a:rPr>
                      <m:t>来近似</m:t>
                    </m:r>
                  </m:oMath>
                </a14:m>
                <a:r>
                  <a:rPr lang="zh-CN" altLang="en-US" sz="2000" dirty="0" smtClean="0"/>
                  <a:t>替代海森矩阵的逆矩阵</a:t>
                </a:r>
                <a:endParaRPr lang="en-US" altLang="zh-CN" sz="2000" dirty="0" smtClean="0"/>
              </a:p>
              <a:p>
                <a:pPr marL="0" indent="0">
                  <a:buNone/>
                </a:pPr>
                <a:r>
                  <a:rPr lang="zh-CN" altLang="en-US" sz="2000" dirty="0"/>
                  <a:t> </a:t>
                </a:r>
                <a:r>
                  <a:rPr lang="zh-CN" altLang="en-US" sz="2000" dirty="0" smtClean="0"/>
                  <a:t>                                或者考虑用</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𝐵</m:t>
                        </m:r>
                      </m:e>
                      <m:sub>
                        <m:r>
                          <a:rPr lang="en-US" altLang="zh-CN" sz="2000" i="1" dirty="0" smtClean="0">
                            <a:latin typeface="Cambria Math" panose="02040503050406030204" pitchFamily="18" charset="0"/>
                          </a:rPr>
                          <m:t>𝑘</m:t>
                        </m:r>
                      </m:sub>
                    </m:sSub>
                    <m:r>
                      <a:rPr lang="zh-CN" altLang="en-US" sz="2000" i="1" dirty="0">
                        <a:latin typeface="Cambria Math" panose="02040503050406030204" pitchFamily="18" charset="0"/>
                      </a:rPr>
                      <m:t>逼近</m:t>
                    </m:r>
                  </m:oMath>
                </a14:m>
                <a:r>
                  <a:rPr lang="zh-CN" altLang="en-US" sz="2000" dirty="0" smtClean="0"/>
                  <a:t>海森矩阵</a:t>
                </a:r>
                <a:r>
                  <a:rPr lang="en-US" altLang="zh-CN" sz="2000" dirty="0" smtClean="0"/>
                  <a:t>(BFGS)</a:t>
                </a:r>
              </a:p>
              <a:p>
                <a:r>
                  <a:rPr lang="zh-CN" altLang="en-US" sz="2000" dirty="0" smtClean="0"/>
                  <a:t>对于二阶泰勒展开求导： </a:t>
                </a:r>
                <a:endParaRPr lang="en-US" altLang="zh-CN" sz="2000" dirty="0" smtClean="0"/>
              </a:p>
              <a:p>
                <a:endParaRPr lang="en-US" altLang="zh-CN" sz="2000" dirty="0"/>
              </a:p>
              <a:p>
                <a:r>
                  <a:rPr lang="zh-CN" altLang="en-US" sz="2000" dirty="0" smtClean="0"/>
                  <a:t>记：</a:t>
                </a:r>
                <a:endParaRPr lang="en-US" altLang="zh-CN" sz="2000" dirty="0" smtClean="0"/>
              </a:p>
              <a:p>
                <a:endParaRPr lang="en-US" altLang="zh-CN" sz="2000" dirty="0" smtClean="0"/>
              </a:p>
              <a:p>
                <a:r>
                  <a:rPr lang="zh-CN" altLang="en-US" sz="2000" dirty="0" smtClean="0"/>
                  <a:t>则：</a:t>
                </a:r>
                <a:endParaRPr lang="en-US" altLang="zh-CN" sz="2000" dirty="0" smtClean="0"/>
              </a:p>
              <a:p>
                <a:endParaRPr lang="en-US" altLang="zh-CN" sz="2000" dirty="0"/>
              </a:p>
              <a:p>
                <a:r>
                  <a:rPr lang="zh-CN" altLang="en-US" sz="2000" dirty="0" smtClean="0"/>
                  <a:t>相应的拟牛顿条件：</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93618" y="1486410"/>
                <a:ext cx="10515600" cy="5038678"/>
              </a:xfrm>
              <a:blipFill>
                <a:blip r:embed="rId2"/>
                <a:stretch>
                  <a:fillRect l="-522" t="-726"/>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143651" y="2674545"/>
            <a:ext cx="2972058" cy="457240"/>
          </a:xfrm>
          <a:prstGeom prst="rect">
            <a:avLst/>
          </a:prstGeom>
        </p:spPr>
      </p:pic>
      <p:pic>
        <p:nvPicPr>
          <p:cNvPr id="4" name="图片 3"/>
          <p:cNvPicPr>
            <a:picLocks noChangeAspect="1"/>
          </p:cNvPicPr>
          <p:nvPr/>
        </p:nvPicPr>
        <p:blipFill>
          <a:blip r:embed="rId4"/>
          <a:stretch>
            <a:fillRect/>
          </a:stretch>
        </p:blipFill>
        <p:spPr>
          <a:xfrm>
            <a:off x="2143651" y="3410895"/>
            <a:ext cx="3497883" cy="441998"/>
          </a:xfrm>
          <a:prstGeom prst="rect">
            <a:avLst/>
          </a:prstGeom>
        </p:spPr>
      </p:pic>
      <p:pic>
        <p:nvPicPr>
          <p:cNvPr id="12" name="图片 11"/>
          <p:cNvPicPr>
            <a:picLocks noChangeAspect="1"/>
          </p:cNvPicPr>
          <p:nvPr/>
        </p:nvPicPr>
        <p:blipFill>
          <a:blip r:embed="rId5"/>
          <a:stretch>
            <a:fillRect/>
          </a:stretch>
        </p:blipFill>
        <p:spPr>
          <a:xfrm>
            <a:off x="2143651" y="4216961"/>
            <a:ext cx="1099717" cy="409699"/>
          </a:xfrm>
          <a:prstGeom prst="rect">
            <a:avLst/>
          </a:prstGeom>
        </p:spPr>
      </p:pic>
      <p:pic>
        <p:nvPicPr>
          <p:cNvPr id="13" name="图片 12"/>
          <p:cNvPicPr>
            <a:picLocks noChangeAspect="1"/>
          </p:cNvPicPr>
          <p:nvPr/>
        </p:nvPicPr>
        <p:blipFill>
          <a:blip r:embed="rId6"/>
          <a:stretch>
            <a:fillRect/>
          </a:stretch>
        </p:blipFill>
        <p:spPr>
          <a:xfrm>
            <a:off x="2143651" y="5308361"/>
            <a:ext cx="1249788" cy="441998"/>
          </a:xfrm>
          <a:prstGeom prst="rect">
            <a:avLst/>
          </a:prstGeom>
        </p:spPr>
      </p:pic>
    </p:spTree>
    <p:extLst>
      <p:ext uri="{BB962C8B-B14F-4D97-AF65-F5344CB8AC3E}">
        <p14:creationId xmlns:p14="http://schemas.microsoft.com/office/powerpoint/2010/main" val="3775909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a:latin typeface="+mn-ea"/>
                <a:ea typeface="+mn-ea"/>
              </a:rPr>
              <a:t>3</a:t>
            </a:r>
            <a:r>
              <a:rPr lang="en-US" altLang="zh-CN" dirty="0" smtClean="0">
                <a:latin typeface="+mn-ea"/>
                <a:ea typeface="+mn-ea"/>
              </a:rPr>
              <a:t>.</a:t>
            </a:r>
            <a:r>
              <a:rPr lang="zh-CN" altLang="en-US" dirty="0" smtClean="0">
                <a:latin typeface="+mn-ea"/>
                <a:ea typeface="+mn-ea"/>
              </a:rPr>
              <a:t>拟牛顿法</a:t>
            </a:r>
            <a:r>
              <a:rPr lang="en-US" altLang="zh-CN" dirty="0" smtClean="0">
                <a:latin typeface="+mn-ea"/>
                <a:ea typeface="+mn-ea"/>
              </a:rPr>
              <a:t>(BFGS)</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893618" y="1486410"/>
                <a:ext cx="10515600" cy="5038678"/>
              </a:xfrm>
            </p:spPr>
            <p:txBody>
              <a:bodyPr>
                <a:normAutofit/>
              </a:bodyPr>
              <a:lstStyle/>
              <a:p>
                <a:r>
                  <a:rPr lang="zh-CN" altLang="en-US" sz="2000" dirty="0" smtClean="0"/>
                  <a:t>假设</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𝐵</m:t>
                        </m:r>
                      </m:e>
                      <m:sub>
                        <m:r>
                          <a:rPr lang="en-US" altLang="zh-CN" sz="2000" i="1" dirty="0" smtClean="0">
                            <a:latin typeface="Cambria Math" panose="02040503050406030204" pitchFamily="18" charset="0"/>
                          </a:rPr>
                          <m:t>𝑘</m:t>
                        </m:r>
                        <m:r>
                          <a:rPr lang="en-US" altLang="zh-CN" sz="2000" i="0" dirty="0" smtClean="0">
                            <a:latin typeface="Cambria Math" panose="02040503050406030204" pitchFamily="18" charset="0"/>
                          </a:rPr>
                          <m:t>+1</m:t>
                        </m:r>
                      </m:sub>
                    </m:sSub>
                    <m:r>
                      <a:rPr lang="zh-CN" altLang="en-US" sz="2000" i="1" dirty="0">
                        <a:latin typeface="Cambria Math" panose="02040503050406030204" pitchFamily="18" charset="0"/>
                      </a:rPr>
                      <m:t>由</m:t>
                    </m:r>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𝐵</m:t>
                        </m:r>
                      </m:e>
                      <m:sub>
                        <m:r>
                          <a:rPr lang="en-US" altLang="zh-CN" sz="2000" i="1" dirty="0" smtClean="0">
                            <a:latin typeface="Cambria Math" panose="02040503050406030204" pitchFamily="18" charset="0"/>
                          </a:rPr>
                          <m:t>𝑘</m:t>
                        </m:r>
                      </m:sub>
                    </m:sSub>
                    <m:r>
                      <a:rPr lang="zh-CN" altLang="en-US" sz="2000" i="1" dirty="0">
                        <a:latin typeface="Cambria Math" panose="02040503050406030204" pitchFamily="18" charset="0"/>
                      </a:rPr>
                      <m:t>加上</m:t>
                    </m:r>
                  </m:oMath>
                </a14:m>
                <a:r>
                  <a:rPr lang="zh-CN" altLang="en-US" sz="2000" dirty="0" smtClean="0"/>
                  <a:t>两个附加项构成：</a:t>
                </a:r>
                <a:endParaRPr lang="en-US" altLang="zh-CN" sz="2000" dirty="0" smtClean="0"/>
              </a:p>
              <a:p>
                <a:endParaRPr lang="en-US" altLang="zh-CN" sz="2000" dirty="0"/>
              </a:p>
              <a:p>
                <a:r>
                  <a:rPr lang="zh-CN" altLang="en-US" sz="2000" dirty="0" smtClean="0"/>
                  <a:t>变换：</a:t>
                </a:r>
                <a:endParaRPr lang="en-US" altLang="zh-CN" sz="2000" dirty="0" smtClean="0"/>
              </a:p>
              <a:p>
                <a:endParaRPr lang="en-US" altLang="zh-CN" sz="2000" dirty="0"/>
              </a:p>
              <a:p>
                <a:r>
                  <a:rPr lang="zh-CN" altLang="en-US" sz="2000" dirty="0" smtClean="0"/>
                  <a:t>使</a:t>
                </a:r>
                <a:r>
                  <a:rPr lang="en-US" altLang="zh-CN" sz="2000" dirty="0" smtClean="0"/>
                  <a:t>P</a:t>
                </a:r>
                <a:r>
                  <a:rPr lang="zh-CN" altLang="en-US" sz="2000" dirty="0" smtClean="0"/>
                  <a:t>和</a:t>
                </a:r>
                <a:r>
                  <a:rPr lang="en-US" altLang="zh-CN" sz="2000" dirty="0" smtClean="0"/>
                  <a:t>Q</a:t>
                </a:r>
                <a:r>
                  <a:rPr lang="zh-CN" altLang="en-US" sz="2000" dirty="0" smtClean="0"/>
                  <a:t>会满足：</a:t>
                </a:r>
                <a:endParaRPr lang="en-US" altLang="zh-CN" sz="2000" dirty="0" smtClean="0"/>
              </a:p>
              <a:p>
                <a:pPr marL="0" indent="0">
                  <a:buNone/>
                </a:pPr>
                <a:endParaRPr lang="en-US" altLang="zh-CN" sz="2000" dirty="0"/>
              </a:p>
              <a:p>
                <a:r>
                  <a:rPr lang="zh-CN" altLang="en-US" sz="2000" dirty="0" smtClean="0"/>
                  <a:t>对于</a:t>
                </a:r>
                <a:r>
                  <a:rPr lang="en-US" altLang="zh-CN" sz="2000" dirty="0" smtClean="0"/>
                  <a:t>P</a:t>
                </a:r>
                <a:r>
                  <a:rPr lang="zh-CN" altLang="en-US" sz="2000" dirty="0" smtClean="0"/>
                  <a:t>和</a:t>
                </a:r>
                <a:r>
                  <a:rPr lang="en-US" altLang="zh-CN" sz="2000" dirty="0" smtClean="0"/>
                  <a:t>Q</a:t>
                </a:r>
                <a:r>
                  <a:rPr lang="zh-CN" altLang="en-US" sz="2000" dirty="0" smtClean="0"/>
                  <a:t>，我们可以取适当的值，例如：</a:t>
                </a:r>
                <a:endParaRPr lang="en-US" altLang="zh-CN" sz="2000" dirty="0" smtClean="0"/>
              </a:p>
              <a:p>
                <a:endParaRPr lang="en-US" altLang="zh-CN" sz="2000" dirty="0"/>
              </a:p>
              <a:p>
                <a:endParaRPr lang="en-US" altLang="zh-CN" sz="2000" dirty="0" smtClean="0"/>
              </a:p>
              <a:p>
                <a:r>
                  <a:rPr lang="zh-CN" altLang="en-US" sz="2000" dirty="0" smtClean="0"/>
                  <a:t>则得到迭代公式：</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893618" y="1486410"/>
                <a:ext cx="10515600" cy="5038678"/>
              </a:xfrm>
              <a:blipFill>
                <a:blip r:embed="rId2"/>
                <a:stretch>
                  <a:fillRect l="-522" t="-133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758349" y="1876023"/>
            <a:ext cx="2103302" cy="472481"/>
          </a:xfrm>
          <a:prstGeom prst="rect">
            <a:avLst/>
          </a:prstGeom>
        </p:spPr>
      </p:pic>
      <p:pic>
        <p:nvPicPr>
          <p:cNvPr id="6" name="图片 5"/>
          <p:cNvPicPr>
            <a:picLocks noChangeAspect="1"/>
          </p:cNvPicPr>
          <p:nvPr/>
        </p:nvPicPr>
        <p:blipFill>
          <a:blip r:embed="rId4"/>
          <a:stretch>
            <a:fillRect/>
          </a:stretch>
        </p:blipFill>
        <p:spPr>
          <a:xfrm>
            <a:off x="2758349" y="2705387"/>
            <a:ext cx="2994920" cy="449619"/>
          </a:xfrm>
          <a:prstGeom prst="rect">
            <a:avLst/>
          </a:prstGeom>
        </p:spPr>
      </p:pic>
      <p:pic>
        <p:nvPicPr>
          <p:cNvPr id="9" name="图片 8"/>
          <p:cNvPicPr>
            <a:picLocks noChangeAspect="1"/>
          </p:cNvPicPr>
          <p:nvPr/>
        </p:nvPicPr>
        <p:blipFill>
          <a:blip r:embed="rId5"/>
          <a:stretch>
            <a:fillRect/>
          </a:stretch>
        </p:blipFill>
        <p:spPr>
          <a:xfrm>
            <a:off x="2614237" y="4338933"/>
            <a:ext cx="1478408" cy="792549"/>
          </a:xfrm>
          <a:prstGeom prst="rect">
            <a:avLst/>
          </a:prstGeom>
        </p:spPr>
      </p:pic>
      <p:pic>
        <p:nvPicPr>
          <p:cNvPr id="10" name="图片 9"/>
          <p:cNvPicPr>
            <a:picLocks noChangeAspect="1"/>
          </p:cNvPicPr>
          <p:nvPr/>
        </p:nvPicPr>
        <p:blipFill>
          <a:blip r:embed="rId6"/>
          <a:stretch>
            <a:fillRect/>
          </a:stretch>
        </p:blipFill>
        <p:spPr>
          <a:xfrm>
            <a:off x="2758349" y="3532431"/>
            <a:ext cx="990686" cy="365792"/>
          </a:xfrm>
          <a:prstGeom prst="rect">
            <a:avLst/>
          </a:prstGeom>
        </p:spPr>
      </p:pic>
      <p:pic>
        <p:nvPicPr>
          <p:cNvPr id="11" name="图片 10"/>
          <p:cNvPicPr>
            <a:picLocks noChangeAspect="1"/>
          </p:cNvPicPr>
          <p:nvPr/>
        </p:nvPicPr>
        <p:blipFill>
          <a:blip r:embed="rId7"/>
          <a:stretch>
            <a:fillRect/>
          </a:stretch>
        </p:blipFill>
        <p:spPr>
          <a:xfrm>
            <a:off x="4092645" y="3555293"/>
            <a:ext cx="1318374" cy="342930"/>
          </a:xfrm>
          <a:prstGeom prst="rect">
            <a:avLst/>
          </a:prstGeom>
        </p:spPr>
      </p:pic>
      <p:pic>
        <p:nvPicPr>
          <p:cNvPr id="14" name="图片 13"/>
          <p:cNvPicPr>
            <a:picLocks noChangeAspect="1"/>
          </p:cNvPicPr>
          <p:nvPr/>
        </p:nvPicPr>
        <p:blipFill>
          <a:blip r:embed="rId8"/>
          <a:stretch>
            <a:fillRect/>
          </a:stretch>
        </p:blipFill>
        <p:spPr>
          <a:xfrm>
            <a:off x="4255809" y="4277968"/>
            <a:ext cx="2095682" cy="853514"/>
          </a:xfrm>
          <a:prstGeom prst="rect">
            <a:avLst/>
          </a:prstGeom>
        </p:spPr>
      </p:pic>
      <p:pic>
        <p:nvPicPr>
          <p:cNvPr id="15" name="图片 14"/>
          <p:cNvPicPr>
            <a:picLocks noChangeAspect="1"/>
          </p:cNvPicPr>
          <p:nvPr/>
        </p:nvPicPr>
        <p:blipFill>
          <a:blip r:embed="rId9"/>
          <a:stretch>
            <a:fillRect/>
          </a:stretch>
        </p:blipFill>
        <p:spPr>
          <a:xfrm>
            <a:off x="2758349" y="5572192"/>
            <a:ext cx="3208298" cy="762066"/>
          </a:xfrm>
          <a:prstGeom prst="rect">
            <a:avLst/>
          </a:prstGeom>
        </p:spPr>
      </p:pic>
    </p:spTree>
    <p:extLst>
      <p:ext uri="{BB962C8B-B14F-4D97-AF65-F5344CB8AC3E}">
        <p14:creationId xmlns:p14="http://schemas.microsoft.com/office/powerpoint/2010/main" val="1383021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54015"/>
          </a:xfrm>
        </p:spPr>
        <p:txBody>
          <a:bodyPr/>
          <a:lstStyle/>
          <a:p>
            <a:r>
              <a:rPr lang="en-US" altLang="zh-CN" dirty="0">
                <a:latin typeface="+mn-ea"/>
                <a:ea typeface="+mn-ea"/>
              </a:rPr>
              <a:t>3</a:t>
            </a:r>
            <a:r>
              <a:rPr lang="en-US" altLang="zh-CN" dirty="0" smtClean="0">
                <a:latin typeface="+mn-ea"/>
                <a:ea typeface="+mn-ea"/>
              </a:rPr>
              <a:t>.</a:t>
            </a:r>
            <a:r>
              <a:rPr lang="zh-CN" altLang="en-US" dirty="0" smtClean="0">
                <a:latin typeface="+mn-ea"/>
                <a:ea typeface="+mn-ea"/>
              </a:rPr>
              <a:t>拟牛顿法</a:t>
            </a:r>
            <a:r>
              <a:rPr lang="en-US" altLang="zh-CN" dirty="0" smtClean="0">
                <a:latin typeface="+mn-ea"/>
                <a:ea typeface="+mn-ea"/>
              </a:rPr>
              <a:t>(BFGS)</a:t>
            </a:r>
            <a:endParaRPr lang="zh-CN" altLang="en-US" dirty="0">
              <a:latin typeface="+mn-ea"/>
              <a:ea typeface="+mn-ea"/>
            </a:endParaRPr>
          </a:p>
        </p:txBody>
      </p:sp>
      <p:sp>
        <p:nvSpPr>
          <p:cNvPr id="7" name="内容占位符 6"/>
          <p:cNvSpPr>
            <a:spLocks noGrp="1"/>
          </p:cNvSpPr>
          <p:nvPr>
            <p:ph idx="1"/>
          </p:nvPr>
        </p:nvSpPr>
        <p:spPr>
          <a:xfrm>
            <a:off x="893618" y="1486410"/>
            <a:ext cx="10515600" cy="5038678"/>
          </a:xfrm>
        </p:spPr>
        <p:txBody>
          <a:bodyPr>
            <a:normAutofit/>
          </a:bodyPr>
          <a:lstStyle/>
          <a:p>
            <a:endParaRPr lang="en-US" altLang="zh-CN" sz="2000" dirty="0" smtClean="0"/>
          </a:p>
          <a:p>
            <a:endParaRPr lang="en-US" altLang="zh-CN" sz="2000" dirty="0" smtClean="0"/>
          </a:p>
          <a:p>
            <a:endParaRPr lang="en-US" altLang="zh-CN" sz="1600" dirty="0"/>
          </a:p>
          <a:p>
            <a:pPr lvl="1"/>
            <a:endParaRPr lang="en-US" altLang="zh-CN" sz="1600" dirty="0" smtClean="0"/>
          </a:p>
          <a:p>
            <a:pPr lvl="1"/>
            <a:endParaRPr lang="en-US" altLang="zh-CN" sz="1600" dirty="0" smtClean="0"/>
          </a:p>
          <a:p>
            <a:pPr lvl="1"/>
            <a:endParaRPr lang="en-US" altLang="zh-CN" sz="1600" dirty="0" smtClean="0"/>
          </a:p>
          <a:p>
            <a:pPr lvl="1"/>
            <a:endParaRPr lang="en-US" altLang="zh-CN" sz="2000" dirty="0"/>
          </a:p>
        </p:txBody>
      </p:sp>
      <p:pic>
        <p:nvPicPr>
          <p:cNvPr id="4" name="图片 3"/>
          <p:cNvPicPr>
            <a:picLocks noChangeAspect="1"/>
          </p:cNvPicPr>
          <p:nvPr/>
        </p:nvPicPr>
        <p:blipFill>
          <a:blip r:embed="rId2"/>
          <a:stretch>
            <a:fillRect/>
          </a:stretch>
        </p:blipFill>
        <p:spPr>
          <a:xfrm>
            <a:off x="893618" y="1323276"/>
            <a:ext cx="7155800" cy="5364945"/>
          </a:xfrm>
          <a:prstGeom prst="rect">
            <a:avLst/>
          </a:prstGeom>
        </p:spPr>
      </p:pic>
      <p:sp>
        <p:nvSpPr>
          <p:cNvPr id="8" name="矩形 7"/>
          <p:cNvSpPr/>
          <p:nvPr/>
        </p:nvSpPr>
        <p:spPr>
          <a:xfrm>
            <a:off x="3145536" y="4846320"/>
            <a:ext cx="2487168" cy="667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9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香</a:t>
            </a:r>
            <a:r>
              <a:rPr lang="zh-CN" altLang="en-US" dirty="0" smtClean="0"/>
              <a:t>农辅助定理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94716"/>
                <a:ext cx="10254673" cy="4287924"/>
              </a:xfrm>
            </p:spPr>
            <p:txBody>
              <a:bodyPr>
                <a:normAutofit/>
              </a:bodyPr>
              <a:lstStyle/>
              <a:p>
                <a:pPr marL="0" indent="0">
                  <a:buNone/>
                </a:pPr>
                <a:r>
                  <a:rPr lang="zh-CN" altLang="en-US" dirty="0" smtClean="0"/>
                  <a:t>     对集合</a:t>
                </a:r>
                <a:r>
                  <a:rPr lang="en-US" altLang="zh-CN" dirty="0" smtClean="0"/>
                  <a:t>X</a:t>
                </a:r>
                <a:r>
                  <a:rPr lang="zh-CN" altLang="en-US" dirty="0" smtClean="0"/>
                  <a:t>的概率空间为</a:t>
                </a:r>
                <a14:m>
                  <m:oMath xmlns:m="http://schemas.openxmlformats.org/officeDocument/2006/math">
                    <m:d>
                      <m:dPr>
                        <m:begChr m:val=""/>
                        <m:ctrlPr>
                          <a:rPr lang="zh-CN" altLang="en-US" i="1" smtClean="0">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𝑛</m:t>
                            </m:r>
                          </m:sub>
                        </m:sSub>
                      </m:e>
                    </m:d>
                  </m:oMath>
                </a14:m>
                <a:r>
                  <a:rPr lang="zh-CN" altLang="en-US" dirty="0" smtClean="0"/>
                  <a:t>，</a:t>
                </a:r>
                <a:r>
                  <a:rPr lang="en-US" altLang="zh-CN" dirty="0" smtClean="0"/>
                  <a:t>X’</a:t>
                </a:r>
                <a:r>
                  <a:rPr lang="zh-CN" altLang="en-US" dirty="0" smtClean="0"/>
                  <a:t>的概率空间为</a:t>
                </a:r>
                <a14:m>
                  <m:oMath xmlns:m="http://schemas.openxmlformats.org/officeDocument/2006/math">
                    <m:d>
                      <m:dPr>
                        <m:begChr m:val=""/>
                        <m:ctrlPr>
                          <a:rPr lang="zh-CN" altLang="en-US" i="1" smtClean="0">
                            <a:latin typeface="Cambria Math" panose="02040503050406030204" pitchFamily="18" charset="0"/>
                          </a:rPr>
                        </m:ctrlPr>
                      </m:dPr>
                      <m:e>
                        <m:r>
                          <a:rPr lang="en-US" altLang="zh-CN" b="0" i="1" smtClean="0">
                            <a:latin typeface="Cambria Math" panose="02040503050406030204" pitchFamily="18" charset="0"/>
                          </a:rPr>
                          <m:t>𝑄</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a:rPr lang="zh-CN" altLang="en-US" i="1">
                                <a:latin typeface="Cambria Math" panose="02040503050406030204" pitchFamily="18" charset="0"/>
                              </a:rPr>
                              <m:t>𝑛</m:t>
                            </m:r>
                          </m:sub>
                        </m:sSub>
                      </m:e>
                    </m:d>
                    <m:r>
                      <a:rPr lang="zh-CN" altLang="en-US" i="1">
                        <a:latin typeface="Cambria Math" panose="02040503050406030204" pitchFamily="18" charset="0"/>
                      </a:rPr>
                      <m:t>，</m:t>
                    </m:r>
                  </m:oMath>
                </a14:m>
                <a:r>
                  <a:rPr lang="zh-CN" altLang="en-US" dirty="0" smtClean="0"/>
                  <a:t>满足</a:t>
                </a:r>
                <a:endParaRPr lang="en-US" altLang="zh-CN" dirty="0" smtClean="0"/>
              </a:p>
              <a:p>
                <a:pPr marL="0" indent="0">
                  <a:buNone/>
                </a:pPr>
                <a:endParaRPr lang="en-US" altLang="zh-CN" dirty="0"/>
              </a:p>
              <a:p>
                <a:pPr marL="0" indent="0">
                  <a:buNone/>
                </a:pPr>
                <a:endParaRPr lang="en-US" altLang="zh-CN" dirty="0"/>
              </a:p>
              <a:p>
                <a:pPr marL="0" indent="0">
                  <a:buNone/>
                </a:pPr>
                <a:r>
                  <a:rPr lang="en-US" altLang="zh-CN" dirty="0" smtClean="0"/>
                  <a:t>      </a:t>
                </a:r>
                <a:r>
                  <a:rPr lang="zh-CN" altLang="en-US" dirty="0" smtClean="0"/>
                  <a:t>概率分布</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对</m:t>
                    </m:r>
                  </m:oMath>
                </a14:m>
                <a:r>
                  <a:rPr lang="zh-CN" altLang="en-US" dirty="0" smtClean="0"/>
                  <a:t>其他概率分布</a:t>
                </a:r>
                <a14:m>
                  <m:oMath xmlns:m="http://schemas.openxmlformats.org/officeDocument/2006/math">
                    <m:sSub>
                      <m:sSubPr>
                        <m:ctrlPr>
                          <a:rPr lang="zh-CN" altLang="en-US"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oMath>
                </a14:m>
                <a:r>
                  <a:rPr lang="zh-CN" altLang="en-US" dirty="0" smtClean="0"/>
                  <a:t>的自信息量</a:t>
                </a:r>
                <a:r>
                  <a:rPr lang="en-US" altLang="zh-CN" dirty="0" smtClean="0"/>
                  <a:t>-</a:t>
                </a:r>
                <a14:m>
                  <m:oMath xmlns:m="http://schemas.openxmlformats.org/officeDocument/2006/math">
                    <m:r>
                      <m:rPr>
                        <m:sty m:val="p"/>
                      </m:rPr>
                      <a:rPr lang="zh-CN" altLang="en-US">
                        <a:latin typeface="Cambria Math" panose="02040503050406030204" pitchFamily="18" charset="0"/>
                      </a:rPr>
                      <m:t>log</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oMath>
                </a14:m>
                <a:r>
                  <a:rPr lang="zh-CN" altLang="en-US" dirty="0" smtClean="0"/>
                  <a:t>取数学期望的值必不小于</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smtClean="0"/>
                  <a:t>本身的熵。</a:t>
                </a:r>
                <a:endParaRPr lang="zh-CN" altLang="en-US" dirty="0"/>
              </a:p>
              <a:p>
                <a:pPr marL="0" indent="0">
                  <a:buNone/>
                </a:pP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94716"/>
                <a:ext cx="10254673" cy="4287924"/>
              </a:xfrm>
              <a:blipFill>
                <a:blip r:embed="rId3"/>
                <a:stretch>
                  <a:fillRect l="-1249" t="-25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07084" y="2514500"/>
                <a:ext cx="508620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m:rPr>
                              <m:sty m:val="p"/>
                            </m:rPr>
                            <a:rPr lang="zh-CN" altLang="en-US" sz="2400" i="0">
                              <a:latin typeface="Cambria Math" panose="02040503050406030204" pitchFamily="18" charset="0"/>
                            </a:rPr>
                            <m:t>log</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e>
                      </m:nary>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m:rPr>
                              <m:sty m:val="p"/>
                            </m:rPr>
                            <a:rPr lang="zh-CN" altLang="en-US" sz="2400" i="0">
                              <a:latin typeface="Cambria Math" panose="02040503050406030204" pitchFamily="18" charset="0"/>
                            </a:rPr>
                            <m:t>log</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𝑞</m:t>
                              </m:r>
                            </m:e>
                            <m:sub>
                              <m:r>
                                <a:rPr lang="zh-CN" altLang="en-US" sz="2400" i="1">
                                  <a:latin typeface="Cambria Math" panose="02040503050406030204" pitchFamily="18" charset="0"/>
                                </a:rPr>
                                <m:t>𝑖</m:t>
                              </m:r>
                            </m:sub>
                          </m:sSub>
                        </m:e>
                      </m:nary>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807084" y="2514500"/>
                <a:ext cx="5086201" cy="988540"/>
              </a:xfrm>
              <a:prstGeom prst="rect">
                <a:avLst/>
              </a:prstGeom>
              <a:blipFill>
                <a:blip r:embed="rId4"/>
                <a:stretch>
                  <a:fillRect/>
                </a:stretch>
              </a:blipFill>
            </p:spPr>
            <p:txBody>
              <a:bodyPr/>
              <a:lstStyle/>
              <a:p>
                <a:r>
                  <a:rPr lang="zh-CN" altLang="en-US">
                    <a:noFill/>
                  </a:rPr>
                  <a:t> </a:t>
                </a:r>
              </a:p>
            </p:txBody>
          </p:sp>
        </mc:Fallback>
      </mc:AlternateContent>
      <p:sp>
        <p:nvSpPr>
          <p:cNvPr id="11" name="下箭头 10"/>
          <p:cNvSpPr/>
          <p:nvPr/>
        </p:nvSpPr>
        <p:spPr>
          <a:xfrm>
            <a:off x="5734627" y="4419074"/>
            <a:ext cx="461818" cy="526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199956" y="5115057"/>
            <a:ext cx="3214256" cy="1200329"/>
          </a:xfrm>
          <a:prstGeom prst="rect">
            <a:avLst/>
          </a:prstGeom>
          <a:noFill/>
        </p:spPr>
        <p:txBody>
          <a:bodyPr wrap="square" rtlCol="0">
            <a:spAutoFit/>
          </a:bodyPr>
          <a:lstStyle/>
          <a:p>
            <a:r>
              <a:rPr lang="zh-CN" altLang="en-US" sz="2400" dirty="0" smtClean="0"/>
              <a:t>不等式左右两式相减，就是</a:t>
            </a:r>
            <a:r>
              <a:rPr lang="en-US" altLang="zh-CN" sz="2400" dirty="0" smtClean="0"/>
              <a:t>P</a:t>
            </a:r>
            <a:r>
              <a:rPr lang="zh-CN" altLang="en-US" sz="2400" dirty="0" smtClean="0"/>
              <a:t>与</a:t>
            </a:r>
            <a:r>
              <a:rPr lang="en-US" altLang="zh-CN" sz="2400" dirty="0" smtClean="0"/>
              <a:t>Q</a:t>
            </a:r>
            <a:r>
              <a:rPr lang="zh-CN" altLang="en-US" sz="2400" dirty="0" smtClean="0"/>
              <a:t>的</a:t>
            </a:r>
            <a:r>
              <a:rPr lang="en-US" altLang="zh-CN" sz="2400" dirty="0" smtClean="0"/>
              <a:t>KL</a:t>
            </a:r>
            <a:r>
              <a:rPr lang="zh-CN" altLang="en-US" sz="2400" dirty="0" smtClean="0"/>
              <a:t>散度</a:t>
            </a:r>
            <a:r>
              <a:rPr lang="en-US" altLang="zh-CN" sz="2400" dirty="0" smtClean="0"/>
              <a:t>(</a:t>
            </a:r>
            <a:r>
              <a:rPr lang="zh-CN" altLang="en-US" sz="2400" dirty="0" smtClean="0"/>
              <a:t>相对熵</a:t>
            </a:r>
            <a:r>
              <a:rPr lang="en-US" altLang="zh-CN" sz="2400" dirty="0" smtClean="0"/>
              <a:t>)</a:t>
            </a:r>
            <a:endParaRPr lang="zh-CN" altLang="en-US" sz="2400" dirty="0"/>
          </a:p>
        </p:txBody>
      </p:sp>
      <p:pic>
        <p:nvPicPr>
          <p:cNvPr id="13" name="图片 12"/>
          <p:cNvPicPr>
            <a:picLocks noChangeAspect="1"/>
          </p:cNvPicPr>
          <p:nvPr/>
        </p:nvPicPr>
        <p:blipFill>
          <a:blip r:embed="rId5"/>
          <a:stretch>
            <a:fillRect/>
          </a:stretch>
        </p:blipFill>
        <p:spPr>
          <a:xfrm>
            <a:off x="4555837" y="5115057"/>
            <a:ext cx="6667500" cy="1038225"/>
          </a:xfrm>
          <a:prstGeom prst="rect">
            <a:avLst/>
          </a:prstGeom>
        </p:spPr>
      </p:pic>
    </p:spTree>
    <p:extLst>
      <p:ext uri="{BB962C8B-B14F-4D97-AF65-F5344CB8AC3E}">
        <p14:creationId xmlns:p14="http://schemas.microsoft.com/office/powerpoint/2010/main" val="170250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animBg="1"/>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198193" y="2396953"/>
            <a:ext cx="5922143" cy="672009"/>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anchor="ctr"/>
          <a:lstStyle/>
          <a:p>
            <a:pPr algn="ctr" eaLnBrk="0" fontAlgn="base" hangingPunct="0">
              <a:spcBef>
                <a:spcPct val="0"/>
              </a:spcBef>
              <a:spcAft>
                <a:spcPct val="0"/>
              </a:spcAft>
              <a:defRPr/>
            </a:pPr>
            <a:endParaRPr lang="zh-CN" altLang="en-US"/>
          </a:p>
        </p:txBody>
      </p:sp>
      <p:sp>
        <p:nvSpPr>
          <p:cNvPr id="12" name="TextBox 187"/>
          <p:cNvSpPr txBox="1"/>
          <p:nvPr/>
        </p:nvSpPr>
        <p:spPr>
          <a:xfrm>
            <a:off x="3492088" y="2389189"/>
            <a:ext cx="5474529" cy="646307"/>
          </a:xfrm>
          <a:prstGeom prst="rect">
            <a:avLst/>
          </a:prstGeom>
          <a:noFill/>
        </p:spPr>
        <p:txBody>
          <a:bodyPr wrap="none" lIns="91417" tIns="45708" rIns="91417" bIns="45708">
            <a:spAutoFit/>
          </a:bodyPr>
          <a:lstStyle/>
          <a:p>
            <a:pPr algn="ctr">
              <a:defRPr/>
            </a:pPr>
            <a:r>
              <a:rPr lang="en-US" altLang="zh-CN" sz="3600" b="1" dirty="0">
                <a:solidFill>
                  <a:schemeClr val="tx1">
                    <a:lumMod val="65000"/>
                    <a:lumOff val="35000"/>
                  </a:schemeClr>
                </a:solidFill>
                <a:latin typeface="微软雅黑" panose="020B0503020204020204" pitchFamily="34" charset="-122"/>
                <a:ea typeface="微软雅黑" panose="020B0503020204020204" pitchFamily="34" charset="-122"/>
              </a:rPr>
              <a:t>Logistic</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回归与</a:t>
            </a:r>
            <a:r>
              <a:rPr lang="en-US" altLang="zh-CN" sz="3600" b="1" dirty="0">
                <a:solidFill>
                  <a:schemeClr val="tx1">
                    <a:lumMod val="65000"/>
                    <a:lumOff val="35000"/>
                  </a:schemeClr>
                </a:solidFill>
                <a:latin typeface="微软雅黑" panose="020B0503020204020204" pitchFamily="34" charset="-122"/>
                <a:ea typeface="微软雅黑" panose="020B0503020204020204" pitchFamily="34" charset="-122"/>
              </a:rPr>
              <a:t>Logit</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模型</a:t>
            </a:r>
          </a:p>
        </p:txBody>
      </p:sp>
      <p:grpSp>
        <p:nvGrpSpPr>
          <p:cNvPr id="13" name="组合 12"/>
          <p:cNvGrpSpPr/>
          <p:nvPr/>
        </p:nvGrpSpPr>
        <p:grpSpPr>
          <a:xfrm>
            <a:off x="2628372" y="2389188"/>
            <a:ext cx="844006" cy="692560"/>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solidFill>
                  <a:srgbClr val="C00000"/>
                </a:solidFill>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a:solidFill>
                  <a:srgbClr val="C00000"/>
                </a:solidFill>
              </a:endParaRPr>
            </a:p>
          </p:txBody>
        </p:sp>
      </p:grpSp>
      <p:pic>
        <p:nvPicPr>
          <p:cNvPr id="16" name="Picture 2" descr="C:\Users\Administrator\Desktop\手.png"/>
          <p:cNvPicPr>
            <a:picLocks noChangeAspect="1"/>
          </p:cNvPicPr>
          <p:nvPr/>
        </p:nvPicPr>
        <p:blipFill>
          <a:blip r:embed="rId3"/>
          <a:stretch>
            <a:fillRect/>
          </a:stretch>
        </p:blipFill>
        <p:spPr>
          <a:xfrm>
            <a:off x="3071813" y="2713038"/>
            <a:ext cx="3186112" cy="3092450"/>
          </a:xfrm>
          <a:prstGeom prst="rect">
            <a:avLst/>
          </a:prstGeom>
          <a:noFill/>
          <a:ln w="9525">
            <a:noFill/>
          </a:ln>
        </p:spPr>
      </p:pic>
      <p:sp>
        <p:nvSpPr>
          <p:cNvPr id="2" name="矩形 1"/>
          <p:cNvSpPr/>
          <p:nvPr/>
        </p:nvSpPr>
        <p:spPr>
          <a:xfrm>
            <a:off x="7906708" y="4826094"/>
            <a:ext cx="2427268" cy="369332"/>
          </a:xfrm>
          <a:prstGeom prst="rect">
            <a:avLst/>
          </a:prstGeom>
        </p:spPr>
        <p:txBody>
          <a:bodyPr wrap="none">
            <a:spAutoFit/>
          </a:bodyPr>
          <a:lstStyle/>
          <a:p>
            <a:pPr lvl="0" algn="ctr"/>
            <a:r>
              <a:rPr lang="en-US" altLang="zh-CN" dirty="0">
                <a:solidFill>
                  <a:srgbClr val="0099A9"/>
                </a:solidFill>
                <a:latin typeface="微软雅黑" panose="020B0503020204020204" pitchFamily="34" charset="-122"/>
                <a:sym typeface="微软雅黑" panose="020B0503020204020204" pitchFamily="34" charset="-122"/>
              </a:rPr>
              <a:t>51174500042 </a:t>
            </a:r>
            <a:r>
              <a:rPr lang="zh-CN" altLang="en-US" dirty="0">
                <a:solidFill>
                  <a:srgbClr val="0099A9"/>
                </a:solidFill>
                <a:latin typeface="微软雅黑" panose="020B0503020204020204" pitchFamily="34" charset="-122"/>
                <a:sym typeface="微软雅黑" panose="020B0503020204020204" pitchFamily="34" charset="-122"/>
              </a:rPr>
              <a:t>史晓曦</a:t>
            </a:r>
            <a:endParaRPr lang="zh-CN" altLang="en-US" sz="1400" dirty="0">
              <a:solidFill>
                <a:srgbClr val="0099A9"/>
              </a:solidFill>
              <a:latin typeface="微软雅黑" panose="020B0503020204020204" pitchFamily="34" charset="-122"/>
            </a:endParaRPr>
          </a:p>
        </p:txBody>
      </p:sp>
    </p:spTree>
    <p:extLst>
      <p:ext uri="{BB962C8B-B14F-4D97-AF65-F5344CB8AC3E}">
        <p14:creationId xmlns:p14="http://schemas.microsoft.com/office/powerpoint/2010/main" val="143928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4.44444E-6 -4.78691E-6 L 0.575 -4.78691E-6 " pathEditMode="relative" rAng="0" ptsTypes="AA">
                                      <p:cBhvr>
                                        <p:cTn id="15" dur="2000" fill="hold"/>
                                        <p:tgtEl>
                                          <p:spTgt spid="13"/>
                                        </p:tgtEl>
                                        <p:attrNameLst>
                                          <p:attrName>ppt_x</p:attrName>
                                          <p:attrName>ppt_y</p:attrName>
                                        </p:attrNameLst>
                                      </p:cBhvr>
                                      <p:rCtr x="28700" y="0"/>
                                    </p:animMotion>
                                  </p:childTnLst>
                                </p:cTn>
                              </p:par>
                              <p:par>
                                <p:cTn id="16" presetID="22" presetClass="entr" presetSubtype="8" fill="hold" grpId="0" nodeType="withEffect">
                                  <p:stCondLst>
                                    <p:cond delay="25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750"/>
                                        <p:tgtEl>
                                          <p:spTgt spid="12"/>
                                        </p:tgtEl>
                                      </p:cBhvr>
                                    </p:animEffec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4.16667E-6 4.93827E-6 L 0.58351 4.93827E-6 " pathEditMode="relative" rAng="0" ptsTypes="AA">
                                      <p:cBhvr>
                                        <p:cTn id="22" dur="2000" fill="hold"/>
                                        <p:tgtEl>
                                          <p:spTgt spid="16"/>
                                        </p:tgtEl>
                                        <p:attrNameLst>
                                          <p:attrName>ppt_x</p:attrName>
                                          <p:attrName>ppt_y</p:attrName>
                                        </p:attrNameLst>
                                      </p:cBhvr>
                                      <p:rCtr x="29200" y="0"/>
                                    </p:animMotion>
                                  </p:childTnLst>
                                </p:cTn>
                              </p:par>
                            </p:childTnLst>
                          </p:cTn>
                        </p:par>
                        <p:par>
                          <p:cTn id="23" fill="hold">
                            <p:stCondLst>
                              <p:cond delay="500"/>
                            </p:stCondLst>
                            <p:childTnLst>
                              <p:par>
                                <p:cTn id="24" presetID="42" presetClass="exit" presetSubtype="0" fill="hold" nodeType="afterEffect">
                                  <p:stCondLst>
                                    <p:cond delay="0"/>
                                  </p:stCondLst>
                                  <p:childTnLst>
                                    <p:animEffect transition="out" filter="fade">
                                      <p:cBhvr>
                                        <p:cTn id="25" dur="1000"/>
                                        <p:tgtEl>
                                          <p:spTgt spid="16"/>
                                        </p:tgtEl>
                                      </p:cBhvr>
                                    </p:animEffect>
                                    <p:anim calcmode="lin" valueType="num">
                                      <p:cBhvr>
                                        <p:cTn id="26" dur="1000"/>
                                        <p:tgtEl>
                                          <p:spTgt spid="16"/>
                                        </p:tgtEl>
                                        <p:attrNameLst>
                                          <p:attrName>ppt_x</p:attrName>
                                        </p:attrNameLst>
                                      </p:cBhvr>
                                      <p:tavLst>
                                        <p:tav tm="0">
                                          <p:val>
                                            <p:strVal val="ppt_x"/>
                                          </p:val>
                                        </p:tav>
                                        <p:tav tm="100000">
                                          <p:val>
                                            <p:strVal val="ppt_x"/>
                                          </p:val>
                                        </p:tav>
                                      </p:tavLst>
                                    </p:anim>
                                    <p:anim calcmode="lin" valueType="num">
                                      <p:cBhvr>
                                        <p:cTn id="27" dur="1000"/>
                                        <p:tgtEl>
                                          <p:spTgt spid="16"/>
                                        </p:tgtEl>
                                        <p:attrNameLst>
                                          <p:attrName>ppt_y</p:attrName>
                                        </p:attrNameLst>
                                      </p:cBhvr>
                                      <p:tavLst>
                                        <p:tav tm="0">
                                          <p:val>
                                            <p:strVal val="ppt_y"/>
                                          </p:val>
                                        </p:tav>
                                        <p:tav tm="100000">
                                          <p:val>
                                            <p:strVal val="ppt_y+.1"/>
                                          </p:val>
                                        </p:tav>
                                      </p:tavLst>
                                    </p:anim>
                                    <p:set>
                                      <p:cBhvr>
                                        <p:cTn id="28"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p:nvPr/>
        </p:nvSpPr>
        <p:spPr>
          <a:xfrm>
            <a:off x="2242979" y="1183530"/>
            <a:ext cx="2593383" cy="815133"/>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p>
        </p:txBody>
      </p:sp>
      <p:sp>
        <p:nvSpPr>
          <p:cNvPr id="12" name="矩形 11"/>
          <p:cNvSpPr/>
          <p:nvPr/>
        </p:nvSpPr>
        <p:spPr>
          <a:xfrm>
            <a:off x="2923765" y="1298720"/>
            <a:ext cx="1908713" cy="584751"/>
          </a:xfrm>
          <a:prstGeom prst="rect">
            <a:avLst/>
          </a:prstGeom>
        </p:spPr>
        <p:txBody>
          <a:bodyPr wrap="square" lIns="91417" tIns="45708" rIns="91417" bIns="45708">
            <a:spAutoFit/>
          </a:bodyPr>
          <a:lstStyle/>
          <a:p>
            <a:pPr defTabSz="933450" eaLnBrk="0" hangingPunct="0">
              <a:defRPr/>
            </a:pPr>
            <a:r>
              <a:rPr lang="zh-CN" altLang="en-US" sz="32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目录</a:t>
            </a:r>
            <a:endParaRPr lang="zh-CN" altLang="en-US" sz="36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84482" y="1037684"/>
            <a:ext cx="1166758" cy="1167180"/>
            <a:chOff x="304800" y="673100"/>
            <a:chExt cx="4000500" cy="4000500"/>
          </a:xfrm>
          <a:effectLst>
            <a:outerShdw blurRad="444500" dist="254000" dir="684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C00000"/>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C00000"/>
                </a:solidFill>
              </a:endParaRPr>
            </a:p>
          </p:txBody>
        </p:sp>
      </p:grpSp>
      <p:grpSp>
        <p:nvGrpSpPr>
          <p:cNvPr id="16" name="组合 15"/>
          <p:cNvGrpSpPr/>
          <p:nvPr/>
        </p:nvGrpSpPr>
        <p:grpSpPr>
          <a:xfrm>
            <a:off x="1855086" y="1202977"/>
            <a:ext cx="825550" cy="825848"/>
            <a:chOff x="304800" y="673100"/>
            <a:chExt cx="4000500" cy="4000500"/>
          </a:xfrm>
          <a:effectLst>
            <a:outerShdw blurRad="444500" dist="254000" dir="684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C00000"/>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C00000"/>
                </a:solidFill>
              </a:endParaRPr>
            </a:p>
          </p:txBody>
        </p:sp>
      </p:grpSp>
      <p:sp>
        <p:nvSpPr>
          <p:cNvPr id="19" name="TextBox 6"/>
          <p:cNvSpPr txBox="1"/>
          <p:nvPr/>
        </p:nvSpPr>
        <p:spPr>
          <a:xfrm>
            <a:off x="2470150" y="2410021"/>
            <a:ext cx="3265810" cy="461641"/>
          </a:xfrm>
          <a:prstGeom prst="rect">
            <a:avLst/>
          </a:prstGeom>
          <a:noFill/>
          <a:ln w="9525">
            <a:noFill/>
          </a:ln>
        </p:spPr>
        <p:txBody>
          <a:bodyPr wrap="square" lIns="91417" tIns="45708" rIns="91417" bIns="45708">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1" indent="-342900">
              <a:spcBef>
                <a:spcPct val="0"/>
              </a:spcBef>
              <a:buFont typeface="Wingdings" panose="05000000000000000000" pitchFamily="2" charset="2"/>
              <a:buChar char="Ø"/>
            </a:pPr>
            <a:r>
              <a:rPr lang="zh-CN" altLang="en-US" sz="2400" dirty="0">
                <a:latin typeface="微软雅黑" panose="020B0503020204020204" pitchFamily="34" charset="-122"/>
              </a:rPr>
              <a:t> 离散选择模型</a:t>
            </a:r>
          </a:p>
        </p:txBody>
      </p:sp>
      <p:sp>
        <p:nvSpPr>
          <p:cNvPr id="26" name="TextBox 6"/>
          <p:cNvSpPr txBox="1"/>
          <p:nvPr/>
        </p:nvSpPr>
        <p:spPr>
          <a:xfrm>
            <a:off x="2470150" y="3068737"/>
            <a:ext cx="4194780" cy="523196"/>
          </a:xfrm>
          <a:prstGeom prst="rect">
            <a:avLst/>
          </a:prstGeom>
          <a:noFill/>
          <a:ln w="9525">
            <a:noFill/>
          </a:ln>
        </p:spPr>
        <p:txBody>
          <a:bodyPr wrap="square" lIns="91417" tIns="45708" rIns="91417" bIns="45708">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1" indent="-342900">
              <a:spcBef>
                <a:spcPct val="0"/>
              </a:spcBef>
              <a:buFont typeface="Wingdings" panose="05000000000000000000" pitchFamily="2" charset="2"/>
              <a:buChar char="Ø"/>
            </a:pPr>
            <a:r>
              <a:rPr lang="zh-CN" altLang="en-US" sz="2400" dirty="0">
                <a:latin typeface="微软雅黑" panose="020B0503020204020204" pitchFamily="34" charset="-122"/>
              </a:rPr>
              <a:t> 线性模型</a:t>
            </a:r>
            <a:r>
              <a:rPr lang="en-US" altLang="zh-CN" dirty="0">
                <a:latin typeface="微软雅黑" panose="020B0503020204020204" pitchFamily="34" charset="-122"/>
              </a:rPr>
              <a:t>vs</a:t>
            </a:r>
            <a:r>
              <a:rPr lang="en-US" altLang="zh-CN" sz="2400" dirty="0">
                <a:latin typeface="微软雅黑" panose="020B0503020204020204" pitchFamily="34" charset="-122"/>
              </a:rPr>
              <a:t> logistic</a:t>
            </a:r>
            <a:r>
              <a:rPr lang="zh-CN" altLang="en-US" sz="2400" dirty="0">
                <a:latin typeface="微软雅黑" panose="020B0503020204020204" pitchFamily="34" charset="-122"/>
              </a:rPr>
              <a:t>模型</a:t>
            </a:r>
          </a:p>
        </p:txBody>
      </p:sp>
      <p:sp>
        <p:nvSpPr>
          <p:cNvPr id="27" name="TextBox 6"/>
          <p:cNvSpPr txBox="1"/>
          <p:nvPr/>
        </p:nvSpPr>
        <p:spPr>
          <a:xfrm>
            <a:off x="2493724" y="3817540"/>
            <a:ext cx="3906748" cy="461641"/>
          </a:xfrm>
          <a:prstGeom prst="rect">
            <a:avLst/>
          </a:prstGeom>
          <a:noFill/>
          <a:ln w="9525">
            <a:noFill/>
          </a:ln>
        </p:spPr>
        <p:txBody>
          <a:bodyPr wrap="square" lIns="91417" tIns="45708" rIns="91417" bIns="45708">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1" indent="-342900">
              <a:spcBef>
                <a:spcPct val="0"/>
              </a:spcBef>
              <a:buFont typeface="Wingdings" panose="05000000000000000000" pitchFamily="2" charset="2"/>
              <a:buChar char="Ø"/>
            </a:pPr>
            <a:r>
              <a:rPr lang="en-US" altLang="zh-CN" sz="2400" dirty="0">
                <a:latin typeface="微软雅黑" panose="020B0503020204020204" pitchFamily="34" charset="-122"/>
              </a:rPr>
              <a:t> Logit</a:t>
            </a:r>
            <a:r>
              <a:rPr lang="zh-CN" altLang="en-US" sz="2400" dirty="0">
                <a:latin typeface="微软雅黑" panose="020B0503020204020204" pitchFamily="34" charset="-122"/>
              </a:rPr>
              <a:t>究竟是个啥</a:t>
            </a:r>
          </a:p>
        </p:txBody>
      </p:sp>
      <p:sp>
        <p:nvSpPr>
          <p:cNvPr id="28" name="TextBox 6"/>
          <p:cNvSpPr txBox="1"/>
          <p:nvPr/>
        </p:nvSpPr>
        <p:spPr>
          <a:xfrm>
            <a:off x="2493724" y="4458348"/>
            <a:ext cx="4698836" cy="461641"/>
          </a:xfrm>
          <a:prstGeom prst="rect">
            <a:avLst/>
          </a:prstGeom>
          <a:noFill/>
          <a:ln w="9525">
            <a:noFill/>
          </a:ln>
        </p:spPr>
        <p:txBody>
          <a:bodyPr wrap="square" lIns="91417" tIns="45708" rIns="91417" bIns="45708">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1" indent="-342900">
              <a:spcBef>
                <a:spcPct val="0"/>
              </a:spcBef>
              <a:buFont typeface="Wingdings" panose="05000000000000000000" pitchFamily="2" charset="2"/>
              <a:buChar char="Ø"/>
            </a:pPr>
            <a:r>
              <a:rPr lang="zh-CN" altLang="en-US" sz="2400" dirty="0">
                <a:latin typeface="微软雅黑" panose="020B0503020204020204" pitchFamily="34" charset="-122"/>
              </a:rPr>
              <a:t> 正确打开</a:t>
            </a:r>
            <a:r>
              <a:rPr lang="en-US" altLang="zh-CN" sz="2400" dirty="0">
                <a:latin typeface="微软雅黑" panose="020B0503020204020204" pitchFamily="34" charset="-122"/>
              </a:rPr>
              <a:t>Logit</a:t>
            </a:r>
            <a:r>
              <a:rPr lang="zh-CN" altLang="en-US" sz="2400" dirty="0">
                <a:latin typeface="微软雅黑" panose="020B0503020204020204" pitchFamily="34" charset="-122"/>
              </a:rPr>
              <a:t>系数的方式</a:t>
            </a:r>
            <a:endParaRPr lang="en-US" altLang="zh-CN" sz="2400" dirty="0">
              <a:latin typeface="微软雅黑" panose="020B0503020204020204" pitchFamily="34" charset="-122"/>
            </a:endParaRPr>
          </a:p>
        </p:txBody>
      </p:sp>
      <p:sp>
        <p:nvSpPr>
          <p:cNvPr id="21" name="TextBox 6">
            <a:extLst>
              <a:ext uri="{FF2B5EF4-FFF2-40B4-BE49-F238E27FC236}">
                <a16:creationId xmlns:a16="http://schemas.microsoft.com/office/drawing/2014/main" id="{A8E9D7DF-9DAC-444F-B73F-CA3C0CAA8FEB}"/>
              </a:ext>
            </a:extLst>
          </p:cNvPr>
          <p:cNvSpPr txBox="1"/>
          <p:nvPr/>
        </p:nvSpPr>
        <p:spPr>
          <a:xfrm>
            <a:off x="2493724" y="5097641"/>
            <a:ext cx="6031884" cy="461641"/>
          </a:xfrm>
          <a:prstGeom prst="rect">
            <a:avLst/>
          </a:prstGeom>
          <a:noFill/>
          <a:ln w="9525">
            <a:noFill/>
          </a:ln>
        </p:spPr>
        <p:txBody>
          <a:bodyPr wrap="square" lIns="91417" tIns="45708" rIns="91417" bIns="45708">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1" indent="-342900">
              <a:spcBef>
                <a:spcPct val="0"/>
              </a:spcBef>
              <a:buFont typeface="Wingdings" panose="05000000000000000000" pitchFamily="2" charset="2"/>
              <a:buChar char="Ø"/>
            </a:pPr>
            <a:r>
              <a:rPr lang="en-US" altLang="zh-CN" sz="2400" dirty="0">
                <a:latin typeface="+mn-ea"/>
              </a:rPr>
              <a:t>Logit</a:t>
            </a:r>
            <a:r>
              <a:rPr lang="zh-CN" altLang="en-US" sz="2400" dirty="0">
                <a:latin typeface="+mn-ea"/>
              </a:rPr>
              <a:t>模型和</a:t>
            </a:r>
            <a:r>
              <a:rPr lang="en-US" altLang="zh-CN" sz="2400" dirty="0">
                <a:latin typeface="+mn-ea"/>
              </a:rPr>
              <a:t>Logistic</a:t>
            </a:r>
            <a:r>
              <a:rPr lang="zh-CN" altLang="en-US" sz="2400" dirty="0">
                <a:latin typeface="+mn-ea"/>
              </a:rPr>
              <a:t>模型区别于联系</a:t>
            </a:r>
          </a:p>
        </p:txBody>
      </p:sp>
    </p:spTree>
    <p:extLst>
      <p:ext uri="{BB962C8B-B14F-4D97-AF65-F5344CB8AC3E}">
        <p14:creationId xmlns:p14="http://schemas.microsoft.com/office/powerpoint/2010/main" val="15278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56" presetClass="entr" presetSubtype="0" fill="hold" nodeType="withEffect">
                                  <p:stCondLst>
                                    <p:cond delay="1000"/>
                                  </p:stCondLst>
                                  <p:iterate type="lt">
                                    <p:tmPct val="10000"/>
                                  </p:iterate>
                                  <p:childTnLst>
                                    <p:set>
                                      <p:cBhvr>
                                        <p:cTn id="10" dur="1" fill="hold">
                                          <p:stCondLst>
                                            <p:cond delay="0"/>
                                          </p:stCondLst>
                                        </p:cTn>
                                        <p:tgtEl>
                                          <p:spTgt spid="12"/>
                                        </p:tgtEl>
                                        <p:attrNameLst>
                                          <p:attrName>style.visibility</p:attrName>
                                        </p:attrNameLst>
                                      </p:cBhvr>
                                      <p:to>
                                        <p:strVal val="visible"/>
                                      </p:to>
                                    </p:set>
                                    <p:anim by="(-#ppt_w*2)" calcmode="lin" valueType="num">
                                      <p:cBhvr rctx="PPT">
                                        <p:cTn id="11" dur="500" autoRev="1" fill="hold">
                                          <p:stCondLst>
                                            <p:cond delay="0"/>
                                          </p:stCondLst>
                                        </p:cTn>
                                        <p:tgtEl>
                                          <p:spTgt spid="12"/>
                                        </p:tgtEl>
                                        <p:attrNameLst>
                                          <p:attrName>ppt_w</p:attrName>
                                        </p:attrNameLst>
                                      </p:cBhvr>
                                    </p:anim>
                                    <p:anim by="(#ppt_w*0.50)" calcmode="lin" valueType="num">
                                      <p:cBhvr>
                                        <p:cTn id="12" dur="500" decel="50000" autoRev="1" fill="hold">
                                          <p:stCondLst>
                                            <p:cond delay="0"/>
                                          </p:stCondLst>
                                        </p:cTn>
                                        <p:tgtEl>
                                          <p:spTgt spid="12"/>
                                        </p:tgtEl>
                                        <p:attrNameLst>
                                          <p:attrName>ppt_x</p:attrName>
                                        </p:attrNameLst>
                                      </p:cBhvr>
                                    </p:anim>
                                    <p:anim from="(-#ppt_h/2)" to="(#ppt_y)" calcmode="lin" valueType="num">
                                      <p:cBhvr>
                                        <p:cTn id="13" dur="1000" fill="hold">
                                          <p:stCondLst>
                                            <p:cond delay="0"/>
                                          </p:stCondLst>
                                        </p:cTn>
                                        <p:tgtEl>
                                          <p:spTgt spid="12"/>
                                        </p:tgtEl>
                                        <p:attrNameLst>
                                          <p:attrName>ppt_y</p:attrName>
                                        </p:attrNameLst>
                                      </p:cBhvr>
                                    </p:anim>
                                    <p:animRot by="21600000">
                                      <p:cBhvr>
                                        <p:cTn id="14" dur="1000" fill="hold">
                                          <p:stCondLst>
                                            <p:cond delay="0"/>
                                          </p:stCondLst>
                                        </p:cTn>
                                        <p:tgtEl>
                                          <p:spTgt spid="12"/>
                                        </p:tgtEl>
                                        <p:attrNameLst>
                                          <p:attrName>r</p:attrName>
                                        </p:attrNameLst>
                                      </p:cBhvr>
                                    </p:animRot>
                                  </p:childTnLst>
                                </p:cTn>
                              </p:par>
                              <p:par>
                                <p:cTn id="15" presetID="2" presetClass="entr" presetSubtype="1" accel="3500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000" fill="hold"/>
                                        <p:tgtEl>
                                          <p:spTgt spid="13"/>
                                        </p:tgtEl>
                                        <p:attrNameLst>
                                          <p:attrName>ppt_x</p:attrName>
                                        </p:attrNameLst>
                                      </p:cBhvr>
                                      <p:tavLst>
                                        <p:tav tm="0">
                                          <p:val>
                                            <p:strVal val="#ppt_x"/>
                                          </p:val>
                                        </p:tav>
                                        <p:tav tm="100000">
                                          <p:val>
                                            <p:strVal val="#ppt_x"/>
                                          </p:val>
                                        </p:tav>
                                      </p:tavLst>
                                    </p:anim>
                                    <p:anim calcmode="lin" valueType="num">
                                      <p:cBhvr additive="base">
                                        <p:cTn id="18" dur="2000" fill="hold"/>
                                        <p:tgtEl>
                                          <p:spTgt spid="13"/>
                                        </p:tgtEl>
                                        <p:attrNameLst>
                                          <p:attrName>ppt_y</p:attrName>
                                        </p:attrNameLst>
                                      </p:cBhvr>
                                      <p:tavLst>
                                        <p:tav tm="0">
                                          <p:val>
                                            <p:strVal val="0-#ppt_h/2"/>
                                          </p:val>
                                        </p:tav>
                                        <p:tav tm="100000">
                                          <p:val>
                                            <p:strVal val="#ppt_y"/>
                                          </p:val>
                                        </p:tav>
                                      </p:tavLst>
                                    </p:anim>
                                  </p:childTnLst>
                                </p:cTn>
                              </p:par>
                              <p:par>
                                <p:cTn id="19" presetID="2" presetClass="entr" presetSubtype="1" accel="3500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000" fill="hold"/>
                                        <p:tgtEl>
                                          <p:spTgt spid="16"/>
                                        </p:tgtEl>
                                        <p:attrNameLst>
                                          <p:attrName>ppt_x</p:attrName>
                                        </p:attrNameLst>
                                      </p:cBhvr>
                                      <p:tavLst>
                                        <p:tav tm="0">
                                          <p:val>
                                            <p:strVal val="#ppt_x"/>
                                          </p:val>
                                        </p:tav>
                                        <p:tav tm="100000">
                                          <p:val>
                                            <p:strVal val="#ppt_x"/>
                                          </p:val>
                                        </p:tav>
                                      </p:tavLst>
                                    </p:anim>
                                    <p:anim calcmode="lin" valueType="num">
                                      <p:cBhvr additive="base">
                                        <p:cTn id="22" dur="2000" fill="hold"/>
                                        <p:tgtEl>
                                          <p:spTgt spid="16"/>
                                        </p:tgtEl>
                                        <p:attrNameLst>
                                          <p:attrName>ppt_y</p:attrName>
                                        </p:attrNameLst>
                                      </p:cBhvr>
                                      <p:tavLst>
                                        <p:tav tm="0">
                                          <p:val>
                                            <p:strVal val="0-#ppt_h/2"/>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anim calcmode="lin" valueType="num">
                                      <p:cBhvr>
                                        <p:cTn id="31" dur="1000" fill="hold"/>
                                        <p:tgtEl>
                                          <p:spTgt spid="26"/>
                                        </p:tgtEl>
                                        <p:attrNameLst>
                                          <p:attrName>ppt_x</p:attrName>
                                        </p:attrNameLst>
                                      </p:cBhvr>
                                      <p:tavLst>
                                        <p:tav tm="0">
                                          <p:val>
                                            <p:strVal val="#ppt_x"/>
                                          </p:val>
                                        </p:tav>
                                        <p:tav tm="100000">
                                          <p:val>
                                            <p:strVal val="#ppt_x"/>
                                          </p:val>
                                        </p:tav>
                                      </p:tavLst>
                                    </p:anim>
                                    <p:anim calcmode="lin" valueType="num">
                                      <p:cBhvr>
                                        <p:cTn id="32" dur="1000" fill="hold"/>
                                        <p:tgtEl>
                                          <p:spTgt spid="26"/>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p:bldP spid="28"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606550" y="1550988"/>
            <a:ext cx="3194050" cy="6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95" name="TextBox 23"/>
          <p:cNvSpPr txBox="1"/>
          <p:nvPr/>
        </p:nvSpPr>
        <p:spPr>
          <a:xfrm>
            <a:off x="4656932" y="1273989"/>
            <a:ext cx="2806700" cy="55399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None/>
            </a:pPr>
            <a:r>
              <a:rPr lang="zh-CN" altLang="en-US" sz="3600" dirty="0">
                <a:latin typeface="微软雅黑" panose="020B0503020204020204" pitchFamily="34" charset="-122"/>
              </a:rPr>
              <a:t> </a:t>
            </a:r>
            <a:r>
              <a:rPr lang="en-US" altLang="zh-CN" sz="3600" dirty="0">
                <a:latin typeface="微软雅黑" panose="020B0503020204020204" pitchFamily="34" charset="-122"/>
              </a:rPr>
              <a:t>Part One</a:t>
            </a:r>
            <a:endParaRPr lang="zh-CN" altLang="en-US" sz="3600" dirty="0">
              <a:latin typeface="微软雅黑" panose="020B0503020204020204" pitchFamily="34" charset="-122"/>
            </a:endParaRPr>
          </a:p>
        </p:txBody>
      </p:sp>
      <p:cxnSp>
        <p:nvCxnSpPr>
          <p:cNvPr id="6" name="直接连接符 5"/>
          <p:cNvCxnSpPr/>
          <p:nvPr/>
        </p:nvCxnSpPr>
        <p:spPr>
          <a:xfrm>
            <a:off x="7319963" y="1557338"/>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E365C7F-1D77-48DA-AD25-F705AF000B5B}"/>
              </a:ext>
            </a:extLst>
          </p:cNvPr>
          <p:cNvSpPr/>
          <p:nvPr/>
        </p:nvSpPr>
        <p:spPr>
          <a:xfrm>
            <a:off x="3926182" y="2967335"/>
            <a:ext cx="4339651"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离散选择模型</a:t>
            </a:r>
          </a:p>
        </p:txBody>
      </p:sp>
    </p:spTree>
    <p:extLst>
      <p:ext uri="{BB962C8B-B14F-4D97-AF65-F5344CB8AC3E}">
        <p14:creationId xmlns:p14="http://schemas.microsoft.com/office/powerpoint/2010/main" val="140339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2F75E6-C421-4321-B6DE-6F3CB90E86C8}"/>
              </a:ext>
            </a:extLst>
          </p:cNvPr>
          <p:cNvSpPr>
            <a:spLocks noGrp="1"/>
          </p:cNvSpPr>
          <p:nvPr>
            <p:ph idx="1"/>
          </p:nvPr>
        </p:nvSpPr>
        <p:spPr>
          <a:xfrm>
            <a:off x="1981200" y="1196753"/>
            <a:ext cx="8229600" cy="4929411"/>
          </a:xfrm>
        </p:spPr>
        <p:txBody>
          <a:bodyPr/>
          <a:lstStyle/>
          <a:p>
            <a:r>
              <a:rPr lang="zh-CN" altLang="en-US" dirty="0"/>
              <a:t>问题的提出</a:t>
            </a:r>
            <a:endParaRPr lang="en-US" altLang="zh-CN" dirty="0"/>
          </a:p>
          <a:p>
            <a:r>
              <a:rPr lang="zh-CN" altLang="en-US" dirty="0"/>
              <a:t>选择行为要素（决策者、备选方案、各个方案的属性、决策准则）</a:t>
            </a:r>
            <a:endParaRPr lang="en-US" altLang="zh-CN" dirty="0"/>
          </a:p>
          <a:p>
            <a:r>
              <a:rPr lang="zh-CN" altLang="en-US" dirty="0"/>
              <a:t>离散选择模型的类型</a:t>
            </a:r>
          </a:p>
        </p:txBody>
      </p:sp>
    </p:spTree>
    <p:extLst>
      <p:ext uri="{BB962C8B-B14F-4D97-AF65-F5344CB8AC3E}">
        <p14:creationId xmlns:p14="http://schemas.microsoft.com/office/powerpoint/2010/main" val="1518329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606550" y="1550988"/>
            <a:ext cx="3194050" cy="6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95" name="TextBox 23"/>
          <p:cNvSpPr txBox="1"/>
          <p:nvPr/>
        </p:nvSpPr>
        <p:spPr>
          <a:xfrm>
            <a:off x="4656932" y="1273989"/>
            <a:ext cx="2806700" cy="55399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None/>
            </a:pPr>
            <a:r>
              <a:rPr lang="zh-CN" altLang="en-US" sz="3600" dirty="0">
                <a:latin typeface="微软雅黑" panose="020B0503020204020204" pitchFamily="34" charset="-122"/>
              </a:rPr>
              <a:t> </a:t>
            </a:r>
            <a:r>
              <a:rPr lang="en-US" altLang="zh-CN" sz="3600" dirty="0">
                <a:latin typeface="微软雅黑" panose="020B0503020204020204" pitchFamily="34" charset="-122"/>
              </a:rPr>
              <a:t>Part Two</a:t>
            </a:r>
            <a:endParaRPr lang="zh-CN" altLang="en-US" sz="3600" dirty="0">
              <a:latin typeface="微软雅黑" panose="020B0503020204020204" pitchFamily="34" charset="-122"/>
            </a:endParaRPr>
          </a:p>
        </p:txBody>
      </p:sp>
      <p:cxnSp>
        <p:nvCxnSpPr>
          <p:cNvPr id="6" name="直接连接符 5"/>
          <p:cNvCxnSpPr/>
          <p:nvPr/>
        </p:nvCxnSpPr>
        <p:spPr>
          <a:xfrm>
            <a:off x="7319963" y="1557338"/>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E365C7F-1D77-48DA-AD25-F705AF000B5B}"/>
              </a:ext>
            </a:extLst>
          </p:cNvPr>
          <p:cNvSpPr/>
          <p:nvPr/>
        </p:nvSpPr>
        <p:spPr>
          <a:xfrm>
            <a:off x="2194941" y="2967335"/>
            <a:ext cx="780213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线性模型</a:t>
            </a:r>
            <a:r>
              <a:rPr lang="en-US" altLang="zh-CN" sz="5400" dirty="0" err="1">
                <a:ln w="0"/>
                <a:effectLst>
                  <a:outerShdw blurRad="38100" dist="19050" dir="2700000" algn="tl" rotWithShape="0">
                    <a:schemeClr val="dk1">
                      <a:alpha val="40000"/>
                    </a:schemeClr>
                  </a:outerShdw>
                </a:effectLst>
              </a:rPr>
              <a:t>VS.Logistic</a:t>
            </a:r>
            <a:r>
              <a:rPr lang="zh-CN" altLang="en-US" sz="5400" dirty="0">
                <a:ln w="0"/>
                <a:effectLst>
                  <a:outerShdw blurRad="38100" dist="19050" dir="2700000" algn="tl" rotWithShape="0">
                    <a:schemeClr val="dk1">
                      <a:alpha val="40000"/>
                    </a:schemeClr>
                  </a:outerShdw>
                </a:effectLst>
              </a:rPr>
              <a:t>模型</a:t>
            </a:r>
          </a:p>
        </p:txBody>
      </p:sp>
    </p:spTree>
    <p:extLst>
      <p:ext uri="{BB962C8B-B14F-4D97-AF65-F5344CB8AC3E}">
        <p14:creationId xmlns:p14="http://schemas.microsoft.com/office/powerpoint/2010/main" val="19113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1EF84C-199A-4EA2-891C-0582539ED56B}"/>
              </a:ext>
            </a:extLst>
          </p:cNvPr>
          <p:cNvSpPr>
            <a:spLocks noGrp="1"/>
          </p:cNvSpPr>
          <p:nvPr>
            <p:ph idx="1"/>
          </p:nvPr>
        </p:nvSpPr>
        <p:spPr>
          <a:xfrm>
            <a:off x="1981200" y="1052737"/>
            <a:ext cx="8229600" cy="5073427"/>
          </a:xfrm>
        </p:spPr>
        <p:txBody>
          <a:bodyPr/>
          <a:lstStyle/>
          <a:p>
            <a:r>
              <a:rPr lang="zh-CN" altLang="en-US" dirty="0"/>
              <a:t>线性回归模型</a:t>
            </a:r>
            <a:endParaRPr lang="en-US" altLang="zh-CN" dirty="0"/>
          </a:p>
          <a:p>
            <a:endParaRPr lang="zh-CN" altLang="en-US" dirty="0"/>
          </a:p>
        </p:txBody>
      </p:sp>
      <p:pic>
        <p:nvPicPr>
          <p:cNvPr id="5" name="图片 4">
            <a:extLst>
              <a:ext uri="{FF2B5EF4-FFF2-40B4-BE49-F238E27FC236}">
                <a16:creationId xmlns:a16="http://schemas.microsoft.com/office/drawing/2014/main" id="{15B8E95E-C70D-41D1-B371-F6349978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25" y="2000250"/>
            <a:ext cx="5238750" cy="2857500"/>
          </a:xfrm>
          <a:prstGeom prst="rect">
            <a:avLst/>
          </a:prstGeom>
        </p:spPr>
      </p:pic>
    </p:spTree>
    <p:extLst>
      <p:ext uri="{BB962C8B-B14F-4D97-AF65-F5344CB8AC3E}">
        <p14:creationId xmlns:p14="http://schemas.microsoft.com/office/powerpoint/2010/main" val="918860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F9999C-31D1-486D-95E9-23BA75E07D18}"/>
              </a:ext>
            </a:extLst>
          </p:cNvPr>
          <p:cNvSpPr>
            <a:spLocks noGrp="1"/>
          </p:cNvSpPr>
          <p:nvPr>
            <p:ph idx="1"/>
          </p:nvPr>
        </p:nvSpPr>
        <p:spPr>
          <a:xfrm>
            <a:off x="1981200" y="1196753"/>
            <a:ext cx="8229600" cy="4929411"/>
          </a:xfrm>
        </p:spPr>
        <p:txBody>
          <a:bodyPr/>
          <a:lstStyle/>
          <a:p>
            <a:r>
              <a:rPr lang="zh-CN" altLang="en-US" b="1" dirty="0"/>
              <a:t>线性回归模型的假设</a:t>
            </a:r>
            <a:endParaRPr lang="zh-CN" altLang="en-US" dirty="0"/>
          </a:p>
        </p:txBody>
      </p:sp>
      <p:pic>
        <p:nvPicPr>
          <p:cNvPr id="4" name="图片 3">
            <a:extLst>
              <a:ext uri="{FF2B5EF4-FFF2-40B4-BE49-F238E27FC236}">
                <a16:creationId xmlns:a16="http://schemas.microsoft.com/office/drawing/2014/main" id="{26B478EE-7104-47FF-87B2-95E2C7047B2A}"/>
              </a:ext>
            </a:extLst>
          </p:cNvPr>
          <p:cNvPicPr>
            <a:picLocks noChangeAspect="1"/>
          </p:cNvPicPr>
          <p:nvPr/>
        </p:nvPicPr>
        <p:blipFill>
          <a:blip r:embed="rId3"/>
          <a:stretch>
            <a:fillRect/>
          </a:stretch>
        </p:blipFill>
        <p:spPr>
          <a:xfrm>
            <a:off x="3071664" y="2132857"/>
            <a:ext cx="2842506" cy="2461473"/>
          </a:xfrm>
          <a:prstGeom prst="rect">
            <a:avLst/>
          </a:prstGeom>
        </p:spPr>
      </p:pic>
    </p:spTree>
    <p:extLst>
      <p:ext uri="{BB962C8B-B14F-4D97-AF65-F5344CB8AC3E}">
        <p14:creationId xmlns:p14="http://schemas.microsoft.com/office/powerpoint/2010/main" val="979134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119FE3AE-0594-4761-85FE-38D0773949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9000" y="1661319"/>
            <a:ext cx="5334000" cy="4000500"/>
          </a:xfrm>
        </p:spPr>
      </p:pic>
      <p:sp>
        <p:nvSpPr>
          <p:cNvPr id="7" name="矩形 6">
            <a:extLst>
              <a:ext uri="{FF2B5EF4-FFF2-40B4-BE49-F238E27FC236}">
                <a16:creationId xmlns:a16="http://schemas.microsoft.com/office/drawing/2014/main" id="{143E39FC-F0F6-43EC-8835-F01BCF34A831}"/>
              </a:ext>
            </a:extLst>
          </p:cNvPr>
          <p:cNvSpPr/>
          <p:nvPr/>
        </p:nvSpPr>
        <p:spPr>
          <a:xfrm>
            <a:off x="4295800" y="5680491"/>
            <a:ext cx="3995004" cy="369332"/>
          </a:xfrm>
          <a:prstGeom prst="rect">
            <a:avLst/>
          </a:prstGeom>
        </p:spPr>
        <p:txBody>
          <a:bodyPr wrap="none">
            <a:spAutoFit/>
          </a:bodyPr>
          <a:lstStyle/>
          <a:p>
            <a:r>
              <a:rPr lang="zh-CN" altLang="en-US" dirty="0">
                <a:solidFill>
                  <a:srgbClr val="1A1A1A"/>
                </a:solidFill>
                <a:latin typeface="-apple-system"/>
              </a:rPr>
              <a:t>图</a:t>
            </a:r>
            <a:r>
              <a:rPr lang="en-US" altLang="zh-CN" dirty="0">
                <a:solidFill>
                  <a:srgbClr val="1A1A1A"/>
                </a:solidFill>
                <a:latin typeface="-apple-system"/>
              </a:rPr>
              <a:t>1</a:t>
            </a:r>
            <a:r>
              <a:rPr lang="zh-CN" altLang="en-US" dirty="0">
                <a:solidFill>
                  <a:srgbClr val="1A1A1A"/>
                </a:solidFill>
                <a:latin typeface="-apple-system"/>
              </a:rPr>
              <a:t>：误差项在线性回归模型中的影响</a:t>
            </a:r>
            <a:endParaRPr lang="zh-CN" altLang="en-US" dirty="0"/>
          </a:p>
        </p:txBody>
      </p:sp>
    </p:spTree>
    <p:extLst>
      <p:ext uri="{BB962C8B-B14F-4D97-AF65-F5344CB8AC3E}">
        <p14:creationId xmlns:p14="http://schemas.microsoft.com/office/powerpoint/2010/main" val="35320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9D2E8E-5EF1-4616-B1B5-710306C12995}"/>
              </a:ext>
            </a:extLst>
          </p:cNvPr>
          <p:cNvSpPr>
            <a:spLocks noGrp="1"/>
          </p:cNvSpPr>
          <p:nvPr>
            <p:ph idx="1"/>
          </p:nvPr>
        </p:nvSpPr>
        <p:spPr>
          <a:xfrm>
            <a:off x="1981200" y="980729"/>
            <a:ext cx="8229600" cy="5145435"/>
          </a:xfrm>
        </p:spPr>
        <p:txBody>
          <a:bodyPr/>
          <a:lstStyle/>
          <a:p>
            <a:pPr marL="0" indent="0">
              <a:buNone/>
            </a:pPr>
            <a:r>
              <a:rPr lang="zh-CN" altLang="en-US" sz="2000" dirty="0"/>
              <a:t>考虑假设条件</a:t>
            </a:r>
            <a:r>
              <a:rPr lang="en-US" altLang="zh-CN" sz="2000" dirty="0"/>
              <a:t>(5)</a:t>
            </a:r>
            <a:r>
              <a:rPr lang="zh-CN" altLang="en-US" sz="2000" dirty="0"/>
              <a:t>。</a:t>
            </a:r>
          </a:p>
          <a:p>
            <a:pPr marL="0" indent="0">
              <a:buNone/>
            </a:pPr>
            <a:endParaRPr lang="zh-CN" altLang="en-US" sz="2000" dirty="0"/>
          </a:p>
          <a:p>
            <a:pPr marL="0" indent="0">
              <a:buNone/>
            </a:pPr>
            <a:r>
              <a:rPr lang="zh-CN" altLang="en-US" sz="2000" dirty="0"/>
              <a:t>当因变量</a:t>
            </a:r>
            <a:r>
              <a:rPr lang="en-US" altLang="zh-CN" sz="2000" dirty="0"/>
              <a:t>Yi=1</a:t>
            </a:r>
            <a:r>
              <a:rPr lang="zh-CN" altLang="en-US" sz="2000" dirty="0"/>
              <a:t>时，根据条件</a:t>
            </a:r>
            <a:r>
              <a:rPr lang="en-US" altLang="zh-CN" sz="2000" dirty="0"/>
              <a:t>(1)Y</a:t>
            </a:r>
            <a:r>
              <a:rPr lang="en-US" altLang="zh-CN" sz="2000" baseline="-25000" dirty="0"/>
              <a:t>i</a:t>
            </a:r>
            <a:r>
              <a:rPr lang="en-US" altLang="zh-CN" sz="2000" dirty="0"/>
              <a:t>=β</a:t>
            </a:r>
            <a:r>
              <a:rPr lang="en-US" altLang="zh-CN" sz="2000" baseline="-25000" dirty="0"/>
              <a:t>0</a:t>
            </a:r>
            <a:r>
              <a:rPr lang="en-US" altLang="zh-CN" sz="2000" dirty="0"/>
              <a:t>+β</a:t>
            </a:r>
            <a:r>
              <a:rPr lang="en-US" altLang="zh-CN" sz="2000" baseline="-25000" dirty="0"/>
              <a:t>1</a:t>
            </a:r>
            <a:r>
              <a:rPr lang="en-US" altLang="zh-CN" sz="2000" dirty="0"/>
              <a:t>+ε</a:t>
            </a:r>
            <a:r>
              <a:rPr lang="en-US" altLang="zh-CN" sz="2000" baseline="-25000" dirty="0"/>
              <a:t>i</a:t>
            </a:r>
            <a:r>
              <a:rPr lang="zh-CN" altLang="en-US" sz="2000" dirty="0"/>
              <a:t>则有：</a:t>
            </a:r>
          </a:p>
          <a:p>
            <a:pPr marL="0" indent="0">
              <a:buNone/>
            </a:pPr>
            <a:endParaRPr lang="zh-CN" altLang="en-US" sz="2000" dirty="0"/>
          </a:p>
          <a:p>
            <a:pPr marL="0" indent="0">
              <a:buNone/>
            </a:pPr>
            <a:r>
              <a:rPr lang="en-US" altLang="zh-CN" sz="2000" dirty="0" err="1"/>
              <a:t>εi</a:t>
            </a:r>
            <a:r>
              <a:rPr lang="en-US" altLang="zh-CN" sz="2000" dirty="0"/>
              <a:t>=1-β0-β1Xi   </a:t>
            </a:r>
          </a:p>
          <a:p>
            <a:pPr marL="0" indent="0">
              <a:buNone/>
            </a:pPr>
            <a:r>
              <a:rPr lang="zh-CN" altLang="en-US" sz="2000" dirty="0"/>
              <a:t>当因变量</a:t>
            </a:r>
            <a:r>
              <a:rPr lang="en-US" altLang="zh-CN" sz="2000" dirty="0"/>
              <a:t>Yi=0</a:t>
            </a:r>
            <a:r>
              <a:rPr lang="zh-CN" altLang="en-US" sz="2000" dirty="0"/>
              <a:t>时有：</a:t>
            </a:r>
          </a:p>
          <a:p>
            <a:pPr marL="0" indent="0">
              <a:buNone/>
            </a:pPr>
            <a:endParaRPr lang="zh-CN" altLang="en-US" sz="2000" dirty="0"/>
          </a:p>
          <a:p>
            <a:pPr marL="0" indent="0">
              <a:buNone/>
            </a:pPr>
            <a:r>
              <a:rPr lang="en-US" altLang="zh-CN" sz="2000" dirty="0" err="1"/>
              <a:t>εi</a:t>
            </a:r>
            <a:r>
              <a:rPr lang="en-US" altLang="zh-CN" sz="2000" dirty="0"/>
              <a:t>=β0-β1Xi</a:t>
            </a:r>
          </a:p>
          <a:p>
            <a:pPr marL="0" indent="0">
              <a:buNone/>
            </a:pPr>
            <a:r>
              <a:rPr lang="zh-CN" altLang="en-US" sz="2000" dirty="0"/>
              <a:t>也就是说，对任意的</a:t>
            </a:r>
            <a:r>
              <a:rPr lang="en-US" altLang="zh-CN" sz="2000" dirty="0"/>
              <a:t>Xi</a:t>
            </a:r>
            <a:r>
              <a:rPr lang="zh-CN" altLang="en-US" sz="2000" dirty="0"/>
              <a:t>，误差项</a:t>
            </a:r>
            <a:r>
              <a:rPr lang="en-US" altLang="zh-CN" sz="2000" dirty="0" err="1"/>
              <a:t>εi</a:t>
            </a:r>
            <a:r>
              <a:rPr lang="zh-CN" altLang="en-US" sz="2000" dirty="0"/>
              <a:t>只能取两个固定的值：</a:t>
            </a:r>
            <a:r>
              <a:rPr lang="en-US" altLang="zh-CN" sz="2000" dirty="0"/>
              <a:t>1-β0-β1Xi</a:t>
            </a:r>
            <a:r>
              <a:rPr lang="zh-CN" altLang="en-US" sz="2000" dirty="0"/>
              <a:t>或者</a:t>
            </a:r>
            <a:r>
              <a:rPr lang="en-US" altLang="zh-CN" sz="2000" dirty="0"/>
              <a:t>-β0-β1Xi——</a:t>
            </a:r>
            <a:r>
              <a:rPr lang="zh-CN" altLang="en-US" sz="2000" dirty="0"/>
              <a:t>而非如图</a:t>
            </a:r>
            <a:r>
              <a:rPr lang="en-US" altLang="zh-CN" sz="2000" dirty="0"/>
              <a:t>1</a:t>
            </a:r>
            <a:r>
              <a:rPr lang="zh-CN" altLang="en-US" sz="2000" dirty="0"/>
              <a:t>中所示的正态分布。因此条件</a:t>
            </a:r>
            <a:r>
              <a:rPr lang="en-US" altLang="zh-CN" sz="2000" dirty="0"/>
              <a:t>(5)</a:t>
            </a:r>
            <a:r>
              <a:rPr lang="zh-CN" altLang="en-US" sz="2000" dirty="0"/>
              <a:t>不满足。</a:t>
            </a:r>
          </a:p>
        </p:txBody>
      </p:sp>
    </p:spTree>
    <p:extLst>
      <p:ext uri="{BB962C8B-B14F-4D97-AF65-F5344CB8AC3E}">
        <p14:creationId xmlns:p14="http://schemas.microsoft.com/office/powerpoint/2010/main" val="2365861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606550" y="1550988"/>
            <a:ext cx="3194050" cy="6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95" name="TextBox 23"/>
          <p:cNvSpPr txBox="1"/>
          <p:nvPr/>
        </p:nvSpPr>
        <p:spPr>
          <a:xfrm>
            <a:off x="4656932" y="1273989"/>
            <a:ext cx="2806700" cy="55399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None/>
            </a:pPr>
            <a:r>
              <a:rPr lang="zh-CN" altLang="en-US" sz="3600" dirty="0">
                <a:latin typeface="微软雅黑" panose="020B0503020204020204" pitchFamily="34" charset="-122"/>
              </a:rPr>
              <a:t> </a:t>
            </a:r>
            <a:r>
              <a:rPr lang="en-US" altLang="zh-CN" sz="3600" dirty="0">
                <a:latin typeface="微软雅黑" panose="020B0503020204020204" pitchFamily="34" charset="-122"/>
              </a:rPr>
              <a:t>Part Three</a:t>
            </a:r>
            <a:endParaRPr lang="zh-CN" altLang="en-US" sz="3600" dirty="0">
              <a:latin typeface="微软雅黑" panose="020B0503020204020204" pitchFamily="34" charset="-122"/>
            </a:endParaRPr>
          </a:p>
        </p:txBody>
      </p:sp>
      <p:cxnSp>
        <p:nvCxnSpPr>
          <p:cNvPr id="6" name="直接连接符 5"/>
          <p:cNvCxnSpPr/>
          <p:nvPr/>
        </p:nvCxnSpPr>
        <p:spPr>
          <a:xfrm>
            <a:off x="7319963" y="1557338"/>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E365C7F-1D77-48DA-AD25-F705AF000B5B}"/>
              </a:ext>
            </a:extLst>
          </p:cNvPr>
          <p:cNvSpPr/>
          <p:nvPr/>
        </p:nvSpPr>
        <p:spPr>
          <a:xfrm>
            <a:off x="3522227" y="2967335"/>
            <a:ext cx="5147564"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Logit</a:t>
            </a:r>
            <a:r>
              <a:rPr lang="zh-CN" altLang="en-US" sz="5400" dirty="0">
                <a:ln w="0"/>
                <a:effectLst>
                  <a:outerShdw blurRad="38100" dist="19050" dir="2700000" algn="tl" rotWithShape="0">
                    <a:schemeClr val="dk1">
                      <a:alpha val="40000"/>
                    </a:schemeClr>
                  </a:outerShdw>
                </a:effectLst>
              </a:rPr>
              <a:t>究竟是个啥</a:t>
            </a:r>
          </a:p>
        </p:txBody>
      </p:sp>
    </p:spTree>
    <p:extLst>
      <p:ext uri="{BB962C8B-B14F-4D97-AF65-F5344CB8AC3E}">
        <p14:creationId xmlns:p14="http://schemas.microsoft.com/office/powerpoint/2010/main" val="177751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香</a:t>
            </a:r>
            <a:r>
              <a:rPr lang="zh-CN" altLang="en-US" dirty="0" smtClean="0"/>
              <a:t>农辅助定理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94716"/>
                <a:ext cx="10254673" cy="4351338"/>
              </a:xfrm>
            </p:spPr>
            <p:txBody>
              <a:bodyPr/>
              <a:lstStyle/>
              <a:p>
                <a:pPr marL="0" indent="0">
                  <a:buNone/>
                </a:pPr>
                <a:r>
                  <a:rPr lang="zh-CN" altLang="en-US" dirty="0" smtClean="0"/>
                  <a:t>     对集合</a:t>
                </a:r>
                <a:r>
                  <a:rPr lang="en-US" altLang="zh-CN" dirty="0" smtClean="0"/>
                  <a:t>X</a:t>
                </a:r>
                <a:r>
                  <a:rPr lang="zh-CN" altLang="en-US" dirty="0" smtClean="0"/>
                  <a:t>的概率空间为</a:t>
                </a:r>
                <a14:m>
                  <m:oMath xmlns:m="http://schemas.openxmlformats.org/officeDocument/2006/math">
                    <m:d>
                      <m:dPr>
                        <m:begChr m:val=""/>
                        <m:ctrlPr>
                          <a:rPr lang="zh-CN" altLang="en-US" i="1" smtClean="0">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𝑛</m:t>
                            </m:r>
                          </m:sub>
                        </m:sSub>
                      </m:e>
                    </m:d>
                  </m:oMath>
                </a14:m>
                <a:r>
                  <a:rPr lang="zh-CN" altLang="en-US" dirty="0" smtClean="0"/>
                  <a:t>，</a:t>
                </a:r>
                <a:r>
                  <a:rPr lang="en-US" altLang="zh-CN" dirty="0" smtClean="0"/>
                  <a:t>X’</a:t>
                </a:r>
                <a:r>
                  <a:rPr lang="zh-CN" altLang="en-US" dirty="0" smtClean="0"/>
                  <a:t>的概率空间为</a:t>
                </a:r>
                <a14:m>
                  <m:oMath xmlns:m="http://schemas.openxmlformats.org/officeDocument/2006/math">
                    <m:d>
                      <m:dPr>
                        <m:begChr m:val=""/>
                        <m:ctrlPr>
                          <a:rPr lang="zh-CN" altLang="en-US" i="1" smtClean="0">
                            <a:latin typeface="Cambria Math" panose="02040503050406030204" pitchFamily="18" charset="0"/>
                          </a:rPr>
                        </m:ctrlPr>
                      </m:dPr>
                      <m:e>
                        <m:r>
                          <a:rPr lang="en-US" altLang="zh-CN" b="0" i="1" smtClean="0">
                            <a:latin typeface="Cambria Math" panose="02040503050406030204" pitchFamily="18" charset="0"/>
                          </a:rPr>
                          <m:t>𝑄</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a:rPr lang="zh-CN" altLang="en-US" i="1">
                                <a:latin typeface="Cambria Math" panose="02040503050406030204" pitchFamily="18" charset="0"/>
                              </a:rPr>
                              <m:t>𝑛</m:t>
                            </m:r>
                          </m:sub>
                        </m:sSub>
                      </m:e>
                    </m:d>
                    <m:r>
                      <a:rPr lang="zh-CN" altLang="en-US" i="1">
                        <a:latin typeface="Cambria Math" panose="02040503050406030204" pitchFamily="18" charset="0"/>
                      </a:rPr>
                      <m:t>，</m:t>
                    </m:r>
                  </m:oMath>
                </a14:m>
                <a:r>
                  <a:rPr lang="zh-CN" altLang="en-US" dirty="0" smtClean="0"/>
                  <a:t>满足</a:t>
                </a:r>
                <a:endParaRPr lang="en-US" altLang="zh-CN" dirty="0" smtClean="0"/>
              </a:p>
              <a:p>
                <a:pPr marL="0" indent="0">
                  <a:buNone/>
                </a:pPr>
                <a:endParaRPr lang="en-US" altLang="zh-CN" dirty="0"/>
              </a:p>
              <a:p>
                <a:pPr marL="0" indent="0">
                  <a:buNone/>
                </a:pPr>
                <a:endParaRPr lang="en-US" altLang="zh-CN" dirty="0"/>
              </a:p>
              <a:p>
                <a:pPr marL="0" indent="0">
                  <a:buNone/>
                </a:pPr>
                <a:r>
                  <a:rPr lang="en-US" altLang="zh-CN" dirty="0" smtClean="0"/>
                  <a:t>      </a:t>
                </a:r>
                <a:r>
                  <a:rPr lang="zh-CN" altLang="en-US" dirty="0" smtClean="0"/>
                  <a:t>概率分布</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对</m:t>
                    </m:r>
                  </m:oMath>
                </a14:m>
                <a:r>
                  <a:rPr lang="zh-CN" altLang="en-US" dirty="0" smtClean="0"/>
                  <a:t>其他概率分布</a:t>
                </a:r>
                <a14:m>
                  <m:oMath xmlns:m="http://schemas.openxmlformats.org/officeDocument/2006/math">
                    <m:sSub>
                      <m:sSubPr>
                        <m:ctrlPr>
                          <a:rPr lang="zh-CN" altLang="en-US"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oMath>
                </a14:m>
                <a:r>
                  <a:rPr lang="zh-CN" altLang="en-US" dirty="0" smtClean="0"/>
                  <a:t>的自信息两</a:t>
                </a:r>
                <a:r>
                  <a:rPr lang="en-US" altLang="zh-CN" dirty="0" smtClean="0"/>
                  <a:t>-</a:t>
                </a:r>
                <a14:m>
                  <m:oMath xmlns:m="http://schemas.openxmlformats.org/officeDocument/2006/math">
                    <m:r>
                      <m:rPr>
                        <m:sty m:val="p"/>
                      </m:rPr>
                      <a:rPr lang="zh-CN" altLang="en-US">
                        <a:latin typeface="Cambria Math" panose="02040503050406030204" pitchFamily="18" charset="0"/>
                      </a:rPr>
                      <m:t>log</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oMath>
                </a14:m>
                <a:r>
                  <a:rPr lang="zh-CN" altLang="en-US" dirty="0" smtClean="0"/>
                  <a:t>取数学期望的值必不小于</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smtClean="0"/>
                  <a:t>本身的熵。</a:t>
                </a:r>
                <a:endParaRPr lang="zh-CN" altLang="en-US" dirty="0"/>
              </a:p>
              <a:p>
                <a:pPr marL="0" indent="0">
                  <a:buNone/>
                </a:pP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94716"/>
                <a:ext cx="10254673" cy="4351338"/>
              </a:xfrm>
              <a:blipFill>
                <a:blip r:embed="rId3"/>
                <a:stretch>
                  <a:fillRect l="-1249" t="-2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07084" y="2514500"/>
                <a:ext cx="508620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m:rPr>
                              <m:sty m:val="p"/>
                            </m:rPr>
                            <a:rPr lang="zh-CN" altLang="en-US" sz="2400" i="0">
                              <a:latin typeface="Cambria Math" panose="02040503050406030204" pitchFamily="18" charset="0"/>
                            </a:rPr>
                            <m:t>log</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e>
                      </m:nary>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m:rPr>
                              <m:sty m:val="p"/>
                            </m:rPr>
                            <a:rPr lang="zh-CN" altLang="en-US" sz="2400" i="0">
                              <a:latin typeface="Cambria Math" panose="02040503050406030204" pitchFamily="18" charset="0"/>
                            </a:rPr>
                            <m:t>log</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𝑞</m:t>
                              </m:r>
                            </m:e>
                            <m:sub>
                              <m:r>
                                <a:rPr lang="zh-CN" altLang="en-US" sz="2400" i="1">
                                  <a:latin typeface="Cambria Math" panose="02040503050406030204" pitchFamily="18" charset="0"/>
                                </a:rPr>
                                <m:t>𝑖</m:t>
                              </m:r>
                            </m:sub>
                          </m:sSub>
                        </m:e>
                      </m:nary>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807084" y="2514500"/>
                <a:ext cx="5086201" cy="988540"/>
              </a:xfrm>
              <a:prstGeom prst="rect">
                <a:avLst/>
              </a:prstGeom>
              <a:blipFill>
                <a:blip r:embed="rId4"/>
                <a:stretch>
                  <a:fillRect/>
                </a:stretch>
              </a:blipFill>
            </p:spPr>
            <p:txBody>
              <a:bodyPr/>
              <a:lstStyle/>
              <a:p>
                <a:r>
                  <a:rPr lang="zh-CN" altLang="en-US">
                    <a:noFill/>
                  </a:rPr>
                  <a:t> </a:t>
                </a:r>
              </a:p>
            </p:txBody>
          </p:sp>
        </mc:Fallback>
      </mc:AlternateContent>
      <p:sp>
        <p:nvSpPr>
          <p:cNvPr id="14" name="椭圆 13"/>
          <p:cNvSpPr/>
          <p:nvPr/>
        </p:nvSpPr>
        <p:spPr>
          <a:xfrm>
            <a:off x="6031345" y="2514500"/>
            <a:ext cx="1764146" cy="9885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7795491" y="3008770"/>
            <a:ext cx="794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75662" y="2824104"/>
            <a:ext cx="1644072" cy="369332"/>
          </a:xfrm>
          <a:prstGeom prst="rect">
            <a:avLst/>
          </a:prstGeom>
          <a:noFill/>
        </p:spPr>
        <p:txBody>
          <a:bodyPr wrap="square" rtlCol="0">
            <a:spAutoFit/>
          </a:bodyPr>
          <a:lstStyle/>
          <a:p>
            <a:r>
              <a:rPr lang="zh-CN" altLang="en-US" dirty="0" smtClean="0"/>
              <a:t>交叉熵</a:t>
            </a:r>
            <a:endParaRPr lang="zh-CN" altLang="en-US" dirty="0"/>
          </a:p>
        </p:txBody>
      </p:sp>
      <mc:AlternateContent xmlns:mc="http://schemas.openxmlformats.org/markup-compatibility/2006" xmlns:a14="http://schemas.microsoft.com/office/drawing/2010/main">
        <mc:Choice Requires="a14">
          <p:sp>
            <p:nvSpPr>
              <p:cNvPr id="9" name="矩形 8"/>
              <p:cNvSpPr/>
              <p:nvPr/>
            </p:nvSpPr>
            <p:spPr>
              <a:xfrm>
                <a:off x="2213018" y="4888407"/>
                <a:ext cx="184731" cy="646331"/>
              </a:xfrm>
              <a:prstGeom prst="rect">
                <a:avLst/>
              </a:prstGeom>
            </p:spPr>
            <p:txBody>
              <a:bodyPr wrap="none">
                <a:spAutoFit/>
              </a:bodyPr>
              <a:lstStyle/>
              <a:p>
                <a:endParaRPr/>
              </a:p>
              <a:p>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213018" y="4888407"/>
                <a:ext cx="184731" cy="646331"/>
              </a:xfrm>
              <a:prstGeom prst="rect">
                <a:avLst/>
              </a:prstGeom>
              <a:blipFill>
                <a:blip r:embed="rId5"/>
                <a:stretch>
                  <a:fillRect l="-26667" t="-6604" r="-5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500188" y="4473610"/>
                <a:ext cx="420442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400" dirty="0" smtClean="0"/>
                        <m:t>交叉熵</m:t>
                      </m:r>
                      <m:r>
                        <a:rPr lang="zh-CN" altLang="en-US" sz="2400" i="1" smtClean="0">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𝑝</m:t>
                      </m:r>
                      <m:r>
                        <a:rPr lang="zh-CN" altLang="en-US" sz="2400" i="0">
                          <a:latin typeface="Cambria Math" panose="02040503050406030204" pitchFamily="18" charset="0"/>
                        </a:rPr>
                        <m:t>,</m:t>
                      </m:r>
                      <m:r>
                        <a:rPr lang="zh-CN" altLang="en-US" sz="2400" i="1">
                          <a:latin typeface="Cambria Math" panose="02040503050406030204" pitchFamily="18" charset="0"/>
                        </a:rPr>
                        <m:t>𝑞</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m:rPr>
                              <m:sty m:val="p"/>
                            </m:rPr>
                            <a:rPr lang="zh-CN" altLang="en-US" sz="2400" i="0">
                              <a:latin typeface="Cambria Math" panose="02040503050406030204" pitchFamily="18" charset="0"/>
                            </a:rPr>
                            <m:t>log</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𝑞</m:t>
                              </m:r>
                            </m:e>
                            <m:sub>
                              <m:r>
                                <a:rPr lang="zh-CN" altLang="en-US" sz="2400" i="1">
                                  <a:latin typeface="Cambria Math" panose="02040503050406030204" pitchFamily="18" charset="0"/>
                                </a:rPr>
                                <m:t>𝑖</m:t>
                              </m:r>
                            </m:sub>
                          </m:sSub>
                        </m:e>
                      </m:nary>
                    </m:oMath>
                  </m:oMathPara>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500188" y="4473610"/>
                <a:ext cx="4204421" cy="988540"/>
              </a:xfrm>
              <a:prstGeom prst="rect">
                <a:avLst/>
              </a:prstGeom>
              <a:blipFill>
                <a:blip r:embed="rId6"/>
                <a:stretch>
                  <a:fillRect/>
                </a:stretch>
              </a:blipFill>
            </p:spPr>
            <p:txBody>
              <a:bodyPr/>
              <a:lstStyle/>
              <a:p>
                <a:r>
                  <a:rPr lang="zh-CN" altLang="en-US">
                    <a:noFill/>
                  </a:rPr>
                  <a:t> </a:t>
                </a:r>
              </a:p>
            </p:txBody>
          </p:sp>
        </mc:Fallback>
      </mc:AlternateContent>
      <p:sp>
        <p:nvSpPr>
          <p:cNvPr id="16" name="文本框 15"/>
          <p:cNvSpPr txBox="1"/>
          <p:nvPr/>
        </p:nvSpPr>
        <p:spPr>
          <a:xfrm>
            <a:off x="1595515" y="5816319"/>
            <a:ext cx="2023919" cy="461665"/>
          </a:xfrm>
          <a:prstGeom prst="rect">
            <a:avLst/>
          </a:prstGeom>
          <a:noFill/>
        </p:spPr>
        <p:txBody>
          <a:bodyPr wrap="square" rtlCol="0">
            <a:spAutoFit/>
          </a:bodyPr>
          <a:lstStyle/>
          <a:p>
            <a:r>
              <a:rPr lang="en-US" altLang="zh-CN" sz="2400" dirty="0" smtClean="0"/>
              <a:t>cost function</a:t>
            </a:r>
            <a:endParaRPr lang="zh-CN" altLang="en-US" sz="2400" dirty="0"/>
          </a:p>
        </p:txBody>
      </p:sp>
      <p:pic>
        <p:nvPicPr>
          <p:cNvPr id="17" name="图片 16"/>
          <p:cNvPicPr>
            <a:picLocks noChangeAspect="1"/>
          </p:cNvPicPr>
          <p:nvPr/>
        </p:nvPicPr>
        <p:blipFill>
          <a:blip r:embed="rId7"/>
          <a:stretch>
            <a:fillRect/>
          </a:stretch>
        </p:blipFill>
        <p:spPr>
          <a:xfrm>
            <a:off x="3402321" y="5621798"/>
            <a:ext cx="3990207" cy="931401"/>
          </a:xfrm>
          <a:prstGeom prst="rect">
            <a:avLst/>
          </a:prstGeom>
        </p:spPr>
      </p:pic>
    </p:spTree>
    <p:extLst>
      <p:ext uri="{BB962C8B-B14F-4D97-AF65-F5344CB8AC3E}">
        <p14:creationId xmlns:p14="http://schemas.microsoft.com/office/powerpoint/2010/main" val="65702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4" grpId="0" animBg="1"/>
      <p:bldP spid="8" grpId="0"/>
      <p:bldP spid="15"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504810-DEBB-41FD-AC6B-8EA44A97EB18}"/>
              </a:ext>
            </a:extLst>
          </p:cNvPr>
          <p:cNvSpPr>
            <a:spLocks noGrp="1"/>
          </p:cNvSpPr>
          <p:nvPr>
            <p:ph idx="1"/>
          </p:nvPr>
        </p:nvSpPr>
        <p:spPr>
          <a:xfrm>
            <a:off x="1981200" y="980729"/>
            <a:ext cx="8229600" cy="5145435"/>
          </a:xfrm>
        </p:spPr>
        <p:txBody>
          <a:bodyPr/>
          <a:lstStyle/>
          <a:p>
            <a:pPr marL="0" indent="0">
              <a:buNone/>
            </a:pPr>
            <a:r>
              <a:rPr lang="en-US" altLang="zh-CN" dirty="0"/>
              <a:t>1</a:t>
            </a:r>
            <a:r>
              <a:rPr lang="zh-CN" altLang="en-US" dirty="0"/>
              <a:t>，</a:t>
            </a:r>
            <a:r>
              <a:rPr lang="en-US" altLang="zh-CN" dirty="0"/>
              <a:t>Odds </a:t>
            </a:r>
            <a:r>
              <a:rPr lang="zh-CN" altLang="en-US" dirty="0"/>
              <a:t>几率</a:t>
            </a:r>
            <a:endParaRPr lang="en-US" altLang="zh-CN" dirty="0"/>
          </a:p>
          <a:p>
            <a:pPr marL="0" indent="0">
              <a:buNone/>
            </a:pPr>
            <a:r>
              <a:rPr lang="en-US" altLang="zh-CN" dirty="0"/>
              <a:t>2</a:t>
            </a:r>
            <a:r>
              <a:rPr lang="zh-CN" altLang="en-US" dirty="0"/>
              <a:t>，概率</a:t>
            </a:r>
            <a:r>
              <a:rPr lang="en-US" altLang="zh-CN" dirty="0"/>
              <a:t>P</a:t>
            </a:r>
            <a:r>
              <a:rPr lang="zh-CN" altLang="en-US" dirty="0"/>
              <a:t>和</a:t>
            </a:r>
            <a:r>
              <a:rPr lang="en-US" altLang="zh-CN" dirty="0"/>
              <a:t>odds</a:t>
            </a:r>
            <a:r>
              <a:rPr lang="zh-CN" altLang="en-US" dirty="0"/>
              <a:t>之间的关系</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0DD11AFE-8F26-4C2E-9E3E-5AFA7AF42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2852936"/>
            <a:ext cx="3314700" cy="2705100"/>
          </a:xfrm>
          <a:prstGeom prst="rect">
            <a:avLst/>
          </a:prstGeom>
        </p:spPr>
      </p:pic>
      <p:pic>
        <p:nvPicPr>
          <p:cNvPr id="7" name="图片 6">
            <a:extLst>
              <a:ext uri="{FF2B5EF4-FFF2-40B4-BE49-F238E27FC236}">
                <a16:creationId xmlns:a16="http://schemas.microsoft.com/office/drawing/2014/main" id="{E6C0422D-ACE1-40FB-8E64-A5A34B6CC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074" y="2852936"/>
            <a:ext cx="4572000" cy="2876550"/>
          </a:xfrm>
          <a:prstGeom prst="rect">
            <a:avLst/>
          </a:prstGeom>
        </p:spPr>
      </p:pic>
    </p:spTree>
    <p:extLst>
      <p:ext uri="{BB962C8B-B14F-4D97-AF65-F5344CB8AC3E}">
        <p14:creationId xmlns:p14="http://schemas.microsoft.com/office/powerpoint/2010/main" val="3871880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BF17093-A01B-4BB0-840F-CCBA0D002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7648" y="2780928"/>
            <a:ext cx="4572000" cy="2876550"/>
          </a:xfrm>
        </p:spPr>
      </p:pic>
      <p:sp>
        <p:nvSpPr>
          <p:cNvPr id="10" name="文本框 9">
            <a:extLst>
              <a:ext uri="{FF2B5EF4-FFF2-40B4-BE49-F238E27FC236}">
                <a16:creationId xmlns:a16="http://schemas.microsoft.com/office/drawing/2014/main" id="{20DE671D-C394-4616-96B9-B650EB7F2622}"/>
              </a:ext>
            </a:extLst>
          </p:cNvPr>
          <p:cNvSpPr txBox="1"/>
          <p:nvPr/>
        </p:nvSpPr>
        <p:spPr>
          <a:xfrm>
            <a:off x="2567608" y="1797055"/>
            <a:ext cx="5832648" cy="646331"/>
          </a:xfrm>
          <a:prstGeom prst="rect">
            <a:avLst/>
          </a:prstGeom>
          <a:noFill/>
        </p:spPr>
        <p:txBody>
          <a:bodyPr wrap="square" rtlCol="0">
            <a:spAutoFit/>
          </a:bodyPr>
          <a:lstStyle/>
          <a:p>
            <a:r>
              <a:rPr lang="zh-CN" altLang="en-US" dirty="0"/>
              <a:t>再进一步，如果对</a:t>
            </a:r>
            <a:r>
              <a:rPr lang="en-US" altLang="zh-CN" dirty="0"/>
              <a:t>Odds</a:t>
            </a:r>
            <a:r>
              <a:rPr lang="zh-CN" altLang="en-US" dirty="0"/>
              <a:t>取自然对数，就可以将概率</a:t>
            </a:r>
            <a:r>
              <a:rPr lang="en-US" altLang="zh-CN" dirty="0"/>
              <a:t>P</a:t>
            </a:r>
            <a:r>
              <a:rPr lang="zh-CN" altLang="en-US" dirty="0"/>
              <a:t>从范围 映射到</a:t>
            </a:r>
            <a:r>
              <a:rPr lang="en-US" altLang="zh-CN" dirty="0"/>
              <a:t>(-∞,+∞)</a:t>
            </a:r>
            <a:r>
              <a:rPr lang="zh-CN" altLang="en-US" dirty="0"/>
              <a:t>。</a:t>
            </a:r>
            <a:r>
              <a:rPr lang="en-US" altLang="zh-CN" dirty="0"/>
              <a:t>Odds</a:t>
            </a:r>
            <a:r>
              <a:rPr lang="zh-CN" altLang="en-US" dirty="0"/>
              <a:t>的对数称之为</a:t>
            </a:r>
            <a:r>
              <a:rPr lang="en-US" altLang="zh-CN" dirty="0"/>
              <a:t>Logit</a:t>
            </a:r>
            <a:endParaRPr lang="zh-CN" altLang="en-US" dirty="0"/>
          </a:p>
        </p:txBody>
      </p:sp>
      <p:sp>
        <p:nvSpPr>
          <p:cNvPr id="24" name="矩形 23" descr="[0, 1]">
            <a:extLst>
              <a:ext uri="{FF2B5EF4-FFF2-40B4-BE49-F238E27FC236}">
                <a16:creationId xmlns:a16="http://schemas.microsoft.com/office/drawing/2014/main" id="{444EF6B8-EA39-40F7-9690-1C4190956A0D}"/>
              </a:ext>
            </a:extLst>
          </p:cNvPr>
          <p:cNvSpPr>
            <a:spLocks noChangeAspect="1" noChangeArrowheads="1"/>
          </p:cNvSpPr>
          <p:nvPr/>
        </p:nvSpPr>
        <p:spPr bwMode="auto">
          <a:xfrm>
            <a:off x="152400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5" name="Rectangle 18">
            <a:extLst>
              <a:ext uri="{FF2B5EF4-FFF2-40B4-BE49-F238E27FC236}">
                <a16:creationId xmlns:a16="http://schemas.microsoft.com/office/drawing/2014/main" id="{002D1691-1926-4BD5-A166-15CBD9496E6F}"/>
              </a:ext>
            </a:extLst>
          </p:cNvPr>
          <p:cNvSpPr>
            <a:spLocks noChangeArrowheads="1"/>
          </p:cNvSpPr>
          <p:nvPr/>
        </p:nvSpPr>
        <p:spPr bwMode="auto">
          <a:xfrm>
            <a:off x="1524000" y="181691"/>
            <a:ext cx="121379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000">
                <a:solidFill>
                  <a:srgbClr val="1A1A1A"/>
                </a:solidFill>
                <a:latin typeface="微软雅黑" panose="020B0503020204020204" pitchFamily="34" charset="-122"/>
                <a:ea typeface="微软雅黑" panose="020B0503020204020204" pitchFamily="34" charset="-122"/>
                <a:cs typeface="Times New Roman" panose="02020603050405020304" pitchFamily="18" charset="0"/>
              </a:rPr>
              <a:t>映射到</a:t>
            </a:r>
            <a:r>
              <a:rPr lang="en-US" altLang="zh-CN" sz="1000">
                <a:solidFill>
                  <a:srgbClr val="1A1A1A"/>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bmk="">
                <a:solidFill>
                  <a:srgbClr val="1A1A1A"/>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a:solidFill>
                  <a:srgbClr val="1A1A1A"/>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600"/>
              <a:t> </a:t>
            </a:r>
            <a:endParaRPr lang="zh-CN" altLang="en-US">
              <a:latin typeface="Arial" panose="020B0604020202020204" pitchFamily="34" charset="0"/>
            </a:endParaRPr>
          </a:p>
        </p:txBody>
      </p:sp>
    </p:spTree>
    <p:extLst>
      <p:ext uri="{BB962C8B-B14F-4D97-AF65-F5344CB8AC3E}">
        <p14:creationId xmlns:p14="http://schemas.microsoft.com/office/powerpoint/2010/main" val="30132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EAEA1-1B36-4D67-8CE9-D36087719416}"/>
              </a:ext>
            </a:extLst>
          </p:cNvPr>
          <p:cNvSpPr>
            <a:spLocks noGrp="1"/>
          </p:cNvSpPr>
          <p:nvPr>
            <p:ph type="title"/>
          </p:nvPr>
        </p:nvSpPr>
        <p:spPr/>
        <p:txBody>
          <a:bodyPr/>
          <a:lstStyle/>
          <a:p>
            <a:r>
              <a:rPr lang="zh-CN" altLang="en-US" sz="2000" dirty="0">
                <a:latin typeface="宋体" panose="02010600030101010101" pitchFamily="2" charset="-122"/>
                <a:ea typeface="宋体" panose="02010600030101010101" pitchFamily="2" charset="-122"/>
              </a:rPr>
              <a:t>从概率</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，这就是一个</a:t>
            </a:r>
            <a:r>
              <a:rPr lang="en-US" altLang="zh-CN" sz="2000" dirty="0">
                <a:latin typeface="宋体" panose="02010600030101010101" pitchFamily="2" charset="-122"/>
                <a:ea typeface="宋体" panose="02010600030101010101" pitchFamily="2" charset="-122"/>
              </a:rPr>
              <a:t>Logit</a:t>
            </a:r>
            <a:r>
              <a:rPr lang="zh-CN" altLang="en-US" sz="2000" dirty="0">
                <a:latin typeface="宋体" panose="02010600030101010101" pitchFamily="2" charset="-122"/>
                <a:ea typeface="宋体" panose="02010600030101010101" pitchFamily="2" charset="-122"/>
              </a:rPr>
              <a:t>变换。实际上，所谓 </a:t>
            </a:r>
            <a:r>
              <a:rPr lang="en-US" altLang="zh-CN" sz="2000" dirty="0">
                <a:latin typeface="宋体" panose="02010600030101010101" pitchFamily="2" charset="-122"/>
                <a:ea typeface="宋体" panose="02010600030101010101" pitchFamily="2" charset="-122"/>
              </a:rPr>
              <a:t>Logit </a:t>
            </a:r>
            <a:r>
              <a:rPr lang="zh-CN" altLang="en-US" sz="2000" dirty="0">
                <a:latin typeface="宋体" panose="02010600030101010101" pitchFamily="2" charset="-122"/>
                <a:ea typeface="宋体" panose="02010600030101010101" pitchFamily="2" charset="-122"/>
              </a:rPr>
              <a:t>模型可以理解成 </a:t>
            </a:r>
            <a:r>
              <a:rPr lang="en-US" altLang="zh-CN" sz="2000" dirty="0">
                <a:latin typeface="宋体" panose="02010600030101010101" pitchFamily="2" charset="-122"/>
                <a:ea typeface="宋体" panose="02010600030101010101" pitchFamily="2" charset="-122"/>
              </a:rPr>
              <a:t>Log-it</a:t>
            </a:r>
            <a:r>
              <a:rPr lang="zh-CN" altLang="en-US" sz="2000" dirty="0">
                <a:latin typeface="宋体" panose="02010600030101010101" pitchFamily="2" charset="-122"/>
                <a:ea typeface="宋体" panose="02010600030101010101" pitchFamily="2" charset="-122"/>
              </a:rPr>
              <a:t>（即 </a:t>
            </a:r>
            <a:r>
              <a:rPr lang="en-US" altLang="zh-CN" sz="2000" dirty="0">
                <a:latin typeface="宋体" panose="02010600030101010101" pitchFamily="2" charset="-122"/>
                <a:ea typeface="宋体" panose="02010600030101010101" pitchFamily="2" charset="-122"/>
              </a:rPr>
              <a:t>it </a:t>
            </a:r>
            <a:r>
              <a:rPr lang="zh-CN" altLang="en-US" sz="2000" dirty="0">
                <a:latin typeface="宋体" panose="02010600030101010101" pitchFamily="2" charset="-122"/>
                <a:ea typeface="宋体" panose="02010600030101010101" pitchFamily="2" charset="-122"/>
              </a:rPr>
              <a:t>的自然对数</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这里的 </a:t>
            </a:r>
            <a:r>
              <a:rPr lang="en-US" altLang="zh-CN" sz="2000" dirty="0">
                <a:latin typeface="宋体" panose="02010600030101010101" pitchFamily="2" charset="-122"/>
                <a:ea typeface="宋体" panose="02010600030101010101" pitchFamily="2" charset="-122"/>
              </a:rPr>
              <a:t>it </a:t>
            </a:r>
            <a:r>
              <a:rPr lang="zh-CN" altLang="en-US" sz="2000" dirty="0">
                <a:latin typeface="宋体" panose="02010600030101010101" pitchFamily="2" charset="-122"/>
                <a:ea typeface="宋体" panose="02010600030101010101" pitchFamily="2" charset="-122"/>
              </a:rPr>
              <a:t>指的就是</a:t>
            </a:r>
            <a:r>
              <a:rPr lang="en-US" altLang="zh-CN" sz="2000" dirty="0">
                <a:latin typeface="宋体" panose="02010600030101010101" pitchFamily="2" charset="-122"/>
                <a:ea typeface="宋体" panose="02010600030101010101" pitchFamily="2" charset="-122"/>
              </a:rPr>
              <a:t>Odds</a:t>
            </a:r>
            <a:r>
              <a:rPr lang="zh-CN" altLang="en-US" sz="2000" dirty="0">
                <a:latin typeface="宋体" panose="02010600030101010101" pitchFamily="2" charset="-122"/>
                <a:ea typeface="宋体" panose="02010600030101010101" pitchFamily="2" charset="-122"/>
              </a:rPr>
              <a:t>）。</a:t>
            </a:r>
          </a:p>
        </p:txBody>
      </p:sp>
      <p:pic>
        <p:nvPicPr>
          <p:cNvPr id="5" name="内容占位符 4">
            <a:extLst>
              <a:ext uri="{FF2B5EF4-FFF2-40B4-BE49-F238E27FC236}">
                <a16:creationId xmlns:a16="http://schemas.microsoft.com/office/drawing/2014/main" id="{B65C1F7F-E22C-4E8B-B7F9-2CE852C576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7769" y="2493569"/>
            <a:ext cx="4543425" cy="651351"/>
          </a:xfrm>
        </p:spPr>
      </p:pic>
      <p:sp>
        <p:nvSpPr>
          <p:cNvPr id="6" name="文本框 5">
            <a:extLst>
              <a:ext uri="{FF2B5EF4-FFF2-40B4-BE49-F238E27FC236}">
                <a16:creationId xmlns:a16="http://schemas.microsoft.com/office/drawing/2014/main" id="{FFA01583-D53D-445F-9498-84ED6B4D36A4}"/>
              </a:ext>
            </a:extLst>
          </p:cNvPr>
          <p:cNvSpPr txBox="1"/>
          <p:nvPr/>
        </p:nvSpPr>
        <p:spPr>
          <a:xfrm>
            <a:off x="2135560" y="3642075"/>
            <a:ext cx="8086353" cy="707886"/>
          </a:xfrm>
          <a:prstGeom prst="rect">
            <a:avLst/>
          </a:prstGeom>
          <a:noFill/>
        </p:spPr>
        <p:txBody>
          <a:bodyPr wrap="square" rtlCol="0">
            <a:spAutoFit/>
          </a:bodyPr>
          <a:lstStyle/>
          <a:p>
            <a:r>
              <a:rPr lang="zh-CN" altLang="en-US" sz="2000" dirty="0"/>
              <a:t>与概率不同，</a:t>
            </a:r>
            <a:r>
              <a:rPr lang="en-US" altLang="zh-CN" sz="2000" dirty="0"/>
              <a:t>Logit</a:t>
            </a:r>
            <a:r>
              <a:rPr lang="zh-CN" altLang="en-US" sz="2000" dirty="0"/>
              <a:t>的一个很重要的特性就是没有上下限</a:t>
            </a:r>
            <a:r>
              <a:rPr lang="en-US" altLang="zh-CN" sz="2000" dirty="0"/>
              <a:t>——</a:t>
            </a:r>
            <a:r>
              <a:rPr lang="zh-CN" altLang="en-US" sz="2000" dirty="0"/>
              <a:t>这就给建模带来极大方便。下式是二项</a:t>
            </a:r>
            <a:r>
              <a:rPr lang="en-US" altLang="zh-CN" sz="2000" dirty="0"/>
              <a:t>Logit</a:t>
            </a:r>
            <a:r>
              <a:rPr lang="zh-CN" altLang="en-US" sz="2000" dirty="0"/>
              <a:t>模型的基本形式。</a:t>
            </a:r>
          </a:p>
        </p:txBody>
      </p:sp>
      <p:pic>
        <p:nvPicPr>
          <p:cNvPr id="3" name="图片 2">
            <a:extLst>
              <a:ext uri="{FF2B5EF4-FFF2-40B4-BE49-F238E27FC236}">
                <a16:creationId xmlns:a16="http://schemas.microsoft.com/office/drawing/2014/main" id="{2889B476-7B13-48B9-9E37-6AC4E2C0B1FA}"/>
              </a:ext>
            </a:extLst>
          </p:cNvPr>
          <p:cNvPicPr>
            <a:picLocks noChangeAspect="1"/>
          </p:cNvPicPr>
          <p:nvPr/>
        </p:nvPicPr>
        <p:blipFill>
          <a:blip r:embed="rId4"/>
          <a:stretch>
            <a:fillRect/>
          </a:stretch>
        </p:blipFill>
        <p:spPr>
          <a:xfrm>
            <a:off x="2256367" y="5589241"/>
            <a:ext cx="3312368" cy="790107"/>
          </a:xfrm>
          <a:prstGeom prst="rect">
            <a:avLst/>
          </a:prstGeom>
        </p:spPr>
      </p:pic>
      <p:pic>
        <p:nvPicPr>
          <p:cNvPr id="4" name="图片 3">
            <a:extLst>
              <a:ext uri="{FF2B5EF4-FFF2-40B4-BE49-F238E27FC236}">
                <a16:creationId xmlns:a16="http://schemas.microsoft.com/office/drawing/2014/main" id="{9C11F4AF-CBC1-4E49-9BE7-8E5A0895A585}"/>
              </a:ext>
            </a:extLst>
          </p:cNvPr>
          <p:cNvPicPr>
            <a:picLocks noChangeAspect="1"/>
          </p:cNvPicPr>
          <p:nvPr/>
        </p:nvPicPr>
        <p:blipFill>
          <a:blip r:embed="rId5"/>
          <a:stretch>
            <a:fillRect/>
          </a:stretch>
        </p:blipFill>
        <p:spPr>
          <a:xfrm>
            <a:off x="2279576" y="4686766"/>
            <a:ext cx="6288217" cy="902475"/>
          </a:xfrm>
          <a:prstGeom prst="rect">
            <a:avLst/>
          </a:prstGeom>
        </p:spPr>
      </p:pic>
    </p:spTree>
    <p:extLst>
      <p:ext uri="{BB962C8B-B14F-4D97-AF65-F5344CB8AC3E}">
        <p14:creationId xmlns:p14="http://schemas.microsoft.com/office/powerpoint/2010/main" val="56277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606550" y="1550988"/>
            <a:ext cx="3194050" cy="6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95" name="TextBox 23"/>
          <p:cNvSpPr txBox="1"/>
          <p:nvPr/>
        </p:nvSpPr>
        <p:spPr>
          <a:xfrm>
            <a:off x="4656932" y="1273989"/>
            <a:ext cx="2806700" cy="55399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None/>
            </a:pPr>
            <a:r>
              <a:rPr lang="zh-CN" altLang="en-US" sz="3600" dirty="0">
                <a:latin typeface="微软雅黑" panose="020B0503020204020204" pitchFamily="34" charset="-122"/>
              </a:rPr>
              <a:t> </a:t>
            </a:r>
            <a:r>
              <a:rPr lang="en-US" altLang="zh-CN" sz="3600" dirty="0">
                <a:latin typeface="微软雅黑" panose="020B0503020204020204" pitchFamily="34" charset="-122"/>
              </a:rPr>
              <a:t>Part Four</a:t>
            </a:r>
            <a:endParaRPr lang="zh-CN" altLang="en-US" sz="3600" dirty="0">
              <a:latin typeface="微软雅黑" panose="020B0503020204020204" pitchFamily="34" charset="-122"/>
            </a:endParaRPr>
          </a:p>
        </p:txBody>
      </p:sp>
      <p:cxnSp>
        <p:nvCxnSpPr>
          <p:cNvPr id="6" name="直接连接符 5"/>
          <p:cNvCxnSpPr/>
          <p:nvPr/>
        </p:nvCxnSpPr>
        <p:spPr>
          <a:xfrm>
            <a:off x="7319963" y="1557338"/>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E365C7F-1D77-48DA-AD25-F705AF000B5B}"/>
              </a:ext>
            </a:extLst>
          </p:cNvPr>
          <p:cNvSpPr/>
          <p:nvPr/>
        </p:nvSpPr>
        <p:spPr>
          <a:xfrm>
            <a:off x="2046663" y="2967335"/>
            <a:ext cx="8098692" cy="923330"/>
          </a:xfrm>
          <a:prstGeom prst="rect">
            <a:avLst/>
          </a:prstGeom>
          <a:noFill/>
        </p:spPr>
        <p:txBody>
          <a:bodyPr wrap="none" lIns="91440" tIns="45720" rIns="91440" bIns="45720">
            <a:spAutoFit/>
          </a:bodyPr>
          <a:lstStyle/>
          <a:p>
            <a:pPr algn="ctr"/>
            <a:r>
              <a:rPr lang="zh-CN" altLang="en-US" sz="5400" dirty="0">
                <a:latin typeface="微软雅黑" panose="020B0503020204020204" pitchFamily="34" charset="-122"/>
              </a:rPr>
              <a:t>正确打开</a:t>
            </a:r>
            <a:r>
              <a:rPr lang="en-US" altLang="zh-CN" sz="5400" dirty="0">
                <a:latin typeface="微软雅黑" panose="020B0503020204020204" pitchFamily="34" charset="-122"/>
              </a:rPr>
              <a:t>Logit</a:t>
            </a:r>
            <a:r>
              <a:rPr lang="zh-CN" altLang="en-US" sz="5400" dirty="0">
                <a:latin typeface="微软雅黑" panose="020B0503020204020204" pitchFamily="34" charset="-122"/>
              </a:rPr>
              <a:t>系数的方式</a:t>
            </a:r>
            <a:endParaRPr lang="zh-CN" alt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28721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7C3AC1-CF13-4BA1-98A6-DB7AE77E61D4}"/>
              </a:ext>
            </a:extLst>
          </p:cNvPr>
          <p:cNvSpPr>
            <a:spLocks noGrp="1"/>
          </p:cNvSpPr>
          <p:nvPr>
            <p:ph idx="1"/>
          </p:nvPr>
        </p:nvSpPr>
        <p:spPr>
          <a:xfrm>
            <a:off x="1981200" y="1052737"/>
            <a:ext cx="8229600" cy="5073427"/>
          </a:xfrm>
        </p:spPr>
        <p:txBody>
          <a:bodyPr/>
          <a:lstStyle/>
          <a:p>
            <a:pPr marL="0" indent="0">
              <a:buNone/>
            </a:pPr>
            <a:r>
              <a:rPr lang="zh-CN" altLang="en-US" sz="2000" dirty="0"/>
              <a:t>我们可以粗略地把</a:t>
            </a:r>
            <a:r>
              <a:rPr lang="en-US" altLang="zh-CN" sz="2000" dirty="0"/>
              <a:t>Odds</a:t>
            </a:r>
            <a:r>
              <a:rPr lang="zh-CN" altLang="en-US" sz="2000" dirty="0"/>
              <a:t>翻译成“胜率”。其公式表示为：</a:t>
            </a:r>
          </a:p>
          <a:p>
            <a:pPr marL="0" indent="0">
              <a:buNone/>
            </a:pPr>
            <a:r>
              <a:rPr lang="zh-CN" altLang="en-US" sz="2000" dirty="0"/>
              <a:t/>
            </a:r>
            <a:br>
              <a:rPr lang="zh-CN" altLang="en-US" sz="2000" dirty="0"/>
            </a:br>
            <a:endParaRPr lang="zh-CN" altLang="en-US" sz="2000" dirty="0"/>
          </a:p>
        </p:txBody>
      </p:sp>
      <p:pic>
        <p:nvPicPr>
          <p:cNvPr id="4" name="图片 3">
            <a:extLst>
              <a:ext uri="{FF2B5EF4-FFF2-40B4-BE49-F238E27FC236}">
                <a16:creationId xmlns:a16="http://schemas.microsoft.com/office/drawing/2014/main" id="{2C6426F6-ED2A-46F8-8DD9-9212B38CC1AF}"/>
              </a:ext>
            </a:extLst>
          </p:cNvPr>
          <p:cNvPicPr/>
          <p:nvPr/>
        </p:nvPicPr>
        <p:blipFill>
          <a:blip r:embed="rId3"/>
          <a:stretch>
            <a:fillRect/>
          </a:stretch>
        </p:blipFill>
        <p:spPr>
          <a:xfrm>
            <a:off x="4295800" y="1711841"/>
            <a:ext cx="1485900" cy="487680"/>
          </a:xfrm>
          <a:prstGeom prst="rect">
            <a:avLst/>
          </a:prstGeom>
        </p:spPr>
      </p:pic>
      <p:sp>
        <p:nvSpPr>
          <p:cNvPr id="6" name="矩形 5">
            <a:extLst>
              <a:ext uri="{FF2B5EF4-FFF2-40B4-BE49-F238E27FC236}">
                <a16:creationId xmlns:a16="http://schemas.microsoft.com/office/drawing/2014/main" id="{C018CE7A-4351-40F2-AC9A-CE7A1A26C326}"/>
              </a:ext>
            </a:extLst>
          </p:cNvPr>
          <p:cNvSpPr/>
          <p:nvPr/>
        </p:nvSpPr>
        <p:spPr>
          <a:xfrm>
            <a:off x="2135560" y="2773378"/>
            <a:ext cx="6912768" cy="1015663"/>
          </a:xfrm>
          <a:prstGeom prst="rect">
            <a:avLst/>
          </a:prstGeom>
        </p:spPr>
        <p:txBody>
          <a:bodyPr wrap="square">
            <a:spAutoFit/>
          </a:bodyPr>
          <a:lstStyle/>
          <a:p>
            <a:r>
              <a:rPr lang="en-US" altLang="zh-CN" sz="2000" u="sng" dirty="0">
                <a:solidFill>
                  <a:srgbClr val="1A1A1A"/>
                </a:solidFill>
                <a:latin typeface="-apple-system"/>
              </a:rPr>
              <a:t>Logit </a:t>
            </a:r>
            <a:r>
              <a:rPr lang="zh-CN" altLang="en-US" sz="2000" u="sng" dirty="0">
                <a:solidFill>
                  <a:srgbClr val="1A1A1A"/>
                </a:solidFill>
                <a:latin typeface="-apple-system"/>
              </a:rPr>
              <a:t>模型是直接对胜率进行建模的</a:t>
            </a:r>
            <a:r>
              <a:rPr lang="zh-CN" altLang="en-US" sz="2000" dirty="0">
                <a:solidFill>
                  <a:srgbClr val="1A1A1A"/>
                </a:solidFill>
                <a:latin typeface="-apple-system"/>
              </a:rPr>
              <a:t>。在 </a:t>
            </a:r>
            <a:r>
              <a:rPr lang="en-US" altLang="zh-CN" sz="2000" dirty="0">
                <a:solidFill>
                  <a:srgbClr val="1A1A1A"/>
                </a:solidFill>
                <a:latin typeface="-apple-system"/>
              </a:rPr>
              <a:t>Logit </a:t>
            </a:r>
            <a:r>
              <a:rPr lang="zh-CN" altLang="en-US" sz="2000" dirty="0">
                <a:solidFill>
                  <a:srgbClr val="1A1A1A"/>
                </a:solidFill>
                <a:latin typeface="-apple-system"/>
              </a:rPr>
              <a:t>模型中，等号的左边就是胜率的对数，右边则是自变量的线性组合：</a:t>
            </a:r>
            <a:endParaRPr lang="en-US" altLang="zh-CN" sz="2000" dirty="0">
              <a:solidFill>
                <a:srgbClr val="1A1A1A"/>
              </a:solidFill>
              <a:latin typeface="-apple-system"/>
            </a:endParaRPr>
          </a:p>
          <a:p>
            <a:endParaRPr lang="zh-CN" altLang="en-US" sz="2000" dirty="0"/>
          </a:p>
        </p:txBody>
      </p:sp>
      <p:pic>
        <p:nvPicPr>
          <p:cNvPr id="7" name="图片 6">
            <a:extLst>
              <a:ext uri="{FF2B5EF4-FFF2-40B4-BE49-F238E27FC236}">
                <a16:creationId xmlns:a16="http://schemas.microsoft.com/office/drawing/2014/main" id="{E174C2C7-1C66-46B3-9AE0-E376382353B9}"/>
              </a:ext>
            </a:extLst>
          </p:cNvPr>
          <p:cNvPicPr>
            <a:picLocks noChangeAspect="1"/>
          </p:cNvPicPr>
          <p:nvPr/>
        </p:nvPicPr>
        <p:blipFill>
          <a:blip r:embed="rId4"/>
          <a:stretch>
            <a:fillRect/>
          </a:stretch>
        </p:blipFill>
        <p:spPr>
          <a:xfrm>
            <a:off x="2010360" y="3789040"/>
            <a:ext cx="8213417" cy="1080120"/>
          </a:xfrm>
          <a:prstGeom prst="rect">
            <a:avLst/>
          </a:prstGeom>
        </p:spPr>
      </p:pic>
    </p:spTree>
    <p:extLst>
      <p:ext uri="{BB962C8B-B14F-4D97-AF65-F5344CB8AC3E}">
        <p14:creationId xmlns:p14="http://schemas.microsoft.com/office/powerpoint/2010/main" val="308364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5E3D99-C0CB-4EE3-8043-A2901B247856}"/>
              </a:ext>
            </a:extLst>
          </p:cNvPr>
          <p:cNvSpPr>
            <a:spLocks noGrp="1"/>
          </p:cNvSpPr>
          <p:nvPr>
            <p:ph idx="1"/>
          </p:nvPr>
        </p:nvSpPr>
        <p:spPr>
          <a:xfrm>
            <a:off x="1981200" y="1196753"/>
            <a:ext cx="8229600" cy="4929411"/>
          </a:xfrm>
        </p:spPr>
        <p:txBody>
          <a:bodyPr/>
          <a:lstStyle/>
          <a:p>
            <a:pPr marL="0" indent="0">
              <a:buNone/>
            </a:pPr>
            <a:r>
              <a:rPr lang="en-US" altLang="zh-CN" dirty="0"/>
              <a:t>1</a:t>
            </a:r>
            <a:r>
              <a:rPr lang="zh-CN" altLang="en-US" dirty="0"/>
              <a:t>，从概率角度</a:t>
            </a:r>
          </a:p>
        </p:txBody>
      </p:sp>
      <p:sp>
        <p:nvSpPr>
          <p:cNvPr id="4" name="矩形 3">
            <a:extLst>
              <a:ext uri="{FF2B5EF4-FFF2-40B4-BE49-F238E27FC236}">
                <a16:creationId xmlns:a16="http://schemas.microsoft.com/office/drawing/2014/main" id="{ECE68E5A-5384-4CF1-85C0-3B3DC3ECA2F3}"/>
              </a:ext>
            </a:extLst>
          </p:cNvPr>
          <p:cNvSpPr/>
          <p:nvPr/>
        </p:nvSpPr>
        <p:spPr>
          <a:xfrm>
            <a:off x="2207568" y="1988840"/>
            <a:ext cx="3416320" cy="369332"/>
          </a:xfrm>
          <a:prstGeom prst="rect">
            <a:avLst/>
          </a:prstGeom>
        </p:spPr>
        <p:txBody>
          <a:bodyPr wrap="none">
            <a:spAutoFit/>
          </a:bodyPr>
          <a:lstStyle/>
          <a:p>
            <a:r>
              <a:rPr lang="zh-CN" altLang="en-US" dirty="0">
                <a:solidFill>
                  <a:srgbClr val="1A1A1A"/>
                </a:solidFill>
                <a:latin typeface="-apple-system"/>
              </a:rPr>
              <a:t>先考虑仅有一个自变量的情形：</a:t>
            </a:r>
            <a:endParaRPr lang="zh-CN" altLang="en-US" dirty="0"/>
          </a:p>
        </p:txBody>
      </p:sp>
      <p:pic>
        <p:nvPicPr>
          <p:cNvPr id="5" name="图片 4">
            <a:extLst>
              <a:ext uri="{FF2B5EF4-FFF2-40B4-BE49-F238E27FC236}">
                <a16:creationId xmlns:a16="http://schemas.microsoft.com/office/drawing/2014/main" id="{E96FB6C6-D2CF-404A-9816-69C1076198AC}"/>
              </a:ext>
            </a:extLst>
          </p:cNvPr>
          <p:cNvPicPr>
            <a:picLocks noChangeAspect="1"/>
          </p:cNvPicPr>
          <p:nvPr/>
        </p:nvPicPr>
        <p:blipFill>
          <a:blip r:embed="rId3"/>
          <a:stretch>
            <a:fillRect/>
          </a:stretch>
        </p:blipFill>
        <p:spPr>
          <a:xfrm>
            <a:off x="5623888" y="1988840"/>
            <a:ext cx="2888230" cy="510584"/>
          </a:xfrm>
          <a:prstGeom prst="rect">
            <a:avLst/>
          </a:prstGeom>
        </p:spPr>
      </p:pic>
      <p:sp>
        <p:nvSpPr>
          <p:cNvPr id="9" name="文本框 8">
            <a:extLst>
              <a:ext uri="{FF2B5EF4-FFF2-40B4-BE49-F238E27FC236}">
                <a16:creationId xmlns:a16="http://schemas.microsoft.com/office/drawing/2014/main" id="{7F26A995-F3FF-45D7-9BB0-F94F9E6FCCBA}"/>
              </a:ext>
            </a:extLst>
          </p:cNvPr>
          <p:cNvSpPr txBox="1"/>
          <p:nvPr/>
        </p:nvSpPr>
        <p:spPr>
          <a:xfrm>
            <a:off x="2207568" y="2636912"/>
            <a:ext cx="6304550" cy="369332"/>
          </a:xfrm>
          <a:prstGeom prst="rect">
            <a:avLst/>
          </a:prstGeom>
          <a:noFill/>
        </p:spPr>
        <p:txBody>
          <a:bodyPr wrap="square" rtlCol="0">
            <a:spAutoFit/>
          </a:bodyPr>
          <a:lstStyle/>
          <a:p>
            <a:r>
              <a:rPr lang="zh-CN" altLang="en-US" dirty="0"/>
              <a:t>稍作变形就可得到概率</a:t>
            </a:r>
            <a:r>
              <a:rPr lang="en-US" altLang="zh-CN" dirty="0"/>
              <a:t>Pi</a:t>
            </a:r>
            <a:r>
              <a:rPr lang="zh-CN" altLang="en-US" dirty="0"/>
              <a:t>和自变量</a:t>
            </a:r>
            <a:r>
              <a:rPr lang="en-US" altLang="zh-CN" dirty="0"/>
              <a:t>x</a:t>
            </a:r>
            <a:r>
              <a:rPr lang="zh-CN" altLang="en-US" dirty="0"/>
              <a:t>之间的关系</a:t>
            </a:r>
          </a:p>
        </p:txBody>
      </p:sp>
      <p:pic>
        <p:nvPicPr>
          <p:cNvPr id="13" name="图片 12">
            <a:extLst>
              <a:ext uri="{FF2B5EF4-FFF2-40B4-BE49-F238E27FC236}">
                <a16:creationId xmlns:a16="http://schemas.microsoft.com/office/drawing/2014/main" id="{801B9DEF-F651-4580-882E-8FDDC70F27DD}"/>
              </a:ext>
            </a:extLst>
          </p:cNvPr>
          <p:cNvPicPr>
            <a:picLocks noChangeAspect="1"/>
          </p:cNvPicPr>
          <p:nvPr/>
        </p:nvPicPr>
        <p:blipFill>
          <a:blip r:embed="rId4"/>
          <a:stretch>
            <a:fillRect/>
          </a:stretch>
        </p:blipFill>
        <p:spPr>
          <a:xfrm>
            <a:off x="2281350" y="3272587"/>
            <a:ext cx="2230474" cy="784796"/>
          </a:xfrm>
          <a:prstGeom prst="rect">
            <a:avLst/>
          </a:prstGeom>
        </p:spPr>
      </p:pic>
      <p:pic>
        <p:nvPicPr>
          <p:cNvPr id="14" name="图片 13">
            <a:extLst>
              <a:ext uri="{FF2B5EF4-FFF2-40B4-BE49-F238E27FC236}">
                <a16:creationId xmlns:a16="http://schemas.microsoft.com/office/drawing/2014/main" id="{598F4298-4294-42CD-BCE9-3BC78C82DD15}"/>
              </a:ext>
            </a:extLst>
          </p:cNvPr>
          <p:cNvPicPr>
            <a:picLocks noChangeAspect="1"/>
          </p:cNvPicPr>
          <p:nvPr/>
        </p:nvPicPr>
        <p:blipFill>
          <a:blip r:embed="rId5"/>
          <a:stretch>
            <a:fillRect/>
          </a:stretch>
        </p:blipFill>
        <p:spPr>
          <a:xfrm>
            <a:off x="4743702" y="3289544"/>
            <a:ext cx="2504427" cy="758917"/>
          </a:xfrm>
          <a:prstGeom prst="rect">
            <a:avLst/>
          </a:prstGeom>
        </p:spPr>
      </p:pic>
      <p:sp>
        <p:nvSpPr>
          <p:cNvPr id="16" name="文本框 15">
            <a:extLst>
              <a:ext uri="{FF2B5EF4-FFF2-40B4-BE49-F238E27FC236}">
                <a16:creationId xmlns:a16="http://schemas.microsoft.com/office/drawing/2014/main" id="{124698B0-73F1-4221-B09D-F620B99488FF}"/>
              </a:ext>
            </a:extLst>
          </p:cNvPr>
          <p:cNvSpPr txBox="1"/>
          <p:nvPr/>
        </p:nvSpPr>
        <p:spPr>
          <a:xfrm>
            <a:off x="2267326" y="4106291"/>
            <a:ext cx="7069034" cy="2031325"/>
          </a:xfrm>
          <a:prstGeom prst="rect">
            <a:avLst/>
          </a:prstGeom>
          <a:noFill/>
        </p:spPr>
        <p:txBody>
          <a:bodyPr wrap="square" rtlCol="0">
            <a:spAutoFit/>
          </a:bodyPr>
          <a:lstStyle/>
          <a:p>
            <a:r>
              <a:rPr lang="zh-CN" altLang="en-US" dirty="0"/>
              <a:t>（</a:t>
            </a:r>
            <a:r>
              <a:rPr lang="en-US" altLang="zh-CN" dirty="0"/>
              <a:t>1</a:t>
            </a:r>
            <a:r>
              <a:rPr lang="zh-CN" altLang="en-US" dirty="0"/>
              <a:t>）在 </a:t>
            </a:r>
            <a:r>
              <a:rPr lang="en-US" altLang="zh-CN" dirty="0"/>
              <a:t>Logit </a:t>
            </a:r>
            <a:r>
              <a:rPr lang="zh-CN" altLang="en-US" dirty="0"/>
              <a:t>模型中，自变量</a:t>
            </a:r>
            <a:r>
              <a:rPr lang="en-US" altLang="zh-CN" dirty="0"/>
              <a:t>x</a:t>
            </a:r>
            <a:r>
              <a:rPr lang="zh-CN" altLang="en-US" dirty="0"/>
              <a:t>和概率</a:t>
            </a:r>
            <a:r>
              <a:rPr lang="en-US" altLang="zh-CN" dirty="0"/>
              <a:t>Pi</a:t>
            </a:r>
            <a:r>
              <a:rPr lang="zh-CN" altLang="en-US" dirty="0"/>
              <a:t>的关系是非线性的。</a:t>
            </a:r>
            <a:endParaRPr lang="en-US" altLang="zh-CN" dirty="0"/>
          </a:p>
          <a:p>
            <a:r>
              <a:rPr lang="zh-CN" altLang="en-US" dirty="0"/>
              <a:t>（</a:t>
            </a:r>
            <a:r>
              <a:rPr lang="en-US" altLang="zh-CN" dirty="0"/>
              <a:t>2</a:t>
            </a:r>
            <a:r>
              <a:rPr lang="zh-CN" altLang="en-US" dirty="0"/>
              <a:t>）由于</a:t>
            </a:r>
            <a:r>
              <a:rPr lang="en-US" altLang="zh-CN" dirty="0"/>
              <a:t>e</a:t>
            </a:r>
            <a:r>
              <a:rPr lang="zh-CN" altLang="en-US" baseline="30000" dirty="0"/>
              <a:t>－</a:t>
            </a:r>
            <a:r>
              <a:rPr lang="en-US" altLang="zh-CN" baseline="30000" dirty="0"/>
              <a:t>(β0+β1x)</a:t>
            </a:r>
            <a:r>
              <a:rPr lang="zh-CN" altLang="en-US" dirty="0"/>
              <a:t>总是大于</a:t>
            </a:r>
            <a:r>
              <a:rPr lang="en-US" altLang="zh-CN" dirty="0"/>
              <a:t>0</a:t>
            </a:r>
            <a:r>
              <a:rPr lang="zh-CN" altLang="en-US" dirty="0"/>
              <a:t>的，所以</a:t>
            </a:r>
            <a:r>
              <a:rPr lang="en-US" altLang="zh-CN" dirty="0"/>
              <a:t>Pi</a:t>
            </a:r>
            <a:r>
              <a:rPr lang="zh-CN" altLang="en-US" dirty="0"/>
              <a:t>的值总是在</a:t>
            </a:r>
            <a:r>
              <a:rPr lang="en-US" altLang="zh-CN" dirty="0"/>
              <a:t>(0, 1)</a:t>
            </a:r>
            <a:r>
              <a:rPr lang="zh-CN" altLang="en-US" dirty="0"/>
              <a:t>之间。当</a:t>
            </a:r>
            <a:r>
              <a:rPr lang="en-US" altLang="zh-CN" dirty="0"/>
              <a:t>x</a:t>
            </a:r>
            <a:r>
              <a:rPr lang="zh-CN" altLang="en-US" dirty="0"/>
              <a:t>趋向负无穷的时候，</a:t>
            </a:r>
            <a:r>
              <a:rPr lang="en-US" altLang="zh-CN" dirty="0"/>
              <a:t>Pi</a:t>
            </a:r>
            <a:r>
              <a:rPr lang="zh-CN" altLang="en-US" dirty="0"/>
              <a:t>的值趋向于</a:t>
            </a:r>
            <a:r>
              <a:rPr lang="en-US" altLang="zh-CN" dirty="0"/>
              <a:t>0</a:t>
            </a:r>
            <a:r>
              <a:rPr lang="zh-CN" altLang="en-US" dirty="0"/>
              <a:t>；当</a:t>
            </a:r>
            <a:r>
              <a:rPr lang="en-US" altLang="zh-CN" dirty="0"/>
              <a:t>x</a:t>
            </a:r>
            <a:r>
              <a:rPr lang="zh-CN" altLang="en-US" dirty="0"/>
              <a:t>趋向正无穷的时候，</a:t>
            </a:r>
            <a:r>
              <a:rPr lang="en-US" altLang="zh-CN" dirty="0"/>
              <a:t>Pi</a:t>
            </a:r>
            <a:r>
              <a:rPr lang="zh-CN" altLang="en-US" dirty="0"/>
              <a:t>的值趋向于</a:t>
            </a:r>
            <a:r>
              <a:rPr lang="en-US" altLang="zh-CN" dirty="0"/>
              <a:t>1</a:t>
            </a:r>
            <a:r>
              <a:rPr lang="zh-CN" altLang="en-US" dirty="0"/>
              <a:t>。</a:t>
            </a:r>
            <a:endParaRPr lang="en-US" altLang="zh-CN" dirty="0"/>
          </a:p>
          <a:p>
            <a:r>
              <a:rPr lang="zh-CN" altLang="en-US" dirty="0"/>
              <a:t>（</a:t>
            </a:r>
            <a:r>
              <a:rPr lang="en-US" altLang="zh-CN" dirty="0"/>
              <a:t>3</a:t>
            </a:r>
            <a:r>
              <a:rPr lang="zh-CN" altLang="en-US" dirty="0"/>
              <a:t>）在线性模型</a:t>
            </a:r>
            <a:r>
              <a:rPr lang="en-US" altLang="zh-CN" dirty="0"/>
              <a:t>y=</a:t>
            </a:r>
            <a:r>
              <a:rPr lang="en-US" altLang="zh-CN" dirty="0" err="1"/>
              <a:t>kx+b</a:t>
            </a:r>
            <a:r>
              <a:rPr lang="zh-CN" altLang="en-US" dirty="0"/>
              <a:t>中，系数</a:t>
            </a:r>
            <a:r>
              <a:rPr lang="en-US" altLang="zh-CN" dirty="0"/>
              <a:t>k</a:t>
            </a:r>
            <a:r>
              <a:rPr lang="zh-CN" altLang="en-US" dirty="0"/>
              <a:t>的含义是：自变量</a:t>
            </a:r>
            <a:r>
              <a:rPr lang="en-US" altLang="zh-CN" dirty="0"/>
              <a:t>x</a:t>
            </a:r>
            <a:r>
              <a:rPr lang="zh-CN" altLang="en-US" dirty="0"/>
              <a:t>每增加一个单位，</a:t>
            </a:r>
            <a:r>
              <a:rPr lang="en-US" altLang="zh-CN" dirty="0"/>
              <a:t>y</a:t>
            </a:r>
            <a:r>
              <a:rPr lang="zh-CN" altLang="en-US" dirty="0"/>
              <a:t>的值就相应的增加</a:t>
            </a:r>
            <a:r>
              <a:rPr lang="en-US" altLang="zh-CN" dirty="0"/>
              <a:t>k</a:t>
            </a:r>
            <a:r>
              <a:rPr lang="zh-CN" altLang="en-US" dirty="0"/>
              <a:t>。在 </a:t>
            </a:r>
            <a:r>
              <a:rPr lang="en-US" altLang="zh-CN" dirty="0"/>
              <a:t>Logit </a:t>
            </a:r>
            <a:r>
              <a:rPr lang="zh-CN" altLang="en-US" dirty="0"/>
              <a:t>模型中，由于</a:t>
            </a:r>
            <a:r>
              <a:rPr lang="en-US" altLang="zh-CN" dirty="0"/>
              <a:t>x</a:t>
            </a:r>
            <a:r>
              <a:rPr lang="zh-CN" altLang="en-US" dirty="0"/>
              <a:t>和</a:t>
            </a:r>
            <a:r>
              <a:rPr lang="en-US" altLang="zh-CN" dirty="0"/>
              <a:t>Pi</a:t>
            </a:r>
            <a:r>
              <a:rPr lang="zh-CN" altLang="en-US" dirty="0"/>
              <a:t>之间的关系是非线性的，</a:t>
            </a:r>
            <a:r>
              <a:rPr lang="en-US" altLang="zh-CN" dirty="0"/>
              <a:t>S</a:t>
            </a:r>
            <a:r>
              <a:rPr lang="zh-CN" altLang="en-US" dirty="0"/>
              <a:t>曲线上不同位置处的</a:t>
            </a:r>
            <a:r>
              <a:rPr lang="en-US" altLang="zh-CN" dirty="0"/>
              <a:t>x</a:t>
            </a:r>
            <a:r>
              <a:rPr lang="zh-CN" altLang="en-US" dirty="0"/>
              <a:t>，其所对应的斜率也不相同。</a:t>
            </a:r>
          </a:p>
        </p:txBody>
      </p:sp>
      <p:pic>
        <p:nvPicPr>
          <p:cNvPr id="20" name="图片 19">
            <a:extLst>
              <a:ext uri="{FF2B5EF4-FFF2-40B4-BE49-F238E27FC236}">
                <a16:creationId xmlns:a16="http://schemas.microsoft.com/office/drawing/2014/main" id="{00194A8D-151F-430B-809C-C86694EE114B}"/>
              </a:ext>
            </a:extLst>
          </p:cNvPr>
          <p:cNvPicPr>
            <a:picLocks noChangeAspect="1"/>
          </p:cNvPicPr>
          <p:nvPr/>
        </p:nvPicPr>
        <p:blipFill>
          <a:blip r:embed="rId6"/>
          <a:stretch>
            <a:fillRect/>
          </a:stretch>
        </p:blipFill>
        <p:spPr>
          <a:xfrm>
            <a:off x="5661623" y="3268966"/>
            <a:ext cx="868755" cy="320068"/>
          </a:xfrm>
          <a:prstGeom prst="rect">
            <a:avLst/>
          </a:prstGeom>
        </p:spPr>
      </p:pic>
      <p:pic>
        <p:nvPicPr>
          <p:cNvPr id="6" name="图片 5">
            <a:extLst>
              <a:ext uri="{FF2B5EF4-FFF2-40B4-BE49-F238E27FC236}">
                <a16:creationId xmlns:a16="http://schemas.microsoft.com/office/drawing/2014/main" id="{5A93F04E-9681-4930-86D8-18CE4880B8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51252" y="2499425"/>
            <a:ext cx="3085917" cy="1549036"/>
          </a:xfrm>
          <a:prstGeom prst="rect">
            <a:avLst/>
          </a:prstGeom>
        </p:spPr>
      </p:pic>
    </p:spTree>
    <p:extLst>
      <p:ext uri="{BB962C8B-B14F-4D97-AF65-F5344CB8AC3E}">
        <p14:creationId xmlns:p14="http://schemas.microsoft.com/office/powerpoint/2010/main" val="873122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9DE6EF3-E69E-4690-BB53-0DC698501A3D}"/>
              </a:ext>
            </a:extLst>
          </p:cNvPr>
          <p:cNvPicPr>
            <a:picLocks noGrp="1" noChangeAspect="1"/>
          </p:cNvPicPr>
          <p:nvPr>
            <p:ph idx="1"/>
          </p:nvPr>
        </p:nvPicPr>
        <p:blipFill>
          <a:blip r:embed="rId3"/>
          <a:stretch>
            <a:fillRect/>
          </a:stretch>
        </p:blipFill>
        <p:spPr>
          <a:xfrm>
            <a:off x="2135561" y="1772817"/>
            <a:ext cx="3795089" cy="777307"/>
          </a:xfrm>
          <a:prstGeom prst="rect">
            <a:avLst/>
          </a:prstGeom>
        </p:spPr>
      </p:pic>
      <p:pic>
        <p:nvPicPr>
          <p:cNvPr id="6" name="图片 5">
            <a:extLst>
              <a:ext uri="{FF2B5EF4-FFF2-40B4-BE49-F238E27FC236}">
                <a16:creationId xmlns:a16="http://schemas.microsoft.com/office/drawing/2014/main" id="{52751632-80A0-4365-AD4A-2EB80A7FB638}"/>
              </a:ext>
            </a:extLst>
          </p:cNvPr>
          <p:cNvPicPr>
            <a:picLocks noChangeAspect="1"/>
          </p:cNvPicPr>
          <p:nvPr/>
        </p:nvPicPr>
        <p:blipFill>
          <a:blip r:embed="rId4"/>
          <a:stretch>
            <a:fillRect/>
          </a:stretch>
        </p:blipFill>
        <p:spPr>
          <a:xfrm>
            <a:off x="2135560" y="2727900"/>
            <a:ext cx="2171888" cy="701101"/>
          </a:xfrm>
          <a:prstGeom prst="rect">
            <a:avLst/>
          </a:prstGeom>
        </p:spPr>
      </p:pic>
      <p:pic>
        <p:nvPicPr>
          <p:cNvPr id="8" name="图片 7">
            <a:extLst>
              <a:ext uri="{FF2B5EF4-FFF2-40B4-BE49-F238E27FC236}">
                <a16:creationId xmlns:a16="http://schemas.microsoft.com/office/drawing/2014/main" id="{33557D87-3FB7-4849-B256-F0F66E69D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5404" y="3606776"/>
            <a:ext cx="6858000" cy="2495550"/>
          </a:xfrm>
          <a:prstGeom prst="rect">
            <a:avLst/>
          </a:prstGeom>
        </p:spPr>
      </p:pic>
      <p:sp>
        <p:nvSpPr>
          <p:cNvPr id="7" name="矩形 6">
            <a:extLst>
              <a:ext uri="{FF2B5EF4-FFF2-40B4-BE49-F238E27FC236}">
                <a16:creationId xmlns:a16="http://schemas.microsoft.com/office/drawing/2014/main" id="{7AEFB1D1-C57D-4E2F-8099-6497E1FD64BC}"/>
              </a:ext>
            </a:extLst>
          </p:cNvPr>
          <p:cNvSpPr/>
          <p:nvPr/>
        </p:nvSpPr>
        <p:spPr>
          <a:xfrm>
            <a:off x="2103561" y="1129930"/>
            <a:ext cx="1890261" cy="369332"/>
          </a:xfrm>
          <a:prstGeom prst="rect">
            <a:avLst/>
          </a:prstGeom>
        </p:spPr>
        <p:txBody>
          <a:bodyPr wrap="none">
            <a:spAutoFit/>
          </a:bodyPr>
          <a:lstStyle/>
          <a:p>
            <a:r>
              <a:rPr lang="zh-CN" altLang="en-US" dirty="0"/>
              <a:t>求</a:t>
            </a:r>
            <a:r>
              <a:rPr lang="en-US" altLang="zh-CN" dirty="0"/>
              <a:t>Pi</a:t>
            </a:r>
            <a:r>
              <a:rPr lang="zh-CN" altLang="en-US" dirty="0"/>
              <a:t>对</a:t>
            </a:r>
            <a:r>
              <a:rPr lang="en-US" altLang="zh-CN" dirty="0"/>
              <a:t>x</a:t>
            </a:r>
            <a:r>
              <a:rPr lang="zh-CN" altLang="en-US" dirty="0"/>
              <a:t>的导数：</a:t>
            </a:r>
          </a:p>
        </p:txBody>
      </p:sp>
    </p:spTree>
    <p:extLst>
      <p:ext uri="{BB962C8B-B14F-4D97-AF65-F5344CB8AC3E}">
        <p14:creationId xmlns:p14="http://schemas.microsoft.com/office/powerpoint/2010/main" val="2655590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5E3D99-C0CB-4EE3-8043-A2901B247856}"/>
              </a:ext>
            </a:extLst>
          </p:cNvPr>
          <p:cNvSpPr>
            <a:spLocks noGrp="1"/>
          </p:cNvSpPr>
          <p:nvPr>
            <p:ph idx="1"/>
          </p:nvPr>
        </p:nvSpPr>
        <p:spPr>
          <a:xfrm>
            <a:off x="1981200" y="1196753"/>
            <a:ext cx="8229600" cy="4929411"/>
          </a:xfrm>
        </p:spPr>
        <p:txBody>
          <a:bodyPr/>
          <a:lstStyle/>
          <a:p>
            <a:pPr marL="0" indent="0">
              <a:buNone/>
            </a:pPr>
            <a:r>
              <a:rPr lang="en-US" altLang="zh-CN" dirty="0"/>
              <a:t>2</a:t>
            </a:r>
            <a:r>
              <a:rPr lang="zh-CN" altLang="en-US" dirty="0"/>
              <a:t>，从胜率（</a:t>
            </a:r>
            <a:r>
              <a:rPr lang="en-US" altLang="zh-CN" dirty="0"/>
              <a:t>Odds</a:t>
            </a:r>
            <a:r>
              <a:rPr lang="zh-CN" altLang="en-US" dirty="0"/>
              <a:t>）角度</a:t>
            </a:r>
          </a:p>
        </p:txBody>
      </p:sp>
      <p:sp>
        <p:nvSpPr>
          <p:cNvPr id="2" name="文本框 1">
            <a:extLst>
              <a:ext uri="{FF2B5EF4-FFF2-40B4-BE49-F238E27FC236}">
                <a16:creationId xmlns:a16="http://schemas.microsoft.com/office/drawing/2014/main" id="{232E5DFF-CF12-4E33-95ED-AE1F422C05D1}"/>
              </a:ext>
            </a:extLst>
          </p:cNvPr>
          <p:cNvSpPr txBox="1"/>
          <p:nvPr/>
        </p:nvSpPr>
        <p:spPr>
          <a:xfrm>
            <a:off x="2105073" y="2332948"/>
            <a:ext cx="6906609" cy="3139321"/>
          </a:xfrm>
          <a:prstGeom prst="rect">
            <a:avLst/>
          </a:prstGeom>
          <a:noFill/>
        </p:spPr>
        <p:txBody>
          <a:bodyPr wrap="square" rtlCol="0">
            <a:spAutoFit/>
          </a:bodyPr>
          <a:lstStyle/>
          <a:p>
            <a:r>
              <a:rPr lang="zh-CN" altLang="en-US" dirty="0"/>
              <a:t>对于 </a:t>
            </a:r>
            <a:r>
              <a:rPr lang="en-US" altLang="zh-CN" dirty="0"/>
              <a:t>Logit </a:t>
            </a:r>
            <a:r>
              <a:rPr lang="zh-CN" altLang="en-US" dirty="0"/>
              <a:t>模型的回归系数</a:t>
            </a:r>
            <a:r>
              <a:rPr lang="en-US" altLang="zh-CN" dirty="0"/>
              <a:t>β1 β2 β3</a:t>
            </a:r>
            <a:r>
              <a:rPr lang="zh-CN" altLang="en-US" dirty="0"/>
              <a:t>分析胜率（</a:t>
            </a:r>
            <a:r>
              <a:rPr lang="en-US" altLang="zh-CN" dirty="0"/>
              <a:t>Odds</a:t>
            </a:r>
            <a:r>
              <a:rPr lang="zh-CN" altLang="en-US" dirty="0"/>
              <a:t>）的变化情况。</a:t>
            </a:r>
            <a:endParaRPr lang="en-US" altLang="zh-CN" dirty="0"/>
          </a:p>
          <a:p>
            <a:r>
              <a:rPr lang="zh-CN" altLang="en-US" dirty="0"/>
              <a:t>以系数</a:t>
            </a:r>
            <a:r>
              <a:rPr lang="en-US" altLang="zh-CN" dirty="0"/>
              <a:t>β1</a:t>
            </a:r>
            <a:r>
              <a:rPr lang="zh-CN" altLang="en-US" dirty="0"/>
              <a:t>为例。如果</a:t>
            </a:r>
            <a:r>
              <a:rPr lang="en-US" altLang="zh-CN" dirty="0"/>
              <a:t>x1</a:t>
            </a:r>
            <a:r>
              <a:rPr lang="zh-CN" altLang="en-US" dirty="0"/>
              <a:t>是连续变量，当</a:t>
            </a:r>
            <a:r>
              <a:rPr lang="en-US" altLang="zh-CN" dirty="0"/>
              <a:t>x1</a:t>
            </a:r>
            <a:r>
              <a:rPr lang="zh-CN" altLang="en-US" dirty="0"/>
              <a:t>变化</a:t>
            </a:r>
            <a:r>
              <a:rPr lang="en-US" altLang="zh-CN" dirty="0"/>
              <a:t>1</a:t>
            </a:r>
            <a:r>
              <a:rPr lang="zh-CN" altLang="en-US" dirty="0"/>
              <a:t>个单位且其它变量保持不变时，新的 </a:t>
            </a:r>
            <a:r>
              <a:rPr lang="en-US" altLang="zh-CN" dirty="0" err="1"/>
              <a:t>Log⁡it</a:t>
            </a:r>
            <a:r>
              <a:rPr lang="en-US" altLang="zh-CN" dirty="0"/>
              <a:t>' </a:t>
            </a:r>
            <a:r>
              <a:rPr lang="zh-CN" altLang="en-US" dirty="0"/>
              <a:t>变为：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也就是说，</a:t>
            </a:r>
            <a:r>
              <a:rPr lang="en-US" altLang="zh-CN" dirty="0"/>
              <a:t>Logit</a:t>
            </a:r>
            <a:r>
              <a:rPr lang="zh-CN" altLang="en-US" dirty="0"/>
              <a:t>（胜率的对数）增加了</a:t>
            </a:r>
            <a:r>
              <a:rPr lang="en-US" altLang="zh-CN" dirty="0"/>
              <a:t>β1 </a:t>
            </a:r>
            <a:r>
              <a:rPr lang="zh-CN" altLang="en-US" dirty="0"/>
              <a:t>。相应地，胜率（</a:t>
            </a:r>
            <a:r>
              <a:rPr lang="en-US" altLang="zh-CN" dirty="0"/>
              <a:t>Odds</a:t>
            </a:r>
            <a:r>
              <a:rPr lang="zh-CN" altLang="en-US" dirty="0"/>
              <a:t>）变成了原来的</a:t>
            </a:r>
            <a:r>
              <a:rPr lang="en-US" altLang="zh-CN" dirty="0"/>
              <a:t>e </a:t>
            </a:r>
            <a:r>
              <a:rPr lang="en-US" altLang="zh-CN" baseline="30000" dirty="0"/>
              <a:t>β1</a:t>
            </a:r>
            <a:r>
              <a:rPr lang="zh-CN" altLang="en-US" dirty="0"/>
              <a:t>倍：也可以说：胜率变化了</a:t>
            </a:r>
            <a:r>
              <a:rPr lang="en-US" altLang="zh-CN" dirty="0"/>
              <a:t>100 </a:t>
            </a:r>
            <a:r>
              <a:rPr lang="zh-CN" altLang="en-US" dirty="0"/>
              <a:t>（</a:t>
            </a:r>
            <a:r>
              <a:rPr lang="en-US" altLang="zh-CN" dirty="0"/>
              <a:t>e</a:t>
            </a:r>
            <a:r>
              <a:rPr lang="en-US" altLang="zh-CN" baseline="30000" dirty="0"/>
              <a:t>β1</a:t>
            </a:r>
            <a:r>
              <a:rPr lang="en-US" altLang="zh-CN" dirty="0"/>
              <a:t>-1</a:t>
            </a:r>
            <a:r>
              <a:rPr lang="zh-CN" altLang="en-US" dirty="0"/>
              <a:t>）</a:t>
            </a:r>
            <a:r>
              <a:rPr lang="en-US" altLang="zh-CN" dirty="0"/>
              <a:t>%</a:t>
            </a:r>
            <a:r>
              <a:rPr lang="zh-CN" altLang="en-US" dirty="0"/>
              <a:t>。</a:t>
            </a:r>
          </a:p>
          <a:p>
            <a:endParaRPr lang="zh-CN" altLang="en-US" dirty="0"/>
          </a:p>
        </p:txBody>
      </p:sp>
      <p:sp>
        <p:nvSpPr>
          <p:cNvPr id="4" name="Rectangle 1">
            <a:extLst>
              <a:ext uri="{FF2B5EF4-FFF2-40B4-BE49-F238E27FC236}">
                <a16:creationId xmlns:a16="http://schemas.microsoft.com/office/drawing/2014/main" id="{3A6445CB-4645-4813-BB45-796018F24854}"/>
              </a:ext>
            </a:extLst>
          </p:cNvPr>
          <p:cNvSpPr>
            <a:spLocks noChangeArrowheads="1"/>
          </p:cNvSpPr>
          <p:nvPr/>
        </p:nvSpPr>
        <p:spPr bwMode="auto">
          <a:xfrm>
            <a:off x="1524001" y="-192360"/>
            <a:ext cx="6672019" cy="38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a:defRPr>
                <a:solidFill>
                  <a:schemeClr val="tx1"/>
                </a:solidFill>
                <a:latin typeface="Arial" panose="020B0604020202020204" pitchFamily="34" charset="0"/>
              </a:defRPr>
            </a:lvl6pPr>
            <a:lvl7pPr>
              <a:defRPr>
                <a:solidFill>
                  <a:schemeClr val="tx1"/>
                </a:solidFill>
                <a:latin typeface="Arial" panose="020B0604020202020204" pitchFamily="34" charset="0"/>
              </a:defRPr>
            </a:lvl7pPr>
            <a:lvl8pPr>
              <a:defRPr>
                <a:solidFill>
                  <a:schemeClr val="tx1"/>
                </a:solidFill>
                <a:latin typeface="Arial" panose="020B0604020202020204" pitchFamily="34" charset="0"/>
              </a:defRPr>
            </a:lvl8pPr>
            <a:lvl9pPr>
              <a:defRPr>
                <a:solidFill>
                  <a:schemeClr val="tx1"/>
                </a:solidFill>
                <a:latin typeface="Arial" panose="020B0604020202020204" pitchFamily="34" charset="0"/>
              </a:defRPr>
            </a:lvl9pPr>
          </a:lstStyle>
          <a:p>
            <a:pPr eaLnBrk="0" fontAlgn="base" hangingPunct="0">
              <a:spcBef>
                <a:spcPct val="0"/>
              </a:spcBef>
              <a:spcAft>
                <a:spcPct val="0"/>
              </a:spcAft>
            </a:pPr>
            <a:r>
              <a:rPr lang="zh-CN" altLang="zh-CN" sz="1200">
                <a:solidFill>
                  <a:srgbClr val="1A1A1A"/>
                </a:solidFill>
                <a:ea typeface="-apple-system"/>
              </a:rPr>
              <a:t>以系数</a:t>
            </a:r>
            <a:r>
              <a:rPr lang="zh-CN" altLang="zh-CN" sz="600"/>
              <a:t>  </a:t>
            </a:r>
            <a:r>
              <a:rPr lang="zh-CN" altLang="zh-CN" sz="1900">
                <a:solidFill>
                  <a:srgbClr val="1A1A1A"/>
                </a:solidFill>
                <a:ea typeface="-apple-system"/>
              </a:rPr>
              <a:t>为</a:t>
            </a:r>
            <a:r>
              <a:rPr lang="zh-CN" altLang="zh-CN" sz="1200">
                <a:solidFill>
                  <a:srgbClr val="1A1A1A"/>
                </a:solidFill>
                <a:ea typeface="-apple-system"/>
              </a:rPr>
              <a:t>例。如果</a:t>
            </a:r>
            <a:r>
              <a:rPr lang="zh-CN" altLang="zh-CN" sz="600"/>
              <a:t>  </a:t>
            </a:r>
            <a:r>
              <a:rPr lang="zh-CN" altLang="zh-CN" sz="1900">
                <a:solidFill>
                  <a:srgbClr val="1A1A1A"/>
                </a:solidFill>
                <a:ea typeface="-apple-system"/>
              </a:rPr>
              <a:t>是</a:t>
            </a:r>
            <a:r>
              <a:rPr lang="zh-CN" altLang="zh-CN" sz="1200" b="1">
                <a:solidFill>
                  <a:srgbClr val="1A1A1A"/>
                </a:solidFill>
                <a:ea typeface="-apple-system"/>
              </a:rPr>
              <a:t>连续变量</a:t>
            </a:r>
            <a:r>
              <a:rPr lang="zh-CN" altLang="zh-CN" sz="1200">
                <a:solidFill>
                  <a:srgbClr val="1A1A1A"/>
                </a:solidFill>
                <a:ea typeface="-apple-system"/>
              </a:rPr>
              <a:t>，当</a:t>
            </a:r>
            <a:r>
              <a:rPr lang="zh-CN" altLang="zh-CN" sz="600"/>
              <a:t>  </a:t>
            </a:r>
            <a:r>
              <a:rPr lang="zh-CN" altLang="zh-CN" sz="1900">
                <a:solidFill>
                  <a:srgbClr val="1A1A1A"/>
                </a:solidFill>
                <a:ea typeface="-apple-system"/>
              </a:rPr>
              <a:t>变</a:t>
            </a:r>
            <a:r>
              <a:rPr lang="zh-CN" altLang="zh-CN" sz="1200">
                <a:solidFill>
                  <a:srgbClr val="1A1A1A"/>
                </a:solidFill>
                <a:ea typeface="-apple-system"/>
              </a:rPr>
              <a:t>化1个单位且</a:t>
            </a:r>
            <a:r>
              <a:rPr lang="zh-CN" altLang="zh-CN" sz="1200" b="1">
                <a:solidFill>
                  <a:srgbClr val="1A1A1A"/>
                </a:solidFill>
                <a:ea typeface="-apple-system"/>
              </a:rPr>
              <a:t>其它变量保持不变时</a:t>
            </a:r>
            <a:r>
              <a:rPr lang="zh-CN" altLang="zh-CN" sz="1200">
                <a:solidFill>
                  <a:srgbClr val="1A1A1A"/>
                </a:solidFill>
                <a:ea typeface="-apple-system"/>
              </a:rPr>
              <a:t>，新的 Log⁡it' 变为：</a:t>
            </a:r>
            <a:r>
              <a:rPr lang="zh-CN" altLang="zh-CN" sz="600"/>
              <a:t> </a:t>
            </a:r>
            <a:endParaRPr lang="zh-CN" altLang="zh-CN"/>
          </a:p>
        </p:txBody>
      </p:sp>
      <p:sp>
        <p:nvSpPr>
          <p:cNvPr id="5" name="AutoShape 2" descr="\beta_1">
            <a:extLst>
              <a:ext uri="{FF2B5EF4-FFF2-40B4-BE49-F238E27FC236}">
                <a16:creationId xmlns:a16="http://schemas.microsoft.com/office/drawing/2014/main" id="{8CC920A2-5656-401C-8BDB-8A9B31D60B75}"/>
              </a:ext>
            </a:extLst>
          </p:cNvPr>
          <p:cNvSpPr>
            <a:spLocks noChangeAspect="1" noChangeArrowheads="1"/>
          </p:cNvSpPr>
          <p:nvPr/>
        </p:nvSpPr>
        <p:spPr bwMode="auto">
          <a:xfrm>
            <a:off x="20939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x_1">
            <a:extLst>
              <a:ext uri="{FF2B5EF4-FFF2-40B4-BE49-F238E27FC236}">
                <a16:creationId xmlns:a16="http://schemas.microsoft.com/office/drawing/2014/main" id="{C2FC4E5F-5A60-40A7-9BF4-74E89592C75D}"/>
              </a:ext>
            </a:extLst>
          </p:cNvPr>
          <p:cNvSpPr>
            <a:spLocks noChangeAspect="1" noChangeArrowheads="1"/>
          </p:cNvSpPr>
          <p:nvPr/>
        </p:nvSpPr>
        <p:spPr bwMode="auto">
          <a:xfrm>
            <a:off x="29860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x_1">
            <a:extLst>
              <a:ext uri="{FF2B5EF4-FFF2-40B4-BE49-F238E27FC236}">
                <a16:creationId xmlns:a16="http://schemas.microsoft.com/office/drawing/2014/main" id="{A05CCD6A-71E5-40FD-8B3E-23934C930A70}"/>
              </a:ext>
            </a:extLst>
          </p:cNvPr>
          <p:cNvSpPr>
            <a:spLocks noChangeAspect="1" noChangeArrowheads="1"/>
          </p:cNvSpPr>
          <p:nvPr/>
        </p:nvSpPr>
        <p:spPr bwMode="auto">
          <a:xfrm>
            <a:off x="41830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8CC920EA-3D5B-4D93-8477-B277E1F1180F}"/>
              </a:ext>
            </a:extLst>
          </p:cNvPr>
          <p:cNvPicPr>
            <a:picLocks noChangeAspect="1"/>
          </p:cNvPicPr>
          <p:nvPr/>
        </p:nvPicPr>
        <p:blipFill>
          <a:blip r:embed="rId3"/>
          <a:stretch>
            <a:fillRect/>
          </a:stretch>
        </p:blipFill>
        <p:spPr>
          <a:xfrm>
            <a:off x="2246313" y="3661457"/>
            <a:ext cx="4823878" cy="876376"/>
          </a:xfrm>
          <a:prstGeom prst="rect">
            <a:avLst/>
          </a:prstGeom>
        </p:spPr>
      </p:pic>
      <p:pic>
        <p:nvPicPr>
          <p:cNvPr id="9" name="图片 8">
            <a:extLst>
              <a:ext uri="{FF2B5EF4-FFF2-40B4-BE49-F238E27FC236}">
                <a16:creationId xmlns:a16="http://schemas.microsoft.com/office/drawing/2014/main" id="{9B80C021-68E1-4B39-8BBA-F9A75A1FE452}"/>
              </a:ext>
            </a:extLst>
          </p:cNvPr>
          <p:cNvPicPr>
            <a:picLocks noChangeAspect="1"/>
          </p:cNvPicPr>
          <p:nvPr/>
        </p:nvPicPr>
        <p:blipFill>
          <a:blip r:embed="rId4"/>
          <a:stretch>
            <a:fillRect/>
          </a:stretch>
        </p:blipFill>
        <p:spPr>
          <a:xfrm>
            <a:off x="2246314" y="5749267"/>
            <a:ext cx="1936750" cy="502964"/>
          </a:xfrm>
          <a:prstGeom prst="rect">
            <a:avLst/>
          </a:prstGeom>
        </p:spPr>
      </p:pic>
    </p:spTree>
    <p:extLst>
      <p:ext uri="{BB962C8B-B14F-4D97-AF65-F5344CB8AC3E}">
        <p14:creationId xmlns:p14="http://schemas.microsoft.com/office/powerpoint/2010/main" val="1022219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606550" y="1550988"/>
            <a:ext cx="3194050" cy="6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95" name="TextBox 23"/>
          <p:cNvSpPr txBox="1"/>
          <p:nvPr/>
        </p:nvSpPr>
        <p:spPr>
          <a:xfrm>
            <a:off x="4656932" y="1273989"/>
            <a:ext cx="2806700" cy="55399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None/>
            </a:pPr>
            <a:r>
              <a:rPr lang="zh-CN" altLang="en-US" sz="3600" dirty="0">
                <a:latin typeface="微软雅黑" panose="020B0503020204020204" pitchFamily="34" charset="-122"/>
              </a:rPr>
              <a:t> </a:t>
            </a:r>
            <a:r>
              <a:rPr lang="en-US" altLang="zh-CN" sz="3600" dirty="0">
                <a:latin typeface="微软雅黑" panose="020B0503020204020204" pitchFamily="34" charset="-122"/>
              </a:rPr>
              <a:t>Part Five</a:t>
            </a:r>
            <a:endParaRPr lang="zh-CN" altLang="en-US" sz="3600" dirty="0">
              <a:latin typeface="微软雅黑" panose="020B0503020204020204" pitchFamily="34" charset="-122"/>
            </a:endParaRPr>
          </a:p>
        </p:txBody>
      </p:sp>
      <p:cxnSp>
        <p:nvCxnSpPr>
          <p:cNvPr id="6" name="直接连接符 5"/>
          <p:cNvCxnSpPr/>
          <p:nvPr/>
        </p:nvCxnSpPr>
        <p:spPr>
          <a:xfrm>
            <a:off x="7319963" y="1557338"/>
            <a:ext cx="32654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E365C7F-1D77-48DA-AD25-F705AF000B5B}"/>
              </a:ext>
            </a:extLst>
          </p:cNvPr>
          <p:cNvSpPr/>
          <p:nvPr/>
        </p:nvSpPr>
        <p:spPr>
          <a:xfrm>
            <a:off x="2348830" y="2967335"/>
            <a:ext cx="7494360"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Logit</a:t>
            </a:r>
            <a:r>
              <a:rPr lang="zh-CN" altLang="en-US" sz="5400" dirty="0">
                <a:ln w="0"/>
                <a:effectLst>
                  <a:outerShdw blurRad="38100" dist="19050" dir="2700000" algn="tl" rotWithShape="0">
                    <a:schemeClr val="dk1">
                      <a:alpha val="40000"/>
                    </a:schemeClr>
                  </a:outerShdw>
                </a:effectLst>
              </a:rPr>
              <a:t>模型与</a:t>
            </a:r>
            <a:r>
              <a:rPr lang="en-US" altLang="zh-CN" sz="5400" dirty="0">
                <a:ln w="0"/>
                <a:effectLst>
                  <a:outerShdw blurRad="38100" dist="19050" dir="2700000" algn="tl" rotWithShape="0">
                    <a:schemeClr val="dk1">
                      <a:alpha val="40000"/>
                    </a:schemeClr>
                  </a:outerShdw>
                </a:effectLst>
              </a:rPr>
              <a:t>Logistic</a:t>
            </a:r>
            <a:r>
              <a:rPr lang="zh-CN" altLang="en-US" sz="5400" dirty="0">
                <a:ln w="0"/>
                <a:effectLst>
                  <a:outerShdw blurRad="38100" dist="19050" dir="2700000" algn="tl" rotWithShape="0">
                    <a:schemeClr val="dk1">
                      <a:alpha val="40000"/>
                    </a:schemeClr>
                  </a:outerShdw>
                </a:effectLst>
              </a:rPr>
              <a:t>模型</a:t>
            </a:r>
          </a:p>
        </p:txBody>
      </p:sp>
    </p:spTree>
    <p:extLst>
      <p:ext uri="{BB962C8B-B14F-4D97-AF65-F5344CB8AC3E}">
        <p14:creationId xmlns:p14="http://schemas.microsoft.com/office/powerpoint/2010/main" val="3353285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534E425-7DE2-4153-AA7A-9CBBAFA56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5640" y="1484785"/>
            <a:ext cx="6743520" cy="4926205"/>
          </a:xfrm>
          <a:prstGeom prst="rect">
            <a:avLst/>
          </a:prstGeom>
        </p:spPr>
      </p:pic>
      <p:sp>
        <p:nvSpPr>
          <p:cNvPr id="8" name="文本框 7">
            <a:extLst>
              <a:ext uri="{FF2B5EF4-FFF2-40B4-BE49-F238E27FC236}">
                <a16:creationId xmlns:a16="http://schemas.microsoft.com/office/drawing/2014/main" id="{CD9BCF3C-39EF-4FFD-8A56-107DE71D7239}"/>
              </a:ext>
            </a:extLst>
          </p:cNvPr>
          <p:cNvSpPr txBox="1"/>
          <p:nvPr/>
        </p:nvSpPr>
        <p:spPr>
          <a:xfrm>
            <a:off x="2664470" y="1102908"/>
            <a:ext cx="1800493" cy="369332"/>
          </a:xfrm>
          <a:prstGeom prst="rect">
            <a:avLst/>
          </a:prstGeom>
          <a:noFill/>
        </p:spPr>
        <p:txBody>
          <a:bodyPr wrap="none" rtlCol="0">
            <a:spAutoFit/>
          </a:bodyPr>
          <a:lstStyle/>
          <a:p>
            <a:r>
              <a:rPr lang="zh-CN" altLang="en-US" dirty="0"/>
              <a:t>人口增长模型：</a:t>
            </a:r>
          </a:p>
        </p:txBody>
      </p:sp>
    </p:spTree>
    <p:extLst>
      <p:ext uri="{BB962C8B-B14F-4D97-AF65-F5344CB8AC3E}">
        <p14:creationId xmlns:p14="http://schemas.microsoft.com/office/powerpoint/2010/main" val="32263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显然，当存在</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i="1" smtClean="0">
                        <a:latin typeface="Cambria Math" panose="02040503050406030204" pitchFamily="18" charset="0"/>
                      </a:rPr>
                      <m:t>0</m:t>
                    </m:r>
                    <m:r>
                      <a:rPr lang="zh-CN" altLang="en-US" i="1">
                        <a:latin typeface="Cambria Math" panose="02040503050406030204" pitchFamily="18" charset="0"/>
                      </a:rPr>
                      <m:t>时</m:t>
                    </m:r>
                  </m:oMath>
                </a14:m>
                <a:r>
                  <a:rPr lang="zh-CN" altLang="en-US" dirty="0" smtClean="0"/>
                  <a:t>， </a:t>
                </a:r>
                <a14:m>
                  <m:oMath xmlns:m="http://schemas.openxmlformats.org/officeDocument/2006/math">
                    <m:r>
                      <m:rPr>
                        <m:sty m:val="p"/>
                      </m:rPr>
                      <a:rPr lang="en-US" altLang="zh-CN" i="1" dirty="0" smtClean="0">
                        <a:latin typeface="Cambria Math" panose="02040503050406030204" pitchFamily="18" charset="0"/>
                      </a:rPr>
                      <m:t>H</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)=0</m:t>
                    </m:r>
                  </m:oMath>
                </a14:m>
                <a:r>
                  <a:rPr lang="zh-CN" altLang="en-US" dirty="0" smtClean="0"/>
                  <a:t>最小</a:t>
                </a:r>
                <a:endParaRPr lang="en-US" altLang="zh-CN" dirty="0" smtClean="0"/>
              </a:p>
              <a:p>
                <a:r>
                  <a:rPr lang="zh-CN" altLang="en-US" dirty="0" smtClean="0"/>
                  <a:t>离散，无约束</a:t>
                </a:r>
                <a:endParaRPr lang="en-US" altLang="zh-CN" dirty="0" smtClean="0"/>
              </a:p>
              <a:p>
                <a:r>
                  <a:rPr lang="zh-CN" altLang="en-US" dirty="0" smtClean="0"/>
                  <a:t>当</a:t>
                </a:r>
                <a:r>
                  <a:rPr lang="en-US" altLang="zh-CN" dirty="0" smtClean="0"/>
                  <a:t>X</a:t>
                </a:r>
                <a:r>
                  <a:rPr lang="zh-CN" altLang="en-US" dirty="0" smtClean="0"/>
                  <a:t>服从均匀分布时，即</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dirty="0" smtClean="0">
                            <a:latin typeface="Cambria Math" panose="02040503050406030204" pitchFamily="18" charset="0"/>
                          </a:rPr>
                          <m:t>1</m:t>
                        </m:r>
                      </m:num>
                      <m:den>
                        <m:r>
                          <a:rPr lang="en-US" altLang="zh-CN" i="1" dirty="0" smtClean="0">
                            <a:latin typeface="Cambria Math" panose="02040503050406030204" pitchFamily="18" charset="0"/>
                          </a:rPr>
                          <m:t>𝑛</m:t>
                        </m:r>
                      </m:den>
                    </m:f>
                  </m:oMath>
                </a14:m>
                <a:r>
                  <a:rPr lang="zh-CN" altLang="en-US" dirty="0" smtClean="0"/>
                  <a:t>时，</a:t>
                </a:r>
                <a:r>
                  <a:rPr lang="en-US" altLang="zh-CN" dirty="0" smtClean="0"/>
                  <a:t>H(x)</a:t>
                </a:r>
                <a:r>
                  <a:rPr lang="zh-CN" altLang="en-US" dirty="0" smtClean="0"/>
                  <a:t>最大</a:t>
                </a:r>
                <a:endParaRPr lang="en-US" altLang="zh-CN" dirty="0" smtClean="0"/>
              </a:p>
              <a:p>
                <a:r>
                  <a:rPr lang="zh-CN" altLang="en-US" dirty="0" smtClean="0"/>
                  <a:t>对应的熵值为</a:t>
                </a:r>
                <a:r>
                  <a:rPr lang="en-US" altLang="zh-CN" dirty="0" smtClean="0"/>
                  <a:t>H = log n</a:t>
                </a:r>
              </a:p>
              <a:p>
                <a:r>
                  <a:rPr lang="zh-CN" altLang="en-US" dirty="0" smtClean="0"/>
                  <a:t>证明，拉格朗⽇乘</a:t>
                </a:r>
                <a:r>
                  <a:rPr lang="zh-CN" altLang="en-US" dirty="0"/>
                  <a:t>子</a:t>
                </a:r>
                <a:r>
                  <a:rPr lang="zh-CN" altLang="en-US" dirty="0" smtClean="0"/>
                  <a:t>法</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502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7F98A93-CD24-4240-AD82-B6E7FB70B484}"/>
              </a:ext>
            </a:extLst>
          </p:cNvPr>
          <p:cNvPicPr>
            <a:picLocks noGrp="1" noChangeAspect="1"/>
          </p:cNvPicPr>
          <p:nvPr>
            <p:ph idx="1"/>
          </p:nvPr>
        </p:nvPicPr>
        <p:blipFill>
          <a:blip r:embed="rId3"/>
          <a:stretch>
            <a:fillRect/>
          </a:stretch>
        </p:blipFill>
        <p:spPr>
          <a:xfrm>
            <a:off x="2222442" y="981076"/>
            <a:ext cx="7747116" cy="5112221"/>
          </a:xfrm>
          <a:prstGeom prst="rect">
            <a:avLst/>
          </a:prstGeom>
        </p:spPr>
      </p:pic>
      <p:pic>
        <p:nvPicPr>
          <p:cNvPr id="6" name="图片 5">
            <a:extLst>
              <a:ext uri="{FF2B5EF4-FFF2-40B4-BE49-F238E27FC236}">
                <a16:creationId xmlns:a16="http://schemas.microsoft.com/office/drawing/2014/main" id="{F7AA364A-61FB-49D8-B846-E61D52855187}"/>
              </a:ext>
            </a:extLst>
          </p:cNvPr>
          <p:cNvPicPr>
            <a:picLocks noChangeAspect="1"/>
          </p:cNvPicPr>
          <p:nvPr/>
        </p:nvPicPr>
        <p:blipFill>
          <a:blip r:embed="rId4"/>
          <a:stretch>
            <a:fillRect/>
          </a:stretch>
        </p:blipFill>
        <p:spPr>
          <a:xfrm>
            <a:off x="3431705" y="5733256"/>
            <a:ext cx="1676545" cy="602032"/>
          </a:xfrm>
          <a:prstGeom prst="rect">
            <a:avLst/>
          </a:prstGeom>
        </p:spPr>
      </p:pic>
    </p:spTree>
    <p:extLst>
      <p:ext uri="{BB962C8B-B14F-4D97-AF65-F5344CB8AC3E}">
        <p14:creationId xmlns:p14="http://schemas.microsoft.com/office/powerpoint/2010/main" val="646971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BE37AF-F31B-45A8-B947-09BE0BEBA5B1}"/>
                  </a:ext>
                </a:extLst>
              </p:cNvPr>
              <p:cNvSpPr>
                <a:spLocks noGrp="1"/>
              </p:cNvSpPr>
              <p:nvPr>
                <p:ph idx="1"/>
              </p:nvPr>
            </p:nvSpPr>
            <p:spPr>
              <a:xfrm>
                <a:off x="1981200" y="1124745"/>
                <a:ext cx="8229600" cy="5001419"/>
              </a:xfrm>
            </p:spPr>
            <p:txBody>
              <a:bodyPr/>
              <a:lstStyle/>
              <a:p>
                <a:pPr marL="0" indent="0">
                  <a:buNone/>
                </a:pPr>
                <a:r>
                  <a:rPr lang="zh-CN" altLang="en-US" sz="2000" dirty="0">
                    <a:latin typeface="宋体" panose="02010600030101010101" pitchFamily="2" charset="-122"/>
                    <a:ea typeface="宋体" panose="02010600030101010101" pitchFamily="2" charset="-122"/>
                  </a:rPr>
                  <a:t>上式即为</a:t>
                </a:r>
                <a:r>
                  <a:rPr lang="en-US" altLang="zh-CN" sz="2000" dirty="0">
                    <a:latin typeface="宋体" panose="02010600030101010101" pitchFamily="2" charset="-122"/>
                    <a:ea typeface="宋体" panose="02010600030101010101" pitchFamily="2" charset="-122"/>
                  </a:rPr>
                  <a:t>Logistic</a:t>
                </a:r>
                <a:r>
                  <a:rPr lang="zh-CN" altLang="en-US" sz="2000" dirty="0">
                    <a:latin typeface="宋体" panose="02010600030101010101" pitchFamily="2" charset="-122"/>
                    <a:ea typeface="宋体" panose="02010600030101010101" pitchFamily="2" charset="-122"/>
                  </a:rPr>
                  <a:t>函数。有没有觉得这个式子很眼熟？</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对于</a:t>
                </a:r>
                <a:r>
                  <a:rPr lang="en-US" altLang="zh-CN" sz="2000" dirty="0">
                    <a:latin typeface="宋体" panose="02010600030101010101" pitchFamily="2" charset="-122"/>
                    <a:ea typeface="宋体" panose="02010600030101010101" pitchFamily="2" charset="-122"/>
                  </a:rPr>
                  <a:t>Logit</a:t>
                </a:r>
                <a:r>
                  <a:rPr lang="zh-CN" altLang="en-US" sz="2000" dirty="0">
                    <a:latin typeface="宋体" panose="02010600030101010101" pitchFamily="2" charset="-122"/>
                    <a:ea typeface="宋体" panose="02010600030101010101" pitchFamily="2" charset="-122"/>
                  </a:rPr>
                  <a:t>模型</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只考虑一个自变量时</a:t>
                </a:r>
                <a:r>
                  <a:rPr lang="en-US" altLang="zh-CN" sz="2000" dirty="0">
                    <a:latin typeface="宋体" panose="02010600030101010101" pitchFamily="2" charset="-122"/>
                    <a:ea typeface="宋体" panose="02010600030101010101" pitchFamily="2" charset="-122"/>
                  </a:rPr>
                  <a:t>log</a:t>
                </a:r>
                <a14:m>
                  <m:oMath xmlns:m="http://schemas.openxmlformats.org/officeDocument/2006/math">
                    <m:r>
                      <a:rPr lang="zh-CN" altLang="en-US"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𝑃</m:t>
                        </m:r>
                      </m:num>
                      <m:den>
                        <m:r>
                          <a:rPr lang="en-US" altLang="zh-CN" sz="2000" i="1">
                            <a:latin typeface="Cambria Math" panose="02040503050406030204" pitchFamily="18" charset="0"/>
                          </a:rPr>
                          <m:t>1−</m:t>
                        </m:r>
                        <m:r>
                          <a:rPr lang="en-US" altLang="zh-CN" sz="2000" i="1">
                            <a:latin typeface="Cambria Math" panose="02040503050406030204" pitchFamily="18" charset="0"/>
                          </a:rPr>
                          <m:t>𝑃</m:t>
                        </m:r>
                      </m:den>
                    </m:f>
                  </m:oMath>
                </a14:m>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=β</a:t>
                </a:r>
                <a:r>
                  <a:rPr lang="en-US" altLang="zh-CN" sz="2000" baseline="-25000" dirty="0">
                    <a:latin typeface="宋体" panose="02010600030101010101" pitchFamily="2" charset="-122"/>
                    <a:ea typeface="宋体" panose="02010600030101010101" pitchFamily="2" charset="-122"/>
                  </a:rPr>
                  <a:t>0</a:t>
                </a:r>
                <a:r>
                  <a:rPr lang="en-US" altLang="zh-CN" sz="2000" dirty="0">
                    <a:latin typeface="宋体" panose="02010600030101010101" pitchFamily="2" charset="-122"/>
                    <a:ea typeface="宋体" panose="02010600030101010101" pitchFamily="2" charset="-122"/>
                  </a:rPr>
                  <a:t>+β</a:t>
                </a:r>
                <a:r>
                  <a:rPr lang="en-US" altLang="zh-CN" sz="2000" baseline="-25000" dirty="0">
                    <a:latin typeface="宋体" panose="02010600030101010101" pitchFamily="2" charset="-122"/>
                    <a:ea typeface="宋体" panose="02010600030101010101" pitchFamily="2" charset="-122"/>
                  </a:rPr>
                  <a:t>1</a:t>
                </a:r>
                <a:r>
                  <a:rPr lang="en-US" altLang="zh-CN" sz="2000" dirty="0">
                    <a:latin typeface="宋体" panose="02010600030101010101" pitchFamily="2" charset="-122"/>
                    <a:ea typeface="宋体" panose="02010600030101010101" pitchFamily="2" charset="-122"/>
                  </a:rPr>
                  <a:t>x</a:t>
                </a:r>
                <a:r>
                  <a:rPr lang="en-US" altLang="zh-CN" sz="2000" baseline="-25000" dirty="0">
                    <a:latin typeface="宋体" panose="02010600030101010101" pitchFamily="2" charset="-122"/>
                    <a:ea typeface="宋体" panose="02010600030101010101" pitchFamily="2" charset="-122"/>
                  </a:rPr>
                  <a:t>1</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两边同时做指数运算（求</a:t>
                </a:r>
                <a:r>
                  <a:rPr lang="en-US" altLang="zh-CN" sz="2000" dirty="0">
                    <a:latin typeface="宋体" panose="02010600030101010101" pitchFamily="2" charset="-122"/>
                    <a:ea typeface="宋体" panose="02010600030101010101" pitchFamily="2" charset="-122"/>
                  </a:rPr>
                  <a:t>e</a:t>
                </a:r>
                <a:r>
                  <a:rPr lang="zh-CN" altLang="en-US" sz="2000" dirty="0">
                    <a:latin typeface="宋体" panose="02010600030101010101" pitchFamily="2" charset="-122"/>
                    <a:ea typeface="宋体" panose="02010600030101010101" pitchFamily="2" charset="-122"/>
                  </a:rPr>
                  <a:t>次方）：</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整理可得</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所以，</a:t>
                </a:r>
                <a:r>
                  <a:rPr lang="en-US" altLang="zh-CN" sz="2000" dirty="0">
                    <a:latin typeface="宋体" panose="02010600030101010101" pitchFamily="2" charset="-122"/>
                    <a:ea typeface="宋体" panose="02010600030101010101" pitchFamily="2" charset="-122"/>
                  </a:rPr>
                  <a:t>Logit </a:t>
                </a:r>
                <a:r>
                  <a:rPr lang="zh-CN" altLang="en-US" sz="2000" dirty="0">
                    <a:latin typeface="宋体" panose="02010600030101010101" pitchFamily="2" charset="-122"/>
                    <a:ea typeface="宋体" panose="02010600030101010101" pitchFamily="2" charset="-122"/>
                  </a:rPr>
                  <a:t>模型和</a:t>
                </a:r>
                <a:r>
                  <a:rPr lang="en-US" altLang="zh-CN" sz="2000" dirty="0">
                    <a:latin typeface="宋体" panose="02010600030101010101" pitchFamily="2" charset="-122"/>
                    <a:ea typeface="宋体" panose="02010600030101010101" pitchFamily="2" charset="-122"/>
                  </a:rPr>
                  <a:t>Logistic</a:t>
                </a:r>
                <a:r>
                  <a:rPr lang="zh-CN" altLang="en-US" sz="2000" dirty="0">
                    <a:latin typeface="宋体" panose="02010600030101010101" pitchFamily="2" charset="-122"/>
                    <a:ea typeface="宋体" panose="02010600030101010101" pitchFamily="2" charset="-122"/>
                  </a:rPr>
                  <a:t>模型是一回事。</a:t>
                </a:r>
                <a:endParaRPr lang="en-US" altLang="zh-CN" sz="20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99BE37AF-F31B-45A8-B947-09BE0BEBA5B1}"/>
                  </a:ext>
                </a:extLst>
              </p:cNvPr>
              <p:cNvSpPr>
                <a:spLocks noGrp="1" noRot="1" noChangeAspect="1" noMove="1" noResize="1" noEditPoints="1" noAdjustHandles="1" noChangeArrowheads="1" noChangeShapeType="1" noTextEdit="1"/>
              </p:cNvSpPr>
              <p:nvPr>
                <p:ph idx="1"/>
              </p:nvPr>
            </p:nvSpPr>
            <p:spPr>
              <a:xfrm>
                <a:off x="1981200" y="1124745"/>
                <a:ext cx="8229600" cy="5001419"/>
              </a:xfrm>
              <a:blipFill>
                <a:blip r:embed="rId3"/>
                <a:stretch>
                  <a:fillRect l="-741" t="-134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1F62474-08C8-43BA-910B-FA1225418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4352" y="2276872"/>
            <a:ext cx="1543050" cy="1600200"/>
          </a:xfrm>
          <a:prstGeom prst="rect">
            <a:avLst/>
          </a:prstGeom>
        </p:spPr>
      </p:pic>
      <p:pic>
        <p:nvPicPr>
          <p:cNvPr id="8" name="图片 7">
            <a:extLst>
              <a:ext uri="{FF2B5EF4-FFF2-40B4-BE49-F238E27FC236}">
                <a16:creationId xmlns:a16="http://schemas.microsoft.com/office/drawing/2014/main" id="{B0CC21DD-C6A4-41A0-8B8A-4108F7941284}"/>
              </a:ext>
            </a:extLst>
          </p:cNvPr>
          <p:cNvPicPr>
            <a:picLocks noChangeAspect="1"/>
          </p:cNvPicPr>
          <p:nvPr/>
        </p:nvPicPr>
        <p:blipFill>
          <a:blip r:embed="rId5"/>
          <a:stretch>
            <a:fillRect/>
          </a:stretch>
        </p:blipFill>
        <p:spPr>
          <a:xfrm>
            <a:off x="5951985" y="2636913"/>
            <a:ext cx="1783235" cy="640135"/>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81CAE97-8246-48FA-B147-2A2F34C0FEBF}"/>
                  </a:ext>
                </a:extLst>
              </p:cNvPr>
              <p:cNvSpPr/>
              <p:nvPr/>
            </p:nvSpPr>
            <p:spPr>
              <a:xfrm>
                <a:off x="3719737" y="1427018"/>
                <a:ext cx="3871573" cy="489814"/>
              </a:xfrm>
              <a:prstGeom prst="rect">
                <a:avLst/>
              </a:prstGeom>
            </p:spPr>
            <p:txBody>
              <a:bodyPr wrap="none">
                <a:spAutoFit/>
              </a:bodyPr>
              <a:lstStyle/>
              <a:p>
                <a:r>
                  <a:rPr lang="en-US" altLang="zh-CN" dirty="0"/>
                  <a:t>log</a:t>
                </a:r>
                <a14:m>
                  <m:oMath xmlns:m="http://schemas.openxmlformats.org/officeDocument/2006/math">
                    <m:r>
                      <a:rPr lang="zh-CN" altLang="en-US"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P</m:t>
                        </m:r>
                      </m:num>
                      <m:den>
                        <m:r>
                          <a:rPr lang="en-US" altLang="zh-CN" i="1">
                            <a:latin typeface="Cambria Math" panose="02040503050406030204" pitchFamily="18" charset="0"/>
                          </a:rPr>
                          <m:t>1−</m:t>
                        </m:r>
                        <m:r>
                          <m:rPr>
                            <m:sty m:val="p"/>
                          </m:rPr>
                          <a:rPr lang="en-US" altLang="zh-CN" i="1">
                            <a:latin typeface="Cambria Math" panose="02040503050406030204" pitchFamily="18" charset="0"/>
                          </a:rPr>
                          <m:t>P</m:t>
                        </m:r>
                      </m:den>
                    </m:f>
                  </m:oMath>
                </a14:m>
                <a:r>
                  <a:rPr lang="zh-CN" altLang="en-US" dirty="0"/>
                  <a:t>）</a:t>
                </a:r>
                <a:r>
                  <a:rPr lang="en-US" altLang="zh-CN" dirty="0"/>
                  <a:t>=β</a:t>
                </a:r>
                <a:r>
                  <a:rPr lang="en-US" altLang="zh-CN" baseline="-25000" dirty="0"/>
                  <a:t>0</a:t>
                </a:r>
                <a:r>
                  <a:rPr lang="en-US" altLang="zh-CN" dirty="0"/>
                  <a:t>+β</a:t>
                </a:r>
                <a:r>
                  <a:rPr lang="en-US" altLang="zh-CN" baseline="-25000" dirty="0"/>
                  <a:t>1</a:t>
                </a:r>
                <a:r>
                  <a:rPr lang="en-US" altLang="zh-CN" dirty="0"/>
                  <a:t>x</a:t>
                </a:r>
                <a:r>
                  <a:rPr lang="en-US" altLang="zh-CN" baseline="-25000" dirty="0"/>
                  <a:t>1</a:t>
                </a:r>
                <a:r>
                  <a:rPr lang="en-US" altLang="zh-CN" dirty="0"/>
                  <a:t>+</a:t>
                </a:r>
                <a:r>
                  <a:rPr lang="en-US" altLang="zh-CN" sz="2000" dirty="0"/>
                  <a:t>β</a:t>
                </a:r>
                <a:r>
                  <a:rPr lang="en-US" altLang="zh-CN" sz="2000" baseline="-25000" dirty="0"/>
                  <a:t>2</a:t>
                </a:r>
                <a:r>
                  <a:rPr lang="en-US" altLang="zh-CN" sz="2000" dirty="0"/>
                  <a:t>x</a:t>
                </a:r>
                <a:r>
                  <a:rPr lang="en-US" altLang="zh-CN" sz="2000" baseline="-25000" dirty="0"/>
                  <a:t>2</a:t>
                </a:r>
                <a:r>
                  <a:rPr lang="en-US" altLang="zh-CN" dirty="0"/>
                  <a:t>+…..+β</a:t>
                </a:r>
                <a:r>
                  <a:rPr lang="en-US" altLang="zh-CN" baseline="-25000" dirty="0" err="1"/>
                  <a:t>n</a:t>
                </a:r>
                <a:r>
                  <a:rPr lang="en-US" altLang="zh-CN" dirty="0" err="1"/>
                  <a:t>x</a:t>
                </a:r>
                <a:r>
                  <a:rPr lang="en-US" altLang="zh-CN" baseline="-25000" dirty="0" err="1"/>
                  <a:t>n</a:t>
                </a:r>
                <a:endParaRPr lang="zh-CN" altLang="en-US" baseline="-25000" dirty="0"/>
              </a:p>
            </p:txBody>
          </p:sp>
        </mc:Choice>
        <mc:Fallback xmlns="">
          <p:sp>
            <p:nvSpPr>
              <p:cNvPr id="10" name="矩形 9">
                <a:extLst>
                  <a:ext uri="{FF2B5EF4-FFF2-40B4-BE49-F238E27FC236}">
                    <a16:creationId xmlns:a16="http://schemas.microsoft.com/office/drawing/2014/main" id="{781CAE97-8246-48FA-B147-2A2F34C0FEBF}"/>
                  </a:ext>
                </a:extLst>
              </p:cNvPr>
              <p:cNvSpPr>
                <a:spLocks noRot="1" noChangeAspect="1" noMove="1" noResize="1" noEditPoints="1" noAdjustHandles="1" noChangeArrowheads="1" noChangeShapeType="1" noTextEdit="1"/>
              </p:cNvSpPr>
              <p:nvPr/>
            </p:nvSpPr>
            <p:spPr>
              <a:xfrm>
                <a:off x="3719737" y="1427018"/>
                <a:ext cx="3871573" cy="489814"/>
              </a:xfrm>
              <a:prstGeom prst="rect">
                <a:avLst/>
              </a:prstGeom>
              <a:blipFill>
                <a:blip r:embed="rId6"/>
                <a:stretch>
                  <a:fillRect l="-1260"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3DA29C9-3A6E-4FFA-BAA8-82B21B3D1D31}"/>
                  </a:ext>
                </a:extLst>
              </p:cNvPr>
              <p:cNvSpPr/>
              <p:nvPr/>
            </p:nvSpPr>
            <p:spPr>
              <a:xfrm>
                <a:off x="3133416" y="3109607"/>
                <a:ext cx="2292024" cy="515847"/>
              </a:xfrm>
              <a:prstGeom prst="rect">
                <a:avLst/>
              </a:prstGeom>
            </p:spPr>
            <p:txBody>
              <a:bodyPr wrap="square">
                <a:spAutoFit/>
              </a:bodyPr>
              <a:lstStyle/>
              <a:p>
                <a:pPr lvl="0">
                  <a:spcBef>
                    <a:spcPct val="30000"/>
                  </a:spcBef>
                  <a:defRPr/>
                </a:pPr>
                <a:r>
                  <a:rPr lang="en-US" altLang="zh-CN" dirty="0"/>
                  <a:t>P=</a:t>
                </a:r>
                <a14:m>
                  <m:oMath xmlns:m="http://schemas.openxmlformats.org/officeDocument/2006/math">
                    <m:r>
                      <a:rPr lang="zh-CN" altLang="en-US"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r>
                          <m:rPr>
                            <m:nor/>
                          </m:rPr>
                          <a:rPr lang="en-US" altLang="zh-CN" dirty="0"/>
                          <m:t>e</m:t>
                        </m:r>
                        <m:r>
                          <m:rPr>
                            <m:nor/>
                          </m:rPr>
                          <a:rPr lang="en-US" altLang="zh-CN" baseline="30000" dirty="0"/>
                          <m:t>−(</m:t>
                        </m:r>
                        <m:r>
                          <m:rPr>
                            <m:nor/>
                          </m:rPr>
                          <a:rPr lang="en-US" altLang="zh-CN" baseline="30000" dirty="0"/>
                          <m:t>β</m:t>
                        </m:r>
                        <m:r>
                          <m:rPr>
                            <m:nor/>
                          </m:rPr>
                          <a:rPr lang="en-US" altLang="zh-CN" baseline="30000" dirty="0"/>
                          <m:t>0+</m:t>
                        </m:r>
                        <m:r>
                          <m:rPr>
                            <m:nor/>
                          </m:rPr>
                          <a:rPr lang="en-US" altLang="zh-CN" baseline="30000" dirty="0"/>
                          <m:t>β</m:t>
                        </m:r>
                        <m:r>
                          <m:rPr>
                            <m:nor/>
                          </m:rPr>
                          <a:rPr lang="en-US" altLang="zh-CN" baseline="30000" dirty="0"/>
                          <m:t>1</m:t>
                        </m:r>
                        <m:r>
                          <m:rPr>
                            <m:nor/>
                          </m:rPr>
                          <a:rPr lang="en-US" altLang="zh-CN" baseline="30000" dirty="0"/>
                          <m:t>x</m:t>
                        </m:r>
                        <m:r>
                          <m:rPr>
                            <m:nor/>
                          </m:rPr>
                          <a:rPr lang="en-US" altLang="zh-CN" baseline="30000" dirty="0"/>
                          <m:t>1</m:t>
                        </m:r>
                        <m:r>
                          <m:rPr>
                            <m:nor/>
                          </m:rPr>
                          <a:rPr lang="zh-CN" altLang="en-US" baseline="30000" dirty="0"/>
                          <m:t>）</m:t>
                        </m:r>
                        <m:r>
                          <m:rPr>
                            <m:nor/>
                          </m:rPr>
                          <a:rPr lang="en-US" altLang="zh-CN" baseline="30000" dirty="0"/>
                          <m:t> </m:t>
                        </m:r>
                      </m:den>
                    </m:f>
                  </m:oMath>
                </a14:m>
                <a:r>
                  <a:rPr lang="zh-CN" altLang="en-US" dirty="0"/>
                  <a:t>）</a:t>
                </a:r>
                <a:endParaRPr lang="en-US" altLang="zh-CN" dirty="0"/>
              </a:p>
            </p:txBody>
          </p:sp>
        </mc:Choice>
        <mc:Fallback xmlns="">
          <p:sp>
            <p:nvSpPr>
              <p:cNvPr id="11" name="矩形 10">
                <a:extLst>
                  <a:ext uri="{FF2B5EF4-FFF2-40B4-BE49-F238E27FC236}">
                    <a16:creationId xmlns:a16="http://schemas.microsoft.com/office/drawing/2014/main" id="{43DA29C9-3A6E-4FFA-BAA8-82B21B3D1D31}"/>
                  </a:ext>
                </a:extLst>
              </p:cNvPr>
              <p:cNvSpPr>
                <a:spLocks noRot="1" noChangeAspect="1" noMove="1" noResize="1" noEditPoints="1" noAdjustHandles="1" noChangeArrowheads="1" noChangeShapeType="1" noTextEdit="1"/>
              </p:cNvSpPr>
              <p:nvPr/>
            </p:nvSpPr>
            <p:spPr>
              <a:xfrm>
                <a:off x="3133416" y="3109607"/>
                <a:ext cx="2292024" cy="515847"/>
              </a:xfrm>
              <a:prstGeom prst="rect">
                <a:avLst/>
              </a:prstGeom>
              <a:blipFill>
                <a:blip r:embed="rId7"/>
                <a:stretch>
                  <a:fillRect l="-2128" b="-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2396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068B59-4B5F-4CA0-AD34-4F33AAC98318}"/>
              </a:ext>
            </a:extLst>
          </p:cNvPr>
          <p:cNvSpPr>
            <a:spLocks noGrp="1"/>
          </p:cNvSpPr>
          <p:nvPr>
            <p:ph idx="1"/>
          </p:nvPr>
        </p:nvSpPr>
        <p:spPr>
          <a:xfrm>
            <a:off x="1981200" y="1196753"/>
            <a:ext cx="8229600" cy="4929411"/>
          </a:xfrm>
        </p:spPr>
        <p:txBody>
          <a:bodyPr/>
          <a:lstStyle/>
          <a:p>
            <a:pPr marL="0" indent="0">
              <a:buNone/>
            </a:pPr>
            <a:r>
              <a:rPr lang="zh-CN" altLang="en-US" sz="2000" dirty="0"/>
              <a:t>当我们说</a:t>
            </a:r>
            <a:r>
              <a:rPr lang="en-US" altLang="zh-CN" sz="2000" dirty="0"/>
              <a:t>Logit</a:t>
            </a:r>
            <a:r>
              <a:rPr lang="zh-CN" altLang="en-US" sz="2000" dirty="0"/>
              <a:t>模型 的时候，一般指的就是这个式子：</a:t>
            </a:r>
          </a:p>
          <a:p>
            <a:pPr marL="0" indent="0">
              <a:buNone/>
            </a:pPr>
            <a:r>
              <a:rPr lang="en-US" altLang="zh-CN" sz="2000" dirty="0"/>
              <a:t>Log(P/1-P)=β</a:t>
            </a:r>
            <a:r>
              <a:rPr lang="en-US" altLang="zh-CN" sz="2000" baseline="-25000" dirty="0"/>
              <a:t>0</a:t>
            </a:r>
            <a:r>
              <a:rPr lang="en-US" altLang="zh-CN" sz="2000" dirty="0"/>
              <a:t>+β</a:t>
            </a:r>
            <a:r>
              <a:rPr lang="en-US" altLang="zh-CN" sz="2000" baseline="-25000" dirty="0"/>
              <a:t>1</a:t>
            </a:r>
            <a:r>
              <a:rPr lang="en-US" altLang="zh-CN" sz="2000" dirty="0"/>
              <a:t>x</a:t>
            </a:r>
            <a:r>
              <a:rPr lang="en-US" altLang="zh-CN" sz="2000" baseline="-25000" dirty="0"/>
              <a:t>1</a:t>
            </a:r>
          </a:p>
          <a:p>
            <a:pPr marL="0" indent="0">
              <a:buNone/>
            </a:pPr>
            <a:endParaRPr lang="en-US" altLang="zh-CN" sz="2000" dirty="0"/>
          </a:p>
          <a:p>
            <a:pPr marL="0" indent="0">
              <a:buNone/>
            </a:pPr>
            <a:r>
              <a:rPr lang="zh-CN" altLang="en-US" sz="2000" dirty="0"/>
              <a:t>当我们说</a:t>
            </a:r>
            <a:r>
              <a:rPr lang="en-US" altLang="zh-CN" sz="2000" dirty="0"/>
              <a:t>Logistic</a:t>
            </a:r>
            <a:r>
              <a:rPr lang="zh-CN" altLang="en-US" sz="2000" dirty="0"/>
              <a:t>模型 的时候，一般指的是这个式子：</a:t>
            </a:r>
            <a:endParaRPr lang="en-US" altLang="zh-CN" sz="2000" dirty="0"/>
          </a:p>
          <a:p>
            <a:pPr marL="0" indent="0">
              <a:buNone/>
            </a:pPr>
            <a:r>
              <a:rPr lang="en-US" altLang="zh-CN" sz="2000" dirty="0"/>
              <a:t>P=1/1+e </a:t>
            </a:r>
            <a:r>
              <a:rPr lang="en-US" altLang="zh-CN" sz="2000" baseline="30000" dirty="0"/>
              <a:t>–(β0+β1x1)</a:t>
            </a:r>
          </a:p>
          <a:p>
            <a:pPr marL="0" indent="0">
              <a:buNone/>
            </a:pPr>
            <a:endParaRPr lang="en-US" altLang="zh-CN" sz="2000" dirty="0"/>
          </a:p>
          <a:p>
            <a:pPr marL="0" indent="0">
              <a:buNone/>
            </a:pPr>
            <a:r>
              <a:rPr lang="zh-CN" altLang="en-US" sz="2000" dirty="0"/>
              <a:t>小结一下：</a:t>
            </a:r>
          </a:p>
          <a:p>
            <a:pPr marL="0" indent="0">
              <a:buNone/>
            </a:pPr>
            <a:r>
              <a:rPr lang="zh-CN" altLang="en-US" sz="2000" dirty="0"/>
              <a:t>（</a:t>
            </a:r>
            <a:r>
              <a:rPr lang="en-US" altLang="zh-CN" sz="2000" dirty="0"/>
              <a:t>1</a:t>
            </a:r>
            <a:r>
              <a:rPr lang="zh-CN" altLang="en-US" sz="2000" dirty="0"/>
              <a:t>）</a:t>
            </a:r>
            <a:r>
              <a:rPr lang="en-US" altLang="zh-CN" sz="2000" dirty="0"/>
              <a:t>Logit</a:t>
            </a:r>
            <a:r>
              <a:rPr lang="zh-CN" altLang="en-US" sz="2000" dirty="0"/>
              <a:t>模型的左侧是</a:t>
            </a:r>
            <a:r>
              <a:rPr lang="en-US" altLang="zh-CN" sz="2000" dirty="0"/>
              <a:t>Odds</a:t>
            </a:r>
            <a:r>
              <a:rPr lang="zh-CN" altLang="en-US" sz="2000" dirty="0"/>
              <a:t>的对数，而</a:t>
            </a:r>
            <a:r>
              <a:rPr lang="en-US" altLang="zh-CN" sz="2000" dirty="0"/>
              <a:t>Logistic</a:t>
            </a:r>
            <a:r>
              <a:rPr lang="zh-CN" altLang="en-US" sz="2000" dirty="0"/>
              <a:t>模型的左侧是概率。</a:t>
            </a:r>
          </a:p>
          <a:p>
            <a:pPr marL="0" indent="0">
              <a:buNone/>
            </a:pPr>
            <a:endParaRPr lang="zh-CN" altLang="en-US" sz="2000" dirty="0"/>
          </a:p>
          <a:p>
            <a:pPr marL="0" indent="0">
              <a:buNone/>
            </a:pPr>
            <a:r>
              <a:rPr lang="zh-CN" altLang="en-US" sz="2000" dirty="0"/>
              <a:t>（</a:t>
            </a:r>
            <a:r>
              <a:rPr lang="en-US" altLang="zh-CN" sz="2000" dirty="0"/>
              <a:t>2</a:t>
            </a:r>
            <a:r>
              <a:rPr lang="zh-CN" altLang="en-US" sz="2000" dirty="0"/>
              <a:t>）</a:t>
            </a:r>
            <a:r>
              <a:rPr lang="en-US" altLang="zh-CN" sz="2000" dirty="0"/>
              <a:t>Logit</a:t>
            </a:r>
            <a:r>
              <a:rPr lang="zh-CN" altLang="en-US" sz="2000" dirty="0"/>
              <a:t>模型的右侧是一个线性结构，而</a:t>
            </a:r>
            <a:r>
              <a:rPr lang="en-US" altLang="zh-CN" sz="2000" dirty="0"/>
              <a:t>Logistic</a:t>
            </a:r>
            <a:r>
              <a:rPr lang="zh-CN" altLang="en-US" sz="2000" dirty="0"/>
              <a:t>模型的右侧非线性。</a:t>
            </a:r>
            <a:endParaRPr lang="en-US" altLang="zh-CN" sz="2000" dirty="0"/>
          </a:p>
          <a:p>
            <a:pPr marL="0" indent="0">
              <a:buNone/>
            </a:pPr>
            <a:endParaRPr lang="zh-CN" altLang="en-US" sz="2000" dirty="0"/>
          </a:p>
          <a:p>
            <a:pPr marL="0" indent="0">
              <a:buNone/>
            </a:pPr>
            <a:r>
              <a:rPr lang="zh-CN" altLang="en-US" sz="2000" dirty="0"/>
              <a:t>（</a:t>
            </a:r>
            <a:r>
              <a:rPr lang="en-US" altLang="zh-CN" sz="2000" dirty="0"/>
              <a:t>3</a:t>
            </a:r>
            <a:r>
              <a:rPr lang="zh-CN" altLang="en-US" sz="2000" dirty="0"/>
              <a:t>）二者可以相互转化。</a:t>
            </a:r>
          </a:p>
        </p:txBody>
      </p:sp>
    </p:spTree>
    <p:extLst>
      <p:ext uri="{BB962C8B-B14F-4D97-AF65-F5344CB8AC3E}">
        <p14:creationId xmlns:p14="http://schemas.microsoft.com/office/powerpoint/2010/main" val="568355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09786" y="428605"/>
            <a:ext cx="7772400" cy="1470025"/>
          </a:xfrm>
        </p:spPr>
        <p:txBody>
          <a:bodyPr>
            <a:normAutofit fontScale="90000"/>
          </a:bodyPr>
          <a:lstStyle/>
          <a:p>
            <a:r>
              <a:rPr lang="zh-CN" altLang="en-US" dirty="0" smtClean="0"/>
              <a:t>最大熵在自然语言中的处理</a:t>
            </a:r>
            <a:endParaRPr lang="zh-CN" altLang="en-US" dirty="0"/>
          </a:p>
        </p:txBody>
      </p:sp>
      <p:sp>
        <p:nvSpPr>
          <p:cNvPr id="3" name="副标题 2"/>
          <p:cNvSpPr>
            <a:spLocks noGrp="1"/>
          </p:cNvSpPr>
          <p:nvPr>
            <p:ph type="subTitle" idx="1"/>
          </p:nvPr>
        </p:nvSpPr>
        <p:spPr>
          <a:xfrm>
            <a:off x="2895600" y="2214554"/>
            <a:ext cx="6400800" cy="3571900"/>
          </a:xfrm>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                          51174500097  </a:t>
            </a:r>
            <a:r>
              <a:rPr lang="zh-CN" altLang="en-US" dirty="0" smtClean="0"/>
              <a:t>嵇金泽</a:t>
            </a:r>
            <a:endParaRPr lang="en-US" altLang="zh-CN" dirty="0" smtClean="0"/>
          </a:p>
        </p:txBody>
      </p:sp>
    </p:spTree>
    <p:extLst>
      <p:ext uri="{BB962C8B-B14F-4D97-AF65-F5344CB8AC3E}">
        <p14:creationId xmlns:p14="http://schemas.microsoft.com/office/powerpoint/2010/main" val="1129055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通用最大熵工具</a:t>
            </a:r>
            <a:endParaRPr lang="zh-CN" altLang="en-US" dirty="0"/>
          </a:p>
        </p:txBody>
      </p:sp>
      <p:pic>
        <p:nvPicPr>
          <p:cNvPr id="1026" name="Picture 2"/>
          <p:cNvPicPr>
            <a:picLocks noGrp="1" noChangeAspect="1" noChangeArrowheads="1"/>
          </p:cNvPicPr>
          <p:nvPr>
            <p:ph idx="1"/>
          </p:nvPr>
        </p:nvPicPr>
        <p:blipFill>
          <a:blip r:embed="rId3"/>
          <a:srcRect/>
          <a:stretch>
            <a:fillRect/>
          </a:stretch>
        </p:blipFill>
        <p:spPr bwMode="auto">
          <a:xfrm>
            <a:off x="1981200" y="1912135"/>
            <a:ext cx="8401080" cy="4302947"/>
          </a:xfrm>
          <a:prstGeom prst="rect">
            <a:avLst/>
          </a:prstGeom>
          <a:noFill/>
          <a:ln w="9525">
            <a:noFill/>
            <a:miter lim="800000"/>
            <a:headEnd/>
            <a:tailEnd/>
          </a:ln>
          <a:effectLst/>
        </p:spPr>
      </p:pic>
    </p:spTree>
    <p:extLst>
      <p:ext uri="{BB962C8B-B14F-4D97-AF65-F5344CB8AC3E}">
        <p14:creationId xmlns:p14="http://schemas.microsoft.com/office/powerpoint/2010/main" val="1059085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lstStyle/>
          <a:p>
            <a:r>
              <a:rPr lang="zh-CN" altLang="en-US" dirty="0" smtClean="0"/>
              <a:t>最大熵模型训练系统的标准输入：</a:t>
            </a:r>
            <a:endParaRPr lang="en-US" altLang="zh-CN" dirty="0" smtClean="0"/>
          </a:p>
          <a:p>
            <a:r>
              <a:rPr lang="en-US" altLang="zh-CN" dirty="0" smtClean="0"/>
              <a:t>(x11,x12,……x1m;y11,C11;y12,C12;….;y1k1,C1k1)</a:t>
            </a:r>
          </a:p>
          <a:p>
            <a:r>
              <a:rPr lang="en-US" altLang="zh-CN" dirty="0" smtClean="0"/>
              <a:t>(x21,x22,…,x2m;y21,C21;y22,C22;..;y2k2,C2k2)</a:t>
            </a:r>
          </a:p>
          <a:p>
            <a:r>
              <a:rPr lang="en-US" altLang="zh-CN" dirty="0" smtClean="0"/>
              <a:t>……</a:t>
            </a:r>
          </a:p>
          <a:p>
            <a:r>
              <a:rPr lang="en-US" altLang="zh-CN" dirty="0" smtClean="0"/>
              <a:t>(xn1,xn2,…xnm;yn1,Cn1;yn2,Cn2;..;ynkn,Cnkn)</a:t>
            </a:r>
          </a:p>
        </p:txBody>
      </p:sp>
    </p:spTree>
    <p:extLst>
      <p:ext uri="{BB962C8B-B14F-4D97-AF65-F5344CB8AC3E}">
        <p14:creationId xmlns:p14="http://schemas.microsoft.com/office/powerpoint/2010/main" val="1737535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4291"/>
            <a:ext cx="8229600" cy="5911873"/>
          </a:xfrm>
        </p:spPr>
        <p:txBody>
          <a:bodyPr/>
          <a:lstStyle/>
          <a:p>
            <a:r>
              <a:rPr lang="zh-CN" altLang="en-US" dirty="0" smtClean="0"/>
              <a:t>训练系统选项</a:t>
            </a:r>
            <a:r>
              <a:rPr lang="en-US" altLang="zh-CN" dirty="0" smtClean="0"/>
              <a:t>:</a:t>
            </a:r>
          </a:p>
          <a:p>
            <a:r>
              <a:rPr lang="en-US" altLang="zh-CN" dirty="0" smtClean="0"/>
              <a:t>1) </a:t>
            </a:r>
            <a:r>
              <a:rPr lang="zh-CN" altLang="en-US" dirty="0" smtClean="0"/>
              <a:t>模板选择</a:t>
            </a:r>
            <a:endParaRPr lang="en-US" altLang="zh-CN" dirty="0" smtClean="0"/>
          </a:p>
          <a:p>
            <a:endParaRPr lang="en-US" altLang="zh-CN" dirty="0" smtClean="0"/>
          </a:p>
          <a:p>
            <a:endParaRPr lang="en-US" altLang="zh-CN" dirty="0" smtClean="0"/>
          </a:p>
          <a:p>
            <a:r>
              <a:rPr lang="en-US" altLang="zh-CN" dirty="0" smtClean="0"/>
              <a:t>2) </a:t>
            </a:r>
            <a:r>
              <a:rPr lang="zh-CN" altLang="en-US" dirty="0" smtClean="0"/>
              <a:t>特征选择</a:t>
            </a:r>
            <a:endParaRPr lang="en-US" altLang="zh-CN" dirty="0" smtClean="0"/>
          </a:p>
          <a:p>
            <a:r>
              <a:rPr lang="zh-CN" altLang="en-US" dirty="0" smtClean="0"/>
              <a:t>频度阈值法  </a:t>
            </a:r>
            <a:r>
              <a:rPr lang="en-US" altLang="zh-CN" dirty="0" smtClean="0"/>
              <a:t>SGC</a:t>
            </a:r>
            <a:r>
              <a:rPr lang="zh-CN" altLang="en-US" dirty="0" smtClean="0"/>
              <a:t>算法</a:t>
            </a:r>
            <a:endParaRPr lang="en-US" altLang="zh-CN" dirty="0" smtClean="0"/>
          </a:p>
          <a:p>
            <a:endParaRPr lang="en-US" altLang="zh-CN" dirty="0" smtClean="0"/>
          </a:p>
          <a:p>
            <a:r>
              <a:rPr lang="en-US" altLang="zh-CN" dirty="0" smtClean="0"/>
              <a:t>3) </a:t>
            </a:r>
            <a:r>
              <a:rPr lang="zh-CN" altLang="en-US" dirty="0" smtClean="0"/>
              <a:t>模型选择</a:t>
            </a:r>
            <a:endParaRPr lang="en-US" altLang="zh-CN" dirty="0" smtClean="0"/>
          </a:p>
          <a:p>
            <a:r>
              <a:rPr lang="en-US" altLang="zh-CN" dirty="0" smtClean="0"/>
              <a:t> SCGIS</a:t>
            </a:r>
            <a:r>
              <a:rPr lang="zh-CN" altLang="en-US" dirty="0" smtClean="0"/>
              <a:t>算法</a:t>
            </a:r>
            <a:endParaRPr lang="zh-CN" altLang="en-US" dirty="0"/>
          </a:p>
        </p:txBody>
      </p:sp>
    </p:spTree>
    <p:extLst>
      <p:ext uri="{BB962C8B-B14F-4D97-AF65-F5344CB8AC3E}">
        <p14:creationId xmlns:p14="http://schemas.microsoft.com/office/powerpoint/2010/main" val="39104013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利用模板从语料中获取候选特征</a:t>
            </a:r>
            <a:endParaRPr lang="en-US" altLang="zh-CN" dirty="0" smtClean="0"/>
          </a:p>
          <a:p>
            <a:r>
              <a:rPr lang="zh-CN" altLang="en-US" dirty="0" smtClean="0"/>
              <a:t>特征模板</a:t>
            </a:r>
            <a:r>
              <a:rPr lang="en-US" altLang="zh-CN" dirty="0" smtClean="0"/>
              <a:t>: </a:t>
            </a:r>
            <a:r>
              <a:rPr lang="zh-CN" altLang="en-US" dirty="0" smtClean="0"/>
              <a:t>短语识别中采用了</a:t>
            </a:r>
            <a:r>
              <a:rPr lang="en-US" altLang="zh-CN" dirty="0" smtClean="0"/>
              <a:t>”W0P0”,”W_1P_1”, “P_1T_1”</a:t>
            </a:r>
          </a:p>
          <a:p>
            <a:endParaRPr lang="en-US" altLang="zh-CN" dirty="0" smtClean="0"/>
          </a:p>
          <a:p>
            <a:endParaRPr lang="en-US" altLang="zh-CN" dirty="0" smtClean="0"/>
          </a:p>
          <a:p>
            <a:r>
              <a:rPr lang="en-US" altLang="zh-CN" dirty="0" smtClean="0"/>
              <a:t>2)</a:t>
            </a:r>
            <a:r>
              <a:rPr lang="zh-CN" altLang="en-US" dirty="0" smtClean="0"/>
              <a:t>从候选特征集中选取特征</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752642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基于频数阈值的特征选择</a:t>
            </a:r>
            <a:endParaRPr lang="zh-CN" altLang="en-US" dirty="0"/>
          </a:p>
        </p:txBody>
      </p:sp>
      <p:sp>
        <p:nvSpPr>
          <p:cNvPr id="3" name="内容占位符 2"/>
          <p:cNvSpPr>
            <a:spLocks noGrp="1"/>
          </p:cNvSpPr>
          <p:nvPr>
            <p:ph idx="1"/>
          </p:nvPr>
        </p:nvSpPr>
        <p:spPr/>
        <p:txBody>
          <a:bodyPr/>
          <a:lstStyle/>
          <a:p>
            <a:r>
              <a:rPr lang="zh-CN" altLang="en-US" dirty="0" smtClean="0"/>
              <a:t>特征的定义</a:t>
            </a:r>
            <a:r>
              <a:rPr lang="en-US" altLang="zh-CN" dirty="0" smtClean="0"/>
              <a:t>:</a:t>
            </a:r>
          </a:p>
          <a:p>
            <a:r>
              <a:rPr lang="en-US" altLang="zh-CN" dirty="0" smtClean="0"/>
              <a:t>f(</a:t>
            </a:r>
            <a:r>
              <a:rPr lang="en-US" altLang="zh-CN" dirty="0" err="1" smtClean="0"/>
              <a:t>x,y</a:t>
            </a:r>
            <a:r>
              <a:rPr lang="en-US" altLang="zh-CN" dirty="0" smtClean="0"/>
              <a:t>) = 1 </a:t>
            </a:r>
            <a:r>
              <a:rPr lang="zh-CN" altLang="en-US" dirty="0" smtClean="0"/>
              <a:t>如果</a:t>
            </a:r>
            <a:r>
              <a:rPr lang="en-US" altLang="zh-CN" dirty="0" err="1" smtClean="0"/>
              <a:t>x,y</a:t>
            </a:r>
            <a:r>
              <a:rPr lang="zh-CN" altLang="en-US" dirty="0" smtClean="0"/>
              <a:t>满足特定的条件 </a:t>
            </a:r>
            <a:endParaRPr lang="en-US" altLang="zh-CN" dirty="0" smtClean="0"/>
          </a:p>
          <a:p>
            <a:r>
              <a:rPr lang="en-US" altLang="zh-CN" dirty="0" smtClean="0"/>
              <a:t>           = 0 </a:t>
            </a:r>
            <a:r>
              <a:rPr lang="zh-CN" altLang="en-US" dirty="0" smtClean="0"/>
              <a:t>否则</a:t>
            </a:r>
            <a:endParaRPr lang="en-US" altLang="zh-CN" dirty="0" smtClean="0"/>
          </a:p>
          <a:p>
            <a:r>
              <a:rPr lang="zh-CN" altLang="en-US" dirty="0" smtClean="0"/>
              <a:t>基于上述定义</a:t>
            </a:r>
            <a:r>
              <a:rPr lang="en-US" altLang="zh-CN" dirty="0" smtClean="0"/>
              <a:t>,</a:t>
            </a:r>
            <a:r>
              <a:rPr lang="zh-CN" altLang="en-US" dirty="0" smtClean="0"/>
              <a:t>特征</a:t>
            </a:r>
            <a:r>
              <a:rPr lang="en-US" altLang="zh-CN" dirty="0" smtClean="0"/>
              <a:t>f</a:t>
            </a:r>
            <a:r>
              <a:rPr lang="zh-CN" altLang="en-US" dirty="0" smtClean="0"/>
              <a:t>的频数或次数可以用公式计算</a:t>
            </a:r>
            <a:r>
              <a:rPr lang="en-US" altLang="zh-CN" dirty="0" smtClean="0"/>
              <a:t>:</a:t>
            </a:r>
          </a:p>
          <a:p>
            <a:r>
              <a:rPr lang="en-US" altLang="zh-CN" dirty="0" smtClean="0"/>
              <a:t>C(f) = </a:t>
            </a:r>
            <a:r>
              <a:rPr lang="zh-CN" altLang="en-US" dirty="0" smtClean="0"/>
              <a:t>∑ </a:t>
            </a:r>
            <a:r>
              <a:rPr lang="en-US" altLang="zh-CN" dirty="0" smtClean="0"/>
              <a:t>f(</a:t>
            </a:r>
            <a:r>
              <a:rPr lang="en-US" altLang="zh-CN" dirty="0" err="1" smtClean="0"/>
              <a:t>x,y</a:t>
            </a:r>
            <a:r>
              <a:rPr lang="en-US" altLang="zh-CN" dirty="0" smtClean="0"/>
              <a:t>)</a:t>
            </a:r>
          </a:p>
          <a:p>
            <a:r>
              <a:rPr lang="en-US" altLang="zh-CN" dirty="0" err="1" smtClean="0"/>
              <a:t>Fk</a:t>
            </a:r>
            <a:r>
              <a:rPr lang="en-US" altLang="zh-CN" dirty="0" smtClean="0"/>
              <a:t> = {f | C(f)&gt;=k}</a:t>
            </a:r>
            <a:endParaRPr lang="zh-CN" altLang="en-US" dirty="0"/>
          </a:p>
        </p:txBody>
      </p:sp>
    </p:spTree>
    <p:extLst>
      <p:ext uri="{BB962C8B-B14F-4D97-AF65-F5344CB8AC3E}">
        <p14:creationId xmlns:p14="http://schemas.microsoft.com/office/powerpoint/2010/main" val="3814911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增量式特征选择</a:t>
            </a:r>
            <a:endParaRPr lang="zh-CN" altLang="en-US" dirty="0"/>
          </a:p>
        </p:txBody>
      </p:sp>
      <p:sp>
        <p:nvSpPr>
          <p:cNvPr id="3" name="内容占位符 2"/>
          <p:cNvSpPr>
            <a:spLocks noGrp="1"/>
          </p:cNvSpPr>
          <p:nvPr>
            <p:ph idx="1"/>
          </p:nvPr>
        </p:nvSpPr>
        <p:spPr/>
        <p:txBody>
          <a:bodyPr/>
          <a:lstStyle/>
          <a:p>
            <a:r>
              <a:rPr lang="en-US" altLang="zh-CN" dirty="0" smtClean="0"/>
              <a:t>IFS </a:t>
            </a:r>
            <a:r>
              <a:rPr lang="zh-CN" altLang="en-US" dirty="0" smtClean="0"/>
              <a:t>算法</a:t>
            </a:r>
            <a:endParaRPr lang="en-US" altLang="zh-CN" dirty="0" smtClean="0"/>
          </a:p>
          <a:p>
            <a:endParaRPr lang="en-US" altLang="zh-CN" dirty="0" smtClean="0"/>
          </a:p>
          <a:p>
            <a:endParaRPr lang="en-US" altLang="zh-CN" dirty="0" smtClean="0"/>
          </a:p>
          <a:p>
            <a:endParaRPr lang="en-US" altLang="zh-CN" dirty="0" smtClean="0"/>
          </a:p>
          <a:p>
            <a:r>
              <a:rPr lang="zh-CN" altLang="en-US" dirty="0" smtClean="0"/>
              <a:t>选择性增益计算</a:t>
            </a:r>
            <a:r>
              <a:rPr lang="en-US" altLang="zh-CN" dirty="0" smtClean="0"/>
              <a:t>(SGC)</a:t>
            </a:r>
            <a:r>
              <a:rPr lang="zh-CN" altLang="en-US" dirty="0" smtClean="0"/>
              <a:t>算法</a:t>
            </a:r>
            <a:endParaRPr lang="zh-CN" altLang="en-US" dirty="0"/>
          </a:p>
        </p:txBody>
      </p:sp>
    </p:spTree>
    <p:extLst>
      <p:ext uri="{BB962C8B-B14F-4D97-AF65-F5344CB8AC3E}">
        <p14:creationId xmlns:p14="http://schemas.microsoft.com/office/powerpoint/2010/main" val="114254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9890" y="749074"/>
            <a:ext cx="2318328" cy="523220"/>
          </a:xfrm>
          <a:prstGeom prst="rect">
            <a:avLst/>
          </a:prstGeom>
          <a:noFill/>
        </p:spPr>
        <p:txBody>
          <a:bodyPr wrap="square" rtlCol="0">
            <a:spAutoFit/>
          </a:bodyPr>
          <a:lstStyle/>
          <a:p>
            <a:r>
              <a:rPr lang="zh-CN" altLang="en-US" sz="2800" dirty="0" smtClean="0"/>
              <a:t>联合熵</a:t>
            </a:r>
            <a:endParaRPr lang="zh-CN" altLang="en-US" sz="2800" dirty="0"/>
          </a:p>
        </p:txBody>
      </p:sp>
      <mc:AlternateContent xmlns:mc="http://schemas.openxmlformats.org/markup-compatibility/2006" xmlns:a14="http://schemas.microsoft.com/office/drawing/2010/main">
        <mc:Choice Requires="a14">
          <p:sp>
            <p:nvSpPr>
              <p:cNvPr id="5" name="矩形 4"/>
              <p:cNvSpPr/>
              <p:nvPr/>
            </p:nvSpPr>
            <p:spPr>
              <a:xfrm>
                <a:off x="2413858" y="597111"/>
                <a:ext cx="4922565" cy="1030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𝑗</m:t>
                          </m:r>
                        </m:sub>
                        <m:sup/>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e>
                          </m:d>
                        </m:e>
                      </m:nary>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413858" y="597111"/>
                <a:ext cx="4922565" cy="1030347"/>
              </a:xfrm>
              <a:prstGeom prst="rect">
                <a:avLst/>
              </a:prstGeom>
              <a:blipFill>
                <a:blip r:embed="rId2"/>
                <a:stretch>
                  <a:fillRect/>
                </a:stretch>
              </a:blipFill>
            </p:spPr>
            <p:txBody>
              <a:bodyPr/>
              <a:lstStyle/>
              <a:p>
                <a:r>
                  <a:rPr lang="zh-CN" altLang="en-US">
                    <a:noFill/>
                  </a:rPr>
                  <a:t> </a:t>
                </a:r>
              </a:p>
            </p:txBody>
          </p:sp>
        </mc:Fallback>
      </mc:AlternateContent>
      <p:sp>
        <p:nvSpPr>
          <p:cNvPr id="6" name="矩形 5"/>
          <p:cNvSpPr/>
          <p:nvPr/>
        </p:nvSpPr>
        <p:spPr>
          <a:xfrm>
            <a:off x="1089890" y="1720334"/>
            <a:ext cx="5771132" cy="523220"/>
          </a:xfrm>
          <a:prstGeom prst="rect">
            <a:avLst/>
          </a:prstGeom>
        </p:spPr>
        <p:txBody>
          <a:bodyPr wrap="none">
            <a:spAutoFit/>
          </a:bodyPr>
          <a:lstStyle/>
          <a:p>
            <a:r>
              <a:rPr lang="zh-CN" altLang="en-US" sz="2800" dirty="0" smtClean="0"/>
              <a:t>条件熵：给定</a:t>
            </a:r>
            <a:r>
              <a:rPr lang="en-US" altLang="zh-CN" sz="2800" dirty="0" smtClean="0"/>
              <a:t>Y</a:t>
            </a:r>
            <a:r>
              <a:rPr lang="zh-CN" altLang="en-US" sz="2800" dirty="0" smtClean="0"/>
              <a:t>，集合</a:t>
            </a:r>
            <a:r>
              <a:rPr lang="en-US" altLang="zh-CN" sz="2800" dirty="0" smtClean="0"/>
              <a:t>X</a:t>
            </a:r>
            <a:r>
              <a:rPr lang="zh-CN" altLang="en-US" sz="2800" dirty="0" smtClean="0"/>
              <a:t>的条件熵为</a:t>
            </a:r>
            <a:endParaRPr lang="zh-CN" altLang="en-US" sz="2800" dirty="0"/>
          </a:p>
        </p:txBody>
      </p:sp>
      <mc:AlternateContent xmlns:mc="http://schemas.openxmlformats.org/markup-compatibility/2006" xmlns:a14="http://schemas.microsoft.com/office/drawing/2010/main">
        <mc:Choice Requires="a14">
          <p:sp>
            <p:nvSpPr>
              <p:cNvPr id="7" name="矩形 6"/>
              <p:cNvSpPr/>
              <p:nvPr/>
            </p:nvSpPr>
            <p:spPr>
              <a:xfrm>
                <a:off x="1629942" y="2109914"/>
                <a:ext cx="8525164" cy="331610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zh-CN" altLang="en-US" sz="2400" i="1" smtClean="0">
                              <a:latin typeface="Cambria Math" panose="02040503050406030204" pitchFamily="18" charset="0"/>
                            </a:rPr>
                          </m:ctrlPr>
                        </m:mPr>
                        <m:mr>
                          <m:e>
                            <m:r>
                              <a:rPr lang="zh-CN" altLang="en-US" sz="2400" i="1">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𝑗</m:t>
                                </m:r>
                              </m:sub>
                              <m:sup/>
                              <m:e>
                                <m:r>
                                  <a:rPr lang="zh-CN" altLang="en-US" sz="2400" i="1" smtClean="0">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a:rPr lang="zh-CN" altLang="en-US" sz="2400" i="1">
                                    <a:latin typeface="Cambria Math" panose="02040503050406030204" pitchFamily="18" charset="0"/>
                                  </a:rPr>
                                  <m:t>𝐻</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en-US" altLang="zh-CN" sz="2400" b="0" i="1" smtClean="0">
                                    <a:latin typeface="Cambria Math" panose="02040503050406030204" pitchFamily="18" charset="0"/>
                                  </a:rPr>
                                  <m:t>)</m:t>
                                </m:r>
                              </m:e>
                            </m:nary>
                          </m:e>
                        </m:mr>
                        <m:mr>
                          <m:e>
                            <m:r>
                              <m:rPr>
                                <m:nor/>
                              </m:rPr>
                              <a:rPr lang="zh-CN" altLang="en-US" sz="2400" i="1">
                                <a:latin typeface="Cambria Math" panose="02040503050406030204" pitchFamily="18" charset="0"/>
                              </a:rPr>
                              <m:t>                                            </m:t>
                            </m:r>
                            <m:r>
                              <m:rPr>
                                <m:nor/>
                              </m:rPr>
                              <a:rPr lang="en-US" altLang="zh-CN" sz="2400" b="0" i="1" smtClean="0">
                                <a:latin typeface="Cambria Math" panose="02040503050406030204" pitchFamily="18" charset="0"/>
                              </a:rPr>
                              <m:t>                        </m:t>
                            </m:r>
                            <m:r>
                              <m:rPr>
                                <m:nor/>
                              </m:rPr>
                              <a:rPr lang="zh-CN" altLang="en-US" sz="2400" i="1">
                                <a:latin typeface="Cambria Math" panose="02040503050406030204" pitchFamily="18" charset="0"/>
                              </a:rPr>
                              <m:t>  </m:t>
                            </m:r>
                            <m:r>
                              <m:rPr>
                                <m:nor/>
                              </m:rPr>
                              <a:rPr lang="en-US" altLang="zh-CN" sz="2400" b="0" i="1" smtClean="0">
                                <a:latin typeface="Cambria Math" panose="02040503050406030204" pitchFamily="18" charset="0"/>
                              </a:rPr>
                              <m:t>            </m:t>
                            </m:r>
                            <m:r>
                              <a:rPr lang="en-US" altLang="zh-CN" sz="2400" b="0" i="0" smtClean="0">
                                <a:latin typeface="Cambria Math" panose="02040503050406030204" pitchFamily="18" charset="0"/>
                              </a:rPr>
                              <m:t> </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𝑗</m:t>
                                </m:r>
                              </m:sub>
                              <m:sup/>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sub>
                                  <m:sup/>
                                  <m:e>
                                    <m:d>
                                      <m:dPr>
                                        <m:begChr m:val=""/>
                                        <m:ctrlPr>
                                          <a:rPr lang="zh-CN" altLang="en-US" sz="2400" i="1">
                                            <a:latin typeface="Cambria Math" panose="02040503050406030204" pitchFamily="18" charset="0"/>
                                          </a:rPr>
                                        </m:ctrlPr>
                                      </m:dPr>
                                      <m:e>
                                        <m:r>
                                          <a:rPr lang="zh-CN" altLang="en-US" sz="2400" i="0">
                                            <a:latin typeface="Cambria Math" panose="02040503050406030204" pitchFamily="18" charset="0"/>
                                          </a:rPr>
                                          <m:t>−</m:t>
                                        </m:r>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e>
                                    </m:d>
                                  </m:e>
                                </m:nary>
                              </m:e>
                            </m:nary>
                          </m:e>
                        </m:mr>
                        <m:mr>
                          <m:e>
                            <m:r>
                              <m:rPr>
                                <m:nor/>
                              </m:rPr>
                              <a:rPr lang="zh-CN" altLang="en-US" sz="2400" i="1">
                                <a:latin typeface="Cambria Math" panose="02040503050406030204" pitchFamily="18" charset="0"/>
                              </a:rPr>
                              <m:t>                                           </m:t>
                            </m:r>
                            <m:r>
                              <m:rPr>
                                <m:nor/>
                              </m:rPr>
                              <a:rPr lang="en-US" altLang="zh-CN" sz="2400" b="0" i="1" smtClean="0">
                                <a:latin typeface="Cambria Math" panose="02040503050406030204" pitchFamily="18" charset="0"/>
                              </a:rPr>
                              <m:t>               </m:t>
                            </m:r>
                            <m:r>
                              <m:rPr>
                                <m:nor/>
                              </m:rPr>
                              <a:rPr lang="zh-CN" altLang="en-US" sz="2400" i="1">
                                <a:latin typeface="Cambria Math" panose="02040503050406030204" pitchFamily="18" charset="0"/>
                              </a:rPr>
                              <m:t>  </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up/>
                              <m:e>
                                <m:d>
                                  <m:dPr>
                                    <m:begChr m:val=""/>
                                    <m:ctrlPr>
                                      <a:rPr lang="zh-CN" altLang="en-US" sz="2400" i="1">
                                        <a:latin typeface="Cambria Math" panose="02040503050406030204" pitchFamily="18" charset="0"/>
                                      </a:rPr>
                                    </m:ctrlPr>
                                  </m:dPr>
                                  <m:e>
                                    <m:r>
                                      <a:rPr lang="zh-CN" altLang="en-US" sz="2400" i="0">
                                        <a:latin typeface="Cambria Math" panose="02040503050406030204" pitchFamily="18" charset="0"/>
                                      </a:rPr>
                                      <m:t>−</m:t>
                                    </m:r>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e>
                                </m:d>
                              </m:e>
                            </m:nary>
                          </m:e>
                        </m:mr>
                      </m:m>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629942" y="2109914"/>
                <a:ext cx="8525164" cy="33161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83616" y="5539878"/>
                <a:ext cx="5992474" cy="461665"/>
              </a:xfrm>
              <a:prstGeom prst="rect">
                <a:avLst/>
              </a:prstGeom>
            </p:spPr>
            <p:txBody>
              <a:bodyPr wrap="none">
                <a:spAutoFit/>
              </a:bodyPr>
              <a:lstStyle/>
              <a:p>
                <a14:m>
                  <m:oMath xmlns:m="http://schemas.openxmlformats.org/officeDocument/2006/math">
                    <m:r>
                      <a:rPr lang="zh-CN" altLang="en-US" sz="2400" i="1" smtClean="0">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a:latin typeface="Cambria Math" panose="02040503050406030204" pitchFamily="18" charset="0"/>
                          </a:rPr>
                          <m:t>,</m:t>
                        </m:r>
                        <m:r>
                          <a:rPr lang="zh-CN" altLang="en-US" sz="2400" i="1">
                            <a:latin typeface="Cambria Math" panose="02040503050406030204" pitchFamily="18" charset="0"/>
                          </a:rPr>
                          <m:t>𝑌</m:t>
                        </m:r>
                      </m:e>
                    </m:d>
                    <m:r>
                      <a:rPr lang="zh-CN" altLang="en-US" sz="2400">
                        <a:latin typeface="Cambria Math" panose="02040503050406030204" pitchFamily="18" charset="0"/>
                      </a:rPr>
                      <m:t>=</m:t>
                    </m:r>
                    <m:r>
                      <a:rPr lang="zh-CN" altLang="en-US" sz="2400" i="1" smtClean="0">
                        <a:latin typeface="Cambria Math" panose="02040503050406030204" pitchFamily="18" charset="0"/>
                      </a:rPr>
                      <m:t>𝐻</m:t>
                    </m:r>
                    <m:d>
                      <m:dPr>
                        <m:ctrlPr>
                          <a:rPr lang="zh-CN" altLang="en-US" sz="2400" i="1">
                            <a:latin typeface="Cambria Math" panose="02040503050406030204" pitchFamily="18" charset="0"/>
                          </a:rPr>
                        </m:ctrlPr>
                      </m:dPr>
                      <m:e>
                        <m:r>
                          <m:rPr>
                            <m:sty m:val="p"/>
                          </m:rPr>
                          <a:rPr lang="en-US" altLang="zh-CN" sz="2400" b="0" i="0" smtClean="0">
                            <a:latin typeface="Cambria Math" panose="02040503050406030204" pitchFamily="18" charset="0"/>
                          </a:rPr>
                          <m:t>X</m:t>
                        </m:r>
                      </m:e>
                    </m:d>
                    <m:r>
                      <a:rPr lang="en-US" altLang="zh-CN" sz="2400" b="0" i="0" smtClean="0">
                        <a:latin typeface="Cambria Math" panose="02040503050406030204" pitchFamily="18" charset="0"/>
                      </a:rPr>
                      <m:t>+</m:t>
                    </m:r>
                    <m:r>
                      <a:rPr lang="zh-CN" altLang="en-US" sz="2400" i="1" smtClean="0">
                        <a:latin typeface="Cambria Math" panose="02040503050406030204" pitchFamily="18" charset="0"/>
                      </a:rPr>
                      <m:t>𝐻</m:t>
                    </m:r>
                    <m:d>
                      <m:dPr>
                        <m:ctrlPr>
                          <a:rPr lang="zh-CN" altLang="en-US" sz="2400" i="1">
                            <a:latin typeface="Cambria Math" panose="02040503050406030204" pitchFamily="18" charset="0"/>
                          </a:rPr>
                        </m:ctrlPr>
                      </m:dPr>
                      <m:e>
                        <m:r>
                          <m:rPr>
                            <m:sty m:val="p"/>
                          </m:rPr>
                          <a:rPr lang="en-US" altLang="zh-CN" sz="2400" i="1">
                            <a:latin typeface="Cambria Math" panose="02040503050406030204" pitchFamily="18" charset="0"/>
                          </a:rPr>
                          <m:t>Y</m:t>
                        </m:r>
                        <m:r>
                          <a:rPr lang="en-US" altLang="zh-CN" sz="2400" b="0" i="0" smtClean="0">
                            <a:latin typeface="Cambria Math" panose="02040503050406030204" pitchFamily="18" charset="0"/>
                          </a:rPr>
                          <m:t>|</m:t>
                        </m:r>
                        <m:r>
                          <m:rPr>
                            <m:sty m:val="p"/>
                          </m:rPr>
                          <a:rPr lang="en-US" altLang="zh-CN" sz="2400" i="1">
                            <a:latin typeface="Cambria Math" panose="02040503050406030204" pitchFamily="18" charset="0"/>
                          </a:rPr>
                          <m:t>X</m:t>
                        </m:r>
                      </m:e>
                    </m:d>
                  </m:oMath>
                </a14:m>
                <a:r>
                  <a:rPr lang="zh-CN" altLang="en-US" sz="2400" dirty="0" smtClean="0"/>
                  <a:t> </a:t>
                </a:r>
                <a14:m>
                  <m:oMath xmlns:m="http://schemas.openxmlformats.org/officeDocument/2006/math">
                    <m:r>
                      <a:rPr lang="zh-CN" altLang="en-US" sz="2400">
                        <a:latin typeface="Cambria Math" panose="02040503050406030204" pitchFamily="18" charset="0"/>
                      </a:rPr>
                      <m:t>=</m:t>
                    </m:r>
                    <m:r>
                      <a:rPr lang="zh-CN" altLang="en-US" sz="2400" i="1" smtClean="0">
                        <a:latin typeface="Cambria Math" panose="02040503050406030204" pitchFamily="18" charset="0"/>
                      </a:rPr>
                      <m:t>𝐻</m:t>
                    </m:r>
                    <m:d>
                      <m:dPr>
                        <m:ctrlPr>
                          <a:rPr lang="zh-CN" altLang="en-US" sz="2400" i="1">
                            <a:latin typeface="Cambria Math" panose="02040503050406030204" pitchFamily="18" charset="0"/>
                          </a:rPr>
                        </m:ctrlPr>
                      </m:dPr>
                      <m:e>
                        <m:r>
                          <a:rPr lang="en-US" altLang="zh-CN" sz="2400" b="0" i="1" smtClean="0">
                            <a:latin typeface="Cambria Math" panose="02040503050406030204" pitchFamily="18" charset="0"/>
                          </a:rPr>
                          <m:t>𝑌</m:t>
                        </m:r>
                      </m:e>
                    </m:d>
                    <m:r>
                      <a:rPr lang="en-US" altLang="zh-CN" sz="2400" b="0" i="0" smtClean="0">
                        <a:latin typeface="Cambria Math" panose="02040503050406030204" pitchFamily="18" charset="0"/>
                      </a:rPr>
                      <m:t>+</m:t>
                    </m:r>
                    <m:r>
                      <a:rPr lang="zh-CN" altLang="en-US" sz="2400" i="1" smtClean="0">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en-US" altLang="zh-CN" sz="2400" b="0" i="0" smtClean="0">
                            <a:latin typeface="Cambria Math" panose="02040503050406030204" pitchFamily="18" charset="0"/>
                          </a:rPr>
                          <m:t>|</m:t>
                        </m:r>
                        <m:r>
                          <a:rPr lang="zh-CN" altLang="en-US" sz="2400" i="1">
                            <a:latin typeface="Cambria Math" panose="02040503050406030204" pitchFamily="18" charset="0"/>
                          </a:rPr>
                          <m:t>𝑌</m:t>
                        </m:r>
                      </m:e>
                    </m:d>
                  </m:oMath>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83616" y="5539878"/>
                <a:ext cx="5992474" cy="461665"/>
              </a:xfrm>
              <a:prstGeom prst="rect">
                <a:avLst/>
              </a:prstGeom>
              <a:blipFill>
                <a:blip r:embed="rId4"/>
                <a:stretch>
                  <a:fillRect l="-203"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358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lstStyle/>
          <a:p>
            <a:r>
              <a:rPr lang="zh-CN" altLang="en-US" dirty="0" smtClean="0"/>
              <a:t>最大熵执行系统的任务：</a:t>
            </a:r>
            <a:endParaRPr lang="en-US" altLang="zh-CN" dirty="0" smtClean="0"/>
          </a:p>
          <a:p>
            <a:r>
              <a:rPr lang="zh-CN" altLang="en-US" dirty="0" smtClean="0"/>
              <a:t>根据训练系统的输出</a:t>
            </a:r>
            <a:r>
              <a:rPr lang="en-US" altLang="zh-CN" dirty="0" smtClean="0"/>
              <a:t>,</a:t>
            </a:r>
            <a:r>
              <a:rPr lang="zh-CN" altLang="en-US" dirty="0" smtClean="0"/>
              <a:t>计算哥哥目标概念类的条件概率</a:t>
            </a:r>
            <a:r>
              <a:rPr lang="en-US" altLang="zh-CN" dirty="0" smtClean="0"/>
              <a:t>p(</a:t>
            </a:r>
            <a:r>
              <a:rPr lang="en-US" altLang="zh-CN" dirty="0" err="1" smtClean="0"/>
              <a:t>y|x</a:t>
            </a:r>
            <a:r>
              <a:rPr lang="en-US" altLang="zh-CN" dirty="0" smtClean="0"/>
              <a:t>)</a:t>
            </a:r>
          </a:p>
          <a:p>
            <a:endParaRPr lang="en-US" altLang="zh-CN" dirty="0"/>
          </a:p>
          <a:p>
            <a:endParaRPr lang="en-US" altLang="zh-CN" dirty="0" smtClean="0"/>
          </a:p>
          <a:p>
            <a:r>
              <a:rPr lang="zh-CN" altLang="en-US" dirty="0" smtClean="0"/>
              <a:t>执行系统的输入</a:t>
            </a:r>
            <a:endParaRPr lang="en-US" altLang="zh-CN" dirty="0" smtClean="0"/>
          </a:p>
          <a:p>
            <a:r>
              <a:rPr lang="en-US" altLang="zh-CN" dirty="0" smtClean="0"/>
              <a:t>1) </a:t>
            </a:r>
            <a:r>
              <a:rPr lang="zh-CN" altLang="en-US" dirty="0" smtClean="0"/>
              <a:t>表示模型的数据</a:t>
            </a:r>
            <a:endParaRPr lang="en-US" altLang="zh-CN" dirty="0" smtClean="0"/>
          </a:p>
          <a:p>
            <a:r>
              <a:rPr lang="en-US" altLang="zh-CN" dirty="0" smtClean="0"/>
              <a:t>2) </a:t>
            </a:r>
            <a:r>
              <a:rPr lang="zh-CN" altLang="en-US" dirty="0" smtClean="0"/>
              <a:t>应用系统要求估计条件概率的对象</a:t>
            </a:r>
            <a:r>
              <a:rPr lang="en-US" altLang="zh-CN" dirty="0" smtClean="0"/>
              <a:t>(</a:t>
            </a:r>
            <a:r>
              <a:rPr lang="zh-CN" altLang="en-US" dirty="0" smtClean="0"/>
              <a:t>实例</a:t>
            </a:r>
            <a:r>
              <a:rPr lang="en-US" altLang="zh-CN" dirty="0" smtClean="0"/>
              <a:t>x)</a:t>
            </a:r>
            <a:endParaRPr lang="zh-CN" altLang="en-US" dirty="0"/>
          </a:p>
        </p:txBody>
      </p:sp>
    </p:spTree>
    <p:extLst>
      <p:ext uri="{BB962C8B-B14F-4D97-AF65-F5344CB8AC3E}">
        <p14:creationId xmlns:p14="http://schemas.microsoft.com/office/powerpoint/2010/main" val="41662462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lstStyle/>
          <a:p>
            <a:r>
              <a:rPr lang="zh-CN" altLang="en-US" dirty="0" smtClean="0"/>
              <a:t>基于最大熵方法的自然语言处理工具</a:t>
            </a:r>
            <a:endParaRPr lang="en-US" altLang="zh-CN" dirty="0" smtClean="0"/>
          </a:p>
          <a:p>
            <a:endParaRPr lang="en-US"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863600"/>
            <a:ext cx="6648450" cy="558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0970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lstStyle/>
          <a:p>
            <a:r>
              <a:rPr lang="zh-CN" altLang="en-US" dirty="0" smtClean="0"/>
              <a:t>英文断句</a:t>
            </a:r>
            <a:endParaRPr lang="en-US" altLang="zh-CN" dirty="0" smtClean="0"/>
          </a:p>
          <a:p>
            <a:r>
              <a:rPr lang="zh-CN" altLang="en-US" dirty="0" smtClean="0"/>
              <a:t>一般来说</a:t>
            </a:r>
            <a:r>
              <a:rPr lang="en-US" altLang="zh-CN" dirty="0" smtClean="0"/>
              <a:t>,</a:t>
            </a:r>
            <a:r>
              <a:rPr lang="zh-CN" altLang="en-US" dirty="0" smtClean="0"/>
              <a:t>英语中</a:t>
            </a:r>
            <a:r>
              <a:rPr lang="en-US" altLang="zh-CN" dirty="0" smtClean="0"/>
              <a:t>,</a:t>
            </a:r>
            <a:r>
              <a:rPr lang="zh-CN" altLang="en-US" dirty="0" smtClean="0"/>
              <a:t>句号</a:t>
            </a:r>
            <a:r>
              <a:rPr lang="en-US" altLang="zh-CN" dirty="0" smtClean="0"/>
              <a:t>”.” , </a:t>
            </a:r>
            <a:r>
              <a:rPr lang="zh-CN" altLang="en-US" dirty="0" smtClean="0"/>
              <a:t>问号</a:t>
            </a:r>
            <a:r>
              <a:rPr lang="en-US" altLang="zh-CN" dirty="0" smtClean="0"/>
              <a:t>”?” ,</a:t>
            </a:r>
            <a:r>
              <a:rPr lang="zh-CN" altLang="en-US" dirty="0" smtClean="0"/>
              <a:t>感叹号 </a:t>
            </a:r>
            <a:r>
              <a:rPr lang="en-US" altLang="zh-CN" dirty="0" smtClean="0"/>
              <a:t>“!”</a:t>
            </a:r>
            <a:r>
              <a:rPr lang="zh-CN" altLang="en-US" dirty="0" smtClean="0"/>
              <a:t>可以作为句子结束的符号</a:t>
            </a:r>
            <a:endParaRPr lang="en-US" altLang="zh-CN" dirty="0" smtClean="0"/>
          </a:p>
          <a:p>
            <a:endParaRPr lang="en-US" altLang="zh-CN" dirty="0"/>
          </a:p>
          <a:p>
            <a:r>
              <a:rPr lang="zh-CN" altLang="en-US" dirty="0" smtClean="0"/>
              <a:t>然而</a:t>
            </a:r>
            <a:r>
              <a:rPr lang="en-US" altLang="zh-CN" dirty="0" smtClean="0"/>
              <a:t>,</a:t>
            </a:r>
            <a:r>
              <a:rPr lang="zh-CN" altLang="en-US" dirty="0"/>
              <a:t>文中出现的</a:t>
            </a:r>
            <a:r>
              <a:rPr lang="zh-CN" altLang="en-US" dirty="0" smtClean="0"/>
              <a:t>符号</a:t>
            </a:r>
            <a:r>
              <a:rPr lang="en-US" altLang="zh-CN" dirty="0" smtClean="0"/>
              <a:t>”.” ,  </a:t>
            </a:r>
            <a:r>
              <a:rPr lang="zh-CN" altLang="en-US" dirty="0" smtClean="0"/>
              <a:t>可能</a:t>
            </a:r>
            <a:r>
              <a:rPr lang="zh-CN" altLang="en-US" dirty="0"/>
              <a:t>不是句号</a:t>
            </a:r>
            <a:r>
              <a:rPr lang="en-US" altLang="zh-CN" dirty="0" smtClean="0"/>
              <a:t>,</a:t>
            </a:r>
          </a:p>
          <a:p>
            <a:r>
              <a:rPr lang="en-US" altLang="zh-CN" dirty="0" smtClean="0"/>
              <a:t>Mr. Smith is a good man</a:t>
            </a:r>
          </a:p>
          <a:p>
            <a:endParaRPr lang="en-US" altLang="zh-CN" dirty="0"/>
          </a:p>
          <a:p>
            <a:r>
              <a:rPr lang="zh-CN" altLang="en-US" dirty="0"/>
              <a:t>基于最大嫡方法的英文断句工具</a:t>
            </a:r>
          </a:p>
          <a:p>
            <a:pPr marL="457200" lvl="1" indent="0">
              <a:buNone/>
            </a:pPr>
            <a:r>
              <a:rPr lang="en-US" altLang="zh-CN" dirty="0" smtClean="0"/>
              <a:t>	</a:t>
            </a:r>
            <a:r>
              <a:rPr lang="zh-CN" altLang="en-US" dirty="0" smtClean="0"/>
              <a:t>采用</a:t>
            </a:r>
            <a:r>
              <a:rPr lang="en-US" altLang="zh-CN" dirty="0" smtClean="0"/>
              <a:t>7</a:t>
            </a:r>
            <a:r>
              <a:rPr lang="zh-CN" altLang="en-US" dirty="0" smtClean="0"/>
              <a:t>个属性</a:t>
            </a:r>
            <a:r>
              <a:rPr lang="en-US" altLang="zh-CN" dirty="0" smtClean="0"/>
              <a:t>: </a:t>
            </a:r>
            <a:r>
              <a:rPr lang="zh-CN" altLang="en-US" dirty="0" smtClean="0"/>
              <a:t>前缀，后缀</a:t>
            </a:r>
            <a:r>
              <a:rPr lang="en-US" altLang="zh-CN" dirty="0" smtClean="0"/>
              <a:t>,</a:t>
            </a:r>
            <a:r>
              <a:rPr lang="zh-CN" altLang="en-US" dirty="0" smtClean="0"/>
              <a:t>前缀或后缀是否在缩写列表内</a:t>
            </a:r>
            <a:r>
              <a:rPr lang="en-US" altLang="zh-CN" dirty="0" smtClean="0"/>
              <a:t>,</a:t>
            </a:r>
            <a:r>
              <a:rPr lang="zh-CN" altLang="en-US" dirty="0" smtClean="0"/>
              <a:t>左词</a:t>
            </a:r>
            <a:r>
              <a:rPr lang="en-US" altLang="zh-CN" dirty="0" smtClean="0"/>
              <a:t>,</a:t>
            </a:r>
            <a:r>
              <a:rPr lang="zh-CN" altLang="en-US" dirty="0" smtClean="0"/>
              <a:t>右词</a:t>
            </a:r>
            <a:r>
              <a:rPr lang="en-US" altLang="zh-CN" dirty="0" smtClean="0"/>
              <a:t>,</a:t>
            </a:r>
            <a:r>
              <a:rPr lang="zh-CN" altLang="en-US" dirty="0" smtClean="0"/>
              <a:t>左词或右词是否在缩写列表内，候选串是否包含数字</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177558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
            <a:ext cx="8568952" cy="6226771"/>
          </a:xfrm>
        </p:spPr>
        <p:txBody>
          <a:bodyPr>
            <a:normAutofit/>
          </a:bodyPr>
          <a:lstStyle/>
          <a:p>
            <a:r>
              <a:rPr lang="zh-CN" altLang="en-US" dirty="0" smtClean="0"/>
              <a:t>前缀</a:t>
            </a:r>
            <a:r>
              <a:rPr lang="en-US" altLang="zh-CN" dirty="0" smtClean="0"/>
              <a:t>:</a:t>
            </a:r>
          </a:p>
          <a:p>
            <a:pPr marL="457200" lvl="1" indent="0">
              <a:buNone/>
            </a:pPr>
            <a:r>
              <a:rPr lang="en-US" altLang="zh-CN" dirty="0"/>
              <a:t>	</a:t>
            </a:r>
            <a:r>
              <a:rPr lang="zh-CN" altLang="en-US" dirty="0" smtClean="0"/>
              <a:t>候选</a:t>
            </a:r>
            <a:r>
              <a:rPr lang="zh-CN" altLang="en-US" dirty="0"/>
              <a:t>串中</a:t>
            </a:r>
            <a:r>
              <a:rPr lang="en-US" altLang="zh-CN" dirty="0"/>
              <a:t>,</a:t>
            </a:r>
            <a:r>
              <a:rPr lang="zh-CN" altLang="en-US" dirty="0"/>
              <a:t>句子结束符前的词符</a:t>
            </a:r>
            <a:r>
              <a:rPr lang="zh-CN" altLang="en-US" dirty="0" smtClean="0"/>
              <a:t>串</a:t>
            </a:r>
            <a:endParaRPr lang="en-US" altLang="zh-CN" dirty="0" smtClean="0"/>
          </a:p>
          <a:p>
            <a:r>
              <a:rPr lang="zh-CN" altLang="en-US" dirty="0" smtClean="0"/>
              <a:t>后缀</a:t>
            </a:r>
            <a:r>
              <a:rPr lang="en-US" altLang="zh-CN" dirty="0" smtClean="0"/>
              <a:t>:</a:t>
            </a:r>
          </a:p>
          <a:p>
            <a:pPr marL="457200" lvl="1" indent="0">
              <a:buNone/>
            </a:pPr>
            <a:r>
              <a:rPr lang="en-US" altLang="zh-CN" dirty="0"/>
              <a:t>	</a:t>
            </a:r>
            <a:r>
              <a:rPr lang="zh-CN" altLang="en-US" dirty="0"/>
              <a:t>候选串中</a:t>
            </a:r>
            <a:r>
              <a:rPr lang="en-US" altLang="zh-CN" dirty="0"/>
              <a:t>,</a:t>
            </a:r>
            <a:r>
              <a:rPr lang="zh-CN" altLang="en-US" dirty="0"/>
              <a:t>句子结束符后的词符</a:t>
            </a:r>
            <a:r>
              <a:rPr lang="zh-CN" altLang="en-US" dirty="0" smtClean="0"/>
              <a:t>串</a:t>
            </a:r>
            <a:endParaRPr lang="en-US" altLang="zh-CN" dirty="0" smtClean="0"/>
          </a:p>
          <a:p>
            <a:pPr marL="457200" lvl="1" indent="0">
              <a:buNone/>
            </a:pPr>
            <a:r>
              <a:rPr lang="zh-CN" altLang="en-US" dirty="0"/>
              <a:t>前缀或后缀是否在缩写列表</a:t>
            </a:r>
            <a:r>
              <a:rPr lang="zh-CN" altLang="en-US" dirty="0" smtClean="0"/>
              <a:t>内</a:t>
            </a:r>
            <a:r>
              <a:rPr lang="en-US" altLang="zh-CN" dirty="0" smtClean="0"/>
              <a:t>:</a:t>
            </a:r>
          </a:p>
          <a:p>
            <a:pPr marL="457200" lvl="1" indent="0">
              <a:buNone/>
            </a:pPr>
            <a:r>
              <a:rPr lang="en-US" altLang="zh-CN" dirty="0"/>
              <a:t>	</a:t>
            </a:r>
            <a:r>
              <a:rPr lang="zh-CN" altLang="en-US" dirty="0" smtClean="0"/>
              <a:t>二值属性</a:t>
            </a:r>
            <a:r>
              <a:rPr lang="zh-CN" altLang="en-US" dirty="0"/>
              <a:t>。缩写列表从训练</a:t>
            </a:r>
            <a:r>
              <a:rPr lang="zh-CN" altLang="en-US" dirty="0" smtClean="0"/>
              <a:t>语料</a:t>
            </a:r>
            <a:r>
              <a:rPr lang="zh-CN" altLang="en-US" dirty="0"/>
              <a:t>中</a:t>
            </a:r>
            <a:r>
              <a:rPr lang="zh-CN" altLang="en-US" dirty="0" smtClean="0"/>
              <a:t>产生</a:t>
            </a:r>
            <a:endParaRPr lang="zh-CN" altLang="en-US" dirty="0"/>
          </a:p>
          <a:p>
            <a:pPr marL="457200" lvl="1" indent="0">
              <a:buNone/>
            </a:pPr>
            <a:r>
              <a:rPr lang="zh-CN" altLang="en-US" dirty="0"/>
              <a:t>左</a:t>
            </a:r>
            <a:r>
              <a:rPr lang="zh-CN" altLang="en-US" dirty="0" smtClean="0"/>
              <a:t>词</a:t>
            </a:r>
            <a:r>
              <a:rPr lang="en-US" altLang="zh-CN" dirty="0" smtClean="0"/>
              <a:t>:</a:t>
            </a:r>
          </a:p>
          <a:p>
            <a:pPr marL="457200" lvl="1" indent="0">
              <a:buNone/>
            </a:pPr>
            <a:r>
              <a:rPr lang="en-US" altLang="zh-CN" dirty="0"/>
              <a:t>	</a:t>
            </a:r>
            <a:r>
              <a:rPr lang="zh-CN" altLang="en-US" dirty="0" smtClean="0"/>
              <a:t>候选</a:t>
            </a:r>
            <a:r>
              <a:rPr lang="zh-CN" altLang="en-US" dirty="0"/>
              <a:t>串左边的</a:t>
            </a:r>
            <a:r>
              <a:rPr lang="zh-CN" altLang="en-US" dirty="0" smtClean="0"/>
              <a:t>单词</a:t>
            </a:r>
            <a:endParaRPr lang="en-US" altLang="zh-CN" dirty="0" smtClean="0"/>
          </a:p>
          <a:p>
            <a:pPr marL="457200" lvl="1" indent="0">
              <a:buNone/>
            </a:pPr>
            <a:r>
              <a:rPr lang="zh-CN" altLang="en-US" dirty="0"/>
              <a:t>右</a:t>
            </a:r>
            <a:r>
              <a:rPr lang="zh-CN" altLang="en-US" dirty="0" smtClean="0"/>
              <a:t>词</a:t>
            </a:r>
            <a:r>
              <a:rPr lang="en-US" altLang="zh-CN" dirty="0" smtClean="0"/>
              <a:t>:</a:t>
            </a:r>
          </a:p>
          <a:p>
            <a:pPr marL="457200" lvl="1" indent="0">
              <a:buNone/>
            </a:pPr>
            <a:r>
              <a:rPr lang="en-US" altLang="zh-CN" dirty="0"/>
              <a:t>	</a:t>
            </a:r>
            <a:r>
              <a:rPr lang="zh-CN" altLang="en-US" dirty="0" smtClean="0"/>
              <a:t>候选</a:t>
            </a:r>
            <a:r>
              <a:rPr lang="zh-CN" altLang="en-US" dirty="0"/>
              <a:t>串右边的</a:t>
            </a:r>
            <a:r>
              <a:rPr lang="zh-CN" altLang="en-US" dirty="0" smtClean="0"/>
              <a:t>单词</a:t>
            </a:r>
            <a:endParaRPr lang="zh-CN" altLang="en-US" dirty="0"/>
          </a:p>
          <a:p>
            <a:pPr marL="457200" lvl="1" indent="0">
              <a:buNone/>
            </a:pPr>
            <a:r>
              <a:rPr lang="zh-CN" altLang="en-US" dirty="0"/>
              <a:t>左词或右词是否在缩写列表</a:t>
            </a:r>
            <a:r>
              <a:rPr lang="zh-CN" altLang="en-US" dirty="0" smtClean="0"/>
              <a:t>内</a:t>
            </a:r>
            <a:r>
              <a:rPr lang="en-US" altLang="zh-CN" dirty="0" smtClean="0"/>
              <a:t>:</a:t>
            </a:r>
          </a:p>
          <a:p>
            <a:pPr marL="457200" lvl="1" indent="0">
              <a:buNone/>
            </a:pPr>
            <a:r>
              <a:rPr lang="en-US" altLang="zh-CN" dirty="0"/>
              <a:t>	</a:t>
            </a:r>
            <a:r>
              <a:rPr lang="zh-CN" altLang="en-US" dirty="0" smtClean="0"/>
              <a:t>二值属性</a:t>
            </a:r>
            <a:r>
              <a:rPr lang="zh-CN" altLang="en-US" dirty="0"/>
              <a:t>。缩写列表从训练</a:t>
            </a:r>
            <a:r>
              <a:rPr lang="zh-CN" altLang="en-US" dirty="0" smtClean="0"/>
              <a:t>语料</a:t>
            </a:r>
            <a:r>
              <a:rPr lang="zh-CN" altLang="en-US" dirty="0"/>
              <a:t>中</a:t>
            </a:r>
            <a:r>
              <a:rPr lang="zh-CN" altLang="en-US" dirty="0" smtClean="0"/>
              <a:t>产生</a:t>
            </a:r>
            <a:endParaRPr lang="zh-CN" altLang="en-US" dirty="0"/>
          </a:p>
          <a:p>
            <a:pPr marL="457200" lvl="1" indent="0">
              <a:buNone/>
            </a:pPr>
            <a:r>
              <a:rPr lang="zh-CN" altLang="en-US" dirty="0"/>
              <a:t>候选串是否包含</a:t>
            </a:r>
            <a:r>
              <a:rPr lang="zh-CN" altLang="en-US" dirty="0" smtClean="0"/>
              <a:t>数字：</a:t>
            </a:r>
            <a:endParaRPr lang="en-US" altLang="zh-CN" dirty="0" smtClean="0"/>
          </a:p>
          <a:p>
            <a:pPr marL="457200" lvl="1" indent="0">
              <a:buNone/>
            </a:pPr>
            <a:r>
              <a:rPr lang="en-US" altLang="zh-CN" dirty="0"/>
              <a:t>	</a:t>
            </a:r>
            <a:r>
              <a:rPr lang="zh-CN" altLang="en-US" dirty="0" smtClean="0"/>
              <a:t>二值属性</a:t>
            </a:r>
            <a:r>
              <a:rPr lang="zh-CN" altLang="en-US" dirty="0"/>
              <a:t>。候选串是否</a:t>
            </a:r>
            <a:r>
              <a:rPr lang="zh-CN" altLang="en-US" dirty="0" smtClean="0"/>
              <a:t>包含</a:t>
            </a:r>
            <a:r>
              <a:rPr lang="en-US" altLang="zh-CN" dirty="0" smtClean="0"/>
              <a:t>0-9</a:t>
            </a:r>
            <a:r>
              <a:rPr lang="zh-CN" altLang="en-US" dirty="0" smtClean="0"/>
              <a:t>这</a:t>
            </a:r>
            <a:r>
              <a:rPr lang="zh-CN" altLang="en-US" dirty="0"/>
              <a:t>十</a:t>
            </a:r>
            <a:r>
              <a:rPr lang="zh-CN" altLang="en-US" dirty="0" smtClean="0"/>
              <a:t>个字符</a:t>
            </a:r>
            <a:r>
              <a:rPr lang="zh-CN" altLang="en-US" dirty="0"/>
              <a:t>中的至少一个。</a:t>
            </a:r>
          </a:p>
          <a:p>
            <a:pPr marL="457200" lvl="1" indent="0">
              <a:buNone/>
            </a:pPr>
            <a:endParaRPr lang="zh-CN" altLang="en-US" dirty="0"/>
          </a:p>
          <a:p>
            <a:pPr marL="457200" lvl="1"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320563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88641"/>
            <a:ext cx="8229600" cy="5937523"/>
          </a:xfrm>
        </p:spPr>
        <p:txBody>
          <a:bodyPr/>
          <a:lstStyle/>
          <a:p>
            <a:r>
              <a:rPr lang="zh-CN" altLang="en-US" dirty="0" smtClean="0"/>
              <a:t>基于最大熵方法的英文词性标注</a:t>
            </a:r>
            <a:endParaRPr lang="en-US" altLang="zh-CN" dirty="0" smtClean="0"/>
          </a:p>
          <a:p>
            <a:pPr marL="457200" lvl="1" indent="0">
              <a:buNone/>
            </a:pPr>
            <a:r>
              <a:rPr lang="en-US" altLang="zh-CN" dirty="0"/>
              <a:t>	</a:t>
            </a:r>
            <a:r>
              <a:rPr lang="zh-CN" altLang="en-US" dirty="0" smtClean="0"/>
              <a:t>包括</a:t>
            </a:r>
            <a:r>
              <a:rPr lang="en-US" altLang="zh-CN" dirty="0" smtClean="0"/>
              <a:t>18</a:t>
            </a:r>
            <a:r>
              <a:rPr lang="zh-CN" altLang="en-US" dirty="0"/>
              <a:t>个属性</a:t>
            </a:r>
            <a:r>
              <a:rPr lang="zh-CN" altLang="en-US" dirty="0" smtClean="0"/>
              <a:t>：</a:t>
            </a:r>
            <a:endParaRPr lang="en-US" altLang="zh-CN" dirty="0" smtClean="0"/>
          </a:p>
          <a:p>
            <a:pPr marL="457200" lvl="1" indent="0">
              <a:buNone/>
            </a:pPr>
            <a:r>
              <a:rPr lang="en-US" altLang="zh-CN" dirty="0" smtClean="0"/>
              <a:t>	</a:t>
            </a:r>
            <a:r>
              <a:rPr lang="zh-CN" altLang="en-US" dirty="0" smtClean="0"/>
              <a:t>五</a:t>
            </a:r>
            <a:r>
              <a:rPr lang="zh-CN" altLang="en-US" dirty="0"/>
              <a:t>个</a:t>
            </a:r>
            <a:r>
              <a:rPr lang="zh-CN" altLang="en-US" dirty="0" smtClean="0"/>
              <a:t>单词</a:t>
            </a:r>
            <a:endParaRPr lang="en-US" altLang="zh-CN" dirty="0" smtClean="0"/>
          </a:p>
          <a:p>
            <a:pPr marL="457200" lvl="1" indent="0">
              <a:buNone/>
            </a:pPr>
            <a:r>
              <a:rPr lang="en-US" altLang="zh-CN" dirty="0"/>
              <a:t>	</a:t>
            </a:r>
            <a:r>
              <a:rPr lang="zh-CN" altLang="en-US" dirty="0" smtClean="0"/>
              <a:t>两</a:t>
            </a:r>
            <a:r>
              <a:rPr lang="zh-CN" altLang="en-US" dirty="0"/>
              <a:t>个词性</a:t>
            </a:r>
            <a:r>
              <a:rPr lang="zh-CN" altLang="en-US" dirty="0" smtClean="0"/>
              <a:t>标记</a:t>
            </a:r>
            <a:endParaRPr lang="en-US" altLang="zh-CN" dirty="0" smtClean="0"/>
          </a:p>
          <a:p>
            <a:pPr marL="457200" lvl="1" indent="0">
              <a:buNone/>
            </a:pPr>
            <a:r>
              <a:rPr lang="en-US" altLang="zh-CN" dirty="0"/>
              <a:t>	</a:t>
            </a:r>
            <a:r>
              <a:rPr lang="zh-CN" altLang="en-US" dirty="0" smtClean="0"/>
              <a:t>当前</a:t>
            </a:r>
            <a:r>
              <a:rPr lang="zh-CN" altLang="en-US" dirty="0"/>
              <a:t>词的三个拼写</a:t>
            </a:r>
            <a:r>
              <a:rPr lang="zh-CN" altLang="en-US" dirty="0" smtClean="0"/>
              <a:t>属性</a:t>
            </a:r>
            <a:endParaRPr lang="en-US" altLang="zh-CN" dirty="0" smtClean="0"/>
          </a:p>
          <a:p>
            <a:pPr marL="457200" lvl="1" indent="0">
              <a:buNone/>
            </a:pPr>
            <a:r>
              <a:rPr lang="en-US" altLang="zh-CN" dirty="0"/>
              <a:t>	</a:t>
            </a:r>
            <a:r>
              <a:rPr lang="zh-CN" altLang="en-US" dirty="0" smtClean="0"/>
              <a:t>当前</a:t>
            </a:r>
            <a:r>
              <a:rPr lang="zh-CN" altLang="en-US" dirty="0"/>
              <a:t>词的四个前缀</a:t>
            </a:r>
            <a:r>
              <a:rPr lang="zh-CN" altLang="en-US" dirty="0" smtClean="0"/>
              <a:t>属性</a:t>
            </a:r>
            <a:endParaRPr lang="en-US" altLang="zh-CN" dirty="0" smtClean="0"/>
          </a:p>
          <a:p>
            <a:pPr marL="457200" lvl="1" indent="0">
              <a:buNone/>
            </a:pPr>
            <a:r>
              <a:rPr lang="en-US" altLang="zh-CN" dirty="0"/>
              <a:t>	</a:t>
            </a:r>
            <a:r>
              <a:rPr lang="zh-CN" altLang="en-US" dirty="0" smtClean="0"/>
              <a:t>当前</a:t>
            </a:r>
            <a:r>
              <a:rPr lang="zh-CN" altLang="en-US" dirty="0"/>
              <a:t>词的四个后缀</a:t>
            </a:r>
            <a:r>
              <a:rPr lang="zh-CN" altLang="en-US" dirty="0" smtClean="0"/>
              <a:t>属性</a:t>
            </a:r>
            <a:endParaRPr lang="zh-CN" altLang="en-US" dirty="0"/>
          </a:p>
          <a:p>
            <a:pPr marL="457200" lvl="1" indent="0">
              <a:buNone/>
            </a:pPr>
            <a:endParaRPr lang="zh-CN" altLang="en-US" dirty="0"/>
          </a:p>
          <a:p>
            <a:pPr marL="457200" lvl="1" indent="0">
              <a:buNone/>
            </a:pPr>
            <a:endParaRPr lang="zh-CN" altLang="en-US" dirty="0"/>
          </a:p>
          <a:p>
            <a:endParaRPr lang="zh-CN" altLang="en-US" dirty="0"/>
          </a:p>
        </p:txBody>
      </p:sp>
    </p:spTree>
    <p:extLst>
      <p:ext uri="{BB962C8B-B14F-4D97-AF65-F5344CB8AC3E}">
        <p14:creationId xmlns:p14="http://schemas.microsoft.com/office/powerpoint/2010/main" val="15155220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lstStyle/>
          <a:p>
            <a:r>
              <a:rPr lang="zh-CN" altLang="en-US" dirty="0" smtClean="0"/>
              <a:t>基于最大熵的基本短语识别</a:t>
            </a:r>
            <a:endParaRPr lang="en-US" altLang="zh-CN" dirty="0"/>
          </a:p>
          <a:p>
            <a:r>
              <a:rPr lang="zh-CN" altLang="en-US" dirty="0"/>
              <a:t>在大规模</a:t>
            </a:r>
            <a:r>
              <a:rPr lang="zh-CN" altLang="en-US" dirty="0" smtClean="0"/>
              <a:t>文本处理中用</a:t>
            </a:r>
            <a:r>
              <a:rPr lang="zh-CN" altLang="en-US" dirty="0"/>
              <a:t>短语而不是词汇来表示文本</a:t>
            </a:r>
            <a:r>
              <a:rPr lang="en-US" altLang="zh-CN" dirty="0"/>
              <a:t>,</a:t>
            </a:r>
            <a:r>
              <a:rPr lang="zh-CN" altLang="en-US" dirty="0"/>
              <a:t>更能反映文本的</a:t>
            </a:r>
            <a:r>
              <a:rPr lang="zh-CN" altLang="en-US" dirty="0" smtClean="0"/>
              <a:t>语义</a:t>
            </a:r>
            <a:endParaRPr lang="en-US" altLang="zh-CN" dirty="0" smtClean="0"/>
          </a:p>
          <a:p>
            <a:r>
              <a:rPr lang="zh-CN" altLang="en-US" dirty="0" smtClean="0"/>
              <a:t>短语识别过程</a:t>
            </a:r>
            <a:r>
              <a:rPr lang="en-US" altLang="zh-CN" dirty="0" smtClean="0"/>
              <a:t>:</a:t>
            </a:r>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9" y="2576514"/>
            <a:ext cx="85439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045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88641"/>
            <a:ext cx="8229600" cy="5937523"/>
          </a:xfrm>
        </p:spPr>
        <p:txBody>
          <a:bodyPr/>
          <a:lstStyle/>
          <a:p>
            <a:r>
              <a:rPr lang="zh-CN" altLang="en-US" dirty="0" smtClean="0"/>
              <a:t>通过引进三种标注符号</a:t>
            </a:r>
            <a:r>
              <a:rPr lang="en-US" altLang="zh-CN" dirty="0" smtClean="0"/>
              <a:t>: B,I,O,</a:t>
            </a:r>
            <a:r>
              <a:rPr lang="zh-CN" altLang="en-US" dirty="0" smtClean="0"/>
              <a:t>把短语识别问题转化为标注问题</a:t>
            </a:r>
            <a:endParaRPr lang="en-US" altLang="zh-CN" dirty="0" smtClean="0"/>
          </a:p>
          <a:p>
            <a:endParaRPr lang="en-US" altLang="zh-CN" dirty="0"/>
          </a:p>
          <a:p>
            <a:r>
              <a:rPr lang="en-US" altLang="zh-CN" dirty="0" smtClean="0"/>
              <a:t>B:  </a:t>
            </a:r>
            <a:r>
              <a:rPr lang="zh-CN" altLang="en-US" dirty="0" smtClean="0"/>
              <a:t>基本</a:t>
            </a:r>
            <a:r>
              <a:rPr lang="zh-CN" altLang="en-US" dirty="0"/>
              <a:t>短语的</a:t>
            </a:r>
            <a:r>
              <a:rPr lang="zh-CN" altLang="en-US" dirty="0" smtClean="0"/>
              <a:t>开始</a:t>
            </a:r>
            <a:endParaRPr lang="en-US" altLang="zh-CN" dirty="0" smtClean="0"/>
          </a:p>
          <a:p>
            <a:r>
              <a:rPr lang="en-US" altLang="zh-CN" dirty="0" smtClean="0"/>
              <a:t>I:   </a:t>
            </a:r>
            <a:r>
              <a:rPr lang="zh-CN" altLang="en-US" dirty="0" smtClean="0"/>
              <a:t>基本</a:t>
            </a:r>
            <a:r>
              <a:rPr lang="zh-CN" altLang="en-US" dirty="0"/>
              <a:t>短语的</a:t>
            </a:r>
            <a:r>
              <a:rPr lang="zh-CN" altLang="en-US" dirty="0" smtClean="0"/>
              <a:t>内部</a:t>
            </a:r>
            <a:endParaRPr lang="en-US" altLang="zh-CN" dirty="0" smtClean="0"/>
          </a:p>
          <a:p>
            <a:r>
              <a:rPr lang="en-US" altLang="zh-CN" dirty="0" smtClean="0"/>
              <a:t>O:  </a:t>
            </a:r>
            <a:r>
              <a:rPr lang="zh-CN" altLang="en-US" dirty="0" smtClean="0"/>
              <a:t>其他</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1431362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lstStyle/>
          <a:p>
            <a:r>
              <a:rPr lang="zh-CN" altLang="en-US" dirty="0" smtClean="0"/>
              <a:t>基于最大熵的英语基本短语识别</a:t>
            </a:r>
            <a:endParaRPr lang="en-US" altLang="zh-CN" dirty="0" smtClean="0"/>
          </a:p>
          <a:p>
            <a:pPr marL="457200" lvl="1" indent="0">
              <a:buNone/>
            </a:pPr>
            <a:endParaRPr lang="en-US" altLang="zh-CN" dirty="0" smtClean="0"/>
          </a:p>
          <a:p>
            <a:pPr marL="457200" lvl="1" indent="0">
              <a:buNone/>
            </a:pPr>
            <a:r>
              <a:rPr lang="en-US" altLang="zh-CN" dirty="0" smtClean="0"/>
              <a:t>12</a:t>
            </a:r>
            <a:r>
              <a:rPr lang="zh-CN" altLang="en-US" dirty="0" smtClean="0"/>
              <a:t>个属性</a:t>
            </a:r>
            <a:r>
              <a:rPr lang="en-US" altLang="zh-CN" dirty="0" smtClean="0"/>
              <a:t>:</a:t>
            </a:r>
          </a:p>
          <a:p>
            <a:pPr marL="457200" lvl="1" indent="0">
              <a:buNone/>
            </a:pPr>
            <a:r>
              <a:rPr lang="zh-CN" altLang="en-US" dirty="0"/>
              <a:t>当前</a:t>
            </a:r>
            <a:r>
              <a:rPr lang="zh-CN" altLang="en-US" dirty="0" smtClean="0"/>
              <a:t>词</a:t>
            </a:r>
            <a:r>
              <a:rPr lang="en-US" altLang="zh-CN" dirty="0" smtClean="0"/>
              <a:t>; </a:t>
            </a:r>
            <a:r>
              <a:rPr lang="zh-CN" altLang="en-US" dirty="0" smtClean="0"/>
              <a:t>左右第一，第二个词的磁性标注，单词本身</a:t>
            </a:r>
            <a:r>
              <a:rPr lang="en-US" altLang="zh-CN" dirty="0" smtClean="0"/>
              <a:t>;</a:t>
            </a:r>
            <a:r>
              <a:rPr lang="zh-CN" altLang="en-US" dirty="0" smtClean="0"/>
              <a:t>左边第一，第二个词的</a:t>
            </a:r>
            <a:r>
              <a:rPr lang="en-US" altLang="zh-CN" dirty="0" smtClean="0"/>
              <a:t>BIO</a:t>
            </a:r>
            <a:r>
              <a:rPr lang="zh-CN" altLang="en-US" dirty="0" smtClean="0"/>
              <a:t>标注</a:t>
            </a:r>
            <a:endParaRPr lang="en-US" altLang="zh-CN" dirty="0" smtClean="0"/>
          </a:p>
          <a:p>
            <a:pPr marL="457200" lvl="1" indent="0">
              <a:buNone/>
            </a:pPr>
            <a:r>
              <a:rPr lang="en-US" altLang="zh-CN" dirty="0" smtClean="0"/>
              <a:t>24</a:t>
            </a:r>
            <a:r>
              <a:rPr lang="zh-CN" altLang="en-US" dirty="0" smtClean="0"/>
              <a:t>个特征模板</a:t>
            </a:r>
            <a:r>
              <a:rPr lang="en-US" altLang="zh-CN" dirty="0" smtClean="0"/>
              <a:t>:</a:t>
            </a:r>
          </a:p>
          <a:p>
            <a:pPr marL="457200" lvl="1" indent="0">
              <a:buNone/>
            </a:pPr>
            <a:r>
              <a:rPr lang="zh-CN" altLang="en-US" dirty="0" smtClean="0"/>
              <a:t>其中</a:t>
            </a:r>
            <a:r>
              <a:rPr lang="en-US" altLang="zh-CN" dirty="0" smtClean="0"/>
              <a:t>20</a:t>
            </a:r>
            <a:r>
              <a:rPr lang="zh-CN" altLang="en-US" dirty="0" smtClean="0"/>
              <a:t>个模板沿用了</a:t>
            </a:r>
            <a:r>
              <a:rPr lang="en-US" altLang="zh-CN" dirty="0" smtClean="0"/>
              <a:t>Koeling2000 </a:t>
            </a:r>
            <a:r>
              <a:rPr lang="zh-CN" altLang="en-US" dirty="0" smtClean="0"/>
              <a:t>中列出的全部模板</a:t>
            </a:r>
            <a:r>
              <a:rPr lang="en-US" altLang="zh-CN" dirty="0" smtClean="0"/>
              <a:t>,</a:t>
            </a:r>
            <a:r>
              <a:rPr lang="zh-CN" altLang="en-US" dirty="0" smtClean="0"/>
              <a:t>增加了</a:t>
            </a:r>
            <a:r>
              <a:rPr lang="en-US" altLang="zh-CN" dirty="0" smtClean="0"/>
              <a:t>4</a:t>
            </a:r>
            <a:r>
              <a:rPr lang="zh-CN" altLang="en-US" dirty="0" smtClean="0"/>
              <a:t>个模板</a:t>
            </a:r>
            <a:r>
              <a:rPr lang="en-US" altLang="zh-CN" dirty="0" smtClean="0"/>
              <a:t>: W0P0,W_1P_1,P_1T_1,W!P!</a:t>
            </a:r>
            <a:endParaRPr lang="zh-CN" altLang="en-US" dirty="0"/>
          </a:p>
        </p:txBody>
      </p:sp>
    </p:spTree>
    <p:extLst>
      <p:ext uri="{BB962C8B-B14F-4D97-AF65-F5344CB8AC3E}">
        <p14:creationId xmlns:p14="http://schemas.microsoft.com/office/powerpoint/2010/main" val="144940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
            <a:ext cx="8229600" cy="6126163"/>
          </a:xfrm>
        </p:spPr>
        <p:txBody>
          <a:bodyPr>
            <a:normAutofit/>
          </a:bodyPr>
          <a:lstStyle/>
          <a:p>
            <a:r>
              <a:rPr lang="zh-CN" altLang="en-US" dirty="0"/>
              <a:t>名词短语的同指</a:t>
            </a:r>
            <a:r>
              <a:rPr lang="zh-CN" altLang="en-US" dirty="0" smtClean="0"/>
              <a:t>消解</a:t>
            </a:r>
            <a:endParaRPr lang="en-US" altLang="zh-CN" dirty="0" smtClean="0"/>
          </a:p>
          <a:p>
            <a:pPr marL="457200" lvl="1" indent="0">
              <a:buNone/>
            </a:pPr>
            <a:r>
              <a:rPr lang="en-US" altLang="zh-CN" dirty="0"/>
              <a:t>	</a:t>
            </a:r>
            <a:r>
              <a:rPr lang="zh-CN" altLang="en-US" dirty="0"/>
              <a:t>决定两个名词性</a:t>
            </a:r>
            <a:r>
              <a:rPr lang="zh-CN" altLang="en-US" dirty="0" smtClean="0"/>
              <a:t>短语表示</a:t>
            </a:r>
            <a:r>
              <a:rPr lang="zh-CN" altLang="en-US" dirty="0"/>
              <a:t>的是否是现实中的</a:t>
            </a:r>
            <a:r>
              <a:rPr lang="zh-CN" altLang="en-US" dirty="0" smtClean="0"/>
              <a:t>同</a:t>
            </a:r>
            <a:endParaRPr lang="zh-CN" altLang="en-US" dirty="0"/>
          </a:p>
          <a:p>
            <a:pPr marL="457200" lvl="1" indent="0">
              <a:buNone/>
            </a:pPr>
            <a:r>
              <a:rPr lang="zh-CN" altLang="en-US" dirty="0" smtClean="0"/>
              <a:t>一个</a:t>
            </a:r>
            <a:r>
              <a:rPr lang="zh-CN" altLang="en-US" dirty="0"/>
              <a:t>实体</a:t>
            </a:r>
            <a:r>
              <a:rPr lang="zh-CN" altLang="en-US" dirty="0" smtClean="0"/>
              <a:t>。</a:t>
            </a:r>
            <a:endParaRPr lang="en-US" altLang="zh-CN" dirty="0"/>
          </a:p>
          <a:p>
            <a:pPr marL="457200" lvl="1" indent="0">
              <a:buNone/>
            </a:pPr>
            <a:r>
              <a:rPr lang="zh-CN" altLang="en-US" dirty="0" smtClean="0"/>
              <a:t>例如</a:t>
            </a:r>
            <a:r>
              <a:rPr lang="en-US" altLang="zh-CN" dirty="0" smtClean="0"/>
              <a:t>:</a:t>
            </a:r>
          </a:p>
          <a:p>
            <a:pPr marL="457200" lvl="1" indent="0">
              <a:buNone/>
            </a:pPr>
            <a:r>
              <a:rPr lang="en-US" altLang="zh-CN" dirty="0" smtClean="0"/>
              <a:t>“President Bush” </a:t>
            </a:r>
            <a:r>
              <a:rPr lang="zh-CN" altLang="en-US" dirty="0" smtClean="0"/>
              <a:t>可以指代</a:t>
            </a:r>
            <a:r>
              <a:rPr lang="en-US" altLang="zh-CN" dirty="0" smtClean="0"/>
              <a:t>”Mr. George Bush”</a:t>
            </a:r>
            <a:endParaRPr lang="zh-CN" altLang="en-US" dirty="0"/>
          </a:p>
          <a:p>
            <a:pPr marL="457200" lvl="1" indent="0">
              <a:buNone/>
            </a:pPr>
            <a:r>
              <a:rPr lang="zh-CN" altLang="en-US" dirty="0" smtClean="0"/>
              <a:t>属性计算</a:t>
            </a:r>
            <a:r>
              <a:rPr lang="en-US" altLang="zh-CN" dirty="0" smtClean="0"/>
              <a:t>:</a:t>
            </a:r>
          </a:p>
          <a:p>
            <a:pPr marL="457200" lvl="1" indent="0">
              <a:buNone/>
            </a:pPr>
            <a:r>
              <a:rPr lang="en-US" altLang="zh-CN" dirty="0"/>
              <a:t>	</a:t>
            </a:r>
            <a:r>
              <a:rPr lang="zh-CN" altLang="en-US" dirty="0" smtClean="0"/>
              <a:t>名称一致性</a:t>
            </a:r>
            <a:endParaRPr lang="en-US" altLang="zh-CN" dirty="0" smtClean="0"/>
          </a:p>
          <a:p>
            <a:pPr marL="457200" lvl="1" indent="0">
              <a:buNone/>
            </a:pPr>
            <a:r>
              <a:rPr lang="en-US" altLang="zh-CN" dirty="0"/>
              <a:t>	</a:t>
            </a:r>
            <a:r>
              <a:rPr lang="zh-CN" altLang="en-US" dirty="0" smtClean="0"/>
              <a:t>单复数一致性</a:t>
            </a:r>
            <a:endParaRPr lang="en-US" altLang="zh-CN" dirty="0" smtClean="0"/>
          </a:p>
          <a:p>
            <a:pPr marL="457200" lvl="1" indent="0">
              <a:buNone/>
            </a:pPr>
            <a:r>
              <a:rPr lang="en-US" altLang="zh-CN" dirty="0"/>
              <a:t>	</a:t>
            </a:r>
            <a:r>
              <a:rPr lang="zh-CN" altLang="en-US" dirty="0" smtClean="0"/>
              <a:t>语义类一致性</a:t>
            </a:r>
            <a:endParaRPr lang="en-US" altLang="zh-CN" dirty="0" smtClean="0"/>
          </a:p>
          <a:p>
            <a:pPr marL="457200" lvl="1" indent="0">
              <a:buNone/>
            </a:pPr>
            <a:r>
              <a:rPr lang="en-US" altLang="zh-CN" dirty="0"/>
              <a:t>	</a:t>
            </a:r>
            <a:r>
              <a:rPr lang="zh-CN" altLang="en-US" dirty="0" smtClean="0"/>
              <a:t>别名或简称的一致性</a:t>
            </a:r>
            <a:endParaRPr lang="en-US" altLang="zh-CN" dirty="0" smtClean="0"/>
          </a:p>
          <a:p>
            <a:pPr marL="457200" lvl="1" indent="0">
              <a:buNone/>
            </a:pPr>
            <a:r>
              <a:rPr lang="en-US" altLang="zh-CN" dirty="0"/>
              <a:t>	</a:t>
            </a:r>
            <a:r>
              <a:rPr lang="zh-CN" altLang="en-US" dirty="0" smtClean="0"/>
              <a:t>代词特性</a:t>
            </a:r>
            <a:endParaRPr lang="en-US" altLang="zh-CN" dirty="0" smtClean="0"/>
          </a:p>
          <a:p>
            <a:pPr marL="457200" lvl="1" indent="0">
              <a:buNone/>
            </a:pPr>
            <a:r>
              <a:rPr lang="en-US" altLang="zh-CN" dirty="0" smtClean="0"/>
              <a:t>	</a:t>
            </a:r>
            <a:r>
              <a:rPr lang="zh-CN" altLang="en-US" dirty="0" smtClean="0"/>
              <a:t>指示词特性</a:t>
            </a:r>
            <a:endParaRPr lang="en-US" altLang="zh-CN" dirty="0" smtClean="0"/>
          </a:p>
          <a:p>
            <a:pPr marL="457200" lvl="1" indent="0">
              <a:buNone/>
            </a:pPr>
            <a:r>
              <a:rPr lang="en-US" altLang="zh-CN" dirty="0"/>
              <a:t>	</a:t>
            </a:r>
            <a:r>
              <a:rPr lang="zh-CN" altLang="en-US" dirty="0" smtClean="0"/>
              <a:t>同位语，性别一致性，实体类型一致性</a:t>
            </a:r>
            <a:endParaRPr lang="en-US" altLang="zh-CN" dirty="0" smtClean="0"/>
          </a:p>
          <a:p>
            <a:pPr marL="457200" lvl="1" indent="0">
              <a:buNone/>
            </a:pPr>
            <a:r>
              <a:rPr lang="en-US" altLang="zh-CN" dirty="0"/>
              <a:t>	</a:t>
            </a:r>
            <a:r>
              <a:rPr lang="zh-CN" altLang="en-US" dirty="0" smtClean="0"/>
              <a:t>距离</a:t>
            </a:r>
            <a:endParaRPr lang="en-US" altLang="zh-CN" dirty="0" smtClean="0"/>
          </a:p>
          <a:p>
            <a:pPr marL="457200" lvl="1" indent="0">
              <a:buNone/>
            </a:pPr>
            <a:r>
              <a:rPr lang="en-US" altLang="zh-CN" dirty="0" smtClean="0"/>
              <a:t>	</a:t>
            </a:r>
            <a:r>
              <a:rPr lang="zh-CN" altLang="en-US" dirty="0" smtClean="0"/>
              <a:t>概念距离</a:t>
            </a:r>
            <a:endParaRPr lang="en-US" altLang="zh-CN" dirty="0"/>
          </a:p>
          <a:p>
            <a:endParaRPr lang="zh-CN" altLang="en-US" dirty="0"/>
          </a:p>
        </p:txBody>
      </p:sp>
    </p:spTree>
    <p:extLst>
      <p:ext uri="{BB962C8B-B14F-4D97-AF65-F5344CB8AC3E}">
        <p14:creationId xmlns:p14="http://schemas.microsoft.com/office/powerpoint/2010/main" val="5010431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
            <a:ext cx="8229600" cy="6586811"/>
          </a:xfrm>
        </p:spPr>
        <p:txBody>
          <a:bodyPr>
            <a:normAutofit/>
          </a:bodyPr>
          <a:lstStyle/>
          <a:p>
            <a:r>
              <a:rPr lang="zh-CN" altLang="en-US" dirty="0" smtClean="0"/>
              <a:t>训练与执行</a:t>
            </a:r>
            <a:endParaRPr lang="en-US" altLang="zh-CN" dirty="0" smtClean="0"/>
          </a:p>
          <a:p>
            <a:endParaRPr lang="en-US" altLang="zh-CN" dirty="0" smtClean="0"/>
          </a:p>
          <a:p>
            <a:r>
              <a:rPr lang="zh-CN" altLang="en-US" dirty="0"/>
              <a:t>构造</a:t>
            </a:r>
            <a:r>
              <a:rPr lang="zh-CN" altLang="en-US" dirty="0" smtClean="0"/>
              <a:t>训练集</a:t>
            </a:r>
            <a:endParaRPr lang="en-US" altLang="zh-CN" dirty="0" smtClean="0"/>
          </a:p>
          <a:p>
            <a:r>
              <a:rPr lang="zh-CN" altLang="en-US" dirty="0" smtClean="0"/>
              <a:t>假设</a:t>
            </a:r>
            <a:r>
              <a:rPr lang="zh-CN" altLang="en-US" dirty="0"/>
              <a:t>训练语料库中存在指代</a:t>
            </a:r>
            <a:r>
              <a:rPr lang="zh-CN" altLang="en-US" dirty="0" smtClean="0"/>
              <a:t>对象</a:t>
            </a:r>
            <a:r>
              <a:rPr lang="en-US" altLang="zh-CN" dirty="0" smtClean="0"/>
              <a:t>A1,A2</a:t>
            </a:r>
            <a:r>
              <a:rPr lang="zh-CN" altLang="en-US" dirty="0" smtClean="0"/>
              <a:t>和</a:t>
            </a:r>
            <a:r>
              <a:rPr lang="en-US" altLang="zh-CN" dirty="0" smtClean="0"/>
              <a:t>A3</a:t>
            </a:r>
            <a:r>
              <a:rPr lang="zh-CN" altLang="en-US" dirty="0" smtClean="0"/>
              <a:t>，且</a:t>
            </a:r>
            <a:r>
              <a:rPr lang="zh-CN" altLang="en-US" dirty="0"/>
              <a:t>它们指的是同一实体</a:t>
            </a:r>
            <a:r>
              <a:rPr lang="en-US" altLang="zh-CN" dirty="0"/>
              <a:t>,</a:t>
            </a:r>
            <a:r>
              <a:rPr lang="zh-CN" altLang="en-US" dirty="0"/>
              <a:t>构成一条指代链</a:t>
            </a:r>
            <a:r>
              <a:rPr lang="en-US" altLang="zh-CN" dirty="0" smtClean="0"/>
              <a:t>,</a:t>
            </a:r>
            <a:r>
              <a:rPr lang="zh-CN" altLang="en-US" dirty="0" smtClean="0"/>
              <a:t>即</a:t>
            </a:r>
            <a:r>
              <a:rPr lang="en-US" altLang="zh-CN" dirty="0" smtClean="0"/>
              <a:t>A1A2A3</a:t>
            </a:r>
            <a:r>
              <a:rPr lang="zh-CN" altLang="en-US" dirty="0" smtClean="0"/>
              <a:t>；把相邻的指代对做正例，即</a:t>
            </a:r>
            <a:r>
              <a:rPr lang="en-US" altLang="zh-CN" dirty="0" smtClean="0"/>
              <a:t>{A1,A2}</a:t>
            </a:r>
            <a:r>
              <a:rPr lang="zh-CN" altLang="en-US" dirty="0" smtClean="0"/>
              <a:t>等。</a:t>
            </a:r>
            <a:endParaRPr lang="en-US" altLang="zh-CN" dirty="0" smtClean="0"/>
          </a:p>
          <a:p>
            <a:r>
              <a:rPr lang="zh-CN" altLang="en-US" dirty="0" smtClean="0"/>
              <a:t>假设</a:t>
            </a:r>
            <a:r>
              <a:rPr lang="en-US" altLang="zh-CN" dirty="0" smtClean="0"/>
              <a:t>B1,B2</a:t>
            </a:r>
            <a:r>
              <a:rPr lang="zh-CN" altLang="en-US" dirty="0" smtClean="0"/>
              <a:t>是在</a:t>
            </a:r>
            <a:r>
              <a:rPr lang="en-US" altLang="zh-CN" dirty="0" smtClean="0"/>
              <a:t>A1</a:t>
            </a:r>
            <a:r>
              <a:rPr lang="zh-CN" altLang="en-US" dirty="0" smtClean="0"/>
              <a:t>，</a:t>
            </a:r>
            <a:r>
              <a:rPr lang="en-US" altLang="zh-CN" dirty="0" smtClean="0"/>
              <a:t>A2</a:t>
            </a:r>
            <a:r>
              <a:rPr lang="zh-CN" altLang="en-US" dirty="0" smtClean="0"/>
              <a:t>之间的指向另外实体对象，即</a:t>
            </a:r>
            <a:r>
              <a:rPr lang="en-US" altLang="zh-CN" dirty="0" smtClean="0"/>
              <a:t>{A1</a:t>
            </a:r>
            <a:r>
              <a:rPr lang="zh-CN" altLang="en-US" dirty="0" smtClean="0"/>
              <a:t>，</a:t>
            </a:r>
            <a:r>
              <a:rPr lang="en-US" altLang="zh-CN" dirty="0" smtClean="0"/>
              <a:t>B1}</a:t>
            </a:r>
            <a:r>
              <a:rPr lang="zh-CN" altLang="en-US" dirty="0" smtClean="0"/>
              <a:t>构成反例</a:t>
            </a:r>
            <a:endParaRPr lang="en-US" altLang="zh-CN" dirty="0" smtClean="0"/>
          </a:p>
          <a:p>
            <a:endParaRPr lang="en-US" altLang="zh-CN" dirty="0"/>
          </a:p>
          <a:p>
            <a:r>
              <a:rPr lang="zh-CN" altLang="en-US" dirty="0"/>
              <a:t>计算训练语料中的每一对正例或反例之间</a:t>
            </a:r>
            <a:r>
              <a:rPr lang="zh-CN" altLang="en-US" dirty="0" smtClean="0"/>
              <a:t>的</a:t>
            </a:r>
            <a:r>
              <a:rPr lang="en-US" altLang="zh-CN" dirty="0" smtClean="0"/>
              <a:t>11</a:t>
            </a:r>
            <a:r>
              <a:rPr lang="zh-CN" altLang="en-US" dirty="0" smtClean="0"/>
              <a:t>种</a:t>
            </a:r>
            <a:r>
              <a:rPr lang="zh-CN" altLang="en-US" dirty="0"/>
              <a:t>属性值</a:t>
            </a:r>
            <a:r>
              <a:rPr lang="en-US" altLang="zh-CN" dirty="0"/>
              <a:t>,</a:t>
            </a:r>
            <a:r>
              <a:rPr lang="zh-CN" altLang="en-US" dirty="0"/>
              <a:t>形成</a:t>
            </a:r>
            <a:r>
              <a:rPr lang="zh-CN" altLang="en-US" dirty="0" smtClean="0"/>
              <a:t>向量表示</a:t>
            </a:r>
            <a:r>
              <a:rPr lang="zh-CN" altLang="en-US" dirty="0"/>
              <a:t>的实例</a:t>
            </a:r>
            <a:r>
              <a:rPr lang="zh-CN" altLang="en-US" dirty="0" smtClean="0"/>
              <a:t>集合</a:t>
            </a:r>
            <a:endParaRPr lang="en-US" altLang="zh-CN" dirty="0" smtClean="0"/>
          </a:p>
          <a:p>
            <a:r>
              <a:rPr lang="zh-CN" altLang="en-US" dirty="0"/>
              <a:t>利用最大熵训练系统，计算两个待消解项之间是否存在指代关系的条件概率</a:t>
            </a:r>
            <a:r>
              <a:rPr lang="en-US" altLang="zh-CN" dirty="0" smtClean="0"/>
              <a:t>,</a:t>
            </a:r>
            <a:r>
              <a:rPr lang="zh-CN" altLang="en-US" dirty="0" smtClean="0"/>
              <a:t>称为指代概率</a:t>
            </a:r>
            <a:endParaRPr lang="en-US" altLang="zh-CN" dirty="0"/>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153727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30" y="575025"/>
            <a:ext cx="9877915" cy="830997"/>
          </a:xfrm>
          <a:prstGeom prst="rect">
            <a:avLst/>
          </a:prstGeom>
        </p:spPr>
        <p:txBody>
          <a:bodyPr wrap="square">
            <a:spAutoFit/>
          </a:bodyPr>
          <a:lstStyle/>
          <a:p>
            <a:r>
              <a:rPr lang="zh-CN" altLang="en-US" sz="2400" dirty="0" smtClean="0"/>
              <a:t>互信息：两个随机变量</a:t>
            </a:r>
            <a:r>
              <a:rPr lang="en-US" altLang="zh-CN" sz="2400" dirty="0" smtClean="0"/>
              <a:t>X</a:t>
            </a:r>
            <a:r>
              <a:rPr lang="zh-CN" altLang="en-US" sz="2400" dirty="0" smtClean="0"/>
              <a:t>，</a:t>
            </a:r>
            <a:r>
              <a:rPr lang="en-US" altLang="zh-CN" sz="2400" dirty="0" smtClean="0"/>
              <a:t>Y</a:t>
            </a:r>
            <a:r>
              <a:rPr lang="zh-CN" altLang="en-US" sz="2400" dirty="0" smtClean="0"/>
              <a:t>的互信息，定义为</a:t>
            </a:r>
            <a:r>
              <a:rPr lang="en-US" altLang="zh-CN" sz="2400" dirty="0" smtClean="0"/>
              <a:t>X</a:t>
            </a:r>
            <a:r>
              <a:rPr lang="zh-CN" altLang="en-US" sz="2400" dirty="0" smtClean="0"/>
              <a:t>，</a:t>
            </a:r>
            <a:r>
              <a:rPr lang="en-US" altLang="zh-CN" sz="2400" dirty="0" smtClean="0"/>
              <a:t>Y</a:t>
            </a:r>
            <a:r>
              <a:rPr lang="zh-CN" altLang="en-US" sz="2400" dirty="0" smtClean="0"/>
              <a:t>的联合分布和独立分</a:t>
            </a:r>
            <a:endParaRPr lang="en-US" altLang="zh-CN" sz="2400" dirty="0" smtClean="0"/>
          </a:p>
          <a:p>
            <a:r>
              <a:rPr lang="en-US" altLang="zh-CN" sz="2400" dirty="0"/>
              <a:t> </a:t>
            </a:r>
            <a:r>
              <a:rPr lang="en-US" altLang="zh-CN" sz="2400" dirty="0" smtClean="0"/>
              <a:t>           </a:t>
            </a:r>
            <a:r>
              <a:rPr lang="zh-CN" altLang="en-US" sz="2400" dirty="0" smtClean="0"/>
              <a:t>  布乘积的相对熵。（决策树，信息增益）</a:t>
            </a:r>
            <a:endParaRPr lang="zh-CN" altLang="en-US" sz="2400" dirty="0"/>
          </a:p>
        </p:txBody>
      </p:sp>
      <mc:AlternateContent xmlns:mc="http://schemas.openxmlformats.org/markup-compatibility/2006" xmlns:a14="http://schemas.microsoft.com/office/drawing/2010/main">
        <mc:Choice Requires="a14">
          <p:sp>
            <p:nvSpPr>
              <p:cNvPr id="6" name="矩形 5"/>
              <p:cNvSpPr/>
              <p:nvPr/>
            </p:nvSpPr>
            <p:spPr>
              <a:xfrm>
                <a:off x="3264803" y="1406022"/>
                <a:ext cx="5587171" cy="2569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𝐼</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r>
                        <a:rPr lang="zh-CN" altLang="en-US" sz="2400" i="0">
                          <a:latin typeface="Cambria Math" panose="02040503050406030204" pitchFamily="18" charset="0"/>
                        </a:rPr>
                        <m:t>)=</m:t>
                      </m:r>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𝑗</m:t>
                          </m:r>
                        </m:sub>
                        <m:sup/>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m:rPr>
                              <m:sty m:val="p"/>
                            </m:rPr>
                            <a:rPr lang="zh-CN" altLang="en-US" sz="2400" i="0">
                              <a:latin typeface="Cambria Math" panose="02040503050406030204" pitchFamily="18" charset="0"/>
                            </a:rPr>
                            <m:t>log</m:t>
                          </m:r>
                          <m:f>
                            <m:fPr>
                              <m:ctrlPr>
                                <a:rPr lang="zh-CN" altLang="en-US" sz="2400" i="1">
                                  <a:latin typeface="Cambria Math" panose="02040503050406030204" pitchFamily="18" charset="0"/>
                                </a:rPr>
                              </m:ctrlPr>
                            </m:fPr>
                            <m:num>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e>
                              </m:d>
                            </m:num>
                            <m:den>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d>
                            </m:den>
                          </m:f>
                        </m:e>
                      </m:nary>
                    </m:oMath>
                  </m:oMathPara>
                </a14:m>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m:t>
                      </m:r>
                      <m:nary>
                        <m:naryPr>
                          <m:chr m:val="∑"/>
                          <m:limLoc m:val="undOvr"/>
                          <m:grow m:val="on"/>
                          <m:supHide m:val="on"/>
                          <m:ctrlPr>
                            <a:rPr lang="zh-CN" altLang="en-US" sz="2400" i="1" smtClean="0">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𝑗</m:t>
                          </m:r>
                        </m:sub>
                        <m:sup/>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r>
                            <m:rPr>
                              <m:sty m:val="p"/>
                            </m:rPr>
                            <a:rPr lang="zh-CN" altLang="en-US" sz="2400" i="0">
                              <a:latin typeface="Cambria Math" panose="02040503050406030204" pitchFamily="18" charset="0"/>
                            </a:rPr>
                            <m:t>log</m:t>
                          </m:r>
                          <m:f>
                            <m:fPr>
                              <m:ctrlPr>
                                <a:rPr lang="zh-CN" altLang="en-US" sz="2400" i="1">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num>
                            <m:den>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d>
                              <m:r>
                                <a:rPr lang="zh-CN" altLang="en-US" sz="2400" i="1" smtClean="0">
                                  <a:latin typeface="Cambria Math" panose="02040503050406030204" pitchFamily="18" charset="0"/>
                                </a:rPr>
                                <m:t>𝑝</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zh-CN" altLang="en-US" sz="2400" i="1" smtClean="0">
                                  <a:latin typeface="Cambria Math" panose="02040503050406030204" pitchFamily="18" charset="0"/>
                                </a:rPr>
                                <m:t> </m:t>
                              </m:r>
                            </m:den>
                          </m:f>
                        </m:e>
                      </m:nary>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264803" y="1406022"/>
                <a:ext cx="5587171" cy="2569550"/>
              </a:xfrm>
              <a:prstGeom prst="rect">
                <a:avLst/>
              </a:prstGeom>
              <a:blipFill>
                <a:blip r:embed="rId3"/>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4"/>
          <a:stretch>
            <a:fillRect/>
          </a:stretch>
        </p:blipFill>
        <p:spPr>
          <a:xfrm>
            <a:off x="3264803" y="4156551"/>
            <a:ext cx="5338426" cy="829554"/>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3190912" y="5172952"/>
                <a:ext cx="4744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𝐼</m:t>
                      </m:r>
                      <m:r>
                        <a:rPr lang="zh-CN" altLang="en-US" sz="2400">
                          <a:latin typeface="Cambria Math" panose="02040503050406030204" pitchFamily="18" charset="0"/>
                        </a:rPr>
                        <m:t>(</m:t>
                      </m:r>
                      <m:r>
                        <a:rPr lang="zh-CN" altLang="en-US" sz="2400" i="1">
                          <a:latin typeface="Cambria Math" panose="02040503050406030204" pitchFamily="18" charset="0"/>
                        </a:rPr>
                        <m:t>𝑋</m:t>
                      </m:r>
                      <m:r>
                        <a:rPr lang="zh-CN" altLang="en-US" sz="2400">
                          <a:latin typeface="Cambria Math" panose="02040503050406030204" pitchFamily="18" charset="0"/>
                        </a:rPr>
                        <m:t>;</m:t>
                      </m:r>
                      <m:r>
                        <a:rPr lang="zh-CN" altLang="en-US" sz="2400" i="1">
                          <a:latin typeface="Cambria Math" panose="02040503050406030204" pitchFamily="18" charset="0"/>
                        </a:rPr>
                        <m:t>𝑌</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𝐾𝐿</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190912" y="5172952"/>
                <a:ext cx="4744760" cy="461665"/>
              </a:xfrm>
              <a:prstGeom prst="rect">
                <a:avLst/>
              </a:prstGeom>
              <a:blipFill>
                <a:blip r:embed="rId5"/>
                <a:stretch>
                  <a:fillRect b="-18667"/>
                </a:stretch>
              </a:blipFill>
            </p:spPr>
            <p:txBody>
              <a:bodyPr/>
              <a:lstStyle/>
              <a:p>
                <a:r>
                  <a:rPr lang="zh-CN" altLang="en-US">
                    <a:noFill/>
                  </a:rPr>
                  <a:t> </a:t>
                </a:r>
              </a:p>
            </p:txBody>
          </p:sp>
        </mc:Fallback>
      </mc:AlternateContent>
      <p:sp>
        <p:nvSpPr>
          <p:cNvPr id="14" name="文本框 13"/>
          <p:cNvSpPr txBox="1"/>
          <p:nvPr/>
        </p:nvSpPr>
        <p:spPr>
          <a:xfrm>
            <a:off x="2509345" y="4393252"/>
            <a:ext cx="1510915" cy="369332"/>
          </a:xfrm>
          <a:prstGeom prst="rect">
            <a:avLst/>
          </a:prstGeom>
          <a:noFill/>
        </p:spPr>
        <p:txBody>
          <a:bodyPr wrap="square" rtlCol="0">
            <a:spAutoFit/>
          </a:bodyPr>
          <a:lstStyle/>
          <a:p>
            <a:r>
              <a:rPr lang="zh-CN" altLang="en-US" dirty="0"/>
              <a:t>由于</a:t>
            </a:r>
          </a:p>
        </p:txBody>
      </p:sp>
      <p:sp>
        <p:nvSpPr>
          <p:cNvPr id="15" name="文本框 14"/>
          <p:cNvSpPr txBox="1"/>
          <p:nvPr/>
        </p:nvSpPr>
        <p:spPr>
          <a:xfrm>
            <a:off x="2509344" y="5219119"/>
            <a:ext cx="1510915" cy="369332"/>
          </a:xfrm>
          <a:prstGeom prst="rect">
            <a:avLst/>
          </a:prstGeom>
          <a:noFill/>
        </p:spPr>
        <p:txBody>
          <a:bodyPr wrap="square" rtlCol="0">
            <a:spAutoFit/>
          </a:bodyPr>
          <a:lstStyle/>
          <a:p>
            <a:r>
              <a:rPr lang="zh-CN" altLang="en-US" dirty="0" smtClean="0"/>
              <a:t>所以</a:t>
            </a:r>
            <a:endParaRPr lang="zh-CN" altLang="en-US" dirty="0"/>
          </a:p>
        </p:txBody>
      </p:sp>
      <p:sp>
        <p:nvSpPr>
          <p:cNvPr id="16" name="矩形 15"/>
          <p:cNvSpPr/>
          <p:nvPr/>
        </p:nvSpPr>
        <p:spPr>
          <a:xfrm>
            <a:off x="1283855" y="5821464"/>
            <a:ext cx="9845964" cy="830997"/>
          </a:xfrm>
          <a:prstGeom prst="rect">
            <a:avLst/>
          </a:prstGeom>
        </p:spPr>
        <p:txBody>
          <a:bodyPr wrap="square">
            <a:spAutoFit/>
          </a:bodyPr>
          <a:lstStyle/>
          <a:p>
            <a:r>
              <a:rPr lang="zh-CN" altLang="en-US" sz="2400" dirty="0" smtClean="0"/>
              <a:t>考察联合概率分布与边缘概率分布乘积之间的</a:t>
            </a:r>
            <a:r>
              <a:rPr lang="en-US" altLang="zh-CN" sz="2400" dirty="0" smtClean="0"/>
              <a:t>KL</a:t>
            </a:r>
            <a:r>
              <a:rPr lang="zh-CN" altLang="en-US" sz="2400" dirty="0" smtClean="0"/>
              <a:t>散度来判断它们是否“接近”于相互独⽴</a:t>
            </a:r>
            <a:endParaRPr lang="zh-CN" altLang="en-US" sz="2400" dirty="0"/>
          </a:p>
        </p:txBody>
      </p:sp>
    </p:spTree>
    <p:extLst>
      <p:ext uri="{BB962C8B-B14F-4D97-AF65-F5344CB8AC3E}">
        <p14:creationId xmlns:p14="http://schemas.microsoft.com/office/powerpoint/2010/main" val="1654604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942785" y="438549"/>
            <a:ext cx="5480779" cy="4115157"/>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1518363" y="4687948"/>
                <a:ext cx="7357783" cy="161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smtClean="0">
                              <a:latin typeface="Cambria Math" panose="02040503050406030204" pitchFamily="18" charset="0"/>
                            </a:rPr>
                          </m:ctrlPr>
                        </m:mPr>
                        <m:mr>
                          <m:e>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e>
                            </m:d>
                            <m:r>
                              <a:rPr lang="zh-CN" altLang="en-US" sz="2400" i="0">
                                <a:latin typeface="Cambria Math" panose="02040503050406030204" pitchFamily="18" charset="0"/>
                              </a:rPr>
                              <m:t>; </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m:t>
                                </m:r>
                                <m:r>
                                  <a:rPr lang="zh-CN" altLang="en-US" sz="2400" i="1">
                                    <a:latin typeface="Cambria Math" panose="02040503050406030204" pitchFamily="18" charset="0"/>
                                  </a:rPr>
                                  <m:t>𝑋</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e>
                        </m:mr>
                        <m:mr>
                          <m:e>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r>
                              <a:rPr lang="zh-CN" altLang="en-US" sz="2400" i="0">
                                <a:latin typeface="Cambria Math" panose="02040503050406030204" pitchFamily="18" charset="0"/>
                              </a:rPr>
                              <m:t>−</m:t>
                            </m:r>
                            <m:r>
                              <a:rPr lang="zh-CN" altLang="en-US" sz="2400" i="1">
                                <a:latin typeface="Cambria Math" panose="02040503050406030204" pitchFamily="18" charset="0"/>
                              </a:rPr>
                              <m:t>𝐼</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m:t>
                                </m:r>
                                <m:r>
                                  <a:rPr lang="zh-CN" altLang="en-US" sz="2400" i="1">
                                    <a:latin typeface="Cambria Math" panose="02040503050406030204" pitchFamily="18" charset="0"/>
                                  </a:rPr>
                                  <m:t>𝑋</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𝐼</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e>
                        </m:mr>
                        <m:mr>
                          <m:e>
                            <m:r>
                              <a:rPr lang="zh-CN" altLang="en-US" sz="2400" i="1">
                                <a:latin typeface="Cambria Math" panose="02040503050406030204" pitchFamily="18" charset="0"/>
                              </a:rPr>
                              <m:t>𝐼</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e>
                            </m:d>
                            <m:r>
                              <a:rPr lang="zh-CN" altLang="en-US" sz="2400" i="0">
                                <a:latin typeface="Cambria Math" panose="02040503050406030204" pitchFamily="18" charset="0"/>
                              </a:rPr>
                              <m:t>−</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e>
                        </m:mr>
                        <m:mr>
                          <m:e>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e>
                            </m:d>
                            <m:r>
                              <m:rPr>
                                <m:nor/>
                              </m:rPr>
                              <a:rPr lang="zh-CN" altLang="en-US" sz="2400" i="1">
                                <a:latin typeface="Cambria Math" panose="02040503050406030204" pitchFamily="18" charset="0"/>
                              </a:rPr>
                              <m:t> </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r>
                              <a:rPr lang="zh-CN" altLang="en-US" sz="2400" i="1">
                                <a:latin typeface="Cambria Math" panose="02040503050406030204" pitchFamily="18" charset="0"/>
                              </a:rPr>
                              <m:t>𝐻</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e>
                        </m:mr>
                      </m:m>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518363" y="4687948"/>
                <a:ext cx="7357783" cy="16120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5710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9693</Words>
  <Application>Microsoft Office PowerPoint</Application>
  <PresentationFormat>宽屏</PresentationFormat>
  <Paragraphs>763</Paragraphs>
  <Slides>79</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79</vt:i4>
      </vt:variant>
    </vt:vector>
  </HeadingPairs>
  <TitlesOfParts>
    <vt:vector size="90" baseType="lpstr">
      <vt:lpstr>-apple-system</vt:lpstr>
      <vt:lpstr>等线</vt:lpstr>
      <vt:lpstr>等线 Light</vt:lpstr>
      <vt:lpstr>黑体</vt:lpstr>
      <vt:lpstr>宋体</vt:lpstr>
      <vt:lpstr>微软雅黑</vt:lpstr>
      <vt:lpstr>Arial</vt:lpstr>
      <vt:lpstr>Cambria Math</vt:lpstr>
      <vt:lpstr>Times New Roman</vt:lpstr>
      <vt:lpstr>Wingdings</vt:lpstr>
      <vt:lpstr>Office 主题​​</vt:lpstr>
      <vt:lpstr>最大熵模型 </vt:lpstr>
      <vt:lpstr>PowerPoint 演示文稿</vt:lpstr>
      <vt:lpstr>离散随机变量X的熵</vt:lpstr>
      <vt:lpstr>香农辅助定理</vt:lpstr>
      <vt:lpstr>香农辅助定理</vt:lpstr>
      <vt:lpstr>最大熵</vt:lpstr>
      <vt:lpstr>PowerPoint 演示文稿</vt:lpstr>
      <vt:lpstr>PowerPoint 演示文稿</vt:lpstr>
      <vt:lpstr>PowerPoint 演示文稿</vt:lpstr>
      <vt:lpstr>连续随机变量X的熵</vt:lpstr>
      <vt:lpstr>连续随机变量X的最大熵</vt:lpstr>
      <vt:lpstr>连续熵vs离散熵</vt:lpstr>
      <vt:lpstr>最大熵原理</vt:lpstr>
      <vt:lpstr>example</vt:lpstr>
      <vt:lpstr>几何解释</vt:lpstr>
      <vt:lpstr>最大熵模型的定义</vt:lpstr>
      <vt:lpstr>特征函数</vt:lpstr>
      <vt:lpstr>PowerPoint 演示文稿</vt:lpstr>
      <vt:lpstr>最大熵模型的定义</vt:lpstr>
      <vt:lpstr>最大熵模型的学习</vt:lpstr>
      <vt:lpstr>PowerPoint 演示文稿</vt:lpstr>
      <vt:lpstr>PowerPoint 演示文稿</vt:lpstr>
      <vt:lpstr>极大似然估计</vt:lpstr>
      <vt:lpstr>PowerPoint 演示文稿</vt:lpstr>
      <vt:lpstr>最大熵的最优化算法</vt:lpstr>
      <vt:lpstr>概述</vt:lpstr>
      <vt:lpstr>1.通用的迭代尺度法(GIS)</vt:lpstr>
      <vt:lpstr>1.通用迭代尺度法的缺点</vt:lpstr>
      <vt:lpstr>2.改进的迭代尺度法(IIS)</vt:lpstr>
      <vt:lpstr>2.改进的迭代尺度法(IIS)</vt:lpstr>
      <vt:lpstr>2.改进的迭代尺度法(IIS)</vt:lpstr>
      <vt:lpstr>2.改进的迭代尺度法(IIS)</vt:lpstr>
      <vt:lpstr>2.改进的迭代尺度法(IIS)</vt:lpstr>
      <vt:lpstr>2.改进的迭代尺度法(IIS)</vt:lpstr>
      <vt:lpstr>3.拟牛顿法(BFGS)</vt:lpstr>
      <vt:lpstr>3.拟牛顿法(BFGS)</vt:lpstr>
      <vt:lpstr>3.拟牛顿法(BFGS)</vt:lpstr>
      <vt:lpstr>3.拟牛顿法(BFGS)</vt:lpstr>
      <vt:lpstr>3.拟牛顿法(BFGS)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从概率P，这就是一个Logit变换。实际上，所谓 Logit 模型可以理解成 Log-it（即 it 的自然对数——这里的 it 指的就是Odds）。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最大熵在自然语言中的处理</vt:lpstr>
      <vt:lpstr>通用最大熵工具</vt:lpstr>
      <vt:lpstr>PowerPoint 演示文稿</vt:lpstr>
      <vt:lpstr>PowerPoint 演示文稿</vt:lpstr>
      <vt:lpstr>特征选择</vt:lpstr>
      <vt:lpstr>基于频数阈值的特征选择</vt:lpstr>
      <vt:lpstr>增量式特征选择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cp:revision>
  <dcterms:created xsi:type="dcterms:W3CDTF">2018-06-21T08:08:33Z</dcterms:created>
  <dcterms:modified xsi:type="dcterms:W3CDTF">2018-06-21T15:52:33Z</dcterms:modified>
</cp:coreProperties>
</file>