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8" r:id="rId5"/>
    <p:sldId id="261" r:id="rId6"/>
    <p:sldId id="262" r:id="rId7"/>
    <p:sldId id="278" r:id="rId8"/>
    <p:sldId id="263" r:id="rId9"/>
    <p:sldId id="293" r:id="rId10"/>
    <p:sldId id="280" r:id="rId11"/>
    <p:sldId id="295" r:id="rId12"/>
    <p:sldId id="294" r:id="rId13"/>
    <p:sldId id="296" r:id="rId14"/>
    <p:sldId id="297" r:id="rId15"/>
    <p:sldId id="298" r:id="rId16"/>
    <p:sldId id="300" r:id="rId17"/>
    <p:sldId id="299" r:id="rId18"/>
    <p:sldId id="302" r:id="rId19"/>
    <p:sldId id="301" r:id="rId20"/>
    <p:sldId id="303" r:id="rId21"/>
    <p:sldId id="304" r:id="rId22"/>
    <p:sldId id="283" r:id="rId23"/>
    <p:sldId id="305" r:id="rId24"/>
    <p:sldId id="265" r:id="rId25"/>
    <p:sldId id="306" r:id="rId26"/>
    <p:sldId id="308" r:id="rId27"/>
    <p:sldId id="311" r:id="rId28"/>
    <p:sldId id="312" r:id="rId29"/>
    <p:sldId id="279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16" r:id="rId38"/>
    <p:sldId id="360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6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8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5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5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6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6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6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3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9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2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4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mynews.com/data-journalism2/budget-economy/item/4726-byudzhet-m-sumy-na-2013-rik-openspending.html%3cbr%20/%3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isingdata.com/index.php/2011/08/data-visualisation-stories-from-india-by-ananth-man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post.com/special-reports/global-income-inequality-great-divide-globalpo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i.org/resources/data-visualizations/idea-behind-potico-palm-oil-indonesi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cdc.gov/vitalsigns/pdf/2012-04-vitalsign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i.org/resources/data-visualizations/idea-behind-potico-palm-oil-indones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ediec.org/fileadmin/user_upload/Kenia/KNCHR_REPORT_ON_POLICE.pdf" TargetMode="External"/><Relationship Id="rId5" Type="http://schemas.openxmlformats.org/officeDocument/2006/relationships/hyperlink" Target="https://wikileaks.org/wiki/Kenya:_The_Cry_of_Blood_-_Report_on_Extra-Judicial_Killings_and_Disappearances,_Sep_2008" TargetMode="External"/><Relationship Id="rId4" Type="http://schemas.openxmlformats.org/officeDocument/2006/relationships/hyperlink" Target="http://www.theguardian.com/world/2007/aug/31/kenya.topstories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j.org/offsh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stout.github.io/westgate/html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publicdata/directory" TargetMode="External"/><Relationship Id="rId13" Type="http://schemas.openxmlformats.org/officeDocument/2006/relationships/hyperlink" Target="http://abigbang.wikidot.com/opendata-list-of-resources" TargetMode="External"/><Relationship Id="rId18" Type="http://schemas.openxmlformats.org/officeDocument/2006/relationships/hyperlink" Target="http://www.quora.com/Data/Where-can-I-get-large-datasets-open-to-the-public" TargetMode="External"/><Relationship Id="rId26" Type="http://schemas.openxmlformats.org/officeDocument/2006/relationships/hyperlink" Target="http://geodata.grid.unep.ch/" TargetMode="External"/><Relationship Id="rId3" Type="http://schemas.openxmlformats.org/officeDocument/2006/relationships/hyperlink" Target="http://www.who.int/research/en/" TargetMode="External"/><Relationship Id="rId21" Type="http://schemas.openxmlformats.org/officeDocument/2006/relationships/hyperlink" Target="http://datamarket.com/" TargetMode="External"/><Relationship Id="rId7" Type="http://schemas.openxmlformats.org/officeDocument/2006/relationships/hyperlink" Target="http://www.guardian.co.uk/world-government-data" TargetMode="External"/><Relationship Id="rId12" Type="http://schemas.openxmlformats.org/officeDocument/2006/relationships/hyperlink" Target="http://freegisdata.rtwilson.com/" TargetMode="External"/><Relationship Id="rId17" Type="http://schemas.openxmlformats.org/officeDocument/2006/relationships/hyperlink" Target="http://www.datawrangling.com/some-datasets-available-on-the-web" TargetMode="External"/><Relationship Id="rId25" Type="http://schemas.openxmlformats.org/officeDocument/2006/relationships/hyperlink" Target="http://www.naturalearthdata.com/" TargetMode="External"/><Relationship Id="rId2" Type="http://schemas.openxmlformats.org/officeDocument/2006/relationships/notesSlide" Target="../notesSlides/notesSlide28.xml"/><Relationship Id="rId16" Type="http://schemas.openxmlformats.org/officeDocument/2006/relationships/hyperlink" Target="http://africaopendata.org/" TargetMode="External"/><Relationship Id="rId20" Type="http://schemas.openxmlformats.org/officeDocument/2006/relationships/hyperlink" Target="http://www.infochimps.com/" TargetMode="External"/><Relationship Id="rId29" Type="http://schemas.openxmlformats.org/officeDocument/2006/relationships/hyperlink" Target="http://www.landmatrix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datacatalogs.org/" TargetMode="External"/><Relationship Id="rId11" Type="http://schemas.openxmlformats.org/officeDocument/2006/relationships/hyperlink" Target="http://www.factual.com/" TargetMode="External"/><Relationship Id="rId24" Type="http://schemas.openxmlformats.org/officeDocument/2006/relationships/hyperlink" Target="http://opencorporates.com/" TargetMode="External"/><Relationship Id="rId5" Type="http://schemas.openxmlformats.org/officeDocument/2006/relationships/hyperlink" Target="http://data.worldbank.org/" TargetMode="External"/><Relationship Id="rId15" Type="http://schemas.openxmlformats.org/officeDocument/2006/relationships/hyperlink" Target="http://www.wri.org/" TargetMode="External"/><Relationship Id="rId23" Type="http://schemas.openxmlformats.org/officeDocument/2006/relationships/hyperlink" Target="http://investigativedashboard.org/" TargetMode="External"/><Relationship Id="rId28" Type="http://schemas.openxmlformats.org/officeDocument/2006/relationships/hyperlink" Target="http://www.transparency.org/research/cpi/overview" TargetMode="External"/><Relationship Id="rId10" Type="http://schemas.openxmlformats.org/officeDocument/2006/relationships/hyperlink" Target="http://wiki.dbpedia.org/Datasets" TargetMode="External"/><Relationship Id="rId19" Type="http://schemas.openxmlformats.org/officeDocument/2006/relationships/hyperlink" Target="http://www.programmableweb.com/apis/directory/" TargetMode="External"/><Relationship Id="rId4" Type="http://schemas.openxmlformats.org/officeDocument/2006/relationships/hyperlink" Target="http://data.un.org/" TargetMode="External"/><Relationship Id="rId9" Type="http://schemas.openxmlformats.org/officeDocument/2006/relationships/hyperlink" Target="http://thedatahub.org/" TargetMode="External"/><Relationship Id="rId14" Type="http://schemas.openxmlformats.org/officeDocument/2006/relationships/hyperlink" Target="http://oad.simmons.edu/oadwiki/Data_repositories#Energy" TargetMode="External"/><Relationship Id="rId22" Type="http://schemas.openxmlformats.org/officeDocument/2006/relationships/hyperlink" Target="http://offshoreleaks.icij.org/" TargetMode="External"/><Relationship Id="rId27" Type="http://schemas.openxmlformats.org/officeDocument/2006/relationships/hyperlink" Target="http://www.aiddata.org/content/index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data.go.ke/" TargetMode="External"/><Relationship Id="rId3" Type="http://schemas.openxmlformats.org/officeDocument/2006/relationships/hyperlink" Target="http://www.marsgroupkenya.org/" TargetMode="External"/><Relationship Id="rId7" Type="http://schemas.openxmlformats.org/officeDocument/2006/relationships/hyperlink" Target="http://internationalbudget.org/county-budgets-2/" TargetMode="External"/><Relationship Id="rId12" Type="http://schemas.openxmlformats.org/officeDocument/2006/relationships/hyperlink" Target="http://www.kenyasdi.or.k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e-promis.treasury.go.ke/e-promis/" TargetMode="External"/><Relationship Id="rId11" Type="http://schemas.openxmlformats.org/officeDocument/2006/relationships/hyperlink" Target="http://internewskenya.org/dataportal/" TargetMode="External"/><Relationship Id="rId5" Type="http://schemas.openxmlformats.org/officeDocument/2006/relationships/hyperlink" Target="http://www.knbs.or.ke/" TargetMode="External"/><Relationship Id="rId10" Type="http://schemas.openxmlformats.org/officeDocument/2006/relationships/hyperlink" Target="http://dhsprogram.com/pubs/pdf/FR229/FR229.pdf" TargetMode="External"/><Relationship Id="rId4" Type="http://schemas.openxmlformats.org/officeDocument/2006/relationships/hyperlink" Target="http://africaopendata.org/dataset" TargetMode="External"/><Relationship Id="rId9" Type="http://schemas.openxmlformats.org/officeDocument/2006/relationships/hyperlink" Target="http://wbi.worldbank.org/boost/country/keny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star.co.ke/news/article-168071/tourism-players-want-state-waive-tax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businessweek.com/news/2014-05-22/kenya-bids-to-revive-ailing-tourism-as-al-shabaab-vows-wider-wa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journalismhandbook.org/1.0/en/in_the_newsroom_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.tiles.mapbox.com/v3/datascientist.omancrimes/page.html#6/20.705/57.2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Stories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47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28" y="72624"/>
            <a:ext cx="2209168" cy="1910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728" y="2181340"/>
            <a:ext cx="2121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Ukraine 2013 budget</a:t>
            </a:r>
            <a:r>
              <a:rPr lang="en-US" dirty="0" smtClean="0"/>
              <a:t>: A Ukrainian newspaper created an interactive data visualization when the government released its annual budget so that citizens could evaluate how the government is spending its tax dollars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38" y="0"/>
            <a:ext cx="6448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2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2011 </a:t>
            </a:r>
            <a:r>
              <a:rPr lang="en-US" b="1" dirty="0" err="1" smtClean="0">
                <a:hlinkClick r:id="rId3"/>
              </a:rPr>
              <a:t>Tamilnadu</a:t>
            </a:r>
            <a:r>
              <a:rPr lang="en-US" b="1" dirty="0" smtClean="0">
                <a:hlinkClick r:id="rId3"/>
              </a:rPr>
              <a:t> School Performance</a:t>
            </a:r>
            <a:r>
              <a:rPr lang="en-US" b="1" dirty="0" smtClean="0"/>
              <a:t>: India’s Reporter Bee visualized the performance of different school districts based on annual performance reports.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8" y="1030634"/>
            <a:ext cx="6103024" cy="43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5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The Great Divide Global Income Inequality</a:t>
            </a:r>
            <a:r>
              <a:rPr lang="en-US" dirty="0" smtClean="0"/>
              <a:t>: The Global Post maps annual data on global inequality by country and compares cities with similar levels of inequality.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4" y="1215624"/>
            <a:ext cx="8964396" cy="40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94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74" y="5769131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Project </a:t>
            </a:r>
            <a:r>
              <a:rPr lang="en-US" b="1" dirty="0" err="1" smtClean="0">
                <a:hlinkClick r:id="rId3"/>
              </a:rPr>
              <a:t>Potico</a:t>
            </a:r>
            <a:r>
              <a:rPr lang="en-US" dirty="0" smtClean="0"/>
              <a:t>: World Resource Institute explores deforestation in Indonesia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8" y="962412"/>
            <a:ext cx="6797409" cy="48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520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241299"/>
            <a:ext cx="6867838" cy="1143000"/>
          </a:xfrm>
        </p:spPr>
        <p:txBody>
          <a:bodyPr/>
          <a:lstStyle/>
          <a:p>
            <a:r>
              <a:rPr lang="en-US" dirty="0" smtClean="0"/>
              <a:t>Sources of Data: Recurring Events</a:t>
            </a:r>
            <a:endParaRPr lang="en-US" dirty="0"/>
          </a:p>
        </p:txBody>
      </p:sp>
      <p:pic>
        <p:nvPicPr>
          <p:cNvPr id="4" name="Picture 3" descr="childinjury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6" y="1257299"/>
            <a:ext cx="6076193" cy="5208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1384299"/>
            <a:ext cx="190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/>
              </a:rPr>
              <a:t>Child Injury</a:t>
            </a:r>
            <a:r>
              <a:rPr lang="en-US" dirty="0" smtClean="0"/>
              <a:t>: The Center for Disease Control in the United States created this infographic for journalists to draw attention to a major health risk for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1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5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70334" y="1322024"/>
            <a:ext cx="6973676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/>
              <a:t>How could these recurring reports be used in your health reporting?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Disease burden by county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Economic growth data by sector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Maternal and child mortality reports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Other reports, press releases and data sent to your media?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Sent or Leaked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74" y="5769131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Project </a:t>
            </a:r>
            <a:r>
              <a:rPr lang="en-US" b="1" dirty="0" err="1" smtClean="0">
                <a:hlinkClick r:id="rId3"/>
              </a:rPr>
              <a:t>Potico</a:t>
            </a:r>
            <a:r>
              <a:rPr lang="en-US" dirty="0" smtClean="0"/>
              <a:t>: World Resource Institute explores deforestation in Indonesia 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153953"/>
            <a:ext cx="6089720" cy="440503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 err="1" smtClean="0"/>
              <a:t>Wikileaks</a:t>
            </a:r>
            <a:r>
              <a:rPr lang="en-US" sz="2800" b="1" i="1" dirty="0" smtClean="0"/>
              <a:t> in Kenya</a:t>
            </a:r>
            <a:endParaRPr lang="en-US" sz="2800" b="1" i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The </a:t>
            </a:r>
            <a:r>
              <a:rPr lang="en-US" sz="3200" dirty="0" smtClean="0">
                <a:hlinkClick r:id="rId4"/>
              </a:rPr>
              <a:t>Looting of Kenya </a:t>
            </a:r>
            <a:r>
              <a:rPr lang="en-US" sz="3200" dirty="0" smtClean="0"/>
              <a:t>published by </a:t>
            </a:r>
            <a:r>
              <a:rPr lang="en-US" sz="3200" i="1" dirty="0" smtClean="0"/>
              <a:t>The Guardian </a:t>
            </a:r>
            <a:r>
              <a:rPr lang="en-US" sz="3200" dirty="0" smtClean="0"/>
              <a:t>in 2007.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 smtClean="0">
                <a:hlinkClick r:id="rId5"/>
              </a:rPr>
              <a:t>Kennya</a:t>
            </a:r>
            <a:r>
              <a:rPr lang="en-US" sz="2800" dirty="0">
                <a:hlinkClick r:id="rId5"/>
              </a:rPr>
              <a:t>: The Cry of Blood - Report on Extra-Judicial Killings and </a:t>
            </a:r>
            <a:r>
              <a:rPr lang="en-US" sz="2800" dirty="0" smtClean="0">
                <a:hlinkClick r:id="rId5"/>
              </a:rPr>
              <a:t>Disappearances</a:t>
            </a:r>
            <a:r>
              <a:rPr lang="en-US" sz="2800" dirty="0" smtClean="0"/>
              <a:t> -</a:t>
            </a:r>
            <a:r>
              <a:rPr lang="en-US" sz="2800" dirty="0"/>
              <a:t>  the </a:t>
            </a:r>
            <a:r>
              <a:rPr lang="en-US" sz="2800" dirty="0">
                <a:hlinkClick r:id="rId6"/>
              </a:rPr>
              <a:t>Kenya National Commission on Human Rights </a:t>
            </a:r>
            <a:r>
              <a:rPr lang="en-US" sz="2800" dirty="0"/>
              <a:t>(</a:t>
            </a:r>
            <a:r>
              <a:rPr lang="en-US" sz="2800" dirty="0" err="1"/>
              <a:t>KNCHR</a:t>
            </a:r>
            <a:r>
              <a:rPr lang="en-US" sz="2800" dirty="0" smtClean="0"/>
              <a:t>) 2008.</a:t>
            </a:r>
            <a:endParaRPr lang="en-US" sz="28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100" dirty="0" smtClean="0"/>
              <a:t>Bringing international attention to corruption issues too dangerous to print in-country.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48793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sent or leaked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51" y="5285067"/>
            <a:ext cx="817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lvl="0" indent="-285750">
              <a:buClr>
                <a:schemeClr val="lt1"/>
              </a:buClr>
              <a:buSzPct val="166666"/>
              <a:buFont typeface="Courier New" panose="02070309020205020404" pitchFamily="49" charset="0"/>
              <a:buChar char="o"/>
            </a:pPr>
            <a:r>
              <a:rPr lang="en" b="1" u="sng" dirty="0">
                <a:solidFill>
                  <a:schemeClr val="hlink"/>
                </a:solidFill>
                <a:hlinkClick r:id="rId3"/>
              </a:rPr>
              <a:t>Offshore Leaks</a:t>
            </a:r>
            <a:r>
              <a:rPr lang="en" b="1" dirty="0"/>
              <a:t>: </a:t>
            </a:r>
            <a:r>
              <a:rPr lang="en" dirty="0"/>
              <a:t>A leaked hard drive of 2.5 million documents about offshore bank accounts to the International Consortium of Investigative Journalists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1" y="962412"/>
            <a:ext cx="8978747" cy="40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1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Breaking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929666"/>
            <a:ext cx="6089720" cy="395128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" sz="2800" dirty="0"/>
              <a:t>Data collection: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Crowd-sourcing via Ushahidi-type platforms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Citizen media contributions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Sensor data for environmental catstrophes</a:t>
            </a:r>
          </a:p>
          <a:p>
            <a:endParaRPr lang="en" sz="2800" dirty="0"/>
          </a:p>
          <a:p>
            <a:pPr lvl="0"/>
            <a:r>
              <a:rPr lang="en" sz="2800" dirty="0"/>
              <a:t>Risks: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Selection bias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Verification process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623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breaking news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51" y="5285067"/>
            <a:ext cx="817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lvl="0" indent="-285750">
              <a:buClr>
                <a:schemeClr val="lt1"/>
              </a:buClr>
              <a:buSzPct val="166666"/>
              <a:buFont typeface="Courier New" panose="02070309020205020404" pitchFamily="49" charset="0"/>
              <a:buChar char="o"/>
            </a:pPr>
            <a:r>
              <a:rPr lang="en" b="1" u="sng" dirty="0" smtClean="0">
                <a:solidFill>
                  <a:schemeClr val="hlink"/>
                </a:solidFill>
                <a:hlinkClick r:id="rId3"/>
              </a:rPr>
              <a:t>The Westgate Attack: A Social Media Perspective</a:t>
            </a:r>
            <a:r>
              <a:rPr lang="en" b="1" dirty="0" smtClean="0"/>
              <a:t>: </a:t>
            </a:r>
            <a:r>
              <a:rPr lang="en-US" dirty="0" smtClean="0"/>
              <a:t>An analysis of the events of Westgate driven by analysis of social media content.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" y="727237"/>
            <a:ext cx="8978749" cy="44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057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Global and open data catalogs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DataCatalogs.org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13889" y="1911899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7396647" cy="4057692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Kenyan Data Sources</a:t>
            </a:r>
            <a:endParaRPr lang="en-US" dirty="0"/>
          </a:p>
          <a:p>
            <a:r>
              <a:rPr lang="en-US" dirty="0" smtClean="0">
                <a:hlinkClick r:id="rId3"/>
              </a:rPr>
              <a:t>Mars Group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Africa Open Data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Kenya National Bureau of Statistics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E-</a:t>
            </a:r>
            <a:r>
              <a:rPr lang="en-US" dirty="0" err="1" smtClean="0">
                <a:hlinkClick r:id="rId6"/>
              </a:rPr>
              <a:t>promis</a:t>
            </a:r>
            <a:r>
              <a:rPr lang="en-US" dirty="0" smtClean="0">
                <a:hlinkClick r:id="rId6"/>
              </a:rPr>
              <a:t> Kenya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International Budget Partnership County Budgets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Kenya Open Data Initiative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Kenya Health Data</a:t>
            </a:r>
            <a:endParaRPr lang="en-US" b="1" dirty="0"/>
          </a:p>
          <a:p>
            <a:r>
              <a:rPr lang="en-US" dirty="0" smtClean="0">
                <a:hlinkClick r:id="rId9"/>
              </a:rPr>
              <a:t>World Bank Boost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Kenya Demographic Health Survey</a:t>
            </a:r>
            <a:endParaRPr lang="en-US" dirty="0" smtClean="0"/>
          </a:p>
          <a:p>
            <a:r>
              <a:rPr lang="en-US" dirty="0" err="1" smtClean="0">
                <a:hlinkClick r:id="rId11"/>
              </a:rPr>
              <a:t>Internews</a:t>
            </a:r>
            <a:r>
              <a:rPr lang="en-US" dirty="0" smtClean="0">
                <a:hlinkClick r:id="rId11"/>
              </a:rPr>
              <a:t> Data Dredger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Kenya Service Delivery Indicators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Journalism Process</a:t>
            </a:r>
            <a:endParaRPr lang="en-US" dirty="0"/>
          </a:p>
        </p:txBody>
      </p:sp>
      <p:pic>
        <p:nvPicPr>
          <p:cNvPr id="10" name="Picture 9" descr="datajournalism_5cs6com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363974"/>
            <a:ext cx="7010957" cy="5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Divide into two groups and read: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Tourism Players Want State to Wave Taxes</a:t>
            </a:r>
            <a:endParaRPr lang="en-US" sz="3200" dirty="0" smtClean="0">
              <a:hlinkClick r:id="rId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Kenya </a:t>
            </a:r>
            <a:r>
              <a:rPr lang="en-US" sz="3200" dirty="0">
                <a:hlinkClick r:id="rId4"/>
              </a:rPr>
              <a:t>Bids to Revive Tourism as al-</a:t>
            </a:r>
            <a:r>
              <a:rPr lang="en-US" sz="3200" dirty="0" err="1">
                <a:hlinkClick r:id="rId4"/>
              </a:rPr>
              <a:t>Shabaab</a:t>
            </a:r>
            <a:r>
              <a:rPr lang="en-US" sz="3200" dirty="0">
                <a:hlinkClick r:id="rId4"/>
              </a:rPr>
              <a:t> Vows Broader </a:t>
            </a:r>
            <a:r>
              <a:rPr lang="en-US" sz="3200" dirty="0" smtClean="0">
                <a:hlinkClick r:id="rId4"/>
              </a:rPr>
              <a:t>War</a:t>
            </a: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92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What is the journalist’s hypothesis?</a:t>
            </a:r>
          </a:p>
          <a:p>
            <a:pPr lvl="2"/>
            <a:r>
              <a:rPr lang="en-US" dirty="0"/>
              <a:t>What topics does the journalist cover in the story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are the most important impact in changing tourism revenue according to the story?</a:t>
            </a:r>
          </a:p>
          <a:p>
            <a:pPr lvl="2"/>
            <a:r>
              <a:rPr lang="en-US" dirty="0" smtClean="0"/>
              <a:t>What does he or she want the reader to understand after reading the story?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626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457200" lvl="1" indent="0">
              <a:buNone/>
            </a:pPr>
            <a:r>
              <a:rPr lang="en-US" sz="3200" dirty="0" smtClean="0"/>
              <a:t>2.  What is the journalist’s evidence for the story?</a:t>
            </a:r>
          </a:p>
          <a:p>
            <a:pPr lvl="2"/>
            <a:r>
              <a:rPr lang="en-US" dirty="0" smtClean="0"/>
              <a:t>What data does he or she use to prove his hypothesis?</a:t>
            </a:r>
          </a:p>
          <a:p>
            <a:pPr lvl="2"/>
            <a:r>
              <a:rPr lang="en-US" dirty="0" smtClean="0"/>
              <a:t>What experts does he or she quote?</a:t>
            </a:r>
          </a:p>
          <a:p>
            <a:pPr lvl="2"/>
            <a:r>
              <a:rPr lang="en-US" dirty="0" smtClean="0"/>
              <a:t>Does the author use information from the national budgets or data on Kenya’s revenue sources to enrich the story?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532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457200" lvl="1" indent="0">
              <a:buNone/>
            </a:pPr>
            <a:r>
              <a:rPr lang="en-US" sz="3200" dirty="0" smtClean="0"/>
              <a:t>3. What information and data is missing?</a:t>
            </a:r>
          </a:p>
          <a:p>
            <a:pPr lvl="2"/>
            <a:r>
              <a:rPr lang="en-US" dirty="0" smtClean="0"/>
              <a:t>What questions does the story not answer?</a:t>
            </a:r>
          </a:p>
          <a:p>
            <a:pPr lvl="2"/>
            <a:r>
              <a:rPr lang="en-US" dirty="0" smtClean="0"/>
              <a:t>What other data about the budget, taxes, economics, etc. would add to the story?</a:t>
            </a:r>
          </a:p>
          <a:p>
            <a:pPr lvl="2"/>
            <a:r>
              <a:rPr lang="en-US" dirty="0" smtClean="0"/>
              <a:t>What would your data angle for the story be?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828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0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sources include recurring events, sent </a:t>
            </a:r>
            <a:r>
              <a:rPr lang="en-US" dirty="0">
                <a:latin typeface="+mn-lt"/>
              </a:rPr>
              <a:t>or leaked </a:t>
            </a:r>
            <a:r>
              <a:rPr lang="en-US" dirty="0" smtClean="0">
                <a:latin typeface="+mn-lt"/>
              </a:rPr>
              <a:t>data, breaking news and theories </a:t>
            </a:r>
            <a:r>
              <a:rPr lang="en-US" dirty="0">
                <a:latin typeface="+mn-lt"/>
              </a:rPr>
              <a:t>to be </a:t>
            </a:r>
            <a:r>
              <a:rPr lang="en-US" dirty="0" smtClean="0">
                <a:latin typeface="+mn-lt"/>
              </a:rPr>
              <a:t>explored.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from these stories can be used to enrich traditional reporting, find new angles on old stories, uncover corruption or engage citizens in the reporting process.</a:t>
            </a:r>
            <a:endParaRPr lang="en-US" dirty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sources are all around us: NGOs, research institutions, government and ordinary people.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  <p:pic>
        <p:nvPicPr>
          <p:cNvPr id="5" name="Picture 10" descr="https://lh3.googleusercontent.com/hbOiIK0Z97YsnmddmraB2zZud2VGeQz5KQkKUzzIhO-e6QfqQn7DxFSWX1r3qu-oiCVKcUZ5EyOD8kKbbmf5GlU9Yt9hujGfjZefFqYQ_Ndhbc0DEbS_mGrdh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44700"/>
            <a:ext cx="3237460" cy="1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s://lh5.googleusercontent.com/PdlE680yPjgwy-Waa0eX8PaEZmMsxnhJdaTAgtBkzu5woNlWbyTFLmW9cW0BLY6ohj4fXtTT9_uO5dyfvb0En54QJL8rdtyDhGTZ9tY4CCHrTjEJr9taC_AyB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211955"/>
            <a:ext cx="2286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34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8" descr="https://lh6.googleusercontent.com/L4k0OTUySYLUWgUiamNlIY8repFVBkx3jNm_Sf7t4Joafip9fdUNHiMdZcv22MHPc2l3n457PhjC8SiS9MhZO8jxNe-W8mToDLZ8X-d-C24kY9dA2blUTS0FcQ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6" y="4541282"/>
            <a:ext cx="3657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6.googleusercontent.com/055nm92Kr-sD97dgCDJAS39zzCnd-4-6-or5-SZZ_mDcB7t7VfvIva3BRuMbxoAjrnr1apl_lTXZ1HRX1CWQM5dJ5tNn7DJ4ofxC5O3DY9OrNjGRFSf2sndaJ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02" y="4255531"/>
            <a:ext cx="3324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8800" y="255164"/>
            <a:ext cx="3721100" cy="5332836"/>
          </a:xfrm>
        </p:spPr>
        <p:txBody>
          <a:bodyPr/>
          <a:lstStyle/>
          <a:p>
            <a:r>
              <a:rPr lang="en-US" sz="3200" dirty="0" smtClean="0"/>
              <a:t>The Data Journalism Process</a:t>
            </a:r>
            <a:r>
              <a:rPr lang="en-US" sz="3200" dirty="0" smtClean="0">
                <a:hlinkClick r:id="rId3"/>
              </a:rPr>
              <a:t/>
            </a:r>
            <a:br>
              <a:rPr lang="en-US" sz="3200" dirty="0" smtClean="0">
                <a:hlinkClick r:id="rId3"/>
              </a:rPr>
            </a:br>
            <a:r>
              <a:rPr lang="en-US" b="1" dirty="0" smtClean="0">
                <a:hlinkClick r:id="rId3"/>
              </a:rPr>
              <a:t>The Guardian: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Share Data</a:t>
            </a:r>
            <a:br>
              <a:rPr lang="en-US" dirty="0" smtClean="0"/>
            </a:br>
            <a:r>
              <a:rPr lang="en-US" dirty="0" smtClean="0"/>
              <a:t>2. Spread Sheets</a:t>
            </a:r>
            <a:br>
              <a:rPr lang="en-US" dirty="0" smtClean="0"/>
            </a:br>
            <a:r>
              <a:rPr lang="en-US" dirty="0" smtClean="0"/>
              <a:t>3. Perform Calculations</a:t>
            </a:r>
            <a:br>
              <a:rPr lang="en-US" dirty="0" smtClean="0"/>
            </a:br>
            <a:r>
              <a:rPr lang="en-US" dirty="0" smtClean="0"/>
              <a:t>4. Output</a:t>
            </a:r>
            <a:endParaRPr lang="en-US" dirty="0"/>
          </a:p>
        </p:txBody>
      </p:sp>
      <p:pic>
        <p:nvPicPr>
          <p:cNvPr id="7" name="Picture 6" descr="guardian-data-workflow-0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0"/>
            <a:ext cx="422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3425" y="1529944"/>
            <a:ext cx="8293374" cy="35847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1145" y="371431"/>
            <a:ext cx="6867838" cy="1143000"/>
          </a:xfrm>
        </p:spPr>
        <p:txBody>
          <a:bodyPr/>
          <a:lstStyle/>
          <a:p>
            <a:r>
              <a:rPr lang="en-US" dirty="0" smtClean="0"/>
              <a:t>The Data Journalism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7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929666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Data sources: breaking </a:t>
            </a:r>
            <a:r>
              <a:rPr lang="en-US" sz="2800" dirty="0" smtClean="0"/>
              <a:t>news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sources: theories to be explored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1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Data sources: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</a:t>
            </a:r>
            <a:r>
              <a:rPr lang="en-US" sz="3200" dirty="0"/>
              <a:t>E</a:t>
            </a:r>
            <a:r>
              <a:rPr lang="en-US" sz="3200" dirty="0" smtClean="0"/>
              <a:t>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66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sources: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Governance &amp; Security Indicators</a:t>
            </a:r>
            <a:endParaRPr lang="en-US" sz="3200" b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410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Recurring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4" y="1356108"/>
            <a:ext cx="8912646" cy="4256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/>
              </a:rPr>
              <a:t>Crime In Oman Visualized</a:t>
            </a:r>
            <a:r>
              <a:rPr lang="en-US" dirty="0" smtClean="0"/>
              <a:t>: For the first time, the government of Oman released crime data, which was visualized by a local blogger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87EC0-7867-4D1D-A103-812AA11CCF32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276d07f-d789-4d6c-a889-e8924010ee8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1157</Words>
  <Application>Microsoft Office PowerPoint</Application>
  <PresentationFormat>On-screen Show (4:3)</PresentationFormat>
  <Paragraphs>258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Wingdings</vt:lpstr>
      <vt:lpstr>Office Theme</vt:lpstr>
      <vt:lpstr>Finding Stories in Data</vt:lpstr>
      <vt:lpstr>Contents</vt:lpstr>
      <vt:lpstr>The Data Journalism Process</vt:lpstr>
      <vt:lpstr>The Data Journalism Process The Guardian:  1. Share Data 2. Spread Sheets 3. Perform Calculations 4. Output</vt:lpstr>
      <vt:lpstr>The Data Journalism Process</vt:lpstr>
      <vt:lpstr>Data sources</vt:lpstr>
      <vt:lpstr>Data sources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Sources of Data: Recurring Events</vt:lpstr>
      <vt:lpstr>Contents</vt:lpstr>
      <vt:lpstr>Exercise</vt:lpstr>
      <vt:lpstr>Contents</vt:lpstr>
      <vt:lpstr>Data Sources: Sent or Leaked Data</vt:lpstr>
      <vt:lpstr>Data sources: sent or leaked data</vt:lpstr>
      <vt:lpstr>Contents</vt:lpstr>
      <vt:lpstr>Data Sources: Breaking News</vt:lpstr>
      <vt:lpstr>Data sources: breaking news</vt:lpstr>
      <vt:lpstr>Data Sources: Theories to be Explored</vt:lpstr>
      <vt:lpstr>Data Sources: Theories to be explored</vt:lpstr>
      <vt:lpstr>Exercise</vt:lpstr>
      <vt:lpstr>Exercise</vt:lpstr>
      <vt:lpstr>Exercise</vt:lpstr>
      <vt:lpstr>Exercise</vt:lpstr>
      <vt:lpstr>Contents</vt:lpstr>
      <vt:lpstr>Summary &amp; Resources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81</cp:revision>
  <dcterms:created xsi:type="dcterms:W3CDTF">2012-01-25T18:54:33Z</dcterms:created>
  <dcterms:modified xsi:type="dcterms:W3CDTF">2014-05-26T08:32:21Z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