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8" r:id="rId5"/>
    <p:sldId id="295" r:id="rId6"/>
    <p:sldId id="339" r:id="rId7"/>
    <p:sldId id="357" r:id="rId8"/>
    <p:sldId id="338" r:id="rId9"/>
    <p:sldId id="363" r:id="rId10"/>
    <p:sldId id="293" r:id="rId11"/>
    <p:sldId id="333" r:id="rId12"/>
    <p:sldId id="334" r:id="rId13"/>
    <p:sldId id="364" r:id="rId14"/>
    <p:sldId id="329" r:id="rId15"/>
    <p:sldId id="330" r:id="rId16"/>
    <p:sldId id="365" r:id="rId17"/>
    <p:sldId id="358" r:id="rId18"/>
    <p:sldId id="366" r:id="rId19"/>
    <p:sldId id="340" r:id="rId20"/>
    <p:sldId id="367" r:id="rId21"/>
    <p:sldId id="359" r:id="rId22"/>
    <p:sldId id="360" r:id="rId23"/>
    <p:sldId id="361" r:id="rId24"/>
    <p:sldId id="368" r:id="rId25"/>
    <p:sldId id="332" r:id="rId26"/>
    <p:sldId id="362" r:id="rId27"/>
    <p:sldId id="336" r:id="rId28"/>
    <p:sldId id="369" r:id="rId29"/>
    <p:sldId id="37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61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3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84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4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4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50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5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85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7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36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23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02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6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8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5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2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4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6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amzar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umentcloud.org/hom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standardmedia.co.ke/?articleID=2000119918&amp;story_title=10-000-hidden-land-files-found-in-ministr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For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Understanding Data Formats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Machine readable and unstructured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Scanned and computer-generated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scanned images into useable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unstructured formats into machine readable formats</a:t>
            </a:r>
            <a:endParaRPr lang="en-US" sz="2400" dirty="0"/>
          </a:p>
          <a:p>
            <a:r>
              <a:rPr lang="en-US" sz="2400" b="1" dirty="0" smtClean="0"/>
              <a:t>Summary </a:t>
            </a:r>
            <a:r>
              <a:rPr lang="en-US" sz="2400" b="1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622453" y="725678"/>
            <a:ext cx="8229600" cy="6626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" dirty="0" smtClean="0">
                <a:solidFill>
                  <a:schemeClr val="tx2"/>
                </a:solidFill>
              </a:rPr>
              <a:t>PDFs</a:t>
            </a:r>
            <a:endParaRPr lang="en" dirty="0">
              <a:solidFill>
                <a:schemeClr val="tx2"/>
              </a:solidFill>
            </a:endParaRPr>
          </a:p>
        </p:txBody>
      </p:sp>
      <p:cxnSp>
        <p:nvCxnSpPr>
          <p:cNvPr id="7" name="Shape 31"/>
          <p:cNvCxnSpPr/>
          <p:nvPr/>
        </p:nvCxnSpPr>
        <p:spPr>
          <a:xfrm>
            <a:off x="3483550" y="1330300"/>
            <a:ext cx="2025000" cy="147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32"/>
          <p:cNvCxnSpPr/>
          <p:nvPr/>
        </p:nvCxnSpPr>
        <p:spPr>
          <a:xfrm flipH="1">
            <a:off x="3251499" y="1345000"/>
            <a:ext cx="251400" cy="3545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33"/>
          <p:cNvCxnSpPr/>
          <p:nvPr/>
        </p:nvCxnSpPr>
        <p:spPr>
          <a:xfrm>
            <a:off x="5508550" y="1330300"/>
            <a:ext cx="285300" cy="3501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34"/>
          <p:cNvSpPr txBox="1"/>
          <p:nvPr/>
        </p:nvSpPr>
        <p:spPr>
          <a:xfrm>
            <a:off x="1157450" y="1576875"/>
            <a:ext cx="2143199" cy="70692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Scanned </a:t>
            </a:r>
            <a:r>
              <a:rPr lang="en" sz="1800" b="1" dirty="0" smtClean="0">
                <a:solidFill>
                  <a:schemeClr val="tx2"/>
                </a:solidFill>
              </a:rPr>
              <a:t>Images (Unstructured, not searchable)</a:t>
            </a:r>
          </a:p>
          <a:p>
            <a:pPr lvl="0" rtl="0">
              <a:buNone/>
            </a:pPr>
            <a:endParaRPr lang="en" sz="1800" b="1" dirty="0">
              <a:solidFill>
                <a:schemeClr val="tx2"/>
              </a:solidFill>
            </a:endParaRPr>
          </a:p>
        </p:txBody>
      </p:sp>
      <p:sp>
        <p:nvSpPr>
          <p:cNvPr id="11" name="Shape 35"/>
          <p:cNvSpPr txBox="1"/>
          <p:nvPr/>
        </p:nvSpPr>
        <p:spPr>
          <a:xfrm>
            <a:off x="5508550" y="1762517"/>
            <a:ext cx="2564399" cy="6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Computer-generated (searchable)</a:t>
            </a:r>
          </a:p>
          <a:p>
            <a:endParaRPr lang="en" sz="1800" b="1" dirty="0">
              <a:solidFill>
                <a:schemeClr val="tx2"/>
              </a:solidFill>
            </a:endParaRPr>
          </a:p>
        </p:txBody>
      </p:sp>
      <p:pic>
        <p:nvPicPr>
          <p:cNvPr id="16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21175" y="2535477"/>
            <a:ext cx="1847850" cy="2609850"/>
          </a:xfrm>
          <a:prstGeom prst="rect">
            <a:avLst/>
          </a:prstGeom>
        </p:spPr>
      </p:pic>
      <p:pic>
        <p:nvPicPr>
          <p:cNvPr id="17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22870" y="3955375"/>
            <a:ext cx="1914525" cy="2686050"/>
          </a:xfrm>
          <a:prstGeom prst="rect">
            <a:avLst/>
          </a:prstGeom>
        </p:spPr>
      </p:pic>
      <p:sp>
        <p:nvSpPr>
          <p:cNvPr id="18" name="Shape 42"/>
          <p:cNvSpPr txBox="1"/>
          <p:nvPr/>
        </p:nvSpPr>
        <p:spPr>
          <a:xfrm>
            <a:off x="4232008" y="3182969"/>
            <a:ext cx="2143199" cy="35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 smtClean="0">
                <a:solidFill>
                  <a:schemeClr val="tx2"/>
                </a:solidFill>
              </a:rPr>
              <a:t>Tables (Structured, searchable)</a:t>
            </a:r>
            <a:endParaRPr lang="en" sz="1800" b="1" dirty="0">
              <a:solidFill>
                <a:schemeClr val="tx2"/>
              </a:solidFill>
            </a:endParaRPr>
          </a:p>
        </p:txBody>
      </p:sp>
      <p:sp>
        <p:nvSpPr>
          <p:cNvPr id="19" name="Shape 43"/>
          <p:cNvSpPr txBox="1"/>
          <p:nvPr/>
        </p:nvSpPr>
        <p:spPr>
          <a:xfrm>
            <a:off x="6889964" y="3163225"/>
            <a:ext cx="2143199" cy="521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Complex </a:t>
            </a:r>
            <a:r>
              <a:rPr lang="en" sz="1800" b="1" dirty="0" smtClean="0">
                <a:solidFill>
                  <a:schemeClr val="tx2"/>
                </a:solidFill>
              </a:rPr>
              <a:t>formats (Unstructured, searchable)</a:t>
            </a:r>
            <a:endParaRPr lang="en" sz="1800" b="1" dirty="0">
              <a:solidFill>
                <a:schemeClr val="tx2"/>
              </a:solidFill>
            </a:endParaRPr>
          </a:p>
        </p:txBody>
      </p:sp>
      <p:pic>
        <p:nvPicPr>
          <p:cNvPr id="20" name="Shape 4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08363" y="4020763"/>
            <a:ext cx="1905000" cy="268605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3300649" y="1388377"/>
            <a:ext cx="922221" cy="374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4029" y="1424354"/>
            <a:ext cx="804231" cy="338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508550" y="2475821"/>
            <a:ext cx="539710" cy="687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89964" y="2507333"/>
            <a:ext cx="546422" cy="675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3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Machine-generated </a:t>
            </a:r>
            <a:r>
              <a:rPr lang="en-US" dirty="0" err="1" smtClean="0">
                <a:solidFill>
                  <a:schemeClr val="tx2"/>
                </a:solidFill>
              </a:rPr>
              <a:t>PDFs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6736" y="1277957"/>
            <a:ext cx="65608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>
              <a:buClr>
                <a:schemeClr val="lt1"/>
              </a:buClr>
              <a:buSzPct val="166666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Copying and pasting into Excel does not usually 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marL="38100" lvl="0">
              <a:buClr>
                <a:schemeClr val="lt1"/>
              </a:buClr>
              <a:buSzPct val="166666"/>
            </a:pP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Free online 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tools for data in English:</a:t>
            </a: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cometdocs.com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pdftoexcelonline.com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zamzar.com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pdftoexcel.org</a:t>
            </a:r>
          </a:p>
          <a:p>
            <a:pPr lvl="0"/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Free desktop software</a:t>
            </a:r>
          </a:p>
          <a:p>
            <a:pPr marL="914400" lvl="1" indent="-3810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tabula.nerdpower.org</a:t>
            </a:r>
          </a:p>
          <a:p>
            <a:pPr marL="457200" lvl="0"/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829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Understanding Data Formats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Machine readable and unstructured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Scanned and computer-generated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scanned images into useable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unstructured formats into machine readable formats</a:t>
            </a:r>
            <a:endParaRPr lang="en-US" sz="2400" dirty="0"/>
          </a:p>
          <a:p>
            <a:r>
              <a:rPr lang="en-US" sz="2400" b="1" dirty="0" smtClean="0"/>
              <a:t>Summary </a:t>
            </a:r>
            <a:r>
              <a:rPr lang="en-US" sz="2400" b="1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Exercise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2162" y="1277957"/>
            <a:ext cx="70455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Open </a:t>
            </a:r>
            <a:r>
              <a:rPr lang="en-US" sz="2400" dirty="0"/>
              <a:t>the File: </a:t>
            </a:r>
            <a:r>
              <a:rPr lang="en-US" sz="2400" b="1" dirty="0"/>
              <a:t>Country Profile </a:t>
            </a:r>
            <a:r>
              <a:rPr lang="en-US" sz="2400" b="1" dirty="0" smtClean="0"/>
              <a:t>President’s Malaria </a:t>
            </a:r>
            <a:r>
              <a:rPr lang="en-US" sz="2400" b="1" dirty="0"/>
              <a:t>Initiative (PMI) </a:t>
            </a:r>
            <a:r>
              <a:rPr lang="en-US" sz="2400" dirty="0"/>
              <a:t>or </a:t>
            </a:r>
            <a:r>
              <a:rPr lang="en-US" sz="2400" b="1" dirty="0"/>
              <a:t>Maternal </a:t>
            </a:r>
            <a:r>
              <a:rPr lang="en-US" sz="2400" b="1" dirty="0" smtClean="0"/>
              <a:t>Index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Go </a:t>
            </a:r>
            <a:r>
              <a:rPr lang="en-US" sz="2400" dirty="0"/>
              <a:t>to </a:t>
            </a:r>
            <a:r>
              <a:rPr lang="en-US" sz="2400" u="sng" dirty="0" smtClean="0">
                <a:hlinkClick r:id="rId3"/>
              </a:rPr>
              <a:t>www.zamzar.com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smtClean="0"/>
              <a:t>Upload </a:t>
            </a:r>
            <a:r>
              <a:rPr lang="en-US" sz="2400" dirty="0"/>
              <a:t>your </a:t>
            </a:r>
            <a:r>
              <a:rPr lang="en-US" sz="2400" dirty="0" smtClean="0"/>
              <a:t>file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Select </a:t>
            </a:r>
            <a:r>
              <a:rPr lang="en-US" sz="2400" dirty="0"/>
              <a:t>“Convert to” </a:t>
            </a:r>
            <a:r>
              <a:rPr lang="en-US" sz="2400" dirty="0" err="1" smtClean="0"/>
              <a:t>xlx</a:t>
            </a:r>
            <a:r>
              <a:rPr lang="en-US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Enter </a:t>
            </a:r>
            <a:r>
              <a:rPr lang="en-US" sz="2400" dirty="0"/>
              <a:t>your e-mail </a:t>
            </a:r>
            <a:r>
              <a:rPr lang="en-US" sz="2400" dirty="0" smtClean="0"/>
              <a:t>address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You </a:t>
            </a:r>
            <a:r>
              <a:rPr lang="en-US" sz="2400" dirty="0"/>
              <a:t>should receive an e-mail when your document is </a:t>
            </a:r>
            <a:r>
              <a:rPr lang="en-US" sz="2400" dirty="0" smtClean="0"/>
              <a:t>ready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Also </a:t>
            </a:r>
            <a:r>
              <a:rPr lang="en-US" sz="2400" dirty="0"/>
              <a:t>try:</a:t>
            </a:r>
          </a:p>
          <a:p>
            <a:pPr lvl="1"/>
            <a:r>
              <a:rPr lang="en-US" sz="2400" dirty="0"/>
              <a:t>cometdocs.com</a:t>
            </a:r>
          </a:p>
          <a:p>
            <a:pPr lvl="1"/>
            <a:r>
              <a:rPr lang="en-US" sz="2400" dirty="0"/>
              <a:t>pdftoexcelonline.com</a:t>
            </a:r>
          </a:p>
          <a:p>
            <a:pPr lvl="1"/>
            <a:r>
              <a:rPr lang="en-US" sz="2400" dirty="0"/>
              <a:t>zamzar.com</a:t>
            </a:r>
          </a:p>
          <a:p>
            <a:pPr lvl="1"/>
            <a:r>
              <a:rPr lang="en-US" sz="2400" dirty="0"/>
              <a:t>pdftoexcel.org</a:t>
            </a:r>
          </a:p>
          <a:p>
            <a:pPr marL="514350" indent="-514350"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276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Understanding Data Formats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Machine readable and unstructured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Scanned and computer-generated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Converting scanned images into useable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unstructured formats into machine readable formats</a:t>
            </a:r>
            <a:endParaRPr lang="en-US" sz="2400" dirty="0"/>
          </a:p>
          <a:p>
            <a:r>
              <a:rPr lang="en-US" sz="2400" b="1" dirty="0" smtClean="0"/>
              <a:t>Summary </a:t>
            </a:r>
            <a:r>
              <a:rPr lang="en-US" sz="2400" b="1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Scanned Images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6736" y="1277957"/>
            <a:ext cx="656083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Optical Character Recognition Software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For documents that you can’t search or select text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Quality depends on quality of image, clarity of text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Adobe Acrobat Professional: paid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Google Docs: free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u="sng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Document Cloud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free. Advantage is that it allows you to annotate and publish your document as part of a multimedia publication. Your media outlet must request an account.</a:t>
            </a:r>
          </a:p>
        </p:txBody>
      </p:sp>
    </p:spTree>
    <p:extLst>
      <p:ext uri="{BB962C8B-B14F-4D97-AF65-F5344CB8AC3E}">
        <p14:creationId xmlns:p14="http://schemas.microsoft.com/office/powerpoint/2010/main" val="12370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Understanding Data Formats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Machine readable and unstructured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Scanned and computer-generated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scanned images into useable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unstructured formats into machine readable formats</a:t>
            </a:r>
            <a:endParaRPr lang="en-US" sz="2400" dirty="0"/>
          </a:p>
          <a:p>
            <a:r>
              <a:rPr lang="en-US" sz="2400" b="1" dirty="0" smtClean="0"/>
              <a:t>Summary </a:t>
            </a:r>
            <a:r>
              <a:rPr lang="en-US" sz="2400" b="1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Scanned Images Exercise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728" y="892366"/>
            <a:ext cx="25286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Open </a:t>
            </a:r>
            <a:r>
              <a:rPr lang="en-US" sz="2800" b="1" dirty="0"/>
              <a:t>Specimen Financial Statement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Open Google Drive (click on grid in the top right corner of G-mail and select Drive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79" y="1379118"/>
            <a:ext cx="5838095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9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Scanned Images Exercise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728" y="1415586"/>
            <a:ext cx="8070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/>
              <a:t>3.  Go </a:t>
            </a:r>
            <a:r>
              <a:rPr lang="en-US" sz="2800" dirty="0"/>
              <a:t>to Setting and Upload Settings</a:t>
            </a:r>
            <a:r>
              <a:rPr lang="en-US" sz="2800" dirty="0" smtClean="0"/>
              <a:t>: Select all options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76" y="2708248"/>
            <a:ext cx="6794653" cy="33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66" y="1766465"/>
            <a:ext cx="3215923" cy="4293423"/>
          </a:xfrm>
          <a:prstGeom prst="rect">
            <a:avLst/>
          </a:prstGeom>
        </p:spPr>
      </p:pic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1646736" y="43617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very common data format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71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Scanned Images Exercise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728" y="1415586"/>
            <a:ext cx="80701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/>
              <a:t>4. Next </a:t>
            </a:r>
            <a:r>
              <a:rPr lang="en-US" sz="2800" dirty="0"/>
              <a:t>to the Create button, click on the Upload button</a:t>
            </a:r>
          </a:p>
          <a:p>
            <a:pPr lvl="0"/>
            <a:r>
              <a:rPr lang="en-US" sz="2800" dirty="0" smtClean="0"/>
              <a:t>5.  Select </a:t>
            </a:r>
            <a:r>
              <a:rPr lang="en-US" sz="2800" dirty="0"/>
              <a:t>your PDF or Image file</a:t>
            </a:r>
          </a:p>
          <a:p>
            <a:pPr lvl="0"/>
            <a:r>
              <a:rPr lang="en-US" sz="2800" dirty="0" smtClean="0"/>
              <a:t>6.  Once </a:t>
            </a:r>
            <a:r>
              <a:rPr lang="en-US" sz="2800" dirty="0"/>
              <a:t>the file is uploaded it should appear on your drive with both the image and any text that Google was able to extract.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9" y="4093242"/>
            <a:ext cx="596348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Understanding Data Formats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Machine readable and unstructured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Scanned and computer-generated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scanned images into useable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Converting unstructured formats into machine readable formats</a:t>
            </a:r>
            <a:endParaRPr lang="en-US" sz="2400" b="1" dirty="0"/>
          </a:p>
          <a:p>
            <a:r>
              <a:rPr lang="en-US" sz="2400" b="1" dirty="0" smtClean="0"/>
              <a:t>Summary </a:t>
            </a:r>
            <a:r>
              <a:rPr lang="en-US" sz="2400" b="1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Unstructured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6736" y="1277957"/>
            <a:ext cx="65608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lvl="0" indent="-457200">
              <a:buSzPct val="166666"/>
              <a:buFont typeface="Arial" panose="020B0604020202020204" pitchFamily="34" charset="0"/>
              <a:buChar char="•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Columns, data divided among various lines, mixed with 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495300" lvl="0" indent="-457200">
              <a:buSzPct val="166666"/>
              <a:buFont typeface="Arial" panose="020B0604020202020204" pitchFamily="34" charset="0"/>
              <a:buChar char="•"/>
            </a:pP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 lvl="0" indent="-457200">
              <a:buSzPct val="166666"/>
              <a:buFont typeface="Arial" panose="020B0604020202020204" pitchFamily="34" charset="0"/>
              <a:buChar char="•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Automatic tools probably won’t 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marL="495300" lvl="0" indent="-457200">
              <a:buSzPct val="166666"/>
              <a:buFont typeface="Arial" panose="020B0604020202020204" pitchFamily="34" charset="0"/>
              <a:buChar char="•"/>
            </a:pP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 lvl="0" indent="-457200">
              <a:buSzPct val="166666"/>
              <a:buFont typeface="Arial" panose="020B0604020202020204" pitchFamily="34" charset="0"/>
              <a:buChar char="•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The PDFs will have to be extracted and a programmer will use programming language to 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script to 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extract the data that you want</a:t>
            </a:r>
          </a:p>
        </p:txBody>
      </p:sp>
    </p:spTree>
    <p:extLst>
      <p:ext uri="{BB962C8B-B14F-4D97-AF65-F5344CB8AC3E}">
        <p14:creationId xmlns:p14="http://schemas.microsoft.com/office/powerpoint/2010/main" val="1170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Unstructured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www.ibm.com/developerworks/data/library/techarticle/dm-0906textanalysis/unstructuredtostruc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83" y="1391931"/>
            <a:ext cx="54483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67971" y="3894100"/>
            <a:ext cx="64338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>
              <a:buSzPct val="166666"/>
            </a:pP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example. A script might extract the text after “Name:” and put the text that follows into a column on a spreadsheet with the column header “Name”</a:t>
            </a: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Unstructured: Scraper Wiki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6438" y="1340572"/>
            <a:ext cx="8857561" cy="5107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9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Understanding Data Formats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Machine readable and unstructured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Scanned and computer-generated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scanned images into useable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unstructured formats into machine readable formats</a:t>
            </a:r>
            <a:endParaRPr lang="en-US" sz="2400" dirty="0"/>
          </a:p>
          <a:p>
            <a:r>
              <a:rPr lang="en-US" sz="2400" b="1" dirty="0" smtClean="0"/>
              <a:t>Summary </a:t>
            </a:r>
            <a:r>
              <a:rPr lang="en-US" sz="2400" b="1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Need help liberating your data?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Download Tabula tabula.nerdpower.org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Ask </a:t>
            </a:r>
            <a:r>
              <a:rPr lang="en-US" dirty="0"/>
              <a:t>the School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Join </a:t>
            </a:r>
            <a:r>
              <a:rPr lang="en-US" dirty="0"/>
              <a:t>the data driven journalism </a:t>
            </a:r>
            <a:r>
              <a:rPr lang="en-US" dirty="0" err="1"/>
              <a:t>listserve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Join </a:t>
            </a:r>
            <a:r>
              <a:rPr lang="en-US" dirty="0"/>
              <a:t>the Hacks/Hackers Nairobi Google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and go to the next meeting or post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question and ask for volunteers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Visit </a:t>
            </a:r>
            <a:r>
              <a:rPr lang="en-US" dirty="0"/>
              <a:t>the </a:t>
            </a:r>
            <a:r>
              <a:rPr lang="en-US" dirty="0" err="1"/>
              <a:t>Internews</a:t>
            </a:r>
            <a:r>
              <a:rPr lang="en-US" dirty="0"/>
              <a:t> data journalism team for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Join our session for data scraping without programming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is Collected Every Time Something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Voted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Surveyed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is Data?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32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is Data?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521"/>
            <a:ext cx="9144000" cy="4318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265" y="5761822"/>
            <a:ext cx="72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The Standard</a:t>
            </a:r>
            <a:r>
              <a:rPr lang="en-US" dirty="0" smtClean="0"/>
              <a:t>, May 12,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Understanding Data Formats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Machine readable and unstructured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Scanned and computer-generated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scanned images into useable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unstructured formats into machine readable formats</a:t>
            </a:r>
            <a:endParaRPr lang="en-US" sz="2400" dirty="0"/>
          </a:p>
          <a:p>
            <a:r>
              <a:rPr lang="en-US" sz="2400" b="1" dirty="0" smtClean="0"/>
              <a:t>Summary </a:t>
            </a:r>
            <a:r>
              <a:rPr lang="en-US" sz="2400" b="1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46736" y="259909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266940"/>
            <a:ext cx="6089720" cy="490250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Understanding Data Formats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Machine readable and unstructured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Scanned and computer-generated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scanned images into useable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Converting unstructured formats into machine readable formats</a:t>
            </a:r>
            <a:endParaRPr lang="en-US" sz="2400" dirty="0"/>
          </a:p>
          <a:p>
            <a:r>
              <a:rPr lang="en-US" sz="2400" b="1" dirty="0" smtClean="0"/>
              <a:t>Summary </a:t>
            </a:r>
            <a:r>
              <a:rPr lang="en-US" sz="2400" b="1" dirty="0"/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Understanding Data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191536"/>
            <a:ext cx="608972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readable</a:t>
            </a:r>
          </a:p>
          <a:p>
            <a:r>
              <a:rPr lang="en-US" sz="2800" dirty="0"/>
              <a:t>CSV (comma-separated values) or </a:t>
            </a:r>
            <a:r>
              <a:rPr lang="en-US" sz="2800" dirty="0" err="1"/>
              <a:t>TSV</a:t>
            </a:r>
            <a:r>
              <a:rPr lang="en-US" sz="2800" dirty="0"/>
              <a:t> (tab-separated values</a:t>
            </a:r>
            <a:r>
              <a:rPr lang="en-US" sz="2800" dirty="0" smtClean="0"/>
              <a:t>), Excel (.</a:t>
            </a:r>
            <a:r>
              <a:rPr lang="en-US" sz="2800" dirty="0" err="1" smtClean="0"/>
              <a:t>xls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Unstructured</a:t>
            </a:r>
          </a:p>
          <a:p>
            <a:r>
              <a:rPr lang="en-US" sz="2800" dirty="0"/>
              <a:t>(PDF, Word) and bitmap images (GIF, JPEG, </a:t>
            </a:r>
            <a:r>
              <a:rPr lang="en-US" sz="2800" dirty="0" err="1"/>
              <a:t>PNG</a:t>
            </a:r>
            <a:r>
              <a:rPr lang="en-US" sz="2800" dirty="0"/>
              <a:t>, </a:t>
            </a:r>
            <a:r>
              <a:rPr lang="en-US" sz="2800" dirty="0" smtClean="0"/>
              <a:t>BMP)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Understanding Data Formats: Machine Readable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2" y="1446978"/>
            <a:ext cx="8868578" cy="46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Understanding Data Formats Unstructured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5" y="1814287"/>
            <a:ext cx="784016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87EC0-7867-4D1D-A103-812AA11CCF32}">
  <ds:schemaRefs>
    <ds:schemaRef ds:uri="c276d07f-d789-4d6c-a889-e8924010ee82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781</Words>
  <Application>Microsoft Office PowerPoint</Application>
  <PresentationFormat>On-screen Show (4:3)</PresentationFormat>
  <Paragraphs>189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Courier New</vt:lpstr>
      <vt:lpstr>Wingdings</vt:lpstr>
      <vt:lpstr>Office Theme</vt:lpstr>
      <vt:lpstr>Finding Data For Stories</vt:lpstr>
      <vt:lpstr>A very common data format …</vt:lpstr>
      <vt:lpstr>Where is Data?</vt:lpstr>
      <vt:lpstr>Where is Data?</vt:lpstr>
      <vt:lpstr>Contents</vt:lpstr>
      <vt:lpstr>Contents</vt:lpstr>
      <vt:lpstr>Understanding Data Formats</vt:lpstr>
      <vt:lpstr>Understanding Data Formats: Machine Readable</vt:lpstr>
      <vt:lpstr>Understanding Data Formats Unstructured</vt:lpstr>
      <vt:lpstr>Contents</vt:lpstr>
      <vt:lpstr>Understanding Data Formats</vt:lpstr>
      <vt:lpstr>Understanding Data Formats: Machine-generated PDFs</vt:lpstr>
      <vt:lpstr>Contents</vt:lpstr>
      <vt:lpstr>Understanding Data Formats: Exercise</vt:lpstr>
      <vt:lpstr>Contents</vt:lpstr>
      <vt:lpstr>Understanding Data Formats: Scanned Images</vt:lpstr>
      <vt:lpstr>Contents</vt:lpstr>
      <vt:lpstr>Understanding Data Formats: Scanned Images Exercise</vt:lpstr>
      <vt:lpstr>Understanding Data Formats: Scanned Images Exercise</vt:lpstr>
      <vt:lpstr>Understanding Data Formats: Scanned Images Exercise</vt:lpstr>
      <vt:lpstr>Contents</vt:lpstr>
      <vt:lpstr>Understanding Data Formats: Unstructured</vt:lpstr>
      <vt:lpstr>Understanding Data Formats: Unstructured</vt:lpstr>
      <vt:lpstr>Understanding Data Formats: Unstructured: Scraper Wiki</vt:lpstr>
      <vt:lpstr>Contents</vt:lpstr>
      <vt:lpstr>Summary and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107</cp:revision>
  <dcterms:created xsi:type="dcterms:W3CDTF">2012-01-25T18:54:33Z</dcterms:created>
  <dcterms:modified xsi:type="dcterms:W3CDTF">2014-05-20T10:50:51Z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