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58" r:id="rId5"/>
    <p:sldId id="265" r:id="rId6"/>
    <p:sldId id="357" r:id="rId7"/>
    <p:sldId id="358" r:id="rId8"/>
    <p:sldId id="359" r:id="rId9"/>
    <p:sldId id="367" r:id="rId10"/>
    <p:sldId id="360" r:id="rId11"/>
    <p:sldId id="361" r:id="rId12"/>
    <p:sldId id="267" r:id="rId13"/>
    <p:sldId id="362" r:id="rId14"/>
    <p:sldId id="351" r:id="rId15"/>
    <p:sldId id="363" r:id="rId16"/>
    <p:sldId id="364" r:id="rId17"/>
    <p:sldId id="366" r:id="rId18"/>
    <p:sldId id="307" r:id="rId19"/>
    <p:sldId id="36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BF"/>
    <a:srgbClr val="01499E"/>
    <a:srgbClr val="A4D077"/>
    <a:srgbClr val="FFA01C"/>
    <a:srgbClr val="5C4F3D"/>
    <a:srgbClr val="123D81"/>
    <a:srgbClr val="001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0AA29-FC71-4041-A51D-B6540851773D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1CC94-CC7C-42CF-8BC5-F3798244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38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73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01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5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51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80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34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23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8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1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5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96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37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_ppt_slides_r105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035" y="332631"/>
            <a:ext cx="7772400" cy="973229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035" y="1305860"/>
            <a:ext cx="7772400" cy="590320"/>
          </a:xfrm>
        </p:spPr>
        <p:txBody>
          <a:bodyPr>
            <a:normAutofit/>
          </a:bodyPr>
          <a:lstStyle>
            <a:lvl1pPr marL="0" indent="0" algn="l">
              <a:buNone/>
              <a:defRPr sz="2500">
                <a:solidFill>
                  <a:srgbClr val="5C4F3D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35" y="5722972"/>
            <a:ext cx="2668155" cy="8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26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7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667"/>
          <a:stretch/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rgbClr val="123D81"/>
                </a:solidFill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07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7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pic>
        <p:nvPicPr>
          <p:cNvPr id="15" name="Picture 14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7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_ppt_slides_r1056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pic>
        <p:nvPicPr>
          <p:cNvPr id="14" name="Picture 13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46736" y="623465"/>
            <a:ext cx="6867838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646735" y="1937604"/>
            <a:ext cx="6089721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2577366"/>
            <a:ext cx="6089720" cy="39512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Arial"/>
                <a:cs typeface="Arial"/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24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6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pic>
        <p:nvPicPr>
          <p:cNvPr id="12" name="Picture 11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8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_ppt_slides_r105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rgbClr val="123D81"/>
                </a:solidFill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20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pic>
        <p:nvPicPr>
          <p:cNvPr id="15" name="Picture 14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52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olor_horizontal_Tag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46736" y="623465"/>
            <a:ext cx="6867838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646735" y="1937604"/>
            <a:ext cx="6089721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2577366"/>
            <a:ext cx="6089720" cy="39512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Arial"/>
                <a:cs typeface="Arial"/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IN_ppt_slides_r1058.jp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r="95453"/>
          <a:stretch/>
        </p:blipFill>
        <p:spPr>
          <a:xfrm>
            <a:off x="0" y="0"/>
            <a:ext cx="266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5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8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r="95453"/>
          <a:stretch/>
        </p:blipFill>
        <p:spPr>
          <a:xfrm>
            <a:off x="0" y="0"/>
            <a:ext cx="266928" cy="6858000"/>
          </a:xfrm>
          <a:prstGeom prst="rect">
            <a:avLst/>
          </a:prstGeom>
        </p:spPr>
      </p:pic>
      <p:pic>
        <p:nvPicPr>
          <p:cNvPr id="10" name="Picture 9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8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color_horizontal_Tag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190" y="5526198"/>
            <a:ext cx="2668155" cy="8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02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5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035" y="4581148"/>
            <a:ext cx="7772400" cy="973229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035" y="5554377"/>
            <a:ext cx="7772400" cy="590320"/>
          </a:xfrm>
        </p:spPr>
        <p:txBody>
          <a:bodyPr>
            <a:normAutofit/>
          </a:bodyPr>
          <a:lstStyle>
            <a:lvl1pPr marL="0" indent="0" algn="l">
              <a:buNone/>
              <a:defRPr sz="2500">
                <a:solidFill>
                  <a:srgbClr val="5C4F3D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35" y="231205"/>
            <a:ext cx="2668155" cy="8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15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1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0058BF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27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1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FFA01C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89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10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A4D077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69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5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48"/>
          <a:stretch/>
        </p:blipFill>
        <p:spPr>
          <a:xfrm>
            <a:off x="0" y="0"/>
            <a:ext cx="9144000" cy="1498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rgbClr val="123D81"/>
                </a:solidFill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71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5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3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46736" y="623465"/>
            <a:ext cx="6867838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646735" y="1937604"/>
            <a:ext cx="6089721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2577366"/>
            <a:ext cx="6089720" cy="39512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Arial"/>
                <a:cs typeface="Arial"/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28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pic>
        <p:nvPicPr>
          <p:cNvPr id="11" name="Picture 10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78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6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2" r:id="rId4"/>
    <p:sldLayoutId id="2147483661" r:id="rId5"/>
    <p:sldLayoutId id="2147483650" r:id="rId6"/>
    <p:sldLayoutId id="2147483653" r:id="rId7"/>
    <p:sldLayoutId id="2147483655" r:id="rId8"/>
    <p:sldLayoutId id="2147483667" r:id="rId9"/>
    <p:sldLayoutId id="2147483663" r:id="rId10"/>
    <p:sldLayoutId id="2147483666" r:id="rId11"/>
    <p:sldLayoutId id="2147483668" r:id="rId12"/>
    <p:sldLayoutId id="2147483675" r:id="rId13"/>
    <p:sldLayoutId id="2147483671" r:id="rId14"/>
    <p:sldLayoutId id="2147483672" r:id="rId15"/>
    <p:sldLayoutId id="2147483673" r:id="rId16"/>
    <p:sldLayoutId id="2147483676" r:id="rId17"/>
    <p:sldLayoutId id="2147483669" r:id="rId18"/>
    <p:sldLayoutId id="2147483682" r:id="rId1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advanced_search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hntedesco.net/blog/2012/06/21/how-to-solve-impossible-problems-daniel-russells-awesome-google-search-technique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://www.google.com/alert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sinessweek.com/news/2014-05-22/kenya-bids-to-revive-ailing-tourism-as-al-shabaab-vows-wider-war" TargetMode="External"/><Relationship Id="rId2" Type="http://schemas.openxmlformats.org/officeDocument/2006/relationships/hyperlink" Target="http://www.the-star.co.ke/news/article-168071/tourism-players-want-state-waive-taxes" TargetMode="Externa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knbs.or.ke/" TargetMode="External"/><Relationship Id="rId3" Type="http://schemas.openxmlformats.org/officeDocument/2006/relationships/hyperlink" Target="http://www.marsgroupkenya.org/" TargetMode="External"/><Relationship Id="rId7" Type="http://schemas.openxmlformats.org/officeDocument/2006/relationships/hyperlink" Target="http://wbi.worldbank.org/boost/country/keny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://www.ieakenya.or.ke/" TargetMode="External"/><Relationship Id="rId11" Type="http://schemas.openxmlformats.org/officeDocument/2006/relationships/hyperlink" Target="http://www.treasury.go.ke/" TargetMode="External"/><Relationship Id="rId5" Type="http://schemas.openxmlformats.org/officeDocument/2006/relationships/hyperlink" Target="http://internationalbudget.org/county-budgets-2/" TargetMode="External"/><Relationship Id="rId10" Type="http://schemas.openxmlformats.org/officeDocument/2006/relationships/hyperlink" Target="https://opendata.go.ke/" TargetMode="External"/><Relationship Id="rId4" Type="http://schemas.openxmlformats.org/officeDocument/2006/relationships/hyperlink" Target="http://africaopendata.org/dataset" TargetMode="External"/><Relationship Id="rId9" Type="http://schemas.openxmlformats.org/officeDocument/2006/relationships/hyperlink" Target="http://e-promis.treasury.go.ke/e-promi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angedetection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addons.mozilla.org/en-US/firefox/addon/update-scanner/?src=userprofile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m/publicdata/directory" TargetMode="External"/><Relationship Id="rId13" Type="http://schemas.openxmlformats.org/officeDocument/2006/relationships/hyperlink" Target="http://abigbang.wikidot.com/opendata-list-of-resources" TargetMode="External"/><Relationship Id="rId18" Type="http://schemas.openxmlformats.org/officeDocument/2006/relationships/hyperlink" Target="http://www.quora.com/Data/Where-can-I-get-large-datasets-open-to-the-public" TargetMode="External"/><Relationship Id="rId26" Type="http://schemas.openxmlformats.org/officeDocument/2006/relationships/hyperlink" Target="http://geodata.grid.unep.ch/" TargetMode="External"/><Relationship Id="rId3" Type="http://schemas.openxmlformats.org/officeDocument/2006/relationships/hyperlink" Target="http://www.who.int/research/en/" TargetMode="External"/><Relationship Id="rId21" Type="http://schemas.openxmlformats.org/officeDocument/2006/relationships/hyperlink" Target="http://datamarket.com/" TargetMode="External"/><Relationship Id="rId7" Type="http://schemas.openxmlformats.org/officeDocument/2006/relationships/hyperlink" Target="http://www.guardian.co.uk/world-government-data" TargetMode="External"/><Relationship Id="rId12" Type="http://schemas.openxmlformats.org/officeDocument/2006/relationships/hyperlink" Target="http://freegisdata.rtwilson.com/" TargetMode="External"/><Relationship Id="rId17" Type="http://schemas.openxmlformats.org/officeDocument/2006/relationships/hyperlink" Target="http://www.datawrangling.com/some-datasets-available-on-the-web" TargetMode="External"/><Relationship Id="rId25" Type="http://schemas.openxmlformats.org/officeDocument/2006/relationships/hyperlink" Target="http://www.naturalearthdata.com/" TargetMode="External"/><Relationship Id="rId2" Type="http://schemas.openxmlformats.org/officeDocument/2006/relationships/notesSlide" Target="../notesSlides/notesSlide7.xml"/><Relationship Id="rId16" Type="http://schemas.openxmlformats.org/officeDocument/2006/relationships/hyperlink" Target="http://africaopendata.org/" TargetMode="External"/><Relationship Id="rId20" Type="http://schemas.openxmlformats.org/officeDocument/2006/relationships/hyperlink" Target="http://www.infochimps.com/" TargetMode="External"/><Relationship Id="rId29" Type="http://schemas.openxmlformats.org/officeDocument/2006/relationships/hyperlink" Target="http://www.landmatrix.org/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://datacatalogs.org/" TargetMode="External"/><Relationship Id="rId11" Type="http://schemas.openxmlformats.org/officeDocument/2006/relationships/hyperlink" Target="http://www.factual.com/" TargetMode="External"/><Relationship Id="rId24" Type="http://schemas.openxmlformats.org/officeDocument/2006/relationships/hyperlink" Target="http://opencorporates.com/" TargetMode="External"/><Relationship Id="rId5" Type="http://schemas.openxmlformats.org/officeDocument/2006/relationships/hyperlink" Target="http://data.worldbank.org/" TargetMode="External"/><Relationship Id="rId15" Type="http://schemas.openxmlformats.org/officeDocument/2006/relationships/hyperlink" Target="http://www.wri.org/" TargetMode="External"/><Relationship Id="rId23" Type="http://schemas.openxmlformats.org/officeDocument/2006/relationships/hyperlink" Target="http://investigativedashboard.org/" TargetMode="External"/><Relationship Id="rId28" Type="http://schemas.openxmlformats.org/officeDocument/2006/relationships/hyperlink" Target="http://www.transparency.org/research/cpi/overview" TargetMode="External"/><Relationship Id="rId10" Type="http://schemas.openxmlformats.org/officeDocument/2006/relationships/hyperlink" Target="http://wiki.dbpedia.org/Datasets" TargetMode="External"/><Relationship Id="rId19" Type="http://schemas.openxmlformats.org/officeDocument/2006/relationships/hyperlink" Target="http://www.programmableweb.com/apis/directory/" TargetMode="External"/><Relationship Id="rId4" Type="http://schemas.openxmlformats.org/officeDocument/2006/relationships/hyperlink" Target="http://data.un.org/" TargetMode="External"/><Relationship Id="rId9" Type="http://schemas.openxmlformats.org/officeDocument/2006/relationships/hyperlink" Target="http://thedatahub.org/" TargetMode="External"/><Relationship Id="rId14" Type="http://schemas.openxmlformats.org/officeDocument/2006/relationships/hyperlink" Target="http://oad.simmons.edu/oadwiki/Data_repositories#Energy" TargetMode="External"/><Relationship Id="rId22" Type="http://schemas.openxmlformats.org/officeDocument/2006/relationships/hyperlink" Target="http://offshoreleaks.icij.org/" TargetMode="External"/><Relationship Id="rId27" Type="http://schemas.openxmlformats.org/officeDocument/2006/relationships/hyperlink" Target="http://www.aiddata.org/content/index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Data On the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53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440675" y="0"/>
            <a:ext cx="82891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>
                <a:solidFill>
                  <a:srgbClr val="123D8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Finding Data on the Web: </a:t>
            </a:r>
          </a:p>
          <a:p>
            <a:r>
              <a:rPr lang="en-US" dirty="0" smtClean="0">
                <a:hlinkClick r:id="rId3"/>
              </a:rPr>
              <a:t>Google Advanced Searches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00" y="1145876"/>
            <a:ext cx="8912599" cy="445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8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4"/>
          <p:cNvSpPr txBox="1">
            <a:spLocks noGrp="1"/>
          </p:cNvSpPr>
          <p:nvPr>
            <p:ph type="title"/>
          </p:nvPr>
        </p:nvSpPr>
        <p:spPr>
          <a:xfrm>
            <a:off x="500219" y="261458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solidFill>
                  <a:schemeClr val="hlink"/>
                </a:solidFill>
                <a:hlinkClick r:id="rId3"/>
              </a:rPr>
              <a:t>Finding Data: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Advanced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Google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Searches Shortcuts</a:t>
            </a:r>
            <a:endParaRPr lang="en" u="sng" dirty="0">
              <a:solidFill>
                <a:schemeClr val="hlink"/>
              </a:solidFill>
              <a:hlinkClick r:id="rId3"/>
            </a:endParaRPr>
          </a:p>
        </p:txBody>
      </p:sp>
      <p:sp>
        <p:nvSpPr>
          <p:cNvPr id="5" name="Shape 95"/>
          <p:cNvSpPr txBox="1">
            <a:spLocks noGrp="1"/>
          </p:cNvSpPr>
          <p:nvPr>
            <p:ph type="body" idx="1"/>
          </p:nvPr>
        </p:nvSpPr>
        <p:spPr>
          <a:xfrm>
            <a:off x="500219" y="1418629"/>
            <a:ext cx="8229600" cy="52696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buClr>
                <a:schemeClr val="lt1"/>
              </a:buClr>
              <a:buSzPct val="166666"/>
            </a:pPr>
            <a:r>
              <a:rPr lang="en" dirty="0"/>
              <a:t>Type OR to find variations of the same search: </a:t>
            </a:r>
            <a:r>
              <a:rPr lang="en" dirty="0" smtClean="0"/>
              <a:t>Kenya “tourism” </a:t>
            </a:r>
            <a:r>
              <a:rPr lang="en" dirty="0"/>
              <a:t>OR </a:t>
            </a:r>
            <a:r>
              <a:rPr lang="en" dirty="0" smtClean="0"/>
              <a:t>“tourists” </a:t>
            </a:r>
            <a:r>
              <a:rPr lang="en" dirty="0"/>
              <a:t>OR </a:t>
            </a:r>
            <a:r>
              <a:rPr lang="en" dirty="0" smtClean="0"/>
              <a:t>“visitors”</a:t>
            </a:r>
          </a:p>
          <a:p>
            <a:pPr marL="38100" lvl="0">
              <a:buClr>
                <a:schemeClr val="lt1"/>
              </a:buClr>
              <a:buSzPct val="166666"/>
            </a:pPr>
            <a:r>
              <a:rPr lang="en" dirty="0" smtClean="0"/>
              <a:t>Use quotes to search for phrases “</a:t>
            </a:r>
            <a:r>
              <a:rPr lang="en-US" dirty="0"/>
              <a:t>Kenya National Bureau of Statistics</a:t>
            </a:r>
            <a:r>
              <a:rPr lang="en" dirty="0" smtClean="0"/>
              <a:t>” </a:t>
            </a:r>
          </a:p>
          <a:p>
            <a:pPr marL="457200" lvl="0" indent="-419100"/>
            <a:r>
              <a:rPr lang="en" dirty="0" smtClean="0"/>
              <a:t>Narrow </a:t>
            </a:r>
            <a:r>
              <a:rPr lang="en" dirty="0"/>
              <a:t>search to </a:t>
            </a:r>
            <a:r>
              <a:rPr lang="en" dirty="0" smtClean="0"/>
              <a:t>specific website</a:t>
            </a:r>
            <a:r>
              <a:rPr lang="en" dirty="0"/>
              <a:t>: “site:url” </a:t>
            </a:r>
            <a:r>
              <a:rPr lang="en" dirty="0" smtClean="0"/>
              <a:t>Example “site:</a:t>
            </a:r>
            <a:r>
              <a:rPr lang="en-US" dirty="0"/>
              <a:t>www.tourism.go.ke</a:t>
            </a:r>
            <a:r>
              <a:rPr lang="en" dirty="0" smtClean="0"/>
              <a:t>” </a:t>
            </a:r>
          </a:p>
          <a:p>
            <a:pPr marL="457200" lvl="0" indent="-419100"/>
            <a:r>
              <a:rPr lang="en" dirty="0" smtClean="0"/>
              <a:t>Narrow </a:t>
            </a:r>
            <a:r>
              <a:rPr lang="en" dirty="0"/>
              <a:t>search to filetype: “Filetype:[extension</a:t>
            </a:r>
            <a:r>
              <a:rPr lang="en" dirty="0" smtClean="0"/>
              <a:t>]”</a:t>
            </a:r>
          </a:p>
          <a:p>
            <a:pPr marL="457200" lvl="0" indent="-419100"/>
            <a:r>
              <a:rPr lang="en" dirty="0" smtClean="0"/>
              <a:t>Example</a:t>
            </a:r>
            <a:r>
              <a:rPr lang="en" dirty="0"/>
              <a:t>: </a:t>
            </a:r>
            <a:r>
              <a:rPr lang="en-US" dirty="0" err="1"/>
              <a:t>site:www.tourism.go.ke</a:t>
            </a:r>
            <a:r>
              <a:rPr lang="en-US" dirty="0"/>
              <a:t> </a:t>
            </a:r>
            <a:r>
              <a:rPr lang="en-US" dirty="0" err="1" smtClean="0"/>
              <a:t>filetype:xls</a:t>
            </a:r>
            <a:endParaRPr lang="en-US" dirty="0" smtClean="0"/>
          </a:p>
          <a:p>
            <a:pPr marL="457200" lvl="0" indent="-419100"/>
            <a:r>
              <a:rPr lang="en-US" dirty="0" smtClean="0"/>
              <a:t>Also </a:t>
            </a:r>
            <a:r>
              <a:rPr lang="en-US" dirty="0"/>
              <a:t>try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http://www.google.com/advanced_search</a:t>
            </a:r>
            <a:endParaRPr lang="en" u="sng" dirty="0" smtClean="0">
              <a:solidFill>
                <a:schemeClr val="hlink"/>
              </a:solidFill>
              <a:hlinkClick r:id="rId4"/>
            </a:endParaRPr>
          </a:p>
          <a:p>
            <a:pPr marL="38100" lvl="0">
              <a:buClr>
                <a:schemeClr val="lt1"/>
              </a:buClr>
              <a:buSzPct val="166666"/>
            </a:pPr>
            <a:r>
              <a:rPr lang="en" u="sng" dirty="0" smtClean="0">
                <a:solidFill>
                  <a:schemeClr val="hlink"/>
                </a:solidFill>
                <a:hlinkClick r:id="rId4"/>
              </a:rPr>
              <a:t>Google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alerts</a:t>
            </a:r>
            <a:r>
              <a:rPr lang="en" dirty="0"/>
              <a:t>: get notified about your beat</a:t>
            </a:r>
          </a:p>
        </p:txBody>
      </p:sp>
    </p:spTree>
    <p:extLst>
      <p:ext uri="{BB962C8B-B14F-4D97-AF65-F5344CB8AC3E}">
        <p14:creationId xmlns:p14="http://schemas.microsoft.com/office/powerpoint/2010/main" val="115550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 smtClean="0"/>
              <a:t>Get back into your two groups: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hlinkClick r:id="rId2"/>
              </a:rPr>
              <a:t>Tourism Players Want State to Wave Taxes</a:t>
            </a:r>
            <a:endParaRPr lang="en-US" sz="3200" dirty="0" smtClean="0">
              <a:hlinkClick r:id="rId3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hlinkClick r:id="rId3"/>
              </a:rPr>
              <a:t>Kenya </a:t>
            </a:r>
            <a:r>
              <a:rPr lang="en-US" sz="3200" dirty="0">
                <a:hlinkClick r:id="rId3"/>
              </a:rPr>
              <a:t>Bids to Revive Tourism as al-</a:t>
            </a:r>
            <a:r>
              <a:rPr lang="en-US" sz="3200" dirty="0" err="1">
                <a:hlinkClick r:id="rId3"/>
              </a:rPr>
              <a:t>Shabaab</a:t>
            </a:r>
            <a:r>
              <a:rPr lang="en-US" sz="3200" dirty="0">
                <a:hlinkClick r:id="rId3"/>
              </a:rPr>
              <a:t> Vows Broader </a:t>
            </a:r>
            <a:r>
              <a:rPr lang="en-US" sz="3200" dirty="0" smtClean="0">
                <a:hlinkClick r:id="rId3"/>
              </a:rPr>
              <a:t>War</a:t>
            </a:r>
            <a:endParaRPr lang="en-US" sz="3200" dirty="0"/>
          </a:p>
          <a:p>
            <a:pPr marL="457200" lvl="1" indent="0">
              <a:buNone/>
            </a:pPr>
            <a:endParaRPr lang="en-US" sz="3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Data on the Web: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4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Return to your lists of data that would enrich Kenyan tourism coverage</a:t>
            </a:r>
          </a:p>
          <a:p>
            <a:pPr marL="514350" indent="-514350">
              <a:buAutoNum type="arabicPeriod"/>
            </a:pPr>
            <a:r>
              <a:rPr lang="en-US" dirty="0" smtClean="0"/>
              <a:t>Search for data using databases and advanced searches.</a:t>
            </a:r>
          </a:p>
          <a:p>
            <a:pPr marL="514350" indent="-514350">
              <a:buAutoNum type="arabicPeriod"/>
            </a:pPr>
            <a:r>
              <a:rPr lang="en-US" dirty="0" smtClean="0"/>
              <a:t>Categorize the data you have by story angle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Data on the Web: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7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How feasible is it for tourists from the East </a:t>
            </a:r>
            <a:r>
              <a:rPr lang="en-US" dirty="0"/>
              <a:t>to replace tourist from the </a:t>
            </a:r>
            <a:r>
              <a:rPr lang="en-US" dirty="0" smtClean="0"/>
              <a:t>West?</a:t>
            </a:r>
          </a:p>
          <a:p>
            <a:pPr marL="514350" indent="-514350"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are the current numbers of </a:t>
            </a:r>
            <a:r>
              <a:rPr lang="en-US" dirty="0" smtClean="0"/>
              <a:t>Asian tourists </a:t>
            </a:r>
            <a:r>
              <a:rPr lang="en-US" dirty="0"/>
              <a:t>to Kenya versus the top five </a:t>
            </a:r>
            <a:r>
              <a:rPr lang="en-US" dirty="0" smtClean="0"/>
              <a:t>Western countries</a:t>
            </a:r>
            <a:r>
              <a:rPr lang="en-US" dirty="0"/>
              <a:t>? 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the impact to the economy if there is a significant drop in number of </a:t>
            </a:r>
            <a:r>
              <a:rPr lang="en-US" dirty="0" smtClean="0"/>
              <a:t>tourists?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Data on the Web: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9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861981" y="0"/>
            <a:ext cx="68678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>
                <a:solidFill>
                  <a:srgbClr val="123D8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Finding Data: No Excuses!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half" idx="4294967295"/>
          </p:nvPr>
        </p:nvSpPr>
        <p:spPr>
          <a:xfrm>
            <a:off x="1646736" y="1406093"/>
            <a:ext cx="6089720" cy="47082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1799136" y="1181165"/>
            <a:ext cx="6089720" cy="470826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“We don’t have that data on a computer.”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High fees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Delay tactics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“Your request was unclear.”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Sending the wrong data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“Our database is too complicated to give you access.”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“Our database software is proprietary.”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“That information is protected by privacy law.”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66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Data is available in many different formats and almost always you will need to convert data to an Excel or </a:t>
            </a:r>
            <a:r>
              <a:rPr lang="en-US" dirty="0" err="1" smtClean="0"/>
              <a:t>csv</a:t>
            </a:r>
            <a:r>
              <a:rPr lang="en-US" dirty="0" smtClean="0"/>
              <a:t> file.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Every day, more data is available online and accessible through searches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If you can’t find it online, don’t give up!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&amp;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1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Sources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Twitter!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Think tanks, NGOs and academics and government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Advanced Google Searches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 &amp; Conclusions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Data on the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3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tweets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Kresearcher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ColdTusker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OxfamEAfrica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IHubResearch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VirtualKenya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AfricaReview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AidData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AlexAwiti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Data on the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7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Sources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Twitter!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Think tanks, NGOs, academics and government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Advanced Google Searches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 &amp; Conclusions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Data on the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5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Finding Data on the Web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7584" y="1916354"/>
            <a:ext cx="6089720" cy="39512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Kenyan think tanks, NGOs and academics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Mars Group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Africa Open Data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International Budget Partnership County Budgets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Institute of Economic Affairs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Kenyan Government Sources</a:t>
            </a:r>
            <a:endParaRPr lang="en-US" dirty="0" smtClean="0">
              <a:hlinkClick r:id="rId7"/>
            </a:endParaRPr>
          </a:p>
          <a:p>
            <a:r>
              <a:rPr lang="en-US" dirty="0">
                <a:hlinkClick r:id="rId8"/>
              </a:rPr>
              <a:t>Kenya National Bureau of Statistics</a:t>
            </a:r>
            <a:endParaRPr lang="en-US" dirty="0"/>
          </a:p>
          <a:p>
            <a:r>
              <a:rPr lang="en-US" dirty="0">
                <a:hlinkClick r:id="rId9"/>
              </a:rPr>
              <a:t>E-</a:t>
            </a:r>
            <a:r>
              <a:rPr lang="en-US" dirty="0" err="1">
                <a:hlinkClick r:id="rId9"/>
              </a:rPr>
              <a:t>promis</a:t>
            </a:r>
            <a:r>
              <a:rPr lang="en-US" dirty="0">
                <a:hlinkClick r:id="rId9"/>
              </a:rPr>
              <a:t> Kenya</a:t>
            </a:r>
            <a:endParaRPr lang="en-US" dirty="0"/>
          </a:p>
          <a:p>
            <a:r>
              <a:rPr lang="en-US" dirty="0" smtClean="0">
                <a:hlinkClick r:id="rId10"/>
              </a:rPr>
              <a:t>Kenya </a:t>
            </a:r>
            <a:r>
              <a:rPr lang="en-US" dirty="0">
                <a:hlinkClick r:id="rId10"/>
              </a:rPr>
              <a:t>Open Data </a:t>
            </a:r>
            <a:r>
              <a:rPr lang="en-US" dirty="0" smtClean="0">
                <a:hlinkClick r:id="rId10"/>
              </a:rPr>
              <a:t>Initiative</a:t>
            </a:r>
            <a:endParaRPr lang="en-US" dirty="0" smtClean="0"/>
          </a:p>
          <a:p>
            <a:r>
              <a:rPr lang="en-US" dirty="0" smtClean="0">
                <a:hlinkClick r:id="rId11"/>
              </a:rPr>
              <a:t>National Treasury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621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Finding Data on the Web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7584" y="1916354"/>
            <a:ext cx="6089720" cy="39512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Get an alert every time a webpage is updated with new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www.changedetection.com/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hlinkClick r:id="rId4"/>
              </a:rPr>
              <a:t>Update Scanner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4788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Finding Data on the Web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1117927" y="1792265"/>
            <a:ext cx="3200685" cy="4057692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b="1" dirty="0"/>
              <a:t>Global and open data catalogs</a:t>
            </a:r>
            <a:endParaRPr lang="en-US" dirty="0"/>
          </a:p>
          <a:p>
            <a:pPr fontAlgn="base"/>
            <a:r>
              <a:rPr lang="en-US" dirty="0">
                <a:hlinkClick r:id="rId3"/>
              </a:rPr>
              <a:t>World Health Organization</a:t>
            </a:r>
            <a:endParaRPr lang="en-US" dirty="0"/>
          </a:p>
          <a:p>
            <a:pPr fontAlgn="base"/>
            <a:r>
              <a:rPr lang="en-US" dirty="0">
                <a:hlinkClick r:id="rId4"/>
              </a:rPr>
              <a:t>United Nations</a:t>
            </a:r>
            <a:endParaRPr lang="en-US" dirty="0"/>
          </a:p>
          <a:p>
            <a:pPr fontAlgn="base"/>
            <a:r>
              <a:rPr lang="en-US" dirty="0">
                <a:hlinkClick r:id="rId5"/>
              </a:rPr>
              <a:t>World Bank</a:t>
            </a:r>
            <a:endParaRPr lang="en-US" dirty="0"/>
          </a:p>
          <a:p>
            <a:pPr fontAlgn="base"/>
            <a:r>
              <a:rPr lang="en-US" dirty="0">
                <a:hlinkClick r:id="rId6"/>
              </a:rPr>
              <a:t>DataCatalogs.org</a:t>
            </a:r>
            <a:endParaRPr lang="en-US" dirty="0"/>
          </a:p>
          <a:p>
            <a:pPr fontAlgn="base"/>
            <a:r>
              <a:rPr lang="en-US" dirty="0">
                <a:hlinkClick r:id="rId7"/>
              </a:rPr>
              <a:t>The Guardian's world government data portal</a:t>
            </a:r>
            <a:endParaRPr lang="en-US" dirty="0"/>
          </a:p>
          <a:p>
            <a:pPr fontAlgn="base"/>
            <a:r>
              <a:rPr lang="en-US" dirty="0">
                <a:hlinkClick r:id="rId8"/>
              </a:rPr>
              <a:t>Google's public data directory</a:t>
            </a:r>
            <a:endParaRPr lang="en-US" dirty="0"/>
          </a:p>
          <a:p>
            <a:pPr fontAlgn="base"/>
            <a:r>
              <a:rPr lang="en-US" dirty="0">
                <a:hlinkClick r:id="rId9"/>
              </a:rPr>
              <a:t>The data hub</a:t>
            </a:r>
            <a:endParaRPr lang="en-US" dirty="0"/>
          </a:p>
          <a:p>
            <a:pPr fontAlgn="base"/>
            <a:r>
              <a:rPr lang="en-US" dirty="0" err="1">
                <a:hlinkClick r:id="rId10"/>
              </a:rPr>
              <a:t>DBPedia</a:t>
            </a:r>
            <a:r>
              <a:rPr lang="en-US" dirty="0">
                <a:hlinkClick r:id="rId10"/>
              </a:rPr>
              <a:t> Datasets</a:t>
            </a:r>
            <a:endParaRPr lang="en-US" dirty="0"/>
          </a:p>
          <a:p>
            <a:pPr fontAlgn="base"/>
            <a:r>
              <a:rPr lang="en-US" dirty="0">
                <a:hlinkClick r:id="rId11"/>
              </a:rPr>
              <a:t>Factual</a:t>
            </a:r>
            <a:endParaRPr lang="en-US" dirty="0"/>
          </a:p>
          <a:p>
            <a:pPr fontAlgn="base"/>
            <a:r>
              <a:rPr lang="en-US" dirty="0">
                <a:hlinkClick r:id="rId12"/>
              </a:rPr>
              <a:t>Free GIS data</a:t>
            </a:r>
            <a:endParaRPr lang="en-US" dirty="0"/>
          </a:p>
          <a:p>
            <a:pPr fontAlgn="base"/>
            <a:r>
              <a:rPr lang="en-US" dirty="0">
                <a:hlinkClick r:id="rId13"/>
              </a:rPr>
              <a:t>List of open data resources</a:t>
            </a:r>
            <a:endParaRPr lang="en-US" dirty="0"/>
          </a:p>
          <a:p>
            <a:pPr fontAlgn="base"/>
            <a:r>
              <a:rPr lang="en-US" dirty="0">
                <a:hlinkClick r:id="rId14"/>
              </a:rPr>
              <a:t>Energy data </a:t>
            </a:r>
            <a:r>
              <a:rPr lang="en-US" dirty="0" smtClean="0">
                <a:hlinkClick r:id="rId14"/>
              </a:rPr>
              <a:t>repositories</a:t>
            </a:r>
            <a:endParaRPr lang="en-US" dirty="0" smtClean="0"/>
          </a:p>
          <a:p>
            <a:pPr lvl="0"/>
            <a:r>
              <a:rPr lang="en" u="sng" dirty="0">
                <a:solidFill>
                  <a:schemeClr val="hlink"/>
                </a:solidFill>
                <a:hlinkClick r:id="rId15"/>
              </a:rPr>
              <a:t>World Research </a:t>
            </a:r>
            <a:r>
              <a:rPr lang="en" u="sng" dirty="0" smtClean="0">
                <a:solidFill>
                  <a:schemeClr val="hlink"/>
                </a:solidFill>
                <a:hlinkClick r:id="rId15"/>
              </a:rPr>
              <a:t>Institute</a:t>
            </a:r>
            <a:endParaRPr lang="en" u="sng" dirty="0">
              <a:solidFill>
                <a:schemeClr val="hlink"/>
              </a:solidFill>
              <a:hlinkClick r:id="rId16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5313889" y="1911899"/>
            <a:ext cx="3200685" cy="39512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 smtClean="0">
                <a:hlinkClick r:id="rId17"/>
              </a:rPr>
              <a:t>Data wrangling</a:t>
            </a:r>
            <a:endParaRPr lang="en-US" dirty="0" smtClean="0"/>
          </a:p>
          <a:p>
            <a:pPr fontAlgn="base"/>
            <a:r>
              <a:rPr lang="en-US" dirty="0" err="1" smtClean="0">
                <a:hlinkClick r:id="rId18"/>
              </a:rPr>
              <a:t>Quora</a:t>
            </a:r>
            <a:r>
              <a:rPr lang="en-US" dirty="0" smtClean="0">
                <a:hlinkClick r:id="rId18"/>
              </a:rPr>
              <a:t> thread: "Where can I find large datasets open to the public?"</a:t>
            </a:r>
            <a:endParaRPr lang="en-US" dirty="0" smtClean="0"/>
          </a:p>
          <a:p>
            <a:pPr fontAlgn="base"/>
            <a:r>
              <a:rPr lang="en-US" dirty="0" smtClean="0">
                <a:hlinkClick r:id="rId19"/>
              </a:rPr>
              <a:t>Directory of APIs</a:t>
            </a:r>
            <a:endParaRPr lang="en-US" dirty="0" smtClean="0"/>
          </a:p>
          <a:p>
            <a:pPr fontAlgn="base"/>
            <a:r>
              <a:rPr lang="en-US" dirty="0" err="1" smtClean="0">
                <a:hlinkClick r:id="rId20"/>
              </a:rPr>
              <a:t>Infochimps</a:t>
            </a:r>
            <a:endParaRPr lang="en-US" dirty="0" smtClean="0"/>
          </a:p>
          <a:p>
            <a:pPr fontAlgn="base"/>
            <a:r>
              <a:rPr lang="en-US" dirty="0" err="1" smtClean="0">
                <a:hlinkClick r:id="rId21"/>
              </a:rPr>
              <a:t>Datamarket</a:t>
            </a:r>
            <a:endParaRPr lang="en-US" dirty="0" smtClean="0"/>
          </a:p>
          <a:p>
            <a:pPr fontAlgn="base"/>
            <a:r>
              <a:rPr lang="en-US" dirty="0" smtClean="0">
                <a:hlinkClick r:id="rId22"/>
              </a:rPr>
              <a:t>Offshore Leaks</a:t>
            </a:r>
            <a:endParaRPr lang="en-US" dirty="0" smtClean="0"/>
          </a:p>
          <a:p>
            <a:pPr fontAlgn="base"/>
            <a:r>
              <a:rPr lang="en-US" dirty="0" smtClean="0">
                <a:hlinkClick r:id="rId23"/>
              </a:rPr>
              <a:t>Investigative Dashboard</a:t>
            </a:r>
            <a:endParaRPr lang="en-US" dirty="0" smtClean="0"/>
          </a:p>
          <a:p>
            <a:pPr fontAlgn="base"/>
            <a:r>
              <a:rPr lang="en-US" dirty="0" smtClean="0">
                <a:hlinkClick r:id="rId24"/>
              </a:rPr>
              <a:t>Open Corporates</a:t>
            </a:r>
            <a:endParaRPr lang="en-US" dirty="0" smtClean="0"/>
          </a:p>
          <a:p>
            <a:pPr fontAlgn="base"/>
            <a:r>
              <a:rPr lang="en-US" dirty="0" smtClean="0">
                <a:hlinkClick r:id="rId25"/>
              </a:rPr>
              <a:t>Natural Earth data</a:t>
            </a:r>
            <a:endParaRPr lang="en-US" dirty="0" smtClean="0"/>
          </a:p>
          <a:p>
            <a:pPr lvl="0"/>
            <a:r>
              <a:rPr lang="en" u="sng" dirty="0">
                <a:solidFill>
                  <a:schemeClr val="hlink"/>
                </a:solidFill>
                <a:hlinkClick r:id="rId26"/>
              </a:rPr>
              <a:t>UNEP Data</a:t>
            </a:r>
            <a:endParaRPr lang="en" u="sng" dirty="0">
              <a:solidFill>
                <a:schemeClr val="hlink"/>
              </a:solidFill>
              <a:hlinkClick r:id="rId27"/>
            </a:endParaRPr>
          </a:p>
          <a:p>
            <a:pPr lvl="0"/>
            <a:r>
              <a:rPr lang="en" u="sng" dirty="0">
                <a:solidFill>
                  <a:schemeClr val="hlink"/>
                </a:solidFill>
                <a:hlinkClick r:id="rId28"/>
              </a:rPr>
              <a:t>Transparency International Corruption Index</a:t>
            </a:r>
          </a:p>
          <a:p>
            <a:pPr lvl="0"/>
            <a:r>
              <a:rPr lang="en" u="sng" dirty="0">
                <a:solidFill>
                  <a:schemeClr val="hlink"/>
                </a:solidFill>
                <a:hlinkClick r:id="rId29"/>
              </a:rPr>
              <a:t>Land Ownership Database</a:t>
            </a:r>
          </a:p>
          <a:p>
            <a:pPr lvl="0"/>
            <a:r>
              <a:rPr lang="en" u="sng" dirty="0">
                <a:solidFill>
                  <a:schemeClr val="hlink"/>
                </a:solidFill>
              </a:rPr>
              <a:t>Gapminder </a:t>
            </a:r>
            <a:r>
              <a:rPr lang="en" u="sng" dirty="0" smtClean="0">
                <a:solidFill>
                  <a:schemeClr val="hlink"/>
                </a:solidFill>
              </a:rPr>
              <a:t>World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93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6600244" cy="1143000"/>
          </a:xfrm>
        </p:spPr>
        <p:txBody>
          <a:bodyPr/>
          <a:lstStyle/>
          <a:p>
            <a:r>
              <a:rPr lang="en-US" dirty="0" smtClean="0"/>
              <a:t>Finding Data on the Web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half" idx="4294967295"/>
          </p:nvPr>
        </p:nvSpPr>
        <p:spPr>
          <a:xfrm>
            <a:off x="1646736" y="1406093"/>
            <a:ext cx="6089720" cy="47082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Sources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Twitter!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Think tanks, NGOs, academics and government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Advanced Google Searches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 &amp; Conclusions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02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440675" y="0"/>
            <a:ext cx="82891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>
                <a:solidFill>
                  <a:srgbClr val="123D8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Finding Data on the Web: </a:t>
            </a:r>
          </a:p>
          <a:p>
            <a:r>
              <a:rPr lang="en-US" dirty="0" smtClean="0"/>
              <a:t>Data Formats for Download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half" idx="4294967295"/>
          </p:nvPr>
        </p:nvSpPr>
        <p:spPr>
          <a:xfrm>
            <a:off x="1646736" y="1406093"/>
            <a:ext cx="6089720" cy="470826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Portable Document Format (PDF): charts that contain data but are saved in a unified document with text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Excel file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xls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): data is saved as a table readable by Microsoft Excel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Comma separated values (CSV): Plain text file with each data separated by a comma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8360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A35704F1712640A333B51846E545A5" ma:contentTypeVersion="3" ma:contentTypeDescription="Create a new document." ma:contentTypeScope="" ma:versionID="04017e53ddb784a7a597776bccf57d49">
  <xsd:schema xmlns:xsd="http://www.w3.org/2001/XMLSchema" xmlns:xs="http://www.w3.org/2001/XMLSchema" xmlns:p="http://schemas.microsoft.com/office/2006/metadata/properties" xmlns:ns2="c276d07f-d789-4d6c-a889-e8924010ee82" targetNamespace="http://schemas.microsoft.com/office/2006/metadata/properties" ma:root="true" ma:fieldsID="bd1f47aa7bba4ae340846ef8575f9160" ns2:_="">
    <xsd:import namespace="c276d07f-d789-4d6c-a889-e8924010ee82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76d07f-d789-4d6c-a889-e8924010ee82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Presentation"/>
          <xsd:enumeration value="Templat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9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c276d07f-d789-4d6c-a889-e8924010ee8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A311A1-8E74-4F65-85D5-15A2C759C7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76d07f-d789-4d6c-a889-e8924010ee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287EC0-7867-4D1D-A103-812AA11CCF32}">
  <ds:schemaRefs>
    <ds:schemaRef ds:uri="http://purl.org/dc/dcmitype/"/>
    <ds:schemaRef ds:uri="c276d07f-d789-4d6c-a889-e8924010ee82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C34B498-D366-481A-937D-A78EF49865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1373</TotalTime>
  <Words>652</Words>
  <Application>Microsoft Office PowerPoint</Application>
  <PresentationFormat>On-screen Show (4:3)</PresentationFormat>
  <Paragraphs>130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Wingdings</vt:lpstr>
      <vt:lpstr>Office Theme</vt:lpstr>
      <vt:lpstr>Finding Data On the web</vt:lpstr>
      <vt:lpstr>Finding Data on the Web</vt:lpstr>
      <vt:lpstr>Finding Data on the Web</vt:lpstr>
      <vt:lpstr>Finding Data on the Web</vt:lpstr>
      <vt:lpstr>Finding Data on the Web</vt:lpstr>
      <vt:lpstr>Finding Data on the Web</vt:lpstr>
      <vt:lpstr>Finding Data on the Web</vt:lpstr>
      <vt:lpstr>Finding Data on the Web</vt:lpstr>
      <vt:lpstr>PowerPoint Presentation</vt:lpstr>
      <vt:lpstr>PowerPoint Presentation</vt:lpstr>
      <vt:lpstr>Finding Data: Advanced Google Searches Shortcuts</vt:lpstr>
      <vt:lpstr>Finding Data on the Web: Exercise</vt:lpstr>
      <vt:lpstr>Finding Data on the Web: Exercise</vt:lpstr>
      <vt:lpstr>Finding Data on the Web: Exercise</vt:lpstr>
      <vt:lpstr>PowerPoint Presentation</vt:lpstr>
      <vt:lpstr>Summary &amp;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Arnold Phommavog</dc:creator>
  <cp:keywords/>
  <cp:lastModifiedBy>Eva Constantaras</cp:lastModifiedBy>
  <cp:revision>109</cp:revision>
  <dcterms:created xsi:type="dcterms:W3CDTF">2012-01-25T18:54:33Z</dcterms:created>
  <dcterms:modified xsi:type="dcterms:W3CDTF">2014-05-30T08:20:59Z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400</vt:r8>
  </property>
  <property fmtid="{D5CDD505-2E9C-101B-9397-08002B2CF9AE}" pid="3" name="ContentTypeId">
    <vt:lpwstr>0x0101004AA35704F1712640A333B51846E545A5</vt:lpwstr>
  </property>
</Properties>
</file>