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8" r:id="rId5"/>
    <p:sldId id="381" r:id="rId6"/>
    <p:sldId id="338" r:id="rId7"/>
    <p:sldId id="394" r:id="rId8"/>
    <p:sldId id="372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5" r:id="rId21"/>
    <p:sldId id="39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7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2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propublica.org/free-the-files/sessions/new" TargetMode="External"/><Relationship Id="rId2" Type="http://schemas.openxmlformats.org/officeDocument/2006/relationships/hyperlink" Target="https://projects.propublica.org/free-the-files/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881352"/>
          </a:xfrm>
        </p:spPr>
        <p:txBody>
          <a:bodyPr>
            <a:normAutofit/>
          </a:bodyPr>
          <a:lstStyle/>
          <a:p>
            <a:r>
              <a:rPr lang="en-US" dirty="0" smtClean="0"/>
              <a:t>MODULE 4: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DEALING WITH MESSY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6945" y="4585855"/>
            <a:ext cx="4228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BY AGGREY MUTIMBA – DATA RESEARCHER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JUNE, 2014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63" y="471055"/>
            <a:ext cx="7178610" cy="134389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j-lt"/>
              </a:rPr>
              <a:t>Figure 5: Removing spaces from text using TRIM()</a:t>
            </a:r>
            <a:r>
              <a:rPr lang="en-US" sz="3600" dirty="0" smtClean="0">
                <a:latin typeface="+mj-lt"/>
              </a:rPr>
              <a:t/>
            </a:r>
            <a:br>
              <a:rPr lang="en-US" sz="3600" dirty="0" smtClean="0">
                <a:latin typeface="+mj-lt"/>
              </a:rPr>
            </a:br>
            <a:endParaRPr lang="en-US" sz="36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46" y="1937603"/>
            <a:ext cx="4213736" cy="31210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425063" y="5195455"/>
            <a:ext cx="406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TRIM removes white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717" y="623465"/>
            <a:ext cx="7746647" cy="1143000"/>
          </a:xfrm>
        </p:spPr>
        <p:txBody>
          <a:bodyPr/>
          <a:lstStyle/>
          <a:p>
            <a:r>
              <a:rPr lang="en-US" b="1" dirty="0" smtClean="0"/>
              <a:t>Figure 6: Removing nonprinting characters from text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16" y="2223655"/>
            <a:ext cx="6025642" cy="202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6316" y="5167745"/>
            <a:ext cx="644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CLEAN removes nonprinting characters i.e. CHAR(7) shown.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Fixing number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5" y="1794175"/>
            <a:ext cx="6762973" cy="3352799"/>
          </a:xfrm>
        </p:spPr>
        <p:txBody>
          <a:bodyPr/>
          <a:lstStyle/>
          <a:p>
            <a:r>
              <a:rPr lang="en-US" sz="2500" dirty="0">
                <a:latin typeface="+mj-lt"/>
              </a:rPr>
              <a:t>One of the main issues with numbers that may require you to clean the data is when the number was inadvertently imported as text.</a:t>
            </a:r>
          </a:p>
          <a:p>
            <a:endParaRPr lang="en-US" sz="2500" dirty="0" smtClean="0">
              <a:latin typeface="+mj-lt"/>
            </a:endParaRPr>
          </a:p>
          <a:p>
            <a:r>
              <a:rPr lang="en-US" sz="2500" dirty="0" smtClean="0">
                <a:latin typeface="+mj-lt"/>
              </a:rPr>
              <a:t>How </a:t>
            </a:r>
            <a:r>
              <a:rPr lang="en-US" sz="2500" dirty="0">
                <a:latin typeface="+mj-lt"/>
              </a:rPr>
              <a:t>to change </a:t>
            </a:r>
            <a:r>
              <a:rPr lang="en-US" sz="2500" dirty="0" smtClean="0">
                <a:latin typeface="+mj-lt"/>
              </a:rPr>
              <a:t>it is shown in Figure 7.</a:t>
            </a:r>
            <a:endParaRPr lang="en-US" sz="25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9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Figure 7: Fixing number formats 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0" y="1591241"/>
            <a:ext cx="4282504" cy="4346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66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327" y="623465"/>
            <a:ext cx="7212247" cy="10252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Figure 8: Changing </a:t>
            </a:r>
            <a:r>
              <a:rPr lang="en-US" b="1" dirty="0"/>
              <a:t>the </a:t>
            </a:r>
            <a:r>
              <a:rPr lang="en-US" b="1" dirty="0" smtClean="0"/>
              <a:t>number of decimal </a:t>
            </a:r>
            <a:r>
              <a:rPr lang="en-US" b="1" dirty="0"/>
              <a:t>places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873" y="1510145"/>
            <a:ext cx="6298513" cy="1476808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+mj-lt"/>
              </a:rPr>
              <a:t>Highlight </a:t>
            </a:r>
            <a:r>
              <a:rPr lang="en-US" sz="2500" dirty="0">
                <a:latin typeface="+mj-lt"/>
              </a:rPr>
              <a:t>the column you want to increase or reduce the decimal places and click on the buttons shown.</a:t>
            </a:r>
            <a:endParaRPr lang="en-US" sz="2500" b="1" dirty="0">
              <a:latin typeface="+mj-lt"/>
            </a:endParaRP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36" y="2986952"/>
            <a:ext cx="5656984" cy="3150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05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90" y="623465"/>
            <a:ext cx="7615984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j-lt"/>
              </a:rPr>
              <a:t>Figure 9: Transforming and rearranging columns and rows</a:t>
            </a:r>
            <a:endParaRPr lang="en-US" sz="3600" b="1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7526" y="1766464"/>
            <a:ext cx="7065819" cy="17803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+mj-lt"/>
              </a:rPr>
              <a:t>Sometimes you may want to change rows to columns or change columns to rows. You therefore have to transpose:</a:t>
            </a:r>
            <a:endParaRPr lang="en-US" sz="2500" dirty="0">
              <a:latin typeface="+mj-lt"/>
            </a:endParaRPr>
          </a:p>
          <a:p>
            <a:r>
              <a:rPr lang="en-US" sz="2500" dirty="0" smtClean="0">
                <a:latin typeface="+mj-lt"/>
              </a:rPr>
              <a:t>=TRANSPOSE(array)</a:t>
            </a:r>
            <a:endParaRPr lang="en-US" sz="2500" b="1" dirty="0">
              <a:latin typeface="+mj-lt"/>
            </a:endParaRP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61" y="3643746"/>
            <a:ext cx="4831340" cy="2510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1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18" y="623465"/>
            <a:ext cx="7544756" cy="1143000"/>
          </a:xfrm>
        </p:spPr>
        <p:txBody>
          <a:bodyPr/>
          <a:lstStyle/>
          <a:p>
            <a:r>
              <a:rPr lang="en-US" b="1" dirty="0" smtClean="0"/>
              <a:t>Cleaning Big Data: (CROWDSOURCING)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9927" y="2022764"/>
            <a:ext cx="7364647" cy="4003963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+mj-lt"/>
              </a:rPr>
              <a:t>Asking crowd to clean existing data for you;</a:t>
            </a:r>
          </a:p>
          <a:p>
            <a:r>
              <a:rPr lang="en-US" sz="2500" dirty="0">
                <a:latin typeface="+mj-lt"/>
              </a:rPr>
              <a:t>Always provide clear instructions otherwise data will be messed up! Examples of where this method is being used.</a:t>
            </a:r>
          </a:p>
          <a:p>
            <a:pPr lvl="0"/>
            <a:r>
              <a:rPr lang="en-US" sz="2500" u="sng" dirty="0">
                <a:latin typeface="+mj-lt"/>
                <a:hlinkClick r:id="rId2"/>
              </a:rPr>
              <a:t>Free the Files: Help </a:t>
            </a:r>
            <a:r>
              <a:rPr lang="en-US" sz="2500" u="sng" dirty="0" err="1">
                <a:latin typeface="+mj-lt"/>
                <a:hlinkClick r:id="rId2"/>
              </a:rPr>
              <a:t>ProPublica</a:t>
            </a:r>
            <a:r>
              <a:rPr lang="en-US" sz="2500" u="sng" dirty="0">
                <a:latin typeface="+mj-lt"/>
                <a:hlinkClick r:id="rId2"/>
              </a:rPr>
              <a:t> Unlock Political Ad Spending</a:t>
            </a:r>
            <a:r>
              <a:rPr lang="en-US" sz="2500" dirty="0">
                <a:latin typeface="+mj-lt"/>
              </a:rPr>
              <a:t> (</a:t>
            </a:r>
            <a:r>
              <a:rPr lang="en-US" sz="2500" dirty="0" err="1">
                <a:latin typeface="+mj-lt"/>
              </a:rPr>
              <a:t>ProPublica</a:t>
            </a:r>
            <a:r>
              <a:rPr lang="en-US" sz="2500" dirty="0">
                <a:latin typeface="+mj-lt"/>
              </a:rPr>
              <a:t>)</a:t>
            </a:r>
          </a:p>
          <a:p>
            <a:pPr lvl="0"/>
            <a:endParaRPr lang="en-US" sz="2500" u="sng" dirty="0" smtClean="0">
              <a:latin typeface="+mj-lt"/>
              <a:hlinkClick r:id="rId3"/>
            </a:endParaRPr>
          </a:p>
          <a:p>
            <a:pPr lvl="0"/>
            <a:r>
              <a:rPr lang="en-US" sz="2500" u="sng" dirty="0" smtClean="0">
                <a:latin typeface="+mj-lt"/>
                <a:hlinkClick r:id="rId3"/>
              </a:rPr>
              <a:t>Crowdsourcing </a:t>
            </a:r>
            <a:r>
              <a:rPr lang="en-US" sz="2500" u="sng" dirty="0">
                <a:latin typeface="+mj-lt"/>
                <a:hlinkClick r:id="rId3"/>
              </a:rPr>
              <a:t>app for data collection and cleaning</a:t>
            </a:r>
            <a:r>
              <a:rPr lang="en-US" sz="2500" dirty="0">
                <a:latin typeface="+mj-lt"/>
              </a:rPr>
              <a:t> - Login required (</a:t>
            </a:r>
            <a:r>
              <a:rPr lang="en-US" sz="2500" dirty="0" err="1">
                <a:latin typeface="+mj-lt"/>
              </a:rPr>
              <a:t>ProPublica</a:t>
            </a:r>
            <a:r>
              <a:rPr lang="en-US" sz="2500" dirty="0">
                <a:latin typeface="+mj-lt"/>
              </a:rPr>
              <a:t>)</a:t>
            </a:r>
          </a:p>
          <a:p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993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2500" b="1" dirty="0" smtClean="0"/>
              <a:t>Navigating through Open Refine</a:t>
            </a:r>
            <a:r>
              <a:rPr lang="en-US" sz="2500" dirty="0" smtClean="0"/>
              <a:t/>
            </a:r>
            <a:br>
              <a:rPr lang="en-US" sz="25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7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23465"/>
            <a:ext cx="7142974" cy="1143000"/>
          </a:xfrm>
        </p:spPr>
        <p:txBody>
          <a:bodyPr/>
          <a:lstStyle/>
          <a:p>
            <a:r>
              <a:rPr lang="en-US" b="1" dirty="0" smtClean="0"/>
              <a:t>THANK YOU FOR YOUR TIME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63688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ANY QUESTIONS???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1162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64" y="318665"/>
            <a:ext cx="7711010" cy="88668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564" y="1205345"/>
            <a:ext cx="6932892" cy="5323309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+mj-lt"/>
              </a:rPr>
              <a:t>Before you can analyze the data, you often need to clean it </a:t>
            </a:r>
            <a:r>
              <a:rPr lang="en-US" sz="2500" dirty="0" smtClean="0">
                <a:latin typeface="+mj-lt"/>
              </a:rPr>
              <a:t>up (for Human </a:t>
            </a:r>
            <a:r>
              <a:rPr lang="en-US" sz="2500" dirty="0">
                <a:latin typeface="+mj-lt"/>
              </a:rPr>
              <a:t>and Non </a:t>
            </a:r>
            <a:r>
              <a:rPr lang="en-US" sz="2500" dirty="0" smtClean="0">
                <a:latin typeface="+mj-lt"/>
              </a:rPr>
              <a:t>human errors) especially </a:t>
            </a:r>
            <a:r>
              <a:rPr lang="en-US" sz="2500" dirty="0">
                <a:latin typeface="+mj-lt"/>
              </a:rPr>
              <a:t>when you have imported the data from a database, text file, or a Web page i.e. (xml, *.</a:t>
            </a:r>
            <a:r>
              <a:rPr lang="en-US" sz="2500" dirty="0" err="1">
                <a:latin typeface="+mj-lt"/>
              </a:rPr>
              <a:t>dta</a:t>
            </a:r>
            <a:r>
              <a:rPr lang="en-US" sz="2500" dirty="0">
                <a:latin typeface="+mj-lt"/>
              </a:rPr>
              <a:t>, *.csv, tab, </a:t>
            </a:r>
            <a:r>
              <a:rPr lang="en-US" sz="2500" dirty="0" smtClean="0">
                <a:latin typeface="+mj-lt"/>
              </a:rPr>
              <a:t>*.</a:t>
            </a:r>
            <a:r>
              <a:rPr lang="en-US" sz="2500" dirty="0" err="1" smtClean="0">
                <a:latin typeface="+mj-lt"/>
              </a:rPr>
              <a:t>sav</a:t>
            </a:r>
            <a:r>
              <a:rPr lang="en-US" sz="2500" dirty="0">
                <a:latin typeface="+mj-lt"/>
              </a:rPr>
              <a:t>, defined formats, </a:t>
            </a:r>
            <a:r>
              <a:rPr lang="en-US" sz="2500" dirty="0" err="1" smtClean="0">
                <a:latin typeface="+mj-lt"/>
              </a:rPr>
              <a:t>dump.sql</a:t>
            </a:r>
            <a:r>
              <a:rPr lang="en-US" sz="2500" dirty="0">
                <a:latin typeface="+mj-lt"/>
              </a:rPr>
              <a:t>). </a:t>
            </a:r>
            <a:endParaRPr lang="en-US" sz="2500" dirty="0" smtClean="0">
              <a:latin typeface="+mj-lt"/>
            </a:endParaRPr>
          </a:p>
          <a:p>
            <a:r>
              <a:rPr lang="en-US" sz="2500" dirty="0" smtClean="0">
                <a:latin typeface="+mj-lt"/>
              </a:rPr>
              <a:t>Data </a:t>
            </a:r>
            <a:r>
              <a:rPr lang="en-US" sz="2500" dirty="0">
                <a:latin typeface="+mj-lt"/>
              </a:rPr>
              <a:t>that is not clean could have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Missing </a:t>
            </a:r>
            <a:r>
              <a:rPr lang="en-US" sz="2500" dirty="0">
                <a:latin typeface="+mj-lt"/>
              </a:rPr>
              <a:t>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Spaces before and after values.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Outliers - data that is beyond </a:t>
            </a:r>
            <a:r>
              <a:rPr lang="en-US" sz="2500" dirty="0" smtClean="0">
                <a:latin typeface="+mj-lt"/>
              </a:rPr>
              <a:t>range.</a:t>
            </a:r>
            <a:endParaRPr lang="en-US" sz="25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Inconsistency.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Different encoding.</a:t>
            </a:r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09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9091" y="246054"/>
            <a:ext cx="7758545" cy="65449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Figure 1: Data Journalism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062870" y="12827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/>
                <a:cs typeface="Times New Roman"/>
              </a:rPr>
              <a:t>Data Scrapping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10545" y="2206675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62870" y="2711500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/>
                <a:cs typeface="Times New Roman"/>
              </a:rPr>
              <a:t>Data Cleaning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2870" y="4121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/>
                <a:cs typeface="Times New Roman"/>
              </a:rPr>
              <a:t>Data Analysis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20070" y="36259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72320" y="4568875"/>
            <a:ext cx="590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62235" y="5588050"/>
            <a:ext cx="10001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/>
                <a:cs typeface="Times New Roman"/>
              </a:rPr>
              <a:t>Publishing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6970" y="4121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/>
                <a:cs typeface="Times New Roman"/>
              </a:rPr>
              <a:t>Story telling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7820" y="4121200"/>
            <a:ext cx="10096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/>
                <a:cs typeface="Times New Roman"/>
              </a:rPr>
              <a:t>Data Visualization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86795" y="4540300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86795" y="3082975"/>
            <a:ext cx="110363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9240" y="5035600"/>
            <a:ext cx="110363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62995" y="5045125"/>
            <a:ext cx="10287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used for cleaning data;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427" y="1794595"/>
            <a:ext cx="6089720" cy="395128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500" dirty="0" smtClean="0">
                <a:latin typeface="+mj-lt"/>
              </a:rPr>
              <a:t>Spreadsheets like MS Excel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smtClean="0">
                <a:latin typeface="+mj-lt"/>
              </a:rPr>
              <a:t>Open Refine (also called Google Refine)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smtClean="0">
                <a:latin typeface="+mj-lt"/>
              </a:rPr>
              <a:t>Statistical tools: SPSS, SAS, R, STATA.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smtClean="0">
                <a:latin typeface="+mj-lt"/>
              </a:rPr>
              <a:t>Writing </a:t>
            </a:r>
            <a:r>
              <a:rPr lang="en-US" sz="2500" dirty="0">
                <a:latin typeface="+mj-lt"/>
              </a:rPr>
              <a:t>c</a:t>
            </a:r>
            <a:r>
              <a:rPr lang="en-US" sz="2500" dirty="0" smtClean="0">
                <a:latin typeface="+mj-lt"/>
              </a:rPr>
              <a:t>ode using scripting languages like Ruby, Perl and Python.</a:t>
            </a: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093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455" y="259909"/>
            <a:ext cx="7891119" cy="82074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Contents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455" y="1080655"/>
            <a:ext cx="8077200" cy="4973781"/>
          </a:xfrm>
        </p:spPr>
        <p:txBody>
          <a:bodyPr>
            <a:noAutofit/>
          </a:bodyPr>
          <a:lstStyle/>
          <a:p>
            <a:r>
              <a:rPr lang="en-US" sz="2500" b="1" dirty="0" smtClean="0">
                <a:latin typeface="+mn-lt"/>
              </a:rPr>
              <a:t>In this lesson, we are going to focus on the following;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Removing duplicate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Finding and replacing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Removing spaces and nonprinting characters from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Fixing numbers and number signs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Transforming and rearranging columns and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Cleaning big data (Crowdsourcing)</a:t>
            </a:r>
            <a:r>
              <a:rPr lang="en-US" sz="2500" dirty="0"/>
              <a:t> </a:t>
            </a:r>
            <a:endParaRPr lang="en-US" sz="25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Navigating through Open </a:t>
            </a:r>
            <a:r>
              <a:rPr lang="en-US" sz="2500" dirty="0"/>
              <a:t>Refine.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endParaRPr lang="en-US" sz="2500" b="1" dirty="0" smtClean="0">
              <a:latin typeface="+mn-lt"/>
            </a:endParaRPr>
          </a:p>
          <a:p>
            <a:r>
              <a:rPr lang="en-US" sz="2500" b="1" dirty="0" smtClean="0">
                <a:solidFill>
                  <a:srgbClr val="FF0000"/>
                </a:solidFill>
                <a:latin typeface="+mn-lt"/>
              </a:rPr>
              <a:t>Always create back-up before you embark on data cleaning</a:t>
            </a:r>
            <a:endParaRPr lang="en-US" sz="2500" dirty="0" smtClean="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 smtClean="0">
              <a:latin typeface="+mn-lt"/>
            </a:endParaRPr>
          </a:p>
          <a:p>
            <a:endParaRPr lang="en-US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1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Removing duplicate rows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302327"/>
            <a:ext cx="6867838" cy="5226327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+mj-lt"/>
              </a:rPr>
              <a:t>Duplicate </a:t>
            </a:r>
            <a:r>
              <a:rPr lang="en-US" sz="2500" dirty="0">
                <a:latin typeface="+mj-lt"/>
              </a:rPr>
              <a:t>rows are a common problem when you import data. It is a good idea to filter for unique values first to confirm that the results are what you want before you remove duplicate values</a:t>
            </a:r>
            <a:r>
              <a:rPr lang="en-US" sz="2500" dirty="0" smtClean="0">
                <a:latin typeface="+mj-lt"/>
              </a:rPr>
              <a:t>.</a:t>
            </a:r>
          </a:p>
          <a:p>
            <a:endParaRPr lang="en-US" sz="25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 smtClean="0">
                <a:latin typeface="+mj-lt"/>
              </a:rPr>
              <a:t>Download data from here.</a:t>
            </a:r>
            <a:endParaRPr lang="en-US" sz="25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 smtClean="0">
                <a:latin typeface="+mj-lt"/>
              </a:rPr>
              <a:t>Click </a:t>
            </a:r>
            <a:r>
              <a:rPr lang="en-US" sz="2500" dirty="0">
                <a:latin typeface="+mj-lt"/>
              </a:rPr>
              <a:t>in any cell in the worksheet.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latin typeface="+mj-lt"/>
              </a:rPr>
              <a:t>Click on “remove duplicates” button as shown below.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latin typeface="+mj-lt"/>
              </a:rPr>
              <a:t>Check columns that may have duplicates.</a:t>
            </a:r>
          </a:p>
          <a:p>
            <a:r>
              <a:rPr lang="en-US" sz="2500" dirty="0">
                <a:latin typeface="+mj-lt"/>
              </a:rPr>
              <a:t> </a:t>
            </a:r>
          </a:p>
          <a:p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139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54031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Figure 2: Removing duplicate rows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36" y="1309265"/>
            <a:ext cx="6296891" cy="5071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901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2" y="623465"/>
            <a:ext cx="7198392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Figure 3: Using </a:t>
            </a:r>
            <a:r>
              <a:rPr lang="en-US" b="1" dirty="0"/>
              <a:t>EXACT() to remove duplicates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24" y="1392392"/>
            <a:ext cx="4248004" cy="29663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496291" y="4571999"/>
            <a:ext cx="7176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500" dirty="0" smtClean="0"/>
              <a:t>Sort the column you want to check for duplicates from lowest to highest.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smtClean="0"/>
              <a:t>Use exact function to check values that are repeated as shown</a:t>
            </a:r>
            <a:r>
              <a:rPr lang="en-US" dirty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2292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1" y="623465"/>
            <a:ext cx="7323083" cy="969808"/>
          </a:xfrm>
        </p:spPr>
        <p:txBody>
          <a:bodyPr/>
          <a:lstStyle/>
          <a:p>
            <a:r>
              <a:rPr lang="en-US" b="1" dirty="0" smtClean="0"/>
              <a:t>Figure 4: Finding and replacing texts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36" y="1766465"/>
            <a:ext cx="6024094" cy="31863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46737" y="5172578"/>
            <a:ext cx="68678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500" dirty="0"/>
              <a:t>The most common way to find and replace is to press </a:t>
            </a:r>
            <a:r>
              <a:rPr lang="en-US" sz="2500" b="1" i="1" dirty="0"/>
              <a:t>Ctrl + F</a:t>
            </a:r>
            <a:r>
              <a:rPr lang="en-US" sz="2500" dirty="0"/>
              <a:t> on your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5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87EC0-7867-4D1D-A103-812AA11CCF32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c276d07f-d789-4d6c-a889-e8924010ee8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571</Words>
  <Application>Microsoft Office PowerPoint</Application>
  <PresentationFormat>On-screen Show (4:3)</PresentationFormat>
  <Paragraphs>77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MODULE 4:  DEALING WITH MESSY DATA</vt:lpstr>
      <vt:lpstr>Introduction</vt:lpstr>
      <vt:lpstr>Figure 1: Data Journalism</vt:lpstr>
      <vt:lpstr>Tools used for cleaning data;</vt:lpstr>
      <vt:lpstr>Contents</vt:lpstr>
      <vt:lpstr>Removing duplicate rows </vt:lpstr>
      <vt:lpstr>Figure 2: Removing duplicate rows</vt:lpstr>
      <vt:lpstr>Figure 3: Using EXACT() to remove duplicates </vt:lpstr>
      <vt:lpstr>Figure 4: Finding and replacing texts</vt:lpstr>
      <vt:lpstr>Figure 5: Removing spaces from text using TRIM() </vt:lpstr>
      <vt:lpstr>Figure 6: Removing nonprinting characters from text</vt:lpstr>
      <vt:lpstr>Fixing number formats</vt:lpstr>
      <vt:lpstr>Figure 7: Fixing number formats </vt:lpstr>
      <vt:lpstr>Figure 8: Changing the number of decimal places </vt:lpstr>
      <vt:lpstr>Figure 9: Transforming and rearranging columns and rows</vt:lpstr>
      <vt:lpstr>Cleaning Big Data: (CROWDSOURCING)</vt:lpstr>
      <vt:lpstr>Navigating through Open Refine </vt:lpstr>
      <vt:lpstr>THANK YOU FOR YOUR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lastModifiedBy>AMutimba</cp:lastModifiedBy>
  <cp:revision>135</cp:revision>
  <dcterms:created xsi:type="dcterms:W3CDTF">2012-01-25T18:54:33Z</dcterms:created>
  <dcterms:modified xsi:type="dcterms:W3CDTF">2014-06-13T11:18:02Z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