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7" r:id="rId7"/>
    <p:sldId id="262" r:id="rId8"/>
    <p:sldId id="265" r:id="rId9"/>
    <p:sldId id="263" r:id="rId10"/>
    <p:sldId id="268" r:id="rId11"/>
    <p:sldId id="269" r:id="rId12"/>
    <p:sldId id="266"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FCDA68FC-F3A1-46A4-937B-68CFA88324A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FCDA68FC-F3A1-46A4-937B-68CFA88324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FCDA68FC-F3A1-46A4-937B-68CFA88324AB}"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FCDA68FC-F3A1-46A4-937B-68CFA88324AB}"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DA68FC-F3A1-46A4-937B-68CFA88324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C99AE9A6-200C-415F-A4F8-9434F2C06D40}"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FCDA68FC-F3A1-46A4-937B-68CFA88324AB}"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99AE9A6-200C-415F-A4F8-9434F2C06D40}" type="datetimeFigureOut">
              <a:rPr lang="en-US" smtClean="0"/>
              <a:pPr/>
              <a:t>5/27/2014</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CDA68FC-F3A1-46A4-937B-68CFA88324AB}"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ation.co.ke/News/Rift-Valley-tops-crime-statistics/-/1056/1873530/-/11w8wc9/-/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hepeople.co.ke/3615/most-dangerous-places-in-kenya/" TargetMode="External"/><Relationship Id="rId2" Type="http://schemas.openxmlformats.org/officeDocument/2006/relationships/hyperlink" Target="http://www.standardmedia.co.ke/?articleID=200008528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for journalists</a:t>
            </a:r>
            <a:endParaRPr lang="en-US" dirty="0"/>
          </a:p>
        </p:txBody>
      </p:sp>
      <p:sp>
        <p:nvSpPr>
          <p:cNvPr id="3" name="Subtitle 2"/>
          <p:cNvSpPr>
            <a:spLocks noGrp="1"/>
          </p:cNvSpPr>
          <p:nvPr>
            <p:ph type="subTitle" idx="1"/>
          </p:nvPr>
        </p:nvSpPr>
        <p:spPr/>
        <p:txBody>
          <a:bodyPr/>
          <a:lstStyle/>
          <a:p>
            <a:r>
              <a:rPr lang="en-GB" dirty="0" smtClean="0"/>
              <a:t>What you </a:t>
            </a:r>
            <a:r>
              <a:rPr lang="en-GB" dirty="0"/>
              <a:t>need to underst</a:t>
            </a:r>
            <a:r>
              <a:rPr lang="en-GB" i="1" dirty="0"/>
              <a:t>and </a:t>
            </a:r>
            <a:r>
              <a:rPr lang="en-US" dirty="0"/>
              <a:t>quantitative </a:t>
            </a:r>
            <a:r>
              <a:rPr lang="en-US" dirty="0" smtClean="0"/>
              <a:t>data</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Autofit/>
          </a:bodyPr>
          <a:lstStyle/>
          <a:p>
            <a:pPr>
              <a:buNone/>
            </a:pPr>
            <a:r>
              <a:rPr lang="en-GB" sz="2800" b="1" dirty="0" smtClean="0">
                <a:latin typeface="Calibri" pitchFamily="34" charset="0"/>
              </a:rPr>
              <a:t>RATIO</a:t>
            </a:r>
          </a:p>
          <a:p>
            <a:pPr>
              <a:buNone/>
            </a:pPr>
            <a:r>
              <a:rPr lang="en-GB" sz="2800" b="1" dirty="0" smtClean="0">
                <a:latin typeface="Calibri" pitchFamily="34" charset="0"/>
              </a:rPr>
              <a:t>	Exercise:</a:t>
            </a:r>
            <a:endParaRPr lang="en-US" sz="2800" dirty="0" smtClean="0">
              <a:latin typeface="Calibri" pitchFamily="34" charset="0"/>
            </a:endParaRPr>
          </a:p>
          <a:p>
            <a:pPr>
              <a:buNone/>
            </a:pPr>
            <a:r>
              <a:rPr lang="en-GB" sz="2800" dirty="0" smtClean="0">
                <a:latin typeface="Calibri" pitchFamily="34" charset="0"/>
              </a:rPr>
              <a:t>	Look at the dataset on crime report Jan-May 2013 then read the following stories and indicate which one is accurate.</a:t>
            </a:r>
          </a:p>
          <a:p>
            <a:pPr>
              <a:buNone/>
            </a:pPr>
            <a:r>
              <a:rPr lang="en-US" sz="2800" dirty="0" smtClean="0">
                <a:latin typeface="Calibri" pitchFamily="34" charset="0"/>
              </a:rPr>
              <a:t>	</a:t>
            </a:r>
          </a:p>
          <a:p>
            <a:pPr>
              <a:buNone/>
            </a:pPr>
            <a:r>
              <a:rPr lang="en-US" sz="2800" dirty="0" smtClean="0">
                <a:latin typeface="Calibri" pitchFamily="34" charset="0"/>
              </a:rPr>
              <a:t>	</a:t>
            </a:r>
            <a:r>
              <a:rPr lang="en-GB" sz="2800" dirty="0" smtClean="0">
                <a:latin typeface="Calibri" pitchFamily="34" charset="0"/>
              </a:rPr>
              <a:t>Rift Valley tops crimes statistics: </a:t>
            </a:r>
            <a:r>
              <a:rPr lang="en-GB" sz="2800" u="sng" dirty="0" smtClean="0">
                <a:latin typeface="Calibri" pitchFamily="34" charset="0"/>
                <a:hlinkClick r:id="rId2"/>
              </a:rPr>
              <a:t>http://www.nation.co.ke/News/Rift-Valley-tops-crime-statistics/-/1056/1873530/-/11w8wc9/-/index.html</a:t>
            </a:r>
            <a:endParaRPr lang="en-GB" sz="2800" u="sng" dirty="0" smtClean="0">
              <a:latin typeface="Calibri" pitchFamily="34" charset="0"/>
            </a:endParaRPr>
          </a:p>
          <a:p>
            <a:pPr>
              <a:buNone/>
            </a:pPr>
            <a:r>
              <a:rPr lang="en-GB" sz="2800" dirty="0" smtClean="0">
                <a:latin typeface="Calibri" pitchFamily="34" charset="0"/>
              </a:rPr>
              <a:t>	 </a:t>
            </a:r>
            <a:endParaRPr lang="en-US" sz="2800" dirty="0" smtClean="0">
              <a:latin typeface="Calibri" pitchFamily="34" charset="0"/>
            </a:endParaRPr>
          </a:p>
          <a:p>
            <a:pPr>
              <a:buNone/>
            </a:pPr>
            <a:r>
              <a:rPr lang="en-GB" sz="2800" b="1" dirty="0" smtClean="0">
                <a:latin typeface="Calibri" pitchFamily="34" charset="0"/>
              </a:rPr>
              <a:t>	Crime dataset</a:t>
            </a:r>
            <a:endParaRPr lang="en-US" sz="2800" dirty="0" smtClean="0">
              <a:latin typeface="Calibri" pitchFamily="34" charset="0"/>
            </a:endParaRPr>
          </a:p>
          <a:p>
            <a:pPr>
              <a:buNone/>
            </a:pPr>
            <a:r>
              <a:rPr lang="en-GB" sz="2800" dirty="0" smtClean="0">
                <a:latin typeface="Calibri" pitchFamily="34" charset="0"/>
              </a:rPr>
              <a:t>	Calculate the crime rate by region and Kenya’s overall crime rate.</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rPr>
              <a:t>Police statistics shows crime level down by 10 per cent between January and May 2013</a:t>
            </a:r>
          </a:p>
          <a:p>
            <a:pPr>
              <a:buNone/>
            </a:pPr>
            <a:r>
              <a:rPr lang="en-GB" u="sng" dirty="0" smtClean="0">
                <a:latin typeface="Calibri" pitchFamily="34" charset="0"/>
                <a:hlinkClick r:id="rId2"/>
              </a:rPr>
              <a:t>	http://www.standardmedia.co.ke/?articleID=2000085284</a:t>
            </a:r>
            <a:r>
              <a:rPr lang="en-GB" dirty="0" smtClean="0">
                <a:latin typeface="Calibri" pitchFamily="34" charset="0"/>
              </a:rPr>
              <a:t> </a:t>
            </a:r>
            <a:endParaRPr lang="en-US" dirty="0" smtClean="0">
              <a:latin typeface="Calibri" pitchFamily="34" charset="0"/>
            </a:endParaRPr>
          </a:p>
          <a:p>
            <a:endParaRPr lang="en-GB" dirty="0" smtClean="0">
              <a:latin typeface="Calibri" pitchFamily="34" charset="0"/>
            </a:endParaRPr>
          </a:p>
          <a:p>
            <a:pPr>
              <a:buNone/>
            </a:pPr>
            <a:r>
              <a:rPr lang="en-GB" dirty="0" smtClean="0">
                <a:latin typeface="Calibri" pitchFamily="34" charset="0"/>
              </a:rPr>
              <a:t>	Most dangerous places in Kenya </a:t>
            </a:r>
            <a:r>
              <a:rPr lang="en-GB" u="sng" dirty="0" smtClean="0">
                <a:latin typeface="Calibri" pitchFamily="34" charset="0"/>
                <a:hlinkClick r:id="rId3"/>
              </a:rPr>
              <a:t>http://www.thepeople.co.ke/3615/most-dangerous-places-in-kenya/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GB" b="1" dirty="0" smtClean="0">
                <a:latin typeface="Calibri" pitchFamily="34" charset="0"/>
              </a:rPr>
              <a:t>	</a:t>
            </a:r>
            <a:endParaRPr lang="en-US" sz="2800" dirty="0" smtClean="0">
              <a:latin typeface="Calibri" pitchFamily="34" charset="0"/>
            </a:endParaRPr>
          </a:p>
          <a:p>
            <a:pPr>
              <a:buNone/>
            </a:pPr>
            <a:r>
              <a:rPr lang="en-GB" sz="2800" dirty="0" smtClean="0">
                <a:latin typeface="Calibri" pitchFamily="34" charset="0"/>
              </a:rPr>
              <a:t>	A ratio gives us a way to compare one number to another on a rational basis.</a:t>
            </a:r>
            <a:endParaRPr lang="en-US" sz="2800" dirty="0" smtClean="0">
              <a:latin typeface="Calibri" pitchFamily="34" charset="0"/>
            </a:endParaRPr>
          </a:p>
          <a:p>
            <a:pPr>
              <a:buNone/>
            </a:pPr>
            <a:r>
              <a:rPr lang="en-GB" sz="2800" dirty="0" smtClean="0">
                <a:latin typeface="Calibri" pitchFamily="34" charset="0"/>
              </a:rPr>
              <a:t>	 </a:t>
            </a:r>
            <a:endParaRPr lang="en-US" sz="2800" dirty="0" smtClean="0">
              <a:latin typeface="Calibri" pitchFamily="34" charset="0"/>
            </a:endParaRPr>
          </a:p>
          <a:p>
            <a:pPr>
              <a:buNone/>
            </a:pPr>
            <a:r>
              <a:rPr lang="en-GB" b="1" dirty="0" smtClean="0">
                <a:latin typeface="Calibri" pitchFamily="34" charset="0"/>
              </a:rPr>
              <a:t>   Crime 2013 dataset</a:t>
            </a:r>
            <a:endParaRPr lang="en-US" dirty="0" smtClean="0">
              <a:latin typeface="Calibri" pitchFamily="34" charset="0"/>
            </a:endParaRPr>
          </a:p>
          <a:p>
            <a:r>
              <a:rPr lang="en-GB" dirty="0" smtClean="0">
                <a:latin typeface="Calibri" pitchFamily="34" charset="0"/>
              </a:rPr>
              <a:t>Calculate the crime rate by region and Kenya’s crime rate.</a:t>
            </a:r>
            <a:endParaRPr lang="en-US" dirty="0" smtClean="0">
              <a:latin typeface="Calibri"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normAutofit fontScale="90000"/>
          </a:bodyPr>
          <a:lstStyle/>
          <a:p>
            <a:r>
              <a:rPr lang="en-GB" b="1" dirty="0" smtClean="0"/>
              <a:t>Percentage change</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257800"/>
          </a:xfrm>
        </p:spPr>
        <p:txBody>
          <a:bodyPr>
            <a:normAutofit fontScale="25000" lnSpcReduction="20000"/>
          </a:bodyPr>
          <a:lstStyle/>
          <a:p>
            <a:pPr>
              <a:buNone/>
            </a:pPr>
            <a:r>
              <a:rPr lang="en-GB" sz="6000" dirty="0" smtClean="0"/>
              <a:t>	</a:t>
            </a:r>
            <a:r>
              <a:rPr lang="en-GB" sz="12800" dirty="0" smtClean="0">
                <a:latin typeface="Calibri" pitchFamily="34" charset="0"/>
              </a:rPr>
              <a:t>No </a:t>
            </a:r>
            <a:r>
              <a:rPr lang="en-GB" sz="12800" dirty="0">
                <a:latin typeface="Calibri" pitchFamily="34" charset="0"/>
              </a:rPr>
              <a:t>number has any meaning unless it is compared with something else.</a:t>
            </a:r>
            <a:endParaRPr lang="en-US" sz="12800" dirty="0">
              <a:latin typeface="Calibri" pitchFamily="34" charset="0"/>
            </a:endParaRPr>
          </a:p>
          <a:p>
            <a:pPr>
              <a:buNone/>
            </a:pPr>
            <a:endParaRPr lang="en-GB" sz="12800" dirty="0" smtClean="0">
              <a:latin typeface="Calibri" pitchFamily="34" charset="0"/>
            </a:endParaRPr>
          </a:p>
          <a:p>
            <a:r>
              <a:rPr lang="en-GB" sz="12800" dirty="0" smtClean="0">
                <a:latin typeface="Calibri" pitchFamily="34" charset="0"/>
              </a:rPr>
              <a:t>Percentage change is used </a:t>
            </a:r>
            <a:r>
              <a:rPr lang="en-GB" sz="12800" dirty="0">
                <a:latin typeface="Calibri" pitchFamily="34" charset="0"/>
              </a:rPr>
              <a:t>to get an idea of how much something has changed from one point to another. In storytelling it can be used to show progress or lack of it</a:t>
            </a:r>
            <a:r>
              <a:rPr lang="en-GB" sz="12800" dirty="0" smtClean="0">
                <a:latin typeface="Calibri" pitchFamily="34" charset="0"/>
              </a:rPr>
              <a:t>.</a:t>
            </a:r>
          </a:p>
          <a:p>
            <a:pPr>
              <a:buNone/>
            </a:pPr>
            <a:endParaRPr lang="en-US" sz="12800" dirty="0">
              <a:latin typeface="Calibri" pitchFamily="34" charset="0"/>
            </a:endParaRPr>
          </a:p>
          <a:p>
            <a:pPr>
              <a:buNone/>
            </a:pPr>
            <a:r>
              <a:rPr lang="en-GB" sz="12800" b="1" dirty="0">
                <a:latin typeface="Calibri" pitchFamily="34" charset="0"/>
              </a:rPr>
              <a:t>	</a:t>
            </a:r>
            <a:r>
              <a:rPr lang="en-GB" sz="12800" b="1" dirty="0" smtClean="0">
                <a:latin typeface="Calibri" pitchFamily="34" charset="0"/>
              </a:rPr>
              <a:t>Example</a:t>
            </a:r>
            <a:r>
              <a:rPr lang="en-GB" sz="12800" b="1" dirty="0">
                <a:latin typeface="Calibri" pitchFamily="34" charset="0"/>
              </a:rPr>
              <a:t>:</a:t>
            </a:r>
            <a:endParaRPr lang="en-US" sz="12800" b="1" dirty="0">
              <a:latin typeface="Calibri" pitchFamily="34" charset="0"/>
            </a:endParaRPr>
          </a:p>
          <a:p>
            <a:r>
              <a:rPr lang="en-GB" sz="12800" dirty="0">
                <a:latin typeface="Calibri" pitchFamily="34" charset="0"/>
              </a:rPr>
              <a:t>Kenya’s GDP per capita was US$322 in 1960  and 584 in 2011. How </a:t>
            </a:r>
            <a:r>
              <a:rPr lang="en-GB" sz="12800" dirty="0" smtClean="0">
                <a:latin typeface="Calibri" pitchFamily="34" charset="0"/>
              </a:rPr>
              <a:t>has </a:t>
            </a:r>
            <a:r>
              <a:rPr lang="en-GB" sz="12800" dirty="0">
                <a:latin typeface="Calibri" pitchFamily="34" charset="0"/>
              </a:rPr>
              <a:t>it changed from 1960 </a:t>
            </a:r>
            <a:r>
              <a:rPr lang="en-GB" sz="12800" dirty="0" smtClean="0">
                <a:latin typeface="Calibri" pitchFamily="34" charset="0"/>
              </a:rPr>
              <a:t>to 2011</a:t>
            </a:r>
            <a:r>
              <a:rPr lang="en-GB" sz="12800" dirty="0">
                <a:latin typeface="Calibri" pitchFamily="34" charset="0"/>
              </a:rPr>
              <a:t>? </a:t>
            </a:r>
            <a:endParaRPr lang="en-GB" sz="12800" dirty="0" smtClean="0">
              <a:latin typeface="Calibri" pitchFamily="34" charset="0"/>
            </a:endParaRPr>
          </a:p>
          <a:p>
            <a:pPr>
              <a:buNone/>
            </a:pPr>
            <a:endParaRPr lang="en-US" sz="12800" dirty="0">
              <a:latin typeface="Calibri" pitchFamily="34" charset="0"/>
            </a:endParaRPr>
          </a:p>
          <a:p>
            <a:pPr>
              <a:buNone/>
            </a:pPr>
            <a:endParaRPr lang="en-US" sz="12800" dirty="0">
              <a:latin typeface="Calibri" pitchFamily="34" charset="0"/>
            </a:endParaRPr>
          </a:p>
          <a:p>
            <a:pPr>
              <a:buNone/>
            </a:pPr>
            <a:r>
              <a:rPr lang="en-GB" sz="12800" b="1" dirty="0" smtClean="0">
                <a:latin typeface="Calibri" pitchFamily="34" charset="0"/>
              </a:rPr>
              <a:t>	</a:t>
            </a:r>
            <a:endParaRPr lang="en-US" sz="128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b="1" dirty="0" smtClean="0"/>
              <a:t>	</a:t>
            </a:r>
            <a:r>
              <a:rPr lang="en-GB" b="1" dirty="0" smtClean="0">
                <a:latin typeface="Calibri" pitchFamily="34" charset="0"/>
              </a:rPr>
              <a:t>Answer: </a:t>
            </a:r>
            <a:endParaRPr lang="en-GB" dirty="0" smtClean="0">
              <a:latin typeface="Calibri" pitchFamily="34" charset="0"/>
            </a:endParaRPr>
          </a:p>
          <a:p>
            <a:pPr>
              <a:buNone/>
            </a:pPr>
            <a:r>
              <a:rPr lang="en-GB" dirty="0" smtClean="0">
                <a:latin typeface="Calibri" pitchFamily="34" charset="0"/>
              </a:rPr>
              <a:t>	First subtract the 1960 GDP figure from the 2011 figure and get 262. That is how much the GDP grew in those years. But what was the percentage of change? To find that out divide this difference by the 1960 GDP figure then multiply by 100.</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25000" lnSpcReduction="20000"/>
          </a:bodyPr>
          <a:lstStyle/>
          <a:p>
            <a:pPr>
              <a:buNone/>
            </a:pPr>
            <a:r>
              <a:rPr lang="en-GB" sz="7400" b="1" dirty="0" smtClean="0">
                <a:latin typeface="Calibri" pitchFamily="34" charset="0"/>
              </a:rPr>
              <a:t>Life expectancy dataset</a:t>
            </a:r>
            <a:endParaRPr lang="en-US" sz="7400" dirty="0" smtClean="0">
              <a:latin typeface="Calibri" pitchFamily="34" charset="0"/>
            </a:endParaRPr>
          </a:p>
          <a:p>
            <a:pPr>
              <a:buNone/>
            </a:pPr>
            <a:endParaRPr lang="en-GB" sz="4500" b="1" dirty="0" smtClean="0">
              <a:latin typeface="Calibri" pitchFamily="34" charset="0"/>
            </a:endParaRPr>
          </a:p>
          <a:p>
            <a:r>
              <a:rPr lang="en-GB" sz="8600" b="1" dirty="0" smtClean="0">
                <a:latin typeface="Calibri" pitchFamily="34" charset="0"/>
              </a:rPr>
              <a:t>Demonstration: </a:t>
            </a:r>
            <a:r>
              <a:rPr lang="en-GB" sz="8600" dirty="0" smtClean="0">
                <a:latin typeface="Calibri" pitchFamily="34" charset="0"/>
              </a:rPr>
              <a:t>The percentage change in life expectancy from 1990 to 2012.</a:t>
            </a:r>
          </a:p>
          <a:p>
            <a:endParaRPr lang="en-US" sz="8600" dirty="0" smtClean="0">
              <a:latin typeface="Calibri" pitchFamily="34" charset="0"/>
            </a:endParaRPr>
          </a:p>
          <a:p>
            <a:pPr>
              <a:buNone/>
            </a:pPr>
            <a:r>
              <a:rPr lang="en-GB" sz="8600" b="1" dirty="0" smtClean="0">
                <a:latin typeface="Calibri" pitchFamily="34" charset="0"/>
              </a:rPr>
              <a:t>	</a:t>
            </a:r>
            <a:r>
              <a:rPr lang="en-GB" sz="9600" b="1" dirty="0" smtClean="0">
                <a:latin typeface="Calibri" pitchFamily="34" charset="0"/>
              </a:rPr>
              <a:t>Exercise:</a:t>
            </a:r>
            <a:endParaRPr lang="en-US" sz="9600" dirty="0" smtClean="0">
              <a:latin typeface="Calibri" pitchFamily="34" charset="0"/>
            </a:endParaRPr>
          </a:p>
          <a:p>
            <a:pPr lvl="0"/>
            <a:r>
              <a:rPr lang="en-GB" sz="9600" dirty="0" smtClean="0">
                <a:latin typeface="Calibri" pitchFamily="34" charset="0"/>
              </a:rPr>
              <a:t>Which country recorded the best improvement in life expectancy between 1990 and 2012? </a:t>
            </a:r>
          </a:p>
          <a:p>
            <a:pPr lvl="0">
              <a:buNone/>
            </a:pPr>
            <a:endParaRPr lang="en-US" sz="9600" dirty="0" smtClean="0">
              <a:latin typeface="Calibri" pitchFamily="34" charset="0"/>
            </a:endParaRPr>
          </a:p>
          <a:p>
            <a:pPr lvl="0"/>
            <a:r>
              <a:rPr lang="en-GB" sz="9600" dirty="0" smtClean="0">
                <a:latin typeface="Calibri" pitchFamily="34" charset="0"/>
              </a:rPr>
              <a:t>Which country recorded the </a:t>
            </a:r>
            <a:r>
              <a:rPr lang="en-GB" sz="9600" dirty="0" smtClean="0">
                <a:latin typeface="Calibri" pitchFamily="34" charset="0"/>
              </a:rPr>
              <a:t>highest </a:t>
            </a:r>
            <a:r>
              <a:rPr lang="en-GB" sz="9600" dirty="0" smtClean="0">
                <a:latin typeface="Calibri" pitchFamily="34" charset="0"/>
              </a:rPr>
              <a:t>reduction in life expectancy between 1990 and 2012? </a:t>
            </a:r>
          </a:p>
          <a:p>
            <a:pPr lvl="0"/>
            <a:endParaRPr lang="en-US" sz="9600" dirty="0" smtClean="0">
              <a:latin typeface="Calibri" pitchFamily="34" charset="0"/>
            </a:endParaRPr>
          </a:p>
          <a:p>
            <a:pPr lvl="0"/>
            <a:r>
              <a:rPr lang="en-GB" sz="9600" dirty="0" smtClean="0">
                <a:latin typeface="Calibri" pitchFamily="34" charset="0"/>
              </a:rPr>
              <a:t>What was the percentage change in Kenya’s life expectancy between 1990 and 2012? </a:t>
            </a:r>
          </a:p>
          <a:p>
            <a:pPr lvl="0"/>
            <a:endParaRPr lang="en-US" sz="9600" dirty="0" smtClean="0">
              <a:latin typeface="Calibri" pitchFamily="34" charset="0"/>
            </a:endParaRPr>
          </a:p>
          <a:p>
            <a:pPr lvl="0"/>
            <a:r>
              <a:rPr lang="en-GB" sz="9600" dirty="0" smtClean="0">
                <a:latin typeface="Calibri" pitchFamily="34" charset="0"/>
              </a:rPr>
              <a:t>How many countries experienced a decline in  life expectancy during that period? Of these, how many are from Africa?</a:t>
            </a:r>
            <a:endParaRPr lang="en-US" sz="9600" dirty="0" smtClean="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lvl="0"/>
            <a:endParaRPr lang="en-GB" sz="2800" dirty="0" smtClean="0">
              <a:latin typeface="Calibri" pitchFamily="34" charset="0"/>
            </a:endParaRPr>
          </a:p>
          <a:p>
            <a:pPr lvl="0"/>
            <a:endParaRPr lang="en-GB" sz="2800" dirty="0" smtClean="0">
              <a:latin typeface="Calibri" pitchFamily="34" charset="0"/>
            </a:endParaRPr>
          </a:p>
          <a:p>
            <a:pPr lvl="0"/>
            <a:r>
              <a:rPr lang="en-GB" sz="2800" dirty="0" smtClean="0">
                <a:latin typeface="Calibri" pitchFamily="34" charset="0"/>
              </a:rPr>
              <a:t>How many countries experienced no change in life expectancy ?</a:t>
            </a:r>
          </a:p>
          <a:p>
            <a:pPr lvl="0">
              <a:buNone/>
            </a:pPr>
            <a:endParaRPr lang="en-US" sz="2800" dirty="0" smtClean="0">
              <a:latin typeface="Calibri" pitchFamily="34" charset="0"/>
            </a:endParaRPr>
          </a:p>
          <a:p>
            <a:pPr lvl="0"/>
            <a:r>
              <a:rPr lang="en-GB" sz="2800" dirty="0" smtClean="0">
                <a:latin typeface="Calibri" pitchFamily="34" charset="0"/>
              </a:rPr>
              <a:t>How many African countries recorded higher improvement in life expectancy than Kenya over that period? </a:t>
            </a:r>
          </a:p>
          <a:p>
            <a:pPr lvl="0">
              <a:buNone/>
            </a:pPr>
            <a:endParaRPr lang="en-US" sz="2800" dirty="0" smtClean="0">
              <a:latin typeface="Calibri" pitchFamily="34" charset="0"/>
            </a:endParaRPr>
          </a:p>
          <a:p>
            <a:pPr lvl="0"/>
            <a:r>
              <a:rPr lang="en-GB" sz="2800" dirty="0" smtClean="0">
                <a:latin typeface="Calibri" pitchFamily="34" charset="0"/>
              </a:rPr>
              <a:t>Which East African country recorded the best improvement in life expectancy and which ones have higher life expectancy than Kenya?</a:t>
            </a:r>
            <a:endParaRPr lang="en-US" sz="2800" dirty="0" smtClean="0">
              <a:latin typeface="Calibri" pitchFamily="34"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	What is the world’s average life expectancy? </a:t>
            </a:r>
          </a:p>
          <a:p>
            <a:endParaRPr lang="en-GB" dirty="0" smtClean="0"/>
          </a:p>
          <a:p>
            <a:r>
              <a:rPr lang="en-GB" dirty="0"/>
              <a:t>	</a:t>
            </a:r>
            <a:r>
              <a:rPr lang="en-GB" dirty="0" smtClean="0"/>
              <a:t>How many countries in Africa have a life 	expectancy that is above the world average? </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normAutofit fontScale="90000"/>
          </a:bodyPr>
          <a:lstStyle/>
          <a:p>
            <a:r>
              <a:rPr lang="en-GB" b="1" dirty="0" smtClean="0"/>
              <a:t>Measures of central tendency</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867400"/>
          </a:xfrm>
        </p:spPr>
        <p:txBody>
          <a:bodyPr>
            <a:noAutofit/>
          </a:bodyPr>
          <a:lstStyle/>
          <a:p>
            <a:pPr>
              <a:buNone/>
            </a:pPr>
            <a:endParaRPr lang="en-GB" sz="2400" dirty="0" smtClean="0">
              <a:latin typeface="Calibri" pitchFamily="34" charset="0"/>
            </a:endParaRPr>
          </a:p>
          <a:p>
            <a:r>
              <a:rPr lang="en-GB" sz="2800" dirty="0" smtClean="0">
                <a:latin typeface="Calibri" pitchFamily="34" charset="0"/>
              </a:rPr>
              <a:t>A </a:t>
            </a:r>
            <a:r>
              <a:rPr lang="en-GB" sz="2800" dirty="0">
                <a:latin typeface="Calibri" pitchFamily="34" charset="0"/>
              </a:rPr>
              <a:t>measure of central tendency is a single value that attempts to describe a set of data by identifying the central position within that set of data. They include mean, median and </a:t>
            </a:r>
            <a:r>
              <a:rPr lang="en-GB" sz="2800" dirty="0" smtClean="0">
                <a:latin typeface="Calibri" pitchFamily="34" charset="0"/>
              </a:rPr>
              <a:t>mode.</a:t>
            </a:r>
            <a:endParaRPr lang="en-GB" sz="2800" b="1" dirty="0">
              <a:latin typeface="Calibri" pitchFamily="34" charset="0"/>
            </a:endParaRPr>
          </a:p>
          <a:p>
            <a:pPr>
              <a:buNone/>
            </a:pPr>
            <a:r>
              <a:rPr lang="en-GB" sz="2800" b="1" dirty="0" smtClean="0">
                <a:latin typeface="Calibri" pitchFamily="34" charset="0"/>
              </a:rPr>
              <a:t>	Mean</a:t>
            </a:r>
            <a:endParaRPr lang="en-US" sz="2800" dirty="0">
              <a:latin typeface="Calibri" pitchFamily="34" charset="0"/>
            </a:endParaRPr>
          </a:p>
          <a:p>
            <a:r>
              <a:rPr lang="en-GB" sz="2800" dirty="0" smtClean="0">
                <a:latin typeface="Calibri" pitchFamily="34" charset="0"/>
              </a:rPr>
              <a:t>A </a:t>
            </a:r>
            <a:r>
              <a:rPr lang="en-GB" sz="2800" dirty="0">
                <a:latin typeface="Calibri" pitchFamily="34" charset="0"/>
              </a:rPr>
              <a:t>number expressing the central or typical value in a set of data. It tells you something about where the center of the group is and is the </a:t>
            </a:r>
            <a:r>
              <a:rPr lang="en-US" sz="2800" dirty="0">
                <a:latin typeface="Calibri" pitchFamily="34" charset="0"/>
              </a:rPr>
              <a:t>most commonly used way of looking at what is normal. </a:t>
            </a:r>
            <a:r>
              <a:rPr lang="en-GB" sz="2800" dirty="0">
                <a:latin typeface="Calibri" pitchFamily="34" charset="0"/>
              </a:rPr>
              <a:t>To calculate the average </a:t>
            </a:r>
            <a:r>
              <a:rPr lang="en-GB" sz="2800" dirty="0" smtClean="0">
                <a:latin typeface="Calibri" pitchFamily="34" charset="0"/>
              </a:rPr>
              <a:t>add </a:t>
            </a:r>
            <a:r>
              <a:rPr lang="en-GB" sz="2800" dirty="0">
                <a:latin typeface="Calibri" pitchFamily="34" charset="0"/>
              </a:rPr>
              <a:t>up all the values in a set of data and then divide that sum by the number of values in the dataset. </a:t>
            </a:r>
            <a:endParaRPr lang="en-GB" sz="2800" dirty="0" smtClean="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mode, median</a:t>
            </a:r>
            <a:endParaRPr lang="en-US" dirty="0"/>
          </a:p>
        </p:txBody>
      </p:sp>
      <p:sp>
        <p:nvSpPr>
          <p:cNvPr id="3" name="Content Placeholder 2"/>
          <p:cNvSpPr>
            <a:spLocks noGrp="1"/>
          </p:cNvSpPr>
          <p:nvPr>
            <p:ph idx="1"/>
          </p:nvPr>
        </p:nvSpPr>
        <p:spPr>
          <a:xfrm>
            <a:off x="304800" y="1066800"/>
            <a:ext cx="8686800" cy="5638800"/>
          </a:xfrm>
        </p:spPr>
        <p:txBody>
          <a:bodyPr>
            <a:normAutofit fontScale="40000" lnSpcReduction="20000"/>
          </a:bodyPr>
          <a:lstStyle/>
          <a:p>
            <a:pPr>
              <a:buNone/>
            </a:pPr>
            <a:endParaRPr lang="en-GB" sz="5100" b="1" dirty="0" smtClean="0"/>
          </a:p>
          <a:p>
            <a:pPr>
              <a:buNone/>
            </a:pPr>
            <a:r>
              <a:rPr lang="en-GB" sz="5100" b="1" dirty="0" smtClean="0"/>
              <a:t>	</a:t>
            </a:r>
            <a:r>
              <a:rPr lang="en-GB" sz="5900" b="1" dirty="0" smtClean="0">
                <a:latin typeface="Calibri" pitchFamily="34" charset="0"/>
              </a:rPr>
              <a:t>Mayor’s cronies dataset</a:t>
            </a:r>
            <a:endParaRPr lang="en-US" sz="5900" dirty="0" smtClean="0">
              <a:latin typeface="Calibri" pitchFamily="34" charset="0"/>
            </a:endParaRPr>
          </a:p>
          <a:p>
            <a:pPr>
              <a:buNone/>
            </a:pPr>
            <a:r>
              <a:rPr lang="en-GB" sz="5900" b="1" dirty="0" smtClean="0">
                <a:latin typeface="Calibri" pitchFamily="34" charset="0"/>
              </a:rPr>
              <a:t>	Exercise:</a:t>
            </a:r>
            <a:endParaRPr lang="en-US" sz="5900" dirty="0" smtClean="0">
              <a:latin typeface="Calibri" pitchFamily="34" charset="0"/>
            </a:endParaRPr>
          </a:p>
          <a:p>
            <a:pPr>
              <a:buNone/>
            </a:pPr>
            <a:r>
              <a:rPr lang="en-US" sz="5900" dirty="0" smtClean="0">
                <a:latin typeface="Calibri" pitchFamily="34" charset="0"/>
              </a:rPr>
              <a:t> 	</a:t>
            </a:r>
          </a:p>
          <a:p>
            <a:pPr>
              <a:buNone/>
            </a:pPr>
            <a:r>
              <a:rPr lang="en-US" sz="5900" dirty="0" smtClean="0">
                <a:latin typeface="Calibri" pitchFamily="34" charset="0"/>
              </a:rPr>
              <a:t>	What is was the total salary for the City Council employees last year?  This year? </a:t>
            </a:r>
          </a:p>
          <a:p>
            <a:pPr>
              <a:buNone/>
            </a:pPr>
            <a:r>
              <a:rPr lang="en-US" sz="5900" dirty="0" smtClean="0">
                <a:latin typeface="Calibri" pitchFamily="34" charset="0"/>
              </a:rPr>
              <a:t>	 </a:t>
            </a:r>
          </a:p>
          <a:p>
            <a:pPr>
              <a:buNone/>
            </a:pPr>
            <a:r>
              <a:rPr lang="en-US" sz="5900" dirty="0" smtClean="0">
                <a:latin typeface="Calibri" pitchFamily="34" charset="0"/>
              </a:rPr>
              <a:t>	Calculate the total percentage raise the employees received? </a:t>
            </a:r>
          </a:p>
          <a:p>
            <a:pPr>
              <a:buNone/>
            </a:pPr>
            <a:r>
              <a:rPr lang="en-US" sz="5900" dirty="0" smtClean="0">
                <a:latin typeface="Calibri" pitchFamily="34" charset="0"/>
              </a:rPr>
              <a:t>	</a:t>
            </a:r>
          </a:p>
          <a:p>
            <a:pPr>
              <a:buNone/>
            </a:pPr>
            <a:r>
              <a:rPr lang="en-US" sz="5900" dirty="0">
                <a:latin typeface="Calibri" pitchFamily="34" charset="0"/>
              </a:rPr>
              <a:t>	</a:t>
            </a:r>
            <a:r>
              <a:rPr lang="en-US" sz="5900" dirty="0" smtClean="0">
                <a:latin typeface="Calibri" pitchFamily="34" charset="0"/>
              </a:rPr>
              <a:t>Who received the highest percentage raise? Who got the lowest? </a:t>
            </a:r>
          </a:p>
          <a:p>
            <a:pPr>
              <a:buNone/>
            </a:pPr>
            <a:endParaRPr lang="en-US" sz="5900" dirty="0" smtClean="0">
              <a:latin typeface="Calibri" pitchFamily="34" charset="0"/>
            </a:endParaRPr>
          </a:p>
          <a:p>
            <a:pPr>
              <a:buNone/>
            </a:pPr>
            <a:r>
              <a:rPr lang="en-US" sz="5900" dirty="0" smtClean="0">
                <a:latin typeface="Calibri" pitchFamily="34" charset="0"/>
              </a:rPr>
              <a:t>	What was the average pay last year? This year?</a:t>
            </a:r>
          </a:p>
          <a:p>
            <a:endParaRPr lang="en-US" sz="5900" dirty="0" smtClean="0">
              <a:latin typeface="Calibri" pitchFamily="34" charset="0"/>
            </a:endParaRPr>
          </a:p>
          <a:p>
            <a:pPr>
              <a:buNone/>
            </a:pPr>
            <a:r>
              <a:rPr lang="en-US" sz="5900" dirty="0" smtClean="0">
                <a:latin typeface="Calibri" pitchFamily="34" charset="0"/>
              </a:rPr>
              <a:t>	How many employees earn an above average wage? </a:t>
            </a:r>
            <a:endParaRPr lang="en-US" sz="59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32500" lnSpcReduction="20000"/>
          </a:bodyPr>
          <a:lstStyle/>
          <a:p>
            <a:pPr>
              <a:buNone/>
            </a:pPr>
            <a:r>
              <a:rPr lang="en-US" sz="8000" b="1" dirty="0" smtClean="0">
                <a:latin typeface="Calibri" pitchFamily="34" charset="0"/>
              </a:rPr>
              <a:t>	</a:t>
            </a:r>
          </a:p>
          <a:p>
            <a:pPr>
              <a:buNone/>
            </a:pPr>
            <a:r>
              <a:rPr lang="en-US" sz="8000" b="1" dirty="0" smtClean="0">
                <a:latin typeface="Calibri" pitchFamily="34" charset="0"/>
              </a:rPr>
              <a:t>	</a:t>
            </a:r>
            <a:r>
              <a:rPr lang="en-US" sz="8600" b="1" dirty="0" smtClean="0">
                <a:latin typeface="Calibri" pitchFamily="34" charset="0"/>
              </a:rPr>
              <a:t>MODE</a:t>
            </a:r>
            <a:endParaRPr lang="en-US" sz="8600" dirty="0" smtClean="0">
              <a:latin typeface="Calibri" pitchFamily="34" charset="0"/>
            </a:endParaRPr>
          </a:p>
          <a:p>
            <a:pPr>
              <a:buNone/>
            </a:pPr>
            <a:r>
              <a:rPr lang="en-GB" sz="4000" dirty="0" smtClean="0">
                <a:latin typeface="Calibri" pitchFamily="34" charset="0"/>
              </a:rPr>
              <a:t>	</a:t>
            </a:r>
          </a:p>
          <a:p>
            <a:pPr>
              <a:buNone/>
            </a:pPr>
            <a:r>
              <a:rPr lang="en-GB" sz="4000" dirty="0">
                <a:latin typeface="Calibri" pitchFamily="34" charset="0"/>
              </a:rPr>
              <a:t>	</a:t>
            </a:r>
            <a:endParaRPr lang="en-GB" sz="4000" dirty="0" smtClean="0">
              <a:latin typeface="Calibri" pitchFamily="34" charset="0"/>
            </a:endParaRPr>
          </a:p>
          <a:p>
            <a:pPr>
              <a:buNone/>
            </a:pPr>
            <a:r>
              <a:rPr lang="en-GB" sz="8000" dirty="0" smtClean="0">
                <a:latin typeface="Calibri" pitchFamily="34" charset="0"/>
              </a:rPr>
              <a:t>	The most frequently occurring number in a group of numbers. For example, the mode of 4, 5, 5, 6, 8, and 12 is 5.</a:t>
            </a:r>
            <a:endParaRPr lang="en-US" sz="8000" dirty="0" smtClean="0">
              <a:latin typeface="Calibri" pitchFamily="34" charset="0"/>
            </a:endParaRPr>
          </a:p>
          <a:p>
            <a:pPr>
              <a:buNone/>
            </a:pPr>
            <a:r>
              <a:rPr lang="en-GB" sz="8000" dirty="0" smtClean="0">
                <a:latin typeface="Calibri" pitchFamily="34" charset="0"/>
              </a:rPr>
              <a:t>	What is the mode salary? </a:t>
            </a:r>
            <a:endParaRPr lang="en-US" sz="8000" dirty="0" smtClean="0">
              <a:latin typeface="Calibri" pitchFamily="34" charset="0"/>
            </a:endParaRPr>
          </a:p>
          <a:p>
            <a:pPr lvl="1">
              <a:buNone/>
            </a:pPr>
            <a:endParaRPr lang="en-US" sz="8000" dirty="0" smtClean="0">
              <a:latin typeface="Calibri" pitchFamily="34" charset="0"/>
            </a:endParaRPr>
          </a:p>
          <a:p>
            <a:pPr>
              <a:buNone/>
            </a:pPr>
            <a:r>
              <a:rPr lang="en-GB" sz="8000" b="1" dirty="0" smtClean="0">
                <a:latin typeface="Calibri" pitchFamily="34" charset="0"/>
              </a:rPr>
              <a:t>	 Median</a:t>
            </a:r>
            <a:endParaRPr lang="en-US" sz="8000" dirty="0" smtClean="0">
              <a:latin typeface="Calibri" pitchFamily="34" charset="0"/>
            </a:endParaRPr>
          </a:p>
          <a:p>
            <a:pPr>
              <a:buNone/>
            </a:pPr>
            <a:r>
              <a:rPr lang="en-GB" sz="8000" dirty="0" smtClean="0">
                <a:latin typeface="Calibri" pitchFamily="34" charset="0"/>
              </a:rPr>
              <a:t>	The median is the middle score for a set of data that has been arranged in order of scale. The median is less affected by outliers and skewed data and it helps in showing inequality. For instance, i</a:t>
            </a:r>
            <a:r>
              <a:rPr lang="en-US" sz="8000" dirty="0" smtClean="0">
                <a:latin typeface="Calibri" pitchFamily="34" charset="0"/>
              </a:rPr>
              <a:t>f you earn less than the mean, you could still earn more than half of the population simply because the majority of the population earn little money. To calculate the median, sort the data we have and pick the value right in the middle.</a:t>
            </a:r>
            <a:endParaRPr lang="en-US" sz="8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376</TotalTime>
  <Words>136</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Math for journalists</vt:lpstr>
      <vt:lpstr>Percentage change </vt:lpstr>
      <vt:lpstr>Slide 3</vt:lpstr>
      <vt:lpstr>Slide 4</vt:lpstr>
      <vt:lpstr>Slide 5</vt:lpstr>
      <vt:lpstr>Slide 6</vt:lpstr>
      <vt:lpstr>Measures of central tendency </vt:lpstr>
      <vt:lpstr>Mean, mode, median</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dotieno</dc:creator>
  <cp:lastModifiedBy>dotieno</cp:lastModifiedBy>
  <cp:revision>22</cp:revision>
  <dcterms:created xsi:type="dcterms:W3CDTF">2014-05-23T22:21:53Z</dcterms:created>
  <dcterms:modified xsi:type="dcterms:W3CDTF">2014-05-27T21:02:48Z</dcterms:modified>
</cp:coreProperties>
</file>