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2" r:id="rId3"/>
    <p:sldId id="263" r:id="rId4"/>
    <p:sldId id="274" r:id="rId5"/>
    <p:sldId id="265" r:id="rId6"/>
    <p:sldId id="257" r:id="rId7"/>
    <p:sldId id="258" r:id="rId8"/>
    <p:sldId id="259" r:id="rId9"/>
    <p:sldId id="285" r:id="rId10"/>
    <p:sldId id="260" r:id="rId11"/>
    <p:sldId id="261" r:id="rId12"/>
    <p:sldId id="266" r:id="rId13"/>
    <p:sldId id="267" r:id="rId14"/>
    <p:sldId id="268" r:id="rId15"/>
    <p:sldId id="275" r:id="rId16"/>
    <p:sldId id="276" r:id="rId17"/>
    <p:sldId id="277" r:id="rId18"/>
    <p:sldId id="270" r:id="rId19"/>
    <p:sldId id="281" r:id="rId20"/>
    <p:sldId id="272" r:id="rId21"/>
    <p:sldId id="273" r:id="rId22"/>
    <p:sldId id="28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9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262B7-5D47-4C32-B560-0A0FD1FC4141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CAE17-1EA5-45AB-B67E-EEF67F16F6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3124-E73E-D646-890A-96E33CCBB300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DC8E1-DD3E-2646-8FB6-373ACBA63B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427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3124-E73E-D646-890A-96E33CCBB300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DC8E1-DD3E-2646-8FB6-373ACBA63B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173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3124-E73E-D646-890A-96E33CCBB300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DC8E1-DD3E-2646-8FB6-373ACBA63B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803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3124-E73E-D646-890A-96E33CCBB300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DC8E1-DD3E-2646-8FB6-373ACBA63B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541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3124-E73E-D646-890A-96E33CCBB300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DC8E1-DD3E-2646-8FB6-373ACBA63B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173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3124-E73E-D646-890A-96E33CCBB300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DC8E1-DD3E-2646-8FB6-373ACBA63B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657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3124-E73E-D646-890A-96E33CCBB300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DC8E1-DD3E-2646-8FB6-373ACBA63B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31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3124-E73E-D646-890A-96E33CCBB300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DC8E1-DD3E-2646-8FB6-373ACBA63B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68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3124-E73E-D646-890A-96E33CCBB300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DC8E1-DD3E-2646-8FB6-373ACBA63B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311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3124-E73E-D646-890A-96E33CCBB300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DC8E1-DD3E-2646-8FB6-373ACBA63B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622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3124-E73E-D646-890A-96E33CCBB300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DC8E1-DD3E-2646-8FB6-373ACBA63B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9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D3124-E73E-D646-890A-96E33CCBB300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DC8E1-DD3E-2646-8FB6-373ACBA63B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254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neomam.com/interactive/13reason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Creating compelling visuals</a:t>
            </a:r>
            <a:br>
              <a:rPr lang="en-US" b="1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6022"/>
            <a:ext cx="6400800" cy="2662778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Nairobi,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28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May 2014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2983960"/>
            <a:ext cx="914400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4562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937904"/>
            <a:ext cx="1473200" cy="120534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600" y="4871914"/>
            <a:ext cx="4165600" cy="1084386"/>
          </a:xfrm>
        </p:spPr>
        <p:txBody>
          <a:bodyPr>
            <a:no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en-US" dirty="0" smtClean="0">
                <a:solidFill>
                  <a:srgbClr val="595959"/>
                </a:solidFill>
              </a:rPr>
              <a:t>Increase </a:t>
            </a:r>
            <a:r>
              <a:rPr lang="en-US" dirty="0">
                <a:solidFill>
                  <a:srgbClr val="595959"/>
                </a:solidFill>
              </a:rPr>
              <a:t>website </a:t>
            </a:r>
            <a:r>
              <a:rPr lang="en-US" dirty="0" smtClean="0">
                <a:solidFill>
                  <a:srgbClr val="595959"/>
                </a:solidFill>
              </a:rPr>
              <a:t>hits</a:t>
            </a:r>
            <a:endParaRPr lang="en-US" dirty="0">
              <a:solidFill>
                <a:srgbClr val="59595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821994"/>
            <a:ext cx="2806700" cy="8464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47586" y="698500"/>
            <a:ext cx="4839214" cy="995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sz="3200" dirty="0">
                <a:solidFill>
                  <a:srgbClr val="595959"/>
                </a:solidFill>
              </a:rPr>
              <a:t>The brain likes images. </a:t>
            </a:r>
          </a:p>
        </p:txBody>
      </p:sp>
      <p:sp>
        <p:nvSpPr>
          <p:cNvPr id="5" name="Rectangle 4"/>
          <p:cNvSpPr/>
          <p:nvPr/>
        </p:nvSpPr>
        <p:spPr>
          <a:xfrm>
            <a:off x="1460500" y="2108200"/>
            <a:ext cx="7277100" cy="995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sz="3200" dirty="0" smtClean="0">
                <a:solidFill>
                  <a:srgbClr val="595959"/>
                </a:solidFill>
              </a:rPr>
              <a:t>Makes </a:t>
            </a:r>
            <a:r>
              <a:rPr lang="en-US" sz="3200" dirty="0">
                <a:solidFill>
                  <a:srgbClr val="595959"/>
                </a:solidFill>
              </a:rPr>
              <a:t>the data easier </a:t>
            </a:r>
            <a:r>
              <a:rPr lang="en-US" sz="3200" dirty="0" smtClean="0">
                <a:solidFill>
                  <a:srgbClr val="595959"/>
                </a:solidFill>
              </a:rPr>
              <a:t>to understand </a:t>
            </a:r>
            <a:endParaRPr lang="en-US" sz="3200" dirty="0">
              <a:solidFill>
                <a:srgbClr val="59595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55900" y="3433718"/>
            <a:ext cx="5816600" cy="995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sz="3200" dirty="0">
                <a:solidFill>
                  <a:srgbClr val="595959"/>
                </a:solidFill>
              </a:rPr>
              <a:t>Grabs the audience attention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760538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3233738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4579938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5964238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00" y="5203674"/>
            <a:ext cx="1663700" cy="7526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0500" y="3509918"/>
            <a:ext cx="1244600" cy="101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97171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562100"/>
          </a:xfrm>
          <a:prstGeom prst="rect">
            <a:avLst/>
          </a:prstGeom>
          <a:solidFill>
            <a:schemeClr val="tx1">
              <a:lumMod val="75000"/>
              <a:lumOff val="25000"/>
              <a:alpha val="93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Data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1900" y="1968501"/>
            <a:ext cx="4914900" cy="863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What’s the point?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32348" y="3685533"/>
            <a:ext cx="4914900" cy="86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Simplify the data!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417638"/>
            <a:ext cx="9144000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r="26316"/>
          <a:stretch/>
        </p:blipFill>
        <p:spPr>
          <a:xfrm>
            <a:off x="1803400" y="3558921"/>
            <a:ext cx="1803400" cy="20024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400" y="1928092"/>
            <a:ext cx="1600200" cy="1309254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3820628" y="4207911"/>
            <a:ext cx="4914900" cy="86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7% </a:t>
            </a:r>
            <a:r>
              <a:rPr lang="en-US" sz="2400" dirty="0">
                <a:solidFill>
                  <a:schemeClr val="accent6"/>
                </a:solidFill>
              </a:rPr>
              <a:t>= 100</a:t>
            </a:r>
            <a:r>
              <a:rPr lang="en-US" sz="2400" dirty="0" smtClean="0">
                <a:solidFill>
                  <a:schemeClr val="accent6"/>
                </a:solidFill>
              </a:rPr>
              <a:t>/7= 14.3 </a:t>
            </a:r>
            <a:r>
              <a:rPr lang="en-US" sz="2400" dirty="0">
                <a:solidFill>
                  <a:schemeClr val="accent6"/>
                </a:solidFill>
              </a:rPr>
              <a:t>=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out of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14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820628" y="2507300"/>
            <a:ext cx="4914900" cy="863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accent6"/>
                </a:solidFill>
              </a:rPr>
              <a:t>What is the information you want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6"/>
                </a:solidFill>
              </a:rPr>
              <a:t>the reader to “take home”?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832348" y="4754214"/>
            <a:ext cx="4914900" cy="8071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But when comparing, the share need to be out of the same unit.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832348" y="5491058"/>
            <a:ext cx="4914900" cy="1072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endParaRPr lang="en-US" sz="400" dirty="0" smtClean="0"/>
          </a:p>
          <a:p>
            <a:pPr marL="0" lv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20% = 1 in 5 </a:t>
            </a:r>
            <a:r>
              <a:rPr lang="en-US" sz="2400" dirty="0" smtClean="0">
                <a:solidFill>
                  <a:srgbClr val="999999"/>
                </a:solidFill>
              </a:rPr>
              <a:t>	</a:t>
            </a:r>
            <a:r>
              <a:rPr lang="en-US" sz="2400" dirty="0" smtClean="0">
                <a:solidFill>
                  <a:srgbClr val="F79646"/>
                </a:solidFill>
              </a:rPr>
              <a:t>		2 in 10</a:t>
            </a:r>
          </a:p>
          <a:p>
            <a:pPr marL="0" lvl="0">
              <a:spcBef>
                <a:spcPts val="0"/>
              </a:spcBef>
              <a:buClr>
                <a:schemeClr val="dk1"/>
              </a:buClr>
              <a:buSzPct val="4583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50% = 1 in 2</a:t>
            </a:r>
            <a:r>
              <a:rPr lang="en-US" sz="2400" dirty="0" smtClean="0">
                <a:solidFill>
                  <a:srgbClr val="B7B7B7"/>
                </a:solidFill>
              </a:rPr>
              <a:t>	</a:t>
            </a:r>
            <a:r>
              <a:rPr lang="en-US" sz="2400" dirty="0" smtClean="0">
                <a:solidFill>
                  <a:srgbClr val="F79646"/>
                </a:solidFill>
              </a:rPr>
              <a:t>		5 in 10</a:t>
            </a:r>
            <a:endParaRPr lang="en-US" sz="2400" dirty="0">
              <a:solidFill>
                <a:srgbClr val="F79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047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3" grpId="0"/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5621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Story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1900" y="1968501"/>
            <a:ext cx="4914900" cy="863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Make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angle clear!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71900" y="4051301"/>
            <a:ext cx="4914900" cy="86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Set the scene!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417638"/>
            <a:ext cx="914400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3820628" y="4700291"/>
            <a:ext cx="4914900" cy="86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accent6"/>
                </a:solidFill>
              </a:rPr>
              <a:t>The brain likes images… 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771899" y="2559129"/>
            <a:ext cx="5372101" cy="86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accent6"/>
                </a:solidFill>
              </a:rPr>
              <a:t>Your grandmother should </a:t>
            </a:r>
            <a:r>
              <a:rPr lang="en-US" sz="2400" dirty="0" smtClean="0">
                <a:solidFill>
                  <a:schemeClr val="accent6"/>
                </a:solidFill>
              </a:rPr>
              <a:t>care!</a:t>
            </a:r>
            <a:endParaRPr lang="en-US" sz="2400" dirty="0">
              <a:solidFill>
                <a:schemeClr val="accent6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6" y="4051301"/>
            <a:ext cx="3262701" cy="176401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55097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562100"/>
          </a:xfrm>
          <a:prstGeom prst="rect">
            <a:avLst/>
          </a:prstGeom>
          <a:solidFill>
            <a:schemeClr val="tx1">
              <a:lumMod val="75000"/>
              <a:lumOff val="25000"/>
              <a:alpha val="93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Chart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1900" y="1905001"/>
            <a:ext cx="4914900" cy="863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 graphs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71900" y="4267201"/>
            <a:ext cx="4914900" cy="86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Pie chart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417638"/>
            <a:ext cx="9144000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2255" b="13394"/>
          <a:stretch/>
        </p:blipFill>
        <p:spPr>
          <a:xfrm>
            <a:off x="762000" y="1714502"/>
            <a:ext cx="2578100" cy="2010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146575"/>
            <a:ext cx="2247900" cy="2165324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771900" y="2362201"/>
            <a:ext cx="4914900" cy="86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smtClean="0">
                <a:solidFill>
                  <a:schemeClr val="accent6"/>
                </a:solidFill>
              </a:rPr>
              <a:t>Change over time, Trends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771900" y="4699001"/>
            <a:ext cx="4914900" cy="86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smtClean="0">
                <a:solidFill>
                  <a:schemeClr val="accent6"/>
                </a:solidFill>
              </a:rPr>
              <a:t>Share of whole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771900" y="3035518"/>
            <a:ext cx="4914900" cy="1689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E.g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Change in crime rate in Mombasa 	 compared to Nairobi 2009-2014.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771900" y="5284672"/>
            <a:ext cx="5372100" cy="1689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E.g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Causes of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eaths among newborns.</a:t>
            </a:r>
          </a:p>
          <a:p>
            <a:pPr marL="0" indent="0">
              <a:buFont typeface="Arial"/>
              <a:buNone/>
            </a:pPr>
            <a:r>
              <a:rPr lang="en-US" sz="2800" dirty="0" smtClean="0">
                <a:solidFill>
                  <a:schemeClr val="accent6"/>
                </a:solidFill>
              </a:rPr>
              <a:t> </a:t>
            </a:r>
            <a:endParaRPr 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097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9" grpId="0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771900" y="1257301"/>
            <a:ext cx="4914900" cy="863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Bar chart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71900" y="3898901"/>
            <a:ext cx="4914900" cy="86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Bubble chart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2700" y="1862138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4541838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99559" l="2273" r="98864">
                        <a14:foregroundMark x1="18561" y1="67841" x2="17803" y2="92070"/>
                        <a14:foregroundMark x1="53788" y1="34802" x2="52273" y2="95595"/>
                        <a14:foregroundMark x1="41288" y1="36123" x2="45076" y2="942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7600" y="726450"/>
            <a:ext cx="2425700" cy="2085734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771900" y="1887539"/>
            <a:ext cx="4914900" cy="86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smtClean="0">
                <a:solidFill>
                  <a:schemeClr val="accent6"/>
                </a:solidFill>
              </a:rPr>
              <a:t>Comparing results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771900" y="4699001"/>
            <a:ext cx="4914900" cy="86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smtClean="0">
                <a:solidFill>
                  <a:schemeClr val="accent6"/>
                </a:solidFill>
              </a:rPr>
              <a:t>Comparing quantity by volume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771900" y="5440718"/>
            <a:ext cx="4914900" cy="1689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E.g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Overview of Health budget 	compared to military budget.</a:t>
            </a:r>
          </a:p>
          <a:p>
            <a:pPr marL="0" indent="0">
              <a:buFont typeface="Arial"/>
              <a:buNone/>
            </a:pPr>
            <a:r>
              <a:rPr lang="en-US" sz="2800" dirty="0" smtClean="0">
                <a:solidFill>
                  <a:schemeClr val="accent6"/>
                </a:solidFill>
              </a:rPr>
              <a:t> 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771900" y="2513848"/>
            <a:ext cx="4914900" cy="1689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E.g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Case load of stunted children 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 province. </a:t>
            </a:r>
          </a:p>
          <a:p>
            <a:pPr marL="0" indent="0">
              <a:buFont typeface="Arial"/>
              <a:buNone/>
            </a:pPr>
            <a:r>
              <a:rPr lang="en-US" sz="2800" dirty="0" smtClean="0">
                <a:solidFill>
                  <a:schemeClr val="accent6"/>
                </a:solidFill>
              </a:rPr>
              <a:t> </a:t>
            </a:r>
            <a:endParaRPr lang="en-US" sz="2800" dirty="0">
              <a:solidFill>
                <a:schemeClr val="accent6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688" b="99156" l="0" r="100000">
                        <a14:foregroundMark x1="77333" y1="32489" x2="77333" y2="42616"/>
                        <a14:foregroundMark x1="80667" y1="73418" x2="80667" y2="734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9358" y="3735202"/>
            <a:ext cx="2713942" cy="214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799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10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0"/>
          </a:schemeClr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8577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Flaws of bubble charts</a:t>
            </a:r>
            <a:r>
              <a:rPr lang="en-GB">
                <a:solidFill>
                  <a:srgbClr val="45818E"/>
                </a:solidFill>
              </a:rPr>
              <a:t> </a:t>
            </a:r>
            <a:r>
              <a:rPr lang="en-GB" sz="1800">
                <a:solidFill>
                  <a:srgbClr val="45818E"/>
                </a:solidFill>
              </a:rPr>
              <a:t>(borrowed from Alberto Cairo)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200" y="1595675"/>
            <a:ext cx="6626409" cy="497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0"/>
          </a:schemeClr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8611199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Flaws of bubble charts</a:t>
            </a:r>
            <a:r>
              <a:rPr lang="en-GB">
                <a:solidFill>
                  <a:srgbClr val="45818E"/>
                </a:solidFill>
              </a:rPr>
              <a:t> </a:t>
            </a:r>
            <a:r>
              <a:rPr lang="en-GB" sz="1800">
                <a:solidFill>
                  <a:srgbClr val="45818E"/>
                </a:solidFill>
              </a:rPr>
              <a:t>(borrowed from Alberto Cairo)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200" y="1595675"/>
            <a:ext cx="6626020" cy="497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0"/>
          </a:schemeClr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8611199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Flaws of bubble charts</a:t>
            </a:r>
            <a:r>
              <a:rPr lang="en-GB">
                <a:solidFill>
                  <a:srgbClr val="45818E"/>
                </a:solidFill>
              </a:rPr>
              <a:t> </a:t>
            </a:r>
            <a:r>
              <a:rPr lang="en-GB" sz="1800">
                <a:solidFill>
                  <a:srgbClr val="45818E"/>
                </a:solidFill>
              </a:rPr>
              <a:t>(borrowed from Alberto Cairo)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200" y="1595675"/>
            <a:ext cx="6627204" cy="497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241800" y="1257301"/>
            <a:ext cx="4914900" cy="863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Pictorial chart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976438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244" y="1054100"/>
            <a:ext cx="3043856" cy="29083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254500" y="2095500"/>
            <a:ext cx="4914900" cy="1384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smtClean="0">
                <a:solidFill>
                  <a:schemeClr val="accent6"/>
                </a:solidFill>
              </a:rPr>
              <a:t>Ratio per population</a:t>
            </a:r>
          </a:p>
          <a:p>
            <a:pPr marL="0" indent="0">
              <a:buFont typeface="Arial"/>
              <a:buNone/>
            </a:pPr>
            <a:r>
              <a:rPr lang="en-US" sz="2800" dirty="0" smtClean="0">
                <a:solidFill>
                  <a:schemeClr val="accent6"/>
                </a:solidFill>
              </a:rPr>
              <a:t> 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241800" y="3174700"/>
            <a:ext cx="4914900" cy="1689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E.g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Percentage of children under 5 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 Kenya that are stunted </a:t>
            </a:r>
          </a:p>
          <a:p>
            <a:pPr marL="0" indent="0">
              <a:buFont typeface="Arial"/>
              <a:buNone/>
            </a:pPr>
            <a:r>
              <a:rPr lang="en-US" sz="2800" dirty="0" smtClean="0">
                <a:solidFill>
                  <a:schemeClr val="accent6"/>
                </a:solidFill>
              </a:rPr>
              <a:t> </a:t>
            </a:r>
            <a:endParaRPr 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842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5621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Design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1900" y="1968501"/>
            <a:ext cx="4914900" cy="863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Hierarchy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Hook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 up!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71900" y="4051301"/>
            <a:ext cx="4914900" cy="86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Show don’t tell!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417638"/>
            <a:ext cx="914400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3771900" y="2454633"/>
            <a:ext cx="4914900" cy="1384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smtClean="0">
                <a:solidFill>
                  <a:schemeClr val="accent6"/>
                </a:solidFill>
              </a:rPr>
              <a:t>All visualizations need </a:t>
            </a:r>
          </a:p>
          <a:p>
            <a:pPr marL="0" indent="0">
              <a:buFont typeface="Arial"/>
              <a:buNone/>
            </a:pPr>
            <a:r>
              <a:rPr lang="en-US" sz="2800" dirty="0" smtClean="0">
                <a:solidFill>
                  <a:schemeClr val="accent6"/>
                </a:solidFill>
              </a:rPr>
              <a:t>a focus point.</a:t>
            </a:r>
          </a:p>
          <a:p>
            <a:pPr marL="0" indent="0">
              <a:buFont typeface="Arial"/>
              <a:buNone/>
            </a:pP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794710" y="4602559"/>
            <a:ext cx="4914900" cy="1384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smtClean="0">
                <a:solidFill>
                  <a:schemeClr val="accent6"/>
                </a:solidFill>
              </a:rPr>
              <a:t>Keep the text simple and short.</a:t>
            </a:r>
          </a:p>
          <a:p>
            <a:pPr marL="0" indent="0">
              <a:buFont typeface="Arial"/>
              <a:buNone/>
            </a:pPr>
            <a:endParaRPr lang="en-US" sz="2800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94881"/>
            <a:ext cx="3054614" cy="196368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529128" y="2565676"/>
            <a:ext cx="1360666" cy="1529039"/>
          </a:xfrm>
          <a:prstGeom prst="ellipse">
            <a:avLst/>
          </a:prstGeom>
          <a:noFill/>
          <a:ln w="57150" cmpd="sng"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44" y="4166965"/>
            <a:ext cx="3108881" cy="187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694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  <p:bldP spid="9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8200" y="656256"/>
            <a:ext cx="5105400" cy="1193799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3600" dirty="0" smtClean="0">
                <a:solidFill>
                  <a:srgbClr val="F79646"/>
                </a:solidFill>
              </a:rPr>
              <a:t>At the end of this session you will be able to:</a:t>
            </a:r>
            <a:endParaRPr lang="en-US" sz="3600" dirty="0">
              <a:solidFill>
                <a:srgbClr val="F79646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845294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Content Placeholder 2"/>
          <p:cNvSpPr txBox="1">
            <a:spLocks/>
          </p:cNvSpPr>
          <p:nvPr/>
        </p:nvSpPr>
        <p:spPr>
          <a:xfrm>
            <a:off x="2091784" y="2002455"/>
            <a:ext cx="5757988" cy="3849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 five types of charts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graphs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match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appropriate chart for different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sorts of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data.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Present data in the simplest form. 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Appreciate the value visuals adds to a story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Write a data brief for your graphic designer.  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163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771900" y="1257301"/>
            <a:ext cx="4914900" cy="863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 careful with colors!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71900" y="3898901"/>
            <a:ext cx="4914900" cy="86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Stay on style!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2700" y="1862138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4541838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3794710" y="4602559"/>
            <a:ext cx="4914900" cy="1384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smtClean="0">
                <a:solidFill>
                  <a:schemeClr val="accent6"/>
                </a:solidFill>
              </a:rPr>
              <a:t>Keep the same style throughout the visualization.</a:t>
            </a:r>
          </a:p>
          <a:p>
            <a:pPr marL="0" indent="0">
              <a:buFont typeface="Arial"/>
              <a:buNone/>
            </a:pP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765684" y="1939489"/>
            <a:ext cx="4914900" cy="195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smtClean="0">
                <a:solidFill>
                  <a:schemeClr val="accent6"/>
                </a:solidFill>
              </a:rPr>
              <a:t>To many colors is confusing.</a:t>
            </a:r>
          </a:p>
          <a:p>
            <a:pPr marL="0" indent="0">
              <a:buFont typeface="Arial"/>
              <a:buNone/>
            </a:pPr>
            <a:endParaRPr lang="en-US" sz="800" dirty="0" smtClean="0">
              <a:solidFill>
                <a:schemeClr val="accent6"/>
              </a:solidFill>
            </a:endParaRPr>
          </a:p>
          <a:p>
            <a:pPr marL="0" indent="0">
              <a:buFont typeface="Arial"/>
              <a:buNone/>
            </a:pPr>
            <a:r>
              <a:rPr lang="en-US" sz="2800" dirty="0" smtClean="0">
                <a:solidFill>
                  <a:schemeClr val="accent6"/>
                </a:solidFill>
              </a:rPr>
              <a:t>Some colors are not seen by colorblind.</a:t>
            </a:r>
          </a:p>
          <a:p>
            <a:pPr marL="0" indent="0">
              <a:buFont typeface="Arial"/>
              <a:buNone/>
            </a:pPr>
            <a:endParaRPr lang="en-US" sz="2800" dirty="0">
              <a:solidFill>
                <a:schemeClr val="accent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9" y="1399839"/>
            <a:ext cx="2978699" cy="198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548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771900" y="1257301"/>
            <a:ext cx="4914900" cy="863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 creative!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2700" y="1862138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3794710" y="1959126"/>
            <a:ext cx="4914900" cy="3651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smtClean="0">
                <a:solidFill>
                  <a:schemeClr val="accent6"/>
                </a:solidFill>
              </a:rPr>
              <a:t>Play around and try to present data in the most fun way.</a:t>
            </a:r>
          </a:p>
          <a:p>
            <a:pPr marL="0" indent="0">
              <a:buFont typeface="Arial"/>
              <a:buNone/>
            </a:pPr>
            <a:endParaRPr lang="en-US" sz="2800" dirty="0">
              <a:solidFill>
                <a:schemeClr val="accent6"/>
              </a:solidFill>
            </a:endParaRPr>
          </a:p>
          <a:p>
            <a:pPr marL="0" indent="0">
              <a:buFont typeface="Arial"/>
              <a:buNone/>
            </a:pPr>
            <a:r>
              <a:rPr lang="en-US" sz="2800" dirty="0" smtClean="0">
                <a:solidFill>
                  <a:schemeClr val="accent6"/>
                </a:solidFill>
              </a:rPr>
              <a:t>What makes you interested </a:t>
            </a:r>
          </a:p>
          <a:p>
            <a:pPr marL="0" indent="0">
              <a:buFont typeface="Arial"/>
              <a:buNone/>
            </a:pPr>
            <a:r>
              <a:rPr lang="en-US" sz="2800" dirty="0" smtClean="0">
                <a:solidFill>
                  <a:schemeClr val="accent6"/>
                </a:solidFill>
              </a:rPr>
              <a:t>is likely to also make </a:t>
            </a:r>
          </a:p>
          <a:p>
            <a:pPr marL="0" indent="0">
              <a:buFont typeface="Arial"/>
              <a:buNone/>
            </a:pPr>
            <a:r>
              <a:rPr lang="en-US" sz="2800" dirty="0" smtClean="0">
                <a:solidFill>
                  <a:schemeClr val="accent6"/>
                </a:solidFill>
              </a:rPr>
              <a:t>the audience interested.</a:t>
            </a:r>
          </a:p>
          <a:p>
            <a:pPr marL="0" indent="0">
              <a:buFont typeface="Arial"/>
              <a:buNone/>
            </a:pPr>
            <a:endParaRPr lang="en-US" sz="2800" dirty="0">
              <a:solidFill>
                <a:schemeClr val="accent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08" y="2034781"/>
            <a:ext cx="2715176" cy="24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6475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562100"/>
          </a:xfrm>
          <a:prstGeom prst="rect">
            <a:avLst/>
          </a:prstGeom>
          <a:solidFill>
            <a:schemeClr val="tx1">
              <a:lumMod val="75000"/>
              <a:lumOff val="25000"/>
              <a:alpha val="93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Briefing a graphic designer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2972"/>
            <a:ext cx="8229600" cy="2638865"/>
          </a:xfrm>
        </p:spPr>
        <p:txBody>
          <a:bodyPr/>
          <a:lstStyle/>
          <a:p>
            <a:pPr marL="0" indent="0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What is the story?</a:t>
            </a:r>
          </a:p>
          <a:p>
            <a:pPr marL="0" indent="0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Which data is most important/should get most space?</a:t>
            </a:r>
          </a:p>
          <a:p>
            <a:pPr marL="0" indent="0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What kind of charts should by used? </a:t>
            </a:r>
          </a:p>
          <a:p>
            <a:pPr marL="0" indent="0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Is there any other information/fact that need to be     illustrated or presented with the data?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417638"/>
            <a:ext cx="9144000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620822"/>
            <a:ext cx="7589520" cy="1384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smtClean="0">
                <a:solidFill>
                  <a:schemeClr val="accent6"/>
                </a:solidFill>
              </a:rPr>
              <a:t>It should address the following questions:</a:t>
            </a:r>
            <a:endParaRPr lang="en-US" sz="2800" dirty="0" smtClean="0">
              <a:solidFill>
                <a:schemeClr val="accent6"/>
              </a:solidFill>
            </a:endParaRPr>
          </a:p>
          <a:p>
            <a:pPr marL="0" indent="0">
              <a:buFont typeface="Arial"/>
              <a:buNone/>
            </a:pPr>
            <a:endParaRPr 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097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7186"/>
            <a:ext cx="8229600" cy="1949808"/>
          </a:xfrm>
        </p:spPr>
        <p:txBody>
          <a:bodyPr>
            <a:noAutofit/>
          </a:bodyPr>
          <a:lstStyle/>
          <a:p>
            <a:r>
              <a:rPr lang="en-US" sz="8800" b="1" dirty="0" smtClean="0">
                <a:solidFill>
                  <a:srgbClr val="FFFFFF"/>
                </a:solidFill>
              </a:rPr>
              <a:t>DATA VISUALS?</a:t>
            </a:r>
            <a:endParaRPr lang="en-US" sz="8800" b="1" dirty="0">
              <a:solidFill>
                <a:srgbClr val="FFFFFF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487738"/>
            <a:ext cx="9144000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8123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8200" y="2527300"/>
            <a:ext cx="5105400" cy="1193799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3600" dirty="0">
                <a:solidFill>
                  <a:srgbClr val="F79646"/>
                </a:solidFill>
              </a:rPr>
              <a:t>V</a:t>
            </a:r>
            <a:r>
              <a:rPr lang="en-US" sz="3600" dirty="0" smtClean="0">
                <a:solidFill>
                  <a:srgbClr val="F79646"/>
                </a:solidFill>
              </a:rPr>
              <a:t>isual presentation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600" dirty="0" smtClean="0">
                <a:solidFill>
                  <a:srgbClr val="F79646"/>
                </a:solidFill>
              </a:rPr>
              <a:t>of information and data.</a:t>
            </a:r>
            <a:endParaRPr lang="en-US" sz="3600" dirty="0">
              <a:solidFill>
                <a:srgbClr val="F79646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3716338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9163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1989138"/>
            <a:ext cx="9144000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4846638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52801"/>
            <a:ext cx="4423500" cy="323299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824" y="681038"/>
            <a:ext cx="4463069" cy="24130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196818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7186"/>
            <a:ext cx="8229600" cy="1949808"/>
          </a:xfrm>
        </p:spPr>
        <p:txBody>
          <a:bodyPr>
            <a:noAutofit/>
          </a:bodyPr>
          <a:lstStyle/>
          <a:p>
            <a:r>
              <a:rPr lang="en-US" sz="8800" b="1" dirty="0" smtClean="0">
                <a:solidFill>
                  <a:schemeClr val="bg1"/>
                </a:solidFill>
              </a:rPr>
              <a:t>WHY?</a:t>
            </a:r>
            <a:endParaRPr lang="en-US" sz="8800" b="1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462338"/>
            <a:ext cx="9144000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5162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697038"/>
            <a:ext cx="9144000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" name="Picture 3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1265" b="98314" l="1385" r="99333">
                        <a14:foregroundMark x1="11390" y1="46037" x2="20421" y2="73272"/>
                        <a14:foregroundMark x1="40277" y1="48735" x2="40277" y2="65430"/>
                        <a14:foregroundMark x1="58184" y1="73272" x2="58543" y2="92411"/>
                        <a14:foregroundMark x1="81016" y1="50843" x2="83479" y2="67622"/>
                        <a14:foregroundMark x1="69831" y1="28499" x2="72499" y2="50590"/>
                        <a14:foregroundMark x1="80862" y1="9022" x2="75936" y2="10961"/>
                        <a14:foregroundMark x1="15187" y1="39545" x2="6773" y2="430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0610" y="1161084"/>
            <a:ext cx="7734170" cy="470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4005"/>
            <a:ext cx="8229600" cy="1154491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Verbal communication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287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4005"/>
            <a:ext cx="8229600" cy="1154491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595959"/>
                </a:solidFill>
              </a:rPr>
              <a:t>Visual communication</a:t>
            </a:r>
            <a:endParaRPr lang="en-US" sz="3600" b="1" dirty="0">
              <a:solidFill>
                <a:srgbClr val="595959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697038"/>
            <a:ext cx="9144000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97586" l="724" r="100000">
                        <a14:foregroundMark x1="9255" y1="49483" x2="11272" y2="37586"/>
                        <a14:foregroundMark x1="5739" y1="40345" x2="8583" y2="44224"/>
                        <a14:foregroundMark x1="17425" y1="41724" x2="19080" y2="47328"/>
                        <a14:foregroundMark x1="32213" y1="55345" x2="51655" y2="55086"/>
                        <a14:foregroundMark x1="46484" y1="70345" x2="45657" y2="51983"/>
                        <a14:foregroundMark x1="57135" y1="91121" x2="75129" y2="8793"/>
                        <a14:foregroundMark x1="84436" y1="75345" x2="81748" y2="48103"/>
                        <a14:foregroundMark x1="83764" y1="86379" x2="82627" y2="68103"/>
                        <a14:foregroundMark x1="19545" y1="73621" x2="19080" y2="58103"/>
                        <a14:foregroundMark x1="35677" y1="67241" x2="31024" y2="74741"/>
                        <a14:foregroundMark x1="35522" y1="20431" x2="35522" y2="204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9032" y="1161084"/>
            <a:ext cx="7635748" cy="45796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5298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4005"/>
            <a:ext cx="8229600" cy="1154491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595959"/>
                </a:solidFill>
              </a:rPr>
              <a:t>Visual communication</a:t>
            </a:r>
            <a:endParaRPr lang="en-US" sz="3600" b="1" dirty="0">
              <a:solidFill>
                <a:srgbClr val="595959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697038"/>
            <a:ext cx="9144000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" name="Picture 2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17671" t="21214" r="31651" b="39001"/>
          <a:stretch>
            <a:fillRect/>
          </a:stretch>
        </p:blipFill>
        <p:spPr bwMode="auto">
          <a:xfrm>
            <a:off x="457200" y="1898496"/>
            <a:ext cx="8541727" cy="3770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298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2408</TotalTime>
  <Words>407</Words>
  <Application>Microsoft Office PowerPoint</Application>
  <PresentationFormat>On-screen Show (4:3)</PresentationFormat>
  <Paragraphs>86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Creating compelling visuals </vt:lpstr>
      <vt:lpstr>Slide 2</vt:lpstr>
      <vt:lpstr>DATA VISUALS?</vt:lpstr>
      <vt:lpstr>Slide 4</vt:lpstr>
      <vt:lpstr>Slide 5</vt:lpstr>
      <vt:lpstr>WHY?</vt:lpstr>
      <vt:lpstr>Verbal communication</vt:lpstr>
      <vt:lpstr>Visual communication</vt:lpstr>
      <vt:lpstr>Visual communication</vt:lpstr>
      <vt:lpstr>Slide 10</vt:lpstr>
      <vt:lpstr>Data</vt:lpstr>
      <vt:lpstr>Story</vt:lpstr>
      <vt:lpstr>Chart</vt:lpstr>
      <vt:lpstr>Slide 14</vt:lpstr>
      <vt:lpstr>Flaws of bubble charts (borrowed from Alberto Cairo)</vt:lpstr>
      <vt:lpstr>Flaws of bubble charts (borrowed from Alberto Cairo)</vt:lpstr>
      <vt:lpstr>Flaws of bubble charts (borrowed from Alberto Cairo)</vt:lpstr>
      <vt:lpstr>Slide 18</vt:lpstr>
      <vt:lpstr>Design</vt:lpstr>
      <vt:lpstr>Slide 20</vt:lpstr>
      <vt:lpstr>Slide 21</vt:lpstr>
      <vt:lpstr>Briefing a graphic designer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compelling visuals </dc:title>
  <dc:creator>Digital Centre</dc:creator>
  <cp:lastModifiedBy>arube</cp:lastModifiedBy>
  <cp:revision>46</cp:revision>
  <dcterms:created xsi:type="dcterms:W3CDTF">2013-08-06T11:37:43Z</dcterms:created>
  <dcterms:modified xsi:type="dcterms:W3CDTF">2014-05-26T18:19:13Z</dcterms:modified>
</cp:coreProperties>
</file>