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8"/>
  </p:notesMasterIdLst>
  <p:sldIdLst>
    <p:sldId id="258" r:id="rId5"/>
    <p:sldId id="379" r:id="rId6"/>
    <p:sldId id="380" r:id="rId7"/>
    <p:sldId id="368" r:id="rId8"/>
    <p:sldId id="369" r:id="rId9"/>
    <p:sldId id="370" r:id="rId10"/>
    <p:sldId id="390" r:id="rId11"/>
    <p:sldId id="357" r:id="rId12"/>
    <p:sldId id="265" r:id="rId13"/>
    <p:sldId id="387" r:id="rId14"/>
    <p:sldId id="389" r:id="rId15"/>
    <p:sldId id="391" r:id="rId16"/>
    <p:sldId id="362" r:id="rId17"/>
    <p:sldId id="361" r:id="rId18"/>
    <p:sldId id="351" r:id="rId19"/>
    <p:sldId id="382" r:id="rId20"/>
    <p:sldId id="372" r:id="rId21"/>
    <p:sldId id="383" r:id="rId22"/>
    <p:sldId id="371" r:id="rId23"/>
    <p:sldId id="384" r:id="rId24"/>
    <p:sldId id="373" r:id="rId25"/>
    <p:sldId id="386" r:id="rId26"/>
    <p:sldId id="385" r:id="rId27"/>
    <p:sldId id="374" r:id="rId28"/>
    <p:sldId id="378" r:id="rId29"/>
    <p:sldId id="367" r:id="rId30"/>
    <p:sldId id="393" r:id="rId31"/>
    <p:sldId id="363" r:id="rId32"/>
    <p:sldId id="394" r:id="rId33"/>
    <p:sldId id="395" r:id="rId34"/>
    <p:sldId id="307" r:id="rId35"/>
    <p:sldId id="396" r:id="rId36"/>
    <p:sldId id="36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BF"/>
    <a:srgbClr val="01499E"/>
    <a:srgbClr val="A4D077"/>
    <a:srgbClr val="FFA01C"/>
    <a:srgbClr val="5C4F3D"/>
    <a:srgbClr val="123D81"/>
    <a:srgbClr val="001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AA29-FC71-4041-A51D-B6540851773D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1CC94-CC7C-42CF-8BC5-F3798244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73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08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83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83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1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6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5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5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5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5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5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36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5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5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52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5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52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52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11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627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045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73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301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510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40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3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33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16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47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34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80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_ppt_slides_r105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035" y="332631"/>
            <a:ext cx="7772400" cy="973229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035" y="1305860"/>
            <a:ext cx="7772400" cy="590320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rgbClr val="5C4F3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" y="5722972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26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67"/>
          <a:stretch/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07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15" name="Picture 14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7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_ppt_slides_r1056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4" name="Picture 13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24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6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2" name="Picture 11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_ppt_slides_r105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20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15" name="Picture 14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olor_horizontal_Tag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IN_ppt_slides_r1058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95453"/>
          <a:stretch/>
        </p:blipFill>
        <p:spPr>
          <a:xfrm>
            <a:off x="0" y="0"/>
            <a:ext cx="266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5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8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95453"/>
          <a:stretch/>
        </p:blipFill>
        <p:spPr>
          <a:xfrm>
            <a:off x="0" y="0"/>
            <a:ext cx="266928" cy="6858000"/>
          </a:xfrm>
          <a:prstGeom prst="rect">
            <a:avLst/>
          </a:prstGeom>
        </p:spPr>
      </p:pic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color_horizontal_Tag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90" y="5526198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02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5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035" y="4581148"/>
            <a:ext cx="7772400" cy="973229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035" y="5554377"/>
            <a:ext cx="7772400" cy="590320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rgbClr val="5C4F3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" y="231205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15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0058BF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27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FFA01C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8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A4D077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69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5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48"/>
          <a:stretch/>
        </p:blipFill>
        <p:spPr>
          <a:xfrm>
            <a:off x="0" y="0"/>
            <a:ext cx="9144000" cy="1498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71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5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28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1" name="Picture 10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7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6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2" r:id="rId4"/>
    <p:sldLayoutId id="2147483661" r:id="rId5"/>
    <p:sldLayoutId id="2147483650" r:id="rId6"/>
    <p:sldLayoutId id="2147483653" r:id="rId7"/>
    <p:sldLayoutId id="2147483655" r:id="rId8"/>
    <p:sldLayoutId id="2147483667" r:id="rId9"/>
    <p:sldLayoutId id="2147483663" r:id="rId10"/>
    <p:sldLayoutId id="2147483666" r:id="rId11"/>
    <p:sldLayoutId id="2147483668" r:id="rId12"/>
    <p:sldLayoutId id="2147483675" r:id="rId13"/>
    <p:sldLayoutId id="2147483671" r:id="rId14"/>
    <p:sldLayoutId id="2147483672" r:id="rId15"/>
    <p:sldLayoutId id="2147483673" r:id="rId16"/>
    <p:sldLayoutId id="2147483676" r:id="rId17"/>
    <p:sldLayoutId id="2147483669" r:id="rId18"/>
    <p:sldLayoutId id="2147483682" r:id="rId1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/publicdata/directory" TargetMode="External"/><Relationship Id="rId13" Type="http://schemas.openxmlformats.org/officeDocument/2006/relationships/hyperlink" Target="http://abigbang.wikidot.com/opendata-list-of-resources" TargetMode="External"/><Relationship Id="rId18" Type="http://schemas.openxmlformats.org/officeDocument/2006/relationships/hyperlink" Target="http://www.quora.com/Data/Where-can-I-get-large-datasets-open-to-the-public" TargetMode="External"/><Relationship Id="rId26" Type="http://schemas.openxmlformats.org/officeDocument/2006/relationships/hyperlink" Target="http://geodata.grid.unep.ch/" TargetMode="External"/><Relationship Id="rId3" Type="http://schemas.openxmlformats.org/officeDocument/2006/relationships/hyperlink" Target="http://www.who.int/research/en/" TargetMode="External"/><Relationship Id="rId21" Type="http://schemas.openxmlformats.org/officeDocument/2006/relationships/hyperlink" Target="http://datamarket.com/" TargetMode="External"/><Relationship Id="rId7" Type="http://schemas.openxmlformats.org/officeDocument/2006/relationships/hyperlink" Target="http://www.guardian.co.uk/world-government-data" TargetMode="External"/><Relationship Id="rId12" Type="http://schemas.openxmlformats.org/officeDocument/2006/relationships/hyperlink" Target="http://freegisdata.rtwilson.com/" TargetMode="External"/><Relationship Id="rId17" Type="http://schemas.openxmlformats.org/officeDocument/2006/relationships/hyperlink" Target="http://www.datawrangling.com/some-datasets-available-on-the-web" TargetMode="External"/><Relationship Id="rId25" Type="http://schemas.openxmlformats.org/officeDocument/2006/relationships/hyperlink" Target="http://www.naturalearthdata.com/" TargetMode="External"/><Relationship Id="rId2" Type="http://schemas.openxmlformats.org/officeDocument/2006/relationships/notesSlide" Target="../notesSlides/notesSlide10.xml"/><Relationship Id="rId16" Type="http://schemas.openxmlformats.org/officeDocument/2006/relationships/hyperlink" Target="http://africaopendata.org/" TargetMode="External"/><Relationship Id="rId20" Type="http://schemas.openxmlformats.org/officeDocument/2006/relationships/hyperlink" Target="http://www.infochimps.com/" TargetMode="External"/><Relationship Id="rId29" Type="http://schemas.openxmlformats.org/officeDocument/2006/relationships/hyperlink" Target="http://www.landmatrix.org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data.unicef.org/" TargetMode="External"/><Relationship Id="rId11" Type="http://schemas.openxmlformats.org/officeDocument/2006/relationships/hyperlink" Target="http://www.factual.com/" TargetMode="External"/><Relationship Id="rId24" Type="http://schemas.openxmlformats.org/officeDocument/2006/relationships/hyperlink" Target="http://opencorporates.com/" TargetMode="External"/><Relationship Id="rId5" Type="http://schemas.openxmlformats.org/officeDocument/2006/relationships/hyperlink" Target="http://www.prb.org/" TargetMode="External"/><Relationship Id="rId15" Type="http://schemas.openxmlformats.org/officeDocument/2006/relationships/hyperlink" Target="http://www.wri.org/" TargetMode="External"/><Relationship Id="rId23" Type="http://schemas.openxmlformats.org/officeDocument/2006/relationships/hyperlink" Target="http://investigativedashboard.org/" TargetMode="External"/><Relationship Id="rId28" Type="http://schemas.openxmlformats.org/officeDocument/2006/relationships/hyperlink" Target="http://www.transparency.org/research/cpi/overview" TargetMode="External"/><Relationship Id="rId10" Type="http://schemas.openxmlformats.org/officeDocument/2006/relationships/hyperlink" Target="http://wiki.dbpedia.org/Datasets" TargetMode="External"/><Relationship Id="rId19" Type="http://schemas.openxmlformats.org/officeDocument/2006/relationships/hyperlink" Target="http://www.programmableweb.com/apis/directory/" TargetMode="External"/><Relationship Id="rId4" Type="http://schemas.openxmlformats.org/officeDocument/2006/relationships/hyperlink" Target="http://data.un.org/" TargetMode="External"/><Relationship Id="rId9" Type="http://schemas.openxmlformats.org/officeDocument/2006/relationships/hyperlink" Target="http://thedatahub.org/" TargetMode="External"/><Relationship Id="rId14" Type="http://schemas.openxmlformats.org/officeDocument/2006/relationships/hyperlink" Target="http://oad.simmons.edu/oadwiki/Data_repositories#Energy" TargetMode="External"/><Relationship Id="rId22" Type="http://schemas.openxmlformats.org/officeDocument/2006/relationships/hyperlink" Target="http://offshoreleaks.icij.org/" TargetMode="External"/><Relationship Id="rId27" Type="http://schemas.openxmlformats.org/officeDocument/2006/relationships/hyperlink" Target="http://www.aiddata.org/content/index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reu.org.af/?Lang=en-US" TargetMode="External"/><Relationship Id="rId3" Type="http://schemas.openxmlformats.org/officeDocument/2006/relationships/hyperlink" Target="http://cso.gov.af/" TargetMode="External"/><Relationship Id="rId7" Type="http://schemas.openxmlformats.org/officeDocument/2006/relationships/hyperlink" Target="http://aan-afghanistan.com/" TargetMode="External"/><Relationship Id="rId12" Type="http://schemas.openxmlformats.org/officeDocument/2006/relationships/hyperlink" Target="http://www.afga.org.af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afghanwire.com/" TargetMode="External"/><Relationship Id="rId11" Type="http://schemas.openxmlformats.org/officeDocument/2006/relationships/hyperlink" Target="http://www.healthpolicyproject.com/index.cfm?id=country-Afghanistan" TargetMode="External"/><Relationship Id="rId5" Type="http://schemas.openxmlformats.org/officeDocument/2006/relationships/hyperlink" Target="http://www.afghanconflictmonitor.org/" TargetMode="External"/><Relationship Id="rId10" Type="http://schemas.openxmlformats.org/officeDocument/2006/relationships/hyperlink" Target="http://moph.gov.af/" TargetMode="External"/><Relationship Id="rId4" Type="http://schemas.openxmlformats.org/officeDocument/2006/relationships/hyperlink" Target="http://www.isaf.nato.int/" TargetMode="External"/><Relationship Id="rId9" Type="http://schemas.openxmlformats.org/officeDocument/2006/relationships/hyperlink" Target="http://www.crisisgroup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advanced_search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tedesco.net/blog/2012/06/21/how-to-solve-impossible-problems-daniel-russells-awesome-google-search-technique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tedesco.net/blog/2012/06/21/how-to-solve-impossible-problems-daniel-russells-awesome-google-search-technique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tedesco.net/blog/2012/06/21/how-to-solve-impossible-problems-daniel-russells-awesome-google-search-technique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tedesco.net/blog/2012/06/21/how-to-solve-impossible-problems-daniel-russells-awesome-google-search-technique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tedesco.net/blog/2012/06/21/how-to-solve-impossible-problems-daniel-russells-awesome-google-search-technique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tedesco.net/blog/2012/06/21/how-to-solve-impossible-problems-daniel-russells-awesome-google-search-technique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tedesco.net/blog/2012/06/21/how-to-solve-impossible-problems-daniel-russells-awesome-google-search-technique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tedesco.net/blog/2012/06/21/how-to-solve-impossible-problems-daniel-russells-awesome-google-search-technique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tedesco.net/blog/2012/06/21/how-to-solve-impossible-problems-daniel-russells-awesome-google-search-techniques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tedesco.net/blog/2012/06/21/how-to-solve-impossible-problems-daniel-russells-awesome-google-search-technique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tedesco.net/blog/2012/06/21/how-to-solve-impossible-problems-daniel-russells-awesome-google-search-techniques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png"/><Relationship Id="rId4" Type="http://schemas.openxmlformats.org/officeDocument/2006/relationships/hyperlink" Target="https://www.google.com/newsalert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ngedetection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addons.mozilla.org/en-US/firefox/addon/update-scanner/?src=userprofil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tedesco.net/blog/2012/06/21/how-to-solve-impossible-problems-daniel-russells-awesome-google-search-techniques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://data.worldbank.org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On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Sources: Theories to be Explored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927" y="1792265"/>
            <a:ext cx="3200685" cy="4498366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b="1" dirty="0"/>
              <a:t>Global and open data </a:t>
            </a:r>
            <a:r>
              <a:rPr lang="en-US" b="1" dirty="0" smtClean="0"/>
              <a:t>catalogs</a:t>
            </a:r>
          </a:p>
          <a:p>
            <a:pPr fontAlgn="base"/>
            <a:endParaRPr lang="en-US" dirty="0"/>
          </a:p>
          <a:p>
            <a:pPr fontAlgn="base"/>
            <a:r>
              <a:rPr lang="en-US" dirty="0">
                <a:hlinkClick r:id="rId3"/>
              </a:rPr>
              <a:t>World Health Organization</a:t>
            </a:r>
            <a:endParaRPr lang="en-US" dirty="0"/>
          </a:p>
          <a:p>
            <a:pPr fontAlgn="base"/>
            <a:r>
              <a:rPr lang="en-US" dirty="0">
                <a:hlinkClick r:id="rId4"/>
              </a:rPr>
              <a:t>United Nations</a:t>
            </a:r>
            <a:endParaRPr lang="en-US" dirty="0"/>
          </a:p>
          <a:p>
            <a:pPr fontAlgn="base"/>
            <a:r>
              <a:rPr lang="en-US" dirty="0" smtClean="0">
                <a:hlinkClick r:id="rId5"/>
              </a:rPr>
              <a:t>Population Reference Bureau </a:t>
            </a:r>
            <a:endParaRPr lang="en-US" dirty="0" smtClean="0"/>
          </a:p>
          <a:p>
            <a:pPr fontAlgn="base"/>
            <a:r>
              <a:rPr lang="en-US" dirty="0" smtClean="0">
                <a:hlinkClick r:id="rId6"/>
              </a:rPr>
              <a:t>UNICEF Data</a:t>
            </a:r>
            <a:endParaRPr lang="en-US" dirty="0"/>
          </a:p>
          <a:p>
            <a:pPr fontAlgn="base"/>
            <a:r>
              <a:rPr lang="en-US" dirty="0">
                <a:hlinkClick r:id="rId7"/>
              </a:rPr>
              <a:t>The Guardian's world government data portal</a:t>
            </a:r>
            <a:endParaRPr lang="en-US" dirty="0"/>
          </a:p>
          <a:p>
            <a:pPr fontAlgn="base"/>
            <a:r>
              <a:rPr lang="en-US" dirty="0">
                <a:hlinkClick r:id="rId8"/>
              </a:rPr>
              <a:t>Google's public data directory</a:t>
            </a:r>
            <a:endParaRPr lang="en-US" dirty="0"/>
          </a:p>
          <a:p>
            <a:pPr fontAlgn="base"/>
            <a:r>
              <a:rPr lang="en-US" dirty="0">
                <a:hlinkClick r:id="rId9"/>
              </a:rPr>
              <a:t>The data hub</a:t>
            </a:r>
            <a:endParaRPr lang="en-US" dirty="0"/>
          </a:p>
          <a:p>
            <a:pPr fontAlgn="base"/>
            <a:r>
              <a:rPr lang="en-US" dirty="0" err="1">
                <a:hlinkClick r:id="rId10"/>
              </a:rPr>
              <a:t>DBPedia</a:t>
            </a:r>
            <a:r>
              <a:rPr lang="en-US" dirty="0">
                <a:hlinkClick r:id="rId10"/>
              </a:rPr>
              <a:t> Datasets</a:t>
            </a:r>
            <a:endParaRPr lang="en-US" dirty="0"/>
          </a:p>
          <a:p>
            <a:pPr fontAlgn="base"/>
            <a:r>
              <a:rPr lang="en-US" dirty="0">
                <a:hlinkClick r:id="rId11"/>
              </a:rPr>
              <a:t>Factual</a:t>
            </a:r>
            <a:endParaRPr lang="en-US" dirty="0"/>
          </a:p>
          <a:p>
            <a:pPr fontAlgn="base"/>
            <a:r>
              <a:rPr lang="en-US" dirty="0">
                <a:hlinkClick r:id="rId12"/>
              </a:rPr>
              <a:t>Free GIS data</a:t>
            </a:r>
            <a:endParaRPr lang="en-US" dirty="0"/>
          </a:p>
          <a:p>
            <a:pPr fontAlgn="base"/>
            <a:r>
              <a:rPr lang="en-US" dirty="0">
                <a:hlinkClick r:id="rId13"/>
              </a:rPr>
              <a:t>List of open data resources</a:t>
            </a:r>
            <a:endParaRPr lang="en-US" dirty="0"/>
          </a:p>
          <a:p>
            <a:pPr fontAlgn="base"/>
            <a:r>
              <a:rPr lang="en-US" dirty="0">
                <a:hlinkClick r:id="rId14"/>
              </a:rPr>
              <a:t>Energy data </a:t>
            </a:r>
            <a:r>
              <a:rPr lang="en-US" dirty="0" smtClean="0">
                <a:hlinkClick r:id="rId14"/>
              </a:rPr>
              <a:t>repositories</a:t>
            </a:r>
            <a:endParaRPr lang="en-US" dirty="0" smtClean="0"/>
          </a:p>
          <a:p>
            <a:pPr lvl="0"/>
            <a:r>
              <a:rPr lang="en" u="sng" dirty="0">
                <a:solidFill>
                  <a:schemeClr val="hlink"/>
                </a:solidFill>
                <a:hlinkClick r:id="rId15"/>
              </a:rPr>
              <a:t>World Research </a:t>
            </a:r>
            <a:r>
              <a:rPr lang="en" u="sng" dirty="0" smtClean="0">
                <a:solidFill>
                  <a:schemeClr val="hlink"/>
                </a:solidFill>
                <a:hlinkClick r:id="rId15"/>
              </a:rPr>
              <a:t>Institute</a:t>
            </a:r>
            <a:endParaRPr lang="en" u="sng" dirty="0">
              <a:solidFill>
                <a:schemeClr val="hlink"/>
              </a:solidFill>
              <a:hlinkClick r:id="rId16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13889" y="1792265"/>
            <a:ext cx="3200685" cy="3951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 smtClean="0">
                <a:hlinkClick r:id="rId17"/>
              </a:rPr>
              <a:t>Data wrangling</a:t>
            </a:r>
            <a:endParaRPr lang="en-US" dirty="0" smtClean="0"/>
          </a:p>
          <a:p>
            <a:pPr fontAlgn="base"/>
            <a:r>
              <a:rPr lang="en-US" dirty="0" err="1" smtClean="0">
                <a:hlinkClick r:id="rId18"/>
              </a:rPr>
              <a:t>Quora</a:t>
            </a:r>
            <a:r>
              <a:rPr lang="en-US" dirty="0" smtClean="0">
                <a:hlinkClick r:id="rId18"/>
              </a:rPr>
              <a:t> thread: "Where can I find large datasets open to the public?"</a:t>
            </a:r>
            <a:endParaRPr lang="en-US" dirty="0" smtClean="0"/>
          </a:p>
          <a:p>
            <a:pPr fontAlgn="base"/>
            <a:r>
              <a:rPr lang="en-US" dirty="0" smtClean="0">
                <a:hlinkClick r:id="rId19"/>
              </a:rPr>
              <a:t>Directory of APIs</a:t>
            </a:r>
            <a:endParaRPr lang="en-US" dirty="0" smtClean="0"/>
          </a:p>
          <a:p>
            <a:pPr fontAlgn="base"/>
            <a:r>
              <a:rPr lang="en-US" dirty="0" err="1" smtClean="0">
                <a:hlinkClick r:id="rId20"/>
              </a:rPr>
              <a:t>Infochimps</a:t>
            </a:r>
            <a:endParaRPr lang="en-US" dirty="0" smtClean="0"/>
          </a:p>
          <a:p>
            <a:pPr fontAlgn="base"/>
            <a:r>
              <a:rPr lang="en-US" dirty="0" err="1" smtClean="0">
                <a:hlinkClick r:id="rId21"/>
              </a:rPr>
              <a:t>Datamarket</a:t>
            </a:r>
            <a:endParaRPr lang="en-US" dirty="0" smtClean="0"/>
          </a:p>
          <a:p>
            <a:pPr fontAlgn="base"/>
            <a:r>
              <a:rPr lang="en-US" dirty="0" smtClean="0">
                <a:hlinkClick r:id="rId22"/>
              </a:rPr>
              <a:t>Offshore Leaks</a:t>
            </a:r>
            <a:endParaRPr lang="en-US" dirty="0" smtClean="0"/>
          </a:p>
          <a:p>
            <a:pPr fontAlgn="base"/>
            <a:r>
              <a:rPr lang="en-US" dirty="0" smtClean="0">
                <a:hlinkClick r:id="rId23"/>
              </a:rPr>
              <a:t>Investigative Dashboard</a:t>
            </a:r>
            <a:endParaRPr lang="en-US" dirty="0" smtClean="0"/>
          </a:p>
          <a:p>
            <a:pPr fontAlgn="base"/>
            <a:r>
              <a:rPr lang="en-US" dirty="0" smtClean="0">
                <a:hlinkClick r:id="rId24"/>
              </a:rPr>
              <a:t>Open Corporates</a:t>
            </a:r>
            <a:endParaRPr lang="en-US" dirty="0" smtClean="0"/>
          </a:p>
          <a:p>
            <a:pPr fontAlgn="base"/>
            <a:r>
              <a:rPr lang="en-US" dirty="0" smtClean="0">
                <a:hlinkClick r:id="rId25"/>
              </a:rPr>
              <a:t>Natural Earth data</a:t>
            </a:r>
            <a:endParaRPr lang="en-US" dirty="0" smtClean="0"/>
          </a:p>
          <a:p>
            <a:pPr lvl="0"/>
            <a:r>
              <a:rPr lang="en" u="sng" dirty="0">
                <a:solidFill>
                  <a:schemeClr val="hlink"/>
                </a:solidFill>
                <a:hlinkClick r:id="rId26"/>
              </a:rPr>
              <a:t>UNEP Data</a:t>
            </a:r>
            <a:endParaRPr lang="en" u="sng" dirty="0">
              <a:solidFill>
                <a:schemeClr val="hlink"/>
              </a:solidFill>
              <a:hlinkClick r:id="rId27"/>
            </a:endParaRPr>
          </a:p>
          <a:p>
            <a:pPr lvl="0"/>
            <a:r>
              <a:rPr lang="en" u="sng" dirty="0">
                <a:solidFill>
                  <a:schemeClr val="hlink"/>
                </a:solidFill>
                <a:hlinkClick r:id="rId28"/>
              </a:rPr>
              <a:t>Transparency International Corruption Index</a:t>
            </a:r>
          </a:p>
          <a:p>
            <a:pPr lvl="0"/>
            <a:r>
              <a:rPr lang="en" u="sng" dirty="0">
                <a:solidFill>
                  <a:schemeClr val="hlink"/>
                </a:solidFill>
                <a:hlinkClick r:id="rId29"/>
              </a:rPr>
              <a:t>Land Ownership Database</a:t>
            </a:r>
          </a:p>
          <a:p>
            <a:pPr lvl="0"/>
            <a:r>
              <a:rPr lang="en" u="sng" dirty="0">
                <a:solidFill>
                  <a:schemeClr val="hlink"/>
                </a:solidFill>
              </a:rPr>
              <a:t>Gapminder </a:t>
            </a:r>
            <a:r>
              <a:rPr lang="en" u="sng" dirty="0" smtClean="0">
                <a:solidFill>
                  <a:schemeClr val="hlink"/>
                </a:solidFill>
              </a:rPr>
              <a:t>World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6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Sources: Theories to be explored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43213" y="1761144"/>
            <a:ext cx="7396647" cy="44083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800" b="1" dirty="0" smtClean="0"/>
              <a:t>Afghanistan Data Sources</a:t>
            </a:r>
            <a:endParaRPr lang="en-US" sz="1800" dirty="0" smtClean="0"/>
          </a:p>
          <a:p>
            <a:r>
              <a:rPr lang="en-US" sz="1800" dirty="0" smtClean="0">
                <a:hlinkClick r:id="rId3"/>
              </a:rPr>
              <a:t>Central Statistics Office</a:t>
            </a:r>
            <a:endParaRPr lang="en-US" sz="1800" dirty="0" smtClean="0">
              <a:hlinkClick r:id="rId4"/>
            </a:endParaRPr>
          </a:p>
          <a:p>
            <a:r>
              <a:rPr lang="en-US" sz="1800" dirty="0" smtClean="0">
                <a:hlinkClick r:id="rId4"/>
              </a:rPr>
              <a:t>International </a:t>
            </a:r>
            <a:r>
              <a:rPr lang="en-US" sz="1800" dirty="0" smtClean="0">
                <a:hlinkClick r:id="rId4"/>
              </a:rPr>
              <a:t>Security Assistance Force</a:t>
            </a:r>
            <a:endParaRPr lang="en-US" sz="1800" dirty="0" smtClean="0"/>
          </a:p>
          <a:p>
            <a:r>
              <a:rPr lang="en-US" sz="1800" dirty="0" smtClean="0">
                <a:hlinkClick r:id="rId5"/>
              </a:rPr>
              <a:t>Afghanistan Conflict Monitor</a:t>
            </a:r>
            <a:endParaRPr lang="en-US" sz="1800" dirty="0" smtClean="0"/>
          </a:p>
          <a:p>
            <a:r>
              <a:rPr lang="en-US" sz="1800" dirty="0" err="1" smtClean="0">
                <a:hlinkClick r:id="rId6"/>
              </a:rPr>
              <a:t>AfghanWire</a:t>
            </a:r>
            <a:endParaRPr lang="en-US" sz="1800" dirty="0" smtClean="0"/>
          </a:p>
          <a:p>
            <a:r>
              <a:rPr lang="en-US" sz="1800" dirty="0" smtClean="0">
                <a:hlinkClick r:id="rId7"/>
              </a:rPr>
              <a:t>The Afghanistan Analysts Network</a:t>
            </a:r>
            <a:endParaRPr lang="en-US" sz="1800" dirty="0" smtClean="0"/>
          </a:p>
          <a:p>
            <a:r>
              <a:rPr lang="en-US" sz="1800" dirty="0" smtClean="0">
                <a:hlinkClick r:id="rId8"/>
              </a:rPr>
              <a:t>Afghanistan Research and Evaluation Unit</a:t>
            </a:r>
            <a:endParaRPr lang="en-US" sz="1800" dirty="0" smtClean="0"/>
          </a:p>
          <a:p>
            <a:r>
              <a:rPr lang="en-US" sz="1800" dirty="0" smtClean="0">
                <a:hlinkClick r:id="rId9"/>
              </a:rPr>
              <a:t>International Crisis Group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b="1" dirty="0" smtClean="0"/>
              <a:t>Afghanistan Health Data</a:t>
            </a:r>
          </a:p>
          <a:p>
            <a:r>
              <a:rPr lang="en-US" sz="1800" dirty="0" smtClean="0">
                <a:hlinkClick r:id="rId10"/>
              </a:rPr>
              <a:t>Ministry of Public Health</a:t>
            </a:r>
            <a:endParaRPr lang="en-US" sz="1800" dirty="0" smtClean="0"/>
          </a:p>
          <a:p>
            <a:r>
              <a:rPr lang="en-US" sz="1800" dirty="0" smtClean="0">
                <a:hlinkClick r:id="rId11"/>
              </a:rPr>
              <a:t>Health Policy </a:t>
            </a:r>
            <a:r>
              <a:rPr lang="en-US" sz="1800" dirty="0" smtClean="0">
                <a:hlinkClick r:id="rId11"/>
              </a:rPr>
              <a:t>Project</a:t>
            </a:r>
            <a:endParaRPr lang="en-US" sz="1800" dirty="0" smtClean="0"/>
          </a:p>
          <a:p>
            <a:r>
              <a:rPr lang="en-US" sz="1800" dirty="0">
                <a:hlinkClick r:id="rId12"/>
              </a:rPr>
              <a:t>http://www.afga.org.af</a:t>
            </a:r>
            <a:r>
              <a:rPr lang="en-US" sz="1800" dirty="0" smtClean="0">
                <a:hlinkClick r:id="rId12"/>
              </a:rPr>
              <a:t>/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pPr lvl="0"/>
            <a:r>
              <a:rPr lang="en-US" sz="1800" dirty="0" smtClean="0"/>
              <a:t>Afghanistan </a:t>
            </a:r>
            <a:r>
              <a:rPr lang="en-US" sz="1800" dirty="0"/>
              <a:t>Private Hospitals Association (</a:t>
            </a:r>
            <a:r>
              <a:rPr lang="en-US" sz="1800" dirty="0" err="1"/>
              <a:t>APHA</a:t>
            </a:r>
            <a:r>
              <a:rPr lang="en-US" sz="1800" dirty="0"/>
              <a:t>)</a:t>
            </a:r>
          </a:p>
          <a:p>
            <a:pPr lvl="0"/>
            <a:r>
              <a:rPr lang="en-US" sz="1800" dirty="0"/>
              <a:t>Afghan National Medicines Services Organization (</a:t>
            </a:r>
            <a:r>
              <a:rPr lang="en-US" sz="1800" dirty="0" err="1"/>
              <a:t>ANMSO</a:t>
            </a:r>
            <a:r>
              <a:rPr lang="en-US" sz="1800" dirty="0"/>
              <a:t>)</a:t>
            </a:r>
          </a:p>
          <a:p>
            <a:pPr lvl="0"/>
            <a:r>
              <a:rPr lang="en-US" sz="1800" dirty="0"/>
              <a:t>Afghan Midwifery Association (AMA)</a:t>
            </a:r>
          </a:p>
          <a:p>
            <a:pPr lvl="0"/>
            <a:r>
              <a:rPr lang="en-US" sz="1800" dirty="0"/>
              <a:t>Afghan Social Marketing Organization (</a:t>
            </a:r>
            <a:r>
              <a:rPr lang="en-US" sz="1800" dirty="0" err="1"/>
              <a:t>ASMO</a:t>
            </a:r>
            <a:r>
              <a:rPr lang="en-US" sz="1800" dirty="0"/>
              <a:t>)</a:t>
            </a:r>
          </a:p>
          <a:p>
            <a:pPr lvl="0"/>
            <a:r>
              <a:rPr lang="en-US" sz="1800" dirty="0"/>
              <a:t>Futures Group</a:t>
            </a:r>
          </a:p>
          <a:p>
            <a:pPr lvl="0"/>
            <a:r>
              <a:rPr lang="en-US" sz="1800" dirty="0"/>
              <a:t>HIV/AIDS Coordination Committee of Afghanistan (</a:t>
            </a:r>
            <a:r>
              <a:rPr lang="en-US" sz="1800" dirty="0" err="1"/>
              <a:t>HACCA</a:t>
            </a:r>
            <a:r>
              <a:rPr lang="en-US" sz="1800" dirty="0"/>
              <a:t>) Secretariat</a:t>
            </a:r>
          </a:p>
          <a:p>
            <a:pPr lvl="0"/>
            <a:r>
              <a:rPr lang="en-US" sz="1800" dirty="0"/>
              <a:t>Organization of Afghan Midwives (</a:t>
            </a:r>
            <a:r>
              <a:rPr lang="en-US" sz="1800" dirty="0" err="1"/>
              <a:t>OAM</a:t>
            </a:r>
            <a:r>
              <a:rPr lang="en-US" sz="1800" dirty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661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Sources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Twitter!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Think tanks,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NGOs,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academics and 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Advanced Google searches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searches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 &amp;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on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0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40675" y="0"/>
            <a:ext cx="82891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123D8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Finding Data on the Web: </a:t>
            </a:r>
          </a:p>
          <a:p>
            <a:r>
              <a:rPr lang="en-US" dirty="0" smtClean="0">
                <a:hlinkClick r:id="rId3"/>
              </a:rPr>
              <a:t>Google Advanced Searches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0" y="1145876"/>
            <a:ext cx="8912599" cy="445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8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Finding Data on the Web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4294967295"/>
          </p:nvPr>
        </p:nvSpPr>
        <p:spPr>
          <a:xfrm>
            <a:off x="1646736" y="1406093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Sources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Twitter!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Think tanks, NGOs, academics and 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Advanced Google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Searches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searches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&amp; Conclusions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0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 noGrp="1"/>
          </p:cNvSpPr>
          <p:nvPr>
            <p:ph type="title"/>
          </p:nvPr>
        </p:nvSpPr>
        <p:spPr>
          <a:xfrm>
            <a:off x="500219" y="261458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solidFill>
                  <a:schemeClr val="hlink"/>
                </a:solidFill>
                <a:hlinkClick r:id="rId3"/>
              </a:rPr>
              <a:t>Finding Data: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Advanced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Google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Searches Shortcuts</a:t>
            </a:r>
            <a:endParaRPr lang="en" u="sng" dirty="0">
              <a:solidFill>
                <a:schemeClr val="hlink"/>
              </a:solidFill>
              <a:hlinkClick r:id="rId3"/>
            </a:endParaRPr>
          </a:p>
        </p:txBody>
      </p:sp>
      <p:sp>
        <p:nvSpPr>
          <p:cNvPr id="5" name="Shape 95"/>
          <p:cNvSpPr txBox="1">
            <a:spLocks noGrp="1"/>
          </p:cNvSpPr>
          <p:nvPr>
            <p:ph type="body" idx="1"/>
          </p:nvPr>
        </p:nvSpPr>
        <p:spPr>
          <a:xfrm>
            <a:off x="500219" y="1418629"/>
            <a:ext cx="8229600" cy="5269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buClr>
                <a:schemeClr val="lt1"/>
              </a:buClr>
              <a:buSzPct val="166666"/>
            </a:pPr>
            <a:r>
              <a:rPr lang="en-US" i="1" dirty="0" smtClean="0"/>
              <a:t>All these words </a:t>
            </a:r>
            <a:r>
              <a:rPr lang="en-US" b="0" dirty="0" smtClean="0"/>
              <a:t>is a regular search.  </a:t>
            </a:r>
          </a:p>
          <a:p>
            <a:pPr marL="38100" lvl="0" rtl="0">
              <a:buClr>
                <a:schemeClr val="lt1"/>
              </a:buClr>
              <a:buSzPct val="166666"/>
            </a:pPr>
            <a:r>
              <a:rPr lang="en-US" dirty="0" smtClean="0"/>
              <a:t>Shortcut: </a:t>
            </a:r>
            <a:r>
              <a:rPr lang="en-US" b="0" dirty="0" smtClean="0"/>
              <a:t>Type in all the words you want to find.</a:t>
            </a:r>
          </a:p>
          <a:p>
            <a:pPr marL="38100" lvl="0" rtl="0">
              <a:buClr>
                <a:schemeClr val="lt1"/>
              </a:buClr>
              <a:buSzPct val="166666"/>
            </a:pPr>
            <a:endParaRPr lang="en-US" dirty="0"/>
          </a:p>
          <a:p>
            <a:pPr marL="38100" lvl="0">
              <a:buClr>
                <a:schemeClr val="lt1"/>
              </a:buClr>
              <a:buSzPct val="166666"/>
            </a:pPr>
            <a:r>
              <a:rPr lang="en-US" i="1" dirty="0"/>
              <a:t>This exact word or </a:t>
            </a:r>
            <a:r>
              <a:rPr lang="en-US" i="1" dirty="0" smtClean="0"/>
              <a:t>phrase</a:t>
            </a:r>
            <a:r>
              <a:rPr lang="en-US" b="0" dirty="0" smtClean="0"/>
              <a:t> specifies the order the words should appear</a:t>
            </a:r>
            <a:endParaRPr lang="en" i="1" dirty="0"/>
          </a:p>
          <a:p>
            <a:pPr marL="38100" lvl="0">
              <a:buClr>
                <a:schemeClr val="lt1"/>
              </a:buClr>
              <a:buSzPct val="166666"/>
            </a:pPr>
            <a:r>
              <a:rPr lang="en-US" dirty="0" smtClean="0"/>
              <a:t>Shortcut: </a:t>
            </a:r>
            <a:r>
              <a:rPr lang="en" b="0" dirty="0" smtClean="0"/>
              <a:t>Use </a:t>
            </a:r>
            <a:r>
              <a:rPr lang="en" b="0" dirty="0"/>
              <a:t>quotes to search for phrases </a:t>
            </a:r>
            <a:r>
              <a:rPr lang="en" dirty="0" smtClean="0"/>
              <a:t>“</a:t>
            </a:r>
            <a:r>
              <a:rPr lang="en-US" dirty="0" smtClean="0"/>
              <a:t>Central </a:t>
            </a:r>
            <a:r>
              <a:rPr lang="en-US" dirty="0"/>
              <a:t>Statistics Organization Islamic Republic of </a:t>
            </a:r>
            <a:r>
              <a:rPr lang="en-US" dirty="0" smtClean="0"/>
              <a:t>Afghanistan</a:t>
            </a:r>
            <a:r>
              <a:rPr lang="en" dirty="0" smtClean="0"/>
              <a:t>” </a:t>
            </a:r>
            <a:endParaRPr lang="en-US" dirty="0"/>
          </a:p>
          <a:p>
            <a:pPr marL="38100" lvl="0" rtl="0">
              <a:buClr>
                <a:schemeClr val="lt1"/>
              </a:buClr>
              <a:buSzPct val="166666"/>
            </a:pPr>
            <a:endParaRPr lang="en-US" dirty="0" smtClean="0"/>
          </a:p>
          <a:p>
            <a:pPr marL="38100" lvl="0" rtl="0">
              <a:buClr>
                <a:schemeClr val="lt1"/>
              </a:buClr>
              <a:buSzPct val="166666"/>
            </a:pPr>
            <a:endParaRPr lang="en-US" dirty="0" smtClean="0"/>
          </a:p>
          <a:p>
            <a:pPr marL="38100" lvl="0" rtl="0">
              <a:buClr>
                <a:schemeClr val="lt1"/>
              </a:buClr>
              <a:buSzPct val="166666"/>
            </a:pPr>
            <a:endParaRPr lang="en-US" dirty="0"/>
          </a:p>
          <a:p>
            <a:pPr marL="38100" lvl="0" rtl="0">
              <a:buClr>
                <a:schemeClr val="lt1"/>
              </a:buClr>
              <a:buSzPct val="16666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 noGrp="1"/>
          </p:cNvSpPr>
          <p:nvPr>
            <p:ph type="title"/>
          </p:nvPr>
        </p:nvSpPr>
        <p:spPr>
          <a:xfrm>
            <a:off x="500219" y="261458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Exercise</a:t>
            </a:r>
            <a:endParaRPr lang="en" u="sng" dirty="0">
              <a:solidFill>
                <a:schemeClr val="tx1"/>
              </a:solidFill>
              <a:hlinkClick r:id="rId3"/>
            </a:endParaRPr>
          </a:p>
        </p:txBody>
      </p:sp>
      <p:sp>
        <p:nvSpPr>
          <p:cNvPr id="5" name="Shape 95"/>
          <p:cNvSpPr txBox="1">
            <a:spLocks noGrp="1"/>
          </p:cNvSpPr>
          <p:nvPr>
            <p:ph type="body" idx="1"/>
          </p:nvPr>
        </p:nvSpPr>
        <p:spPr>
          <a:xfrm>
            <a:off x="500219" y="789324"/>
            <a:ext cx="8229600" cy="5269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buClr>
                <a:schemeClr val="lt1"/>
              </a:buClr>
              <a:buSzPct val="166666"/>
            </a:pPr>
            <a:r>
              <a:rPr lang="en-US" b="0" dirty="0" smtClean="0"/>
              <a:t>1. Use  </a:t>
            </a:r>
            <a:r>
              <a:rPr lang="en-US" b="0" i="1" dirty="0" smtClean="0"/>
              <a:t>all these words </a:t>
            </a:r>
            <a:r>
              <a:rPr lang="en-US" b="0" dirty="0" smtClean="0"/>
              <a:t>to search for content about </a:t>
            </a:r>
            <a:r>
              <a:rPr lang="en-US" b="0" dirty="0" smtClean="0"/>
              <a:t>malnutrition </a:t>
            </a:r>
            <a:r>
              <a:rPr lang="en-US" b="0" dirty="0" smtClean="0"/>
              <a:t>in your </a:t>
            </a:r>
            <a:r>
              <a:rPr lang="en-US" b="0" dirty="0" smtClean="0"/>
              <a:t>province.</a:t>
            </a:r>
            <a:endParaRPr lang="en-US" b="0" dirty="0" smtClean="0"/>
          </a:p>
          <a:p>
            <a:pPr marL="38100" lvl="0" rtl="0">
              <a:buClr>
                <a:schemeClr val="lt1"/>
              </a:buClr>
              <a:buSzPct val="166666"/>
            </a:pPr>
            <a:r>
              <a:rPr lang="en-US" i="1" dirty="0" smtClean="0"/>
              <a:t>All these words </a:t>
            </a:r>
            <a:r>
              <a:rPr lang="en-US" b="0" dirty="0" smtClean="0"/>
              <a:t>is a regular search.  </a:t>
            </a:r>
          </a:p>
          <a:p>
            <a:pPr marL="38100" lvl="0" rtl="0">
              <a:buClr>
                <a:schemeClr val="lt1"/>
              </a:buClr>
              <a:buSzPct val="166666"/>
            </a:pPr>
            <a:r>
              <a:rPr lang="en-US" dirty="0" smtClean="0"/>
              <a:t>Shortcut: </a:t>
            </a:r>
            <a:r>
              <a:rPr lang="en-US" b="0" dirty="0" smtClean="0"/>
              <a:t>Type in all the words you want to find.</a:t>
            </a:r>
          </a:p>
          <a:p>
            <a:pPr marL="38100" lvl="0" rtl="0">
              <a:buClr>
                <a:schemeClr val="lt1"/>
              </a:buClr>
              <a:buSzPct val="166666"/>
            </a:pPr>
            <a:endParaRPr lang="en-US" dirty="0" smtClean="0"/>
          </a:p>
          <a:p>
            <a:pPr marL="38100" lvl="0">
              <a:buClr>
                <a:schemeClr val="lt1"/>
              </a:buClr>
              <a:buSzPct val="166666"/>
            </a:pPr>
            <a:r>
              <a:rPr lang="en-US" b="0" dirty="0" smtClean="0"/>
              <a:t>2. Use </a:t>
            </a:r>
            <a:r>
              <a:rPr lang="en-US" b="0" i="1" dirty="0" smtClean="0"/>
              <a:t>this exact word or phrase </a:t>
            </a:r>
            <a:r>
              <a:rPr lang="en-US" b="0" dirty="0" smtClean="0"/>
              <a:t>to find information about the </a:t>
            </a:r>
            <a:r>
              <a:rPr lang="en-US" b="0" dirty="0"/>
              <a:t>Ministry of Rural Rehabilitation and Development.</a:t>
            </a:r>
            <a:endParaRPr lang="en-US" b="0" i="1" dirty="0"/>
          </a:p>
          <a:p>
            <a:pPr marL="38100" lvl="0">
              <a:buClr>
                <a:schemeClr val="lt1"/>
              </a:buClr>
              <a:buSzPct val="166666"/>
            </a:pPr>
            <a:r>
              <a:rPr lang="en-US" i="1" dirty="0"/>
              <a:t>This exact word or </a:t>
            </a:r>
            <a:r>
              <a:rPr lang="en-US" i="1" dirty="0" smtClean="0"/>
              <a:t>phrase</a:t>
            </a:r>
            <a:r>
              <a:rPr lang="en-US" b="0" dirty="0" smtClean="0"/>
              <a:t> specifies the order the words should appear</a:t>
            </a:r>
            <a:endParaRPr lang="en" i="1" dirty="0"/>
          </a:p>
          <a:p>
            <a:pPr marL="38100" lvl="0">
              <a:buClr>
                <a:schemeClr val="lt1"/>
              </a:buClr>
              <a:buSzPct val="166666"/>
            </a:pPr>
            <a:r>
              <a:rPr lang="en-US" dirty="0" smtClean="0"/>
              <a:t>Shortcut: </a:t>
            </a:r>
            <a:r>
              <a:rPr lang="en" b="0" dirty="0" smtClean="0"/>
              <a:t>Use </a:t>
            </a:r>
            <a:r>
              <a:rPr lang="en" b="0" dirty="0"/>
              <a:t>quotes to search for phrases </a:t>
            </a:r>
            <a:r>
              <a:rPr lang="en" dirty="0"/>
              <a:t>“</a:t>
            </a:r>
            <a:r>
              <a:rPr lang="en-US" dirty="0"/>
              <a:t>Central Statistics Organization Islamic Republic of Afghanistan</a:t>
            </a:r>
            <a:r>
              <a:rPr lang="en" dirty="0"/>
              <a:t>” </a:t>
            </a:r>
            <a:endParaRPr lang="en-US" dirty="0"/>
          </a:p>
          <a:p>
            <a:pPr marL="38100" lvl="0" rtl="0">
              <a:buClr>
                <a:schemeClr val="lt1"/>
              </a:buClr>
              <a:buSzPct val="166666"/>
            </a:pPr>
            <a:endParaRPr lang="en-US" dirty="0" smtClean="0"/>
          </a:p>
          <a:p>
            <a:pPr marL="38100" lvl="0" rtl="0">
              <a:buClr>
                <a:schemeClr val="lt1"/>
              </a:buClr>
              <a:buSzPct val="166666"/>
            </a:pPr>
            <a:endParaRPr lang="en-US" dirty="0" smtClean="0"/>
          </a:p>
          <a:p>
            <a:pPr marL="38100" lvl="0" rtl="0">
              <a:buClr>
                <a:schemeClr val="lt1"/>
              </a:buClr>
              <a:buSzPct val="166666"/>
            </a:pPr>
            <a:endParaRPr lang="en-US" dirty="0"/>
          </a:p>
          <a:p>
            <a:pPr marL="38100" lvl="0" rtl="0">
              <a:buClr>
                <a:schemeClr val="lt1"/>
              </a:buClr>
              <a:buSzPct val="16666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 noGrp="1"/>
          </p:cNvSpPr>
          <p:nvPr>
            <p:ph type="title"/>
          </p:nvPr>
        </p:nvSpPr>
        <p:spPr>
          <a:xfrm>
            <a:off x="500219" y="261458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solidFill>
                  <a:schemeClr val="hlink"/>
                </a:solidFill>
                <a:hlinkClick r:id="rId3"/>
              </a:rPr>
              <a:t>Finding Data: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Advanced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Google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Searches Shortcuts</a:t>
            </a:r>
            <a:endParaRPr lang="en" u="sng" dirty="0">
              <a:solidFill>
                <a:schemeClr val="hlink"/>
              </a:solidFill>
              <a:hlinkClick r:id="rId3"/>
            </a:endParaRPr>
          </a:p>
        </p:txBody>
      </p:sp>
      <p:sp>
        <p:nvSpPr>
          <p:cNvPr id="5" name="Shape 95"/>
          <p:cNvSpPr txBox="1">
            <a:spLocks noGrp="1"/>
          </p:cNvSpPr>
          <p:nvPr>
            <p:ph type="body" idx="1"/>
          </p:nvPr>
        </p:nvSpPr>
        <p:spPr>
          <a:xfrm>
            <a:off x="500219" y="1418629"/>
            <a:ext cx="8229600" cy="5269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buClr>
                <a:schemeClr val="lt1"/>
              </a:buClr>
              <a:buSzPct val="166666"/>
            </a:pPr>
            <a:r>
              <a:rPr lang="en-US" i="1" dirty="0" smtClean="0"/>
              <a:t>Any </a:t>
            </a:r>
            <a:r>
              <a:rPr lang="en-US" i="1" dirty="0"/>
              <a:t>of these words</a:t>
            </a:r>
            <a:r>
              <a:rPr lang="en-US" b="0" i="1" dirty="0"/>
              <a:t> </a:t>
            </a:r>
            <a:r>
              <a:rPr lang="en-US" b="0" dirty="0"/>
              <a:t>use related terms for the same search</a:t>
            </a:r>
            <a:endParaRPr lang="en-US" i="1" dirty="0"/>
          </a:p>
          <a:p>
            <a:pPr marL="38100" lvl="0">
              <a:buClr>
                <a:schemeClr val="lt1"/>
              </a:buClr>
              <a:buSzPct val="166666"/>
            </a:pPr>
            <a:r>
              <a:rPr lang="en-US" dirty="0"/>
              <a:t>Shortcut:</a:t>
            </a:r>
          </a:p>
          <a:p>
            <a:pPr marL="38100" lvl="0">
              <a:buClr>
                <a:schemeClr val="lt1"/>
              </a:buClr>
              <a:buSzPct val="166666"/>
            </a:pPr>
            <a:r>
              <a:rPr lang="en" b="0" dirty="0"/>
              <a:t>Type OR to find variations of the same search</a:t>
            </a:r>
            <a:r>
              <a:rPr lang="en" dirty="0"/>
              <a:t>: </a:t>
            </a:r>
            <a:r>
              <a:rPr lang="en" dirty="0" smtClean="0"/>
              <a:t>Afghanistan elections </a:t>
            </a:r>
            <a:r>
              <a:rPr lang="en" dirty="0"/>
              <a:t>OR </a:t>
            </a:r>
            <a:r>
              <a:rPr lang="en" dirty="0" smtClean="0"/>
              <a:t>voting </a:t>
            </a:r>
            <a:r>
              <a:rPr lang="en" dirty="0"/>
              <a:t>OR </a:t>
            </a:r>
            <a:r>
              <a:rPr lang="en" dirty="0" smtClean="0"/>
              <a:t>polls</a:t>
            </a:r>
            <a:endParaRPr lang="en" dirty="0"/>
          </a:p>
          <a:p>
            <a:pPr marL="38100" lvl="0">
              <a:buClr>
                <a:schemeClr val="lt1"/>
              </a:buClr>
              <a:buSzPct val="166666"/>
            </a:pPr>
            <a:endParaRPr lang="en-US" dirty="0" smtClean="0"/>
          </a:p>
          <a:p>
            <a:pPr marL="38100" lvl="0">
              <a:buClr>
                <a:schemeClr val="lt1"/>
              </a:buClr>
              <a:buSzPct val="166666"/>
            </a:pPr>
            <a:r>
              <a:rPr lang="en-US" i="1" dirty="0" smtClean="0"/>
              <a:t>None of these words </a:t>
            </a:r>
            <a:r>
              <a:rPr lang="en-US" b="0" dirty="0" smtClean="0"/>
              <a:t>will filter out sites with words that you specify </a:t>
            </a:r>
          </a:p>
          <a:p>
            <a:pPr marL="38100" lvl="0">
              <a:buClr>
                <a:schemeClr val="lt1"/>
              </a:buClr>
              <a:buSzPct val="166666"/>
            </a:pPr>
            <a:r>
              <a:rPr lang="en-US" b="0" dirty="0" smtClean="0"/>
              <a:t>Shortcut: Type - sign right before the word: </a:t>
            </a:r>
            <a:r>
              <a:rPr lang="en-US" dirty="0" smtClean="0"/>
              <a:t>Afghanistan elections -violence</a:t>
            </a:r>
            <a:endParaRPr lang="en-US" dirty="0" smtClean="0"/>
          </a:p>
          <a:p>
            <a:pPr marL="38100" lvl="0">
              <a:buClr>
                <a:schemeClr val="lt1"/>
              </a:buClr>
              <a:buSzPct val="166666"/>
            </a:pPr>
            <a:endParaRPr lang="en" b="0" dirty="0" smtClean="0"/>
          </a:p>
        </p:txBody>
      </p:sp>
    </p:spTree>
    <p:extLst>
      <p:ext uri="{BB962C8B-B14F-4D97-AF65-F5344CB8AC3E}">
        <p14:creationId xmlns:p14="http://schemas.microsoft.com/office/powerpoint/2010/main" val="86405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 noGrp="1"/>
          </p:cNvSpPr>
          <p:nvPr>
            <p:ph type="title"/>
          </p:nvPr>
        </p:nvSpPr>
        <p:spPr>
          <a:xfrm>
            <a:off x="500219" y="261458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Exercise</a:t>
            </a:r>
            <a:endParaRPr lang="en" dirty="0">
              <a:solidFill>
                <a:srgbClr val="000000"/>
              </a:solidFill>
              <a:hlinkClick r:id="rId3"/>
            </a:endParaRPr>
          </a:p>
        </p:txBody>
      </p:sp>
      <p:sp>
        <p:nvSpPr>
          <p:cNvPr id="5" name="Shape 95"/>
          <p:cNvSpPr txBox="1">
            <a:spLocks noGrp="1"/>
          </p:cNvSpPr>
          <p:nvPr>
            <p:ph type="body" idx="1"/>
          </p:nvPr>
        </p:nvSpPr>
        <p:spPr>
          <a:xfrm>
            <a:off x="500219" y="789323"/>
            <a:ext cx="8229600" cy="5269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buClr>
                <a:schemeClr val="lt1"/>
              </a:buClr>
              <a:buSzPct val="166666"/>
            </a:pPr>
            <a:r>
              <a:rPr lang="en-US" b="0" dirty="0" smtClean="0"/>
              <a:t>1. Use </a:t>
            </a:r>
            <a:r>
              <a:rPr lang="en-US" b="0" i="1" dirty="0" smtClean="0"/>
              <a:t>any of these words </a:t>
            </a:r>
            <a:r>
              <a:rPr lang="en-US" b="0" dirty="0" smtClean="0"/>
              <a:t>to find content about </a:t>
            </a:r>
            <a:r>
              <a:rPr lang="en-US" b="0" dirty="0" smtClean="0"/>
              <a:t>malnutrition </a:t>
            </a:r>
            <a:r>
              <a:rPr lang="en-US" b="0" dirty="0" smtClean="0"/>
              <a:t>in your region.</a:t>
            </a:r>
            <a:endParaRPr lang="en-US" b="0" i="1" dirty="0" smtClean="0"/>
          </a:p>
          <a:p>
            <a:pPr marL="38100" lvl="0">
              <a:buClr>
                <a:schemeClr val="lt1"/>
              </a:buClr>
              <a:buSzPct val="166666"/>
            </a:pPr>
            <a:r>
              <a:rPr lang="en-US" i="1" dirty="0" smtClean="0"/>
              <a:t>Any </a:t>
            </a:r>
            <a:r>
              <a:rPr lang="en-US" i="1" dirty="0"/>
              <a:t>of these words</a:t>
            </a:r>
            <a:r>
              <a:rPr lang="en-US" b="0" i="1" dirty="0"/>
              <a:t> </a:t>
            </a:r>
            <a:r>
              <a:rPr lang="en-US" b="0" dirty="0"/>
              <a:t>use related terms for the same search</a:t>
            </a:r>
            <a:endParaRPr lang="en-US" i="1" dirty="0"/>
          </a:p>
          <a:p>
            <a:pPr marL="38100" lvl="0">
              <a:buClr>
                <a:schemeClr val="lt1"/>
              </a:buClr>
              <a:buSzPct val="166666"/>
            </a:pPr>
            <a:r>
              <a:rPr lang="en-US" dirty="0" smtClean="0"/>
              <a:t>Shortcut: </a:t>
            </a:r>
            <a:r>
              <a:rPr lang="en" b="0" dirty="0" smtClean="0"/>
              <a:t>Type </a:t>
            </a:r>
            <a:r>
              <a:rPr lang="en" b="0" dirty="0"/>
              <a:t>OR to find variations of the same search</a:t>
            </a:r>
            <a:r>
              <a:rPr lang="en" dirty="0"/>
              <a:t>: </a:t>
            </a:r>
            <a:r>
              <a:rPr lang="en" dirty="0"/>
              <a:t>Afghanistan elections OR voting OR polls</a:t>
            </a:r>
          </a:p>
          <a:p>
            <a:pPr marL="38100" lvl="0">
              <a:buClr>
                <a:schemeClr val="lt1"/>
              </a:buClr>
              <a:buSzPct val="166666"/>
            </a:pPr>
            <a:endParaRPr lang="en-US" dirty="0" smtClean="0"/>
          </a:p>
          <a:p>
            <a:pPr marL="38100" lvl="0">
              <a:buClr>
                <a:schemeClr val="lt1"/>
              </a:buClr>
              <a:buSzPct val="166666"/>
            </a:pPr>
            <a:r>
              <a:rPr lang="en-US" b="0" dirty="0" smtClean="0"/>
              <a:t>2. Use none of these words to find information about </a:t>
            </a:r>
            <a:r>
              <a:rPr lang="en-US" b="0" dirty="0" smtClean="0"/>
              <a:t>malnutrition </a:t>
            </a:r>
            <a:r>
              <a:rPr lang="en-US" b="0" dirty="0" smtClean="0"/>
              <a:t>not from </a:t>
            </a:r>
            <a:r>
              <a:rPr lang="en-US" b="0" dirty="0" smtClean="0"/>
              <a:t>2012.</a:t>
            </a:r>
            <a:endParaRPr lang="en-US" b="0" dirty="0" smtClean="0"/>
          </a:p>
          <a:p>
            <a:pPr marL="38100" lvl="0">
              <a:buClr>
                <a:schemeClr val="lt1"/>
              </a:buClr>
              <a:buSzPct val="166666"/>
            </a:pPr>
            <a:r>
              <a:rPr lang="en-US" i="1" dirty="0" smtClean="0"/>
              <a:t>None of these words </a:t>
            </a:r>
            <a:r>
              <a:rPr lang="en-US" b="0" dirty="0" smtClean="0"/>
              <a:t>will filter out sites with words that you specify </a:t>
            </a:r>
          </a:p>
          <a:p>
            <a:pPr marL="38100" lvl="0">
              <a:buClr>
                <a:schemeClr val="lt1"/>
              </a:buClr>
              <a:buSzPct val="166666"/>
            </a:pPr>
            <a:r>
              <a:rPr lang="en-US" b="0" dirty="0"/>
              <a:t>Shortcut: Type - sign right before the word: </a:t>
            </a:r>
            <a:r>
              <a:rPr lang="en-US" dirty="0"/>
              <a:t>Afghanistan elections -violence</a:t>
            </a:r>
          </a:p>
          <a:p>
            <a:pPr marL="38100" lvl="0">
              <a:buClr>
                <a:schemeClr val="lt1"/>
              </a:buClr>
              <a:buSzPct val="166666"/>
            </a:pPr>
            <a:endParaRPr lang="en" b="0" dirty="0" smtClean="0"/>
          </a:p>
        </p:txBody>
      </p:sp>
    </p:spTree>
    <p:extLst>
      <p:ext uri="{BB962C8B-B14F-4D97-AF65-F5344CB8AC3E}">
        <p14:creationId xmlns:p14="http://schemas.microsoft.com/office/powerpoint/2010/main" val="401075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 noGrp="1"/>
          </p:cNvSpPr>
          <p:nvPr>
            <p:ph type="title"/>
          </p:nvPr>
        </p:nvSpPr>
        <p:spPr>
          <a:xfrm>
            <a:off x="500219" y="261458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solidFill>
                  <a:schemeClr val="hlink"/>
                </a:solidFill>
                <a:hlinkClick r:id="rId3"/>
              </a:rPr>
              <a:t>Finding Data: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Advanced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Google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Searches Shortcuts</a:t>
            </a:r>
            <a:endParaRPr lang="en" u="sng" dirty="0">
              <a:solidFill>
                <a:schemeClr val="hlink"/>
              </a:solidFill>
              <a:hlinkClick r:id="rId3"/>
            </a:endParaRPr>
          </a:p>
        </p:txBody>
      </p:sp>
      <p:sp>
        <p:nvSpPr>
          <p:cNvPr id="5" name="Shape 95"/>
          <p:cNvSpPr txBox="1">
            <a:spLocks noGrp="1"/>
          </p:cNvSpPr>
          <p:nvPr>
            <p:ph type="body" idx="1"/>
          </p:nvPr>
        </p:nvSpPr>
        <p:spPr>
          <a:xfrm>
            <a:off x="500219" y="1418629"/>
            <a:ext cx="8229600" cy="5269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/>
            <a:r>
              <a:rPr lang="en-US" i="1" dirty="0" smtClean="0"/>
              <a:t>Language: </a:t>
            </a:r>
            <a:r>
              <a:rPr lang="en-US" b="0" dirty="0" smtClean="0"/>
              <a:t>specify the language of results</a:t>
            </a:r>
          </a:p>
          <a:p>
            <a:pPr marL="457200" lvl="0" indent="-419100"/>
            <a:endParaRPr lang="en-US" b="0" dirty="0" smtClean="0"/>
          </a:p>
          <a:p>
            <a:pPr marL="457200" lvl="0" indent="-419100"/>
            <a:r>
              <a:rPr lang="en-US" i="1" dirty="0" smtClean="0"/>
              <a:t>Region: </a:t>
            </a:r>
            <a:r>
              <a:rPr lang="en-US" b="0" dirty="0" smtClean="0"/>
              <a:t>limit to only </a:t>
            </a:r>
            <a:r>
              <a:rPr lang="en-US" b="0" dirty="0" smtClean="0"/>
              <a:t>Afghan </a:t>
            </a:r>
            <a:r>
              <a:rPr lang="en-US" b="0" dirty="0" smtClean="0"/>
              <a:t>websites</a:t>
            </a:r>
          </a:p>
          <a:p>
            <a:pPr marL="457200" lvl="0" indent="-419100"/>
            <a:endParaRPr lang="en-US" b="0" dirty="0" smtClean="0"/>
          </a:p>
          <a:p>
            <a:pPr marL="457200" lvl="0" indent="-419100"/>
            <a:r>
              <a:rPr lang="en-US" i="1" dirty="0" smtClean="0"/>
              <a:t>Last Update: </a:t>
            </a:r>
            <a:r>
              <a:rPr lang="en-US" b="0" dirty="0" smtClean="0"/>
              <a:t>limit to recent content</a:t>
            </a:r>
          </a:p>
          <a:p>
            <a:pPr marL="457200" lvl="0" indent="-419100"/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72859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466" y="1766465"/>
            <a:ext cx="3215923" cy="4293423"/>
          </a:xfrm>
          <a:prstGeom prst="rect">
            <a:avLst/>
          </a:prstGeom>
        </p:spPr>
      </p:pic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1646736" y="436178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very common data format 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478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 noGrp="1"/>
          </p:cNvSpPr>
          <p:nvPr>
            <p:ph type="title"/>
          </p:nvPr>
        </p:nvSpPr>
        <p:spPr>
          <a:xfrm>
            <a:off x="500219" y="261458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Exercise</a:t>
            </a:r>
            <a:endParaRPr lang="en" u="sng" dirty="0">
              <a:solidFill>
                <a:srgbClr val="000000"/>
              </a:solidFill>
              <a:hlinkClick r:id="rId3"/>
            </a:endParaRPr>
          </a:p>
        </p:txBody>
      </p:sp>
      <p:sp>
        <p:nvSpPr>
          <p:cNvPr id="5" name="Shape 95"/>
          <p:cNvSpPr txBox="1">
            <a:spLocks noGrp="1"/>
          </p:cNvSpPr>
          <p:nvPr>
            <p:ph type="body" idx="1"/>
          </p:nvPr>
        </p:nvSpPr>
        <p:spPr>
          <a:xfrm>
            <a:off x="500219" y="1418629"/>
            <a:ext cx="8229600" cy="5269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>
              <a:buAutoNum type="arabicPeriod"/>
            </a:pPr>
            <a:r>
              <a:rPr lang="en-US" b="0" dirty="0" smtClean="0"/>
              <a:t>Find content about Ebola only in French.</a:t>
            </a:r>
          </a:p>
          <a:p>
            <a:pPr marL="457200" lvl="0" indent="-419100"/>
            <a:r>
              <a:rPr lang="en-US" i="1" dirty="0" smtClean="0"/>
              <a:t>Language: </a:t>
            </a:r>
            <a:r>
              <a:rPr lang="en-US" b="0" dirty="0" smtClean="0"/>
              <a:t>specify the language of results</a:t>
            </a:r>
          </a:p>
          <a:p>
            <a:pPr marL="457200" lvl="0" indent="-419100"/>
            <a:endParaRPr lang="en-US" b="0" dirty="0" smtClean="0"/>
          </a:p>
          <a:p>
            <a:pPr marL="457200" lvl="0" indent="-419100"/>
            <a:r>
              <a:rPr lang="en-US" b="0" dirty="0" smtClean="0"/>
              <a:t>2. Find content about Ebola only from </a:t>
            </a:r>
            <a:r>
              <a:rPr lang="en-US" b="0" dirty="0" smtClean="0"/>
              <a:t>Afghan </a:t>
            </a:r>
            <a:r>
              <a:rPr lang="en-US" b="0" dirty="0" smtClean="0"/>
              <a:t>websites</a:t>
            </a:r>
          </a:p>
          <a:p>
            <a:pPr marL="457200" lvl="0" indent="-419100"/>
            <a:r>
              <a:rPr lang="en-US" i="1" dirty="0" smtClean="0"/>
              <a:t>Region: </a:t>
            </a:r>
            <a:r>
              <a:rPr lang="en-US" b="0" dirty="0" smtClean="0"/>
              <a:t>limit to only </a:t>
            </a:r>
            <a:r>
              <a:rPr lang="en-US" b="0" dirty="0" smtClean="0"/>
              <a:t>Afghan </a:t>
            </a:r>
            <a:r>
              <a:rPr lang="en-US" b="0" dirty="0" smtClean="0"/>
              <a:t>websites</a:t>
            </a:r>
          </a:p>
          <a:p>
            <a:pPr marL="457200" lvl="0" indent="-419100"/>
            <a:endParaRPr lang="en-US" b="0" dirty="0"/>
          </a:p>
          <a:p>
            <a:pPr marL="457200" lvl="0" indent="-419100"/>
            <a:r>
              <a:rPr lang="en-US" b="0" dirty="0" smtClean="0"/>
              <a:t>3. Find content about Ebola published in the last week.</a:t>
            </a:r>
          </a:p>
          <a:p>
            <a:pPr marL="457200" lvl="0" indent="-419100"/>
            <a:r>
              <a:rPr lang="en-US" i="1" dirty="0" smtClean="0"/>
              <a:t>Last Update: </a:t>
            </a:r>
            <a:r>
              <a:rPr lang="en-US" b="0" dirty="0" smtClean="0"/>
              <a:t>limit to recent content</a:t>
            </a:r>
          </a:p>
          <a:p>
            <a:pPr marL="457200" lvl="0" indent="-419100"/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84069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 noGrp="1"/>
          </p:cNvSpPr>
          <p:nvPr>
            <p:ph type="title"/>
          </p:nvPr>
        </p:nvSpPr>
        <p:spPr>
          <a:xfrm>
            <a:off x="500219" y="261458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solidFill>
                  <a:schemeClr val="hlink"/>
                </a:solidFill>
                <a:hlinkClick r:id="rId3"/>
              </a:rPr>
              <a:t>Finding Data: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Advanced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Google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Searches Shortcuts</a:t>
            </a:r>
            <a:endParaRPr lang="en" u="sng" dirty="0">
              <a:solidFill>
                <a:schemeClr val="hlink"/>
              </a:solidFill>
              <a:hlinkClick r:id="rId3"/>
            </a:endParaRPr>
          </a:p>
        </p:txBody>
      </p:sp>
      <p:sp>
        <p:nvSpPr>
          <p:cNvPr id="5" name="Shape 95"/>
          <p:cNvSpPr txBox="1">
            <a:spLocks noGrp="1"/>
          </p:cNvSpPr>
          <p:nvPr>
            <p:ph type="body" idx="1"/>
          </p:nvPr>
        </p:nvSpPr>
        <p:spPr>
          <a:xfrm>
            <a:off x="500219" y="1418629"/>
            <a:ext cx="8229600" cy="5269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/>
            <a:r>
              <a:rPr lang="en-US" i="1" dirty="0"/>
              <a:t>Site or domain: </a:t>
            </a:r>
            <a:r>
              <a:rPr lang="en" b="0" dirty="0"/>
              <a:t>Narrow search to specific website:</a:t>
            </a:r>
            <a:endParaRPr lang="en-US" b="0" dirty="0"/>
          </a:p>
          <a:p>
            <a:pPr marL="457200" lvl="0" indent="-419100"/>
            <a:r>
              <a:rPr lang="en-US" dirty="0"/>
              <a:t>Shortcut</a:t>
            </a:r>
          </a:p>
          <a:p>
            <a:pPr marL="457200" lvl="0" indent="-419100"/>
            <a:r>
              <a:rPr lang="en-US" b="0" dirty="0"/>
              <a:t> </a:t>
            </a:r>
            <a:r>
              <a:rPr lang="en" b="0" dirty="0" smtClean="0"/>
              <a:t>site:url </a:t>
            </a:r>
            <a:r>
              <a:rPr lang="en" b="0" dirty="0"/>
              <a:t>Example </a:t>
            </a:r>
            <a:r>
              <a:rPr lang="en" dirty="0" smtClean="0"/>
              <a:t>site:</a:t>
            </a:r>
            <a:r>
              <a:rPr lang="en-US" dirty="0"/>
              <a:t>http://www.who.int</a:t>
            </a:r>
            <a:r>
              <a:rPr lang="en-US" dirty="0" smtClean="0"/>
              <a:t>/</a:t>
            </a:r>
            <a:br>
              <a:rPr lang="en-US" dirty="0" smtClean="0"/>
            </a:br>
            <a:endParaRPr lang="en" dirty="0"/>
          </a:p>
          <a:p>
            <a:pPr marL="457200" lvl="0" indent="-419100"/>
            <a:r>
              <a:rPr lang="en-US" b="0" dirty="0" smtClean="0"/>
              <a:t>The website address has to be EXACT</a:t>
            </a:r>
          </a:p>
          <a:p>
            <a:pPr marL="457200" lvl="0" indent="-419100"/>
            <a:r>
              <a:rPr lang="en-US" b="0" dirty="0" smtClean="0"/>
              <a:t>WRONG: site: </a:t>
            </a:r>
            <a:r>
              <a:rPr lang="en-US" b="0" dirty="0" smtClean="0"/>
              <a:t>MinistryofHealth.go.af</a:t>
            </a:r>
            <a:endParaRPr lang="en-US" b="0" dirty="0" smtClean="0"/>
          </a:p>
          <a:p>
            <a:pPr marL="457200" lvl="0" indent="-419100"/>
            <a:r>
              <a:rPr lang="en-US" b="0" dirty="0" smtClean="0"/>
              <a:t>RIGHT: </a:t>
            </a:r>
            <a:r>
              <a:rPr lang="en-US" b="0" dirty="0" err="1" smtClean="0"/>
              <a:t>site:</a:t>
            </a:r>
            <a:r>
              <a:rPr lang="en-US" b="0" dirty="0" err="1"/>
              <a:t>http</a:t>
            </a:r>
            <a:r>
              <a:rPr lang="en-US" b="0" dirty="0"/>
              <a:t>://www.moph.gov.af/</a:t>
            </a:r>
          </a:p>
          <a:p>
            <a:pPr marL="457200" lvl="0" indent="-419100"/>
            <a:endParaRPr lang="en-US" b="0" dirty="0"/>
          </a:p>
          <a:p>
            <a:pPr marL="457200" lvl="0" indent="-419100"/>
            <a:r>
              <a:rPr lang="en-US" b="0" dirty="0" smtClean="0"/>
              <a:t>Open a new tab, use </a:t>
            </a:r>
            <a:r>
              <a:rPr lang="en-US" b="0" dirty="0"/>
              <a:t>G</a:t>
            </a:r>
            <a:r>
              <a:rPr lang="en-US" b="0" dirty="0" smtClean="0"/>
              <a:t>oogle to search for the correct address, then copy and paste the address into your search tab. </a:t>
            </a:r>
          </a:p>
        </p:txBody>
      </p:sp>
    </p:spTree>
    <p:extLst>
      <p:ext uri="{BB962C8B-B14F-4D97-AF65-F5344CB8AC3E}">
        <p14:creationId xmlns:p14="http://schemas.microsoft.com/office/powerpoint/2010/main" val="30386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 noGrp="1"/>
          </p:cNvSpPr>
          <p:nvPr>
            <p:ph type="title"/>
          </p:nvPr>
        </p:nvSpPr>
        <p:spPr>
          <a:xfrm>
            <a:off x="500219" y="261458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solidFill>
                  <a:schemeClr val="hlink"/>
                </a:solidFill>
                <a:hlinkClick r:id="rId3"/>
              </a:rPr>
              <a:t>Finding Data: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Advanced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Google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Searches Shortcuts</a:t>
            </a:r>
            <a:endParaRPr lang="en" u="sng" dirty="0">
              <a:solidFill>
                <a:schemeClr val="hlink"/>
              </a:solidFill>
              <a:hlinkClick r:id="rId3"/>
            </a:endParaRPr>
          </a:p>
        </p:txBody>
      </p:sp>
      <p:sp>
        <p:nvSpPr>
          <p:cNvPr id="5" name="Shape 95"/>
          <p:cNvSpPr txBox="1">
            <a:spLocks noGrp="1"/>
          </p:cNvSpPr>
          <p:nvPr>
            <p:ph type="body" idx="1"/>
          </p:nvPr>
        </p:nvSpPr>
        <p:spPr>
          <a:xfrm>
            <a:off x="500219" y="1311251"/>
            <a:ext cx="8229600" cy="5269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/>
            <a:r>
              <a:rPr lang="en-US" i="1" dirty="0" err="1" smtClean="0"/>
              <a:t>Filetype</a:t>
            </a:r>
            <a:r>
              <a:rPr lang="en-US" i="1" dirty="0"/>
              <a:t>: </a:t>
            </a:r>
            <a:r>
              <a:rPr lang="en-US" b="0" dirty="0"/>
              <a:t>search only for a specific extension</a:t>
            </a:r>
          </a:p>
          <a:p>
            <a:pPr marL="457200" lvl="0" indent="-419100"/>
            <a:r>
              <a:rPr lang="en-US" dirty="0"/>
              <a:t>Shortcut</a:t>
            </a:r>
          </a:p>
          <a:p>
            <a:pPr marL="457200" lvl="0" indent="-419100"/>
            <a:r>
              <a:rPr lang="en" b="0" dirty="0" smtClean="0"/>
              <a:t>Filetype</a:t>
            </a:r>
            <a:r>
              <a:rPr lang="en" b="0" dirty="0"/>
              <a:t>:[extension</a:t>
            </a:r>
            <a:r>
              <a:rPr lang="en" b="0" dirty="0" smtClean="0"/>
              <a:t>]</a:t>
            </a:r>
            <a:r>
              <a:rPr lang="en-US" b="0" dirty="0" smtClean="0"/>
              <a:t> </a:t>
            </a:r>
            <a:r>
              <a:rPr lang="en-US" b="0" dirty="0" err="1" smtClean="0"/>
              <a:t>xls</a:t>
            </a:r>
            <a:r>
              <a:rPr lang="en-US" b="0" dirty="0" smtClean="0"/>
              <a:t> </a:t>
            </a:r>
            <a:r>
              <a:rPr lang="en-US" b="0" dirty="0" err="1" smtClean="0"/>
              <a:t>xlsx</a:t>
            </a:r>
            <a:r>
              <a:rPr lang="en-US" b="0" dirty="0" smtClean="0"/>
              <a:t> </a:t>
            </a:r>
            <a:r>
              <a:rPr lang="en-US" b="0" dirty="0" err="1" smtClean="0"/>
              <a:t>pdf</a:t>
            </a:r>
            <a:r>
              <a:rPr lang="en-US" b="0" dirty="0" smtClean="0"/>
              <a:t> </a:t>
            </a:r>
            <a:r>
              <a:rPr lang="en-US" b="0" dirty="0" err="1" smtClean="0"/>
              <a:t>csv</a:t>
            </a:r>
            <a:r>
              <a:rPr lang="en-US" b="0" dirty="0" smtClean="0"/>
              <a:t> doc</a:t>
            </a:r>
            <a:endParaRPr lang="en" b="0" dirty="0"/>
          </a:p>
          <a:p>
            <a:pPr marL="457200" lvl="0" indent="-419100"/>
            <a:r>
              <a:rPr lang="en" b="0" dirty="0"/>
              <a:t>Example:</a:t>
            </a:r>
            <a:r>
              <a:rPr lang="en" dirty="0"/>
              <a:t> </a:t>
            </a:r>
            <a:r>
              <a:rPr lang="en-US" b="0" dirty="0" err="1" smtClean="0"/>
              <a:t>filetype:pdf</a:t>
            </a:r>
            <a:endParaRPr lang="en-US" b="0" dirty="0" smtClean="0"/>
          </a:p>
          <a:p>
            <a:pPr marL="457200" lvl="0" indent="-419100"/>
            <a:endParaRPr lang="en-US" b="0" dirty="0" smtClean="0"/>
          </a:p>
          <a:p>
            <a:pPr marL="457200" lvl="0" indent="-419100"/>
            <a:r>
              <a:rPr lang="en-US" b="0" dirty="0" smtClean="0"/>
              <a:t>RIGHT:</a:t>
            </a:r>
          </a:p>
          <a:p>
            <a:pPr marL="457200" lvl="0" indent="-419100"/>
            <a:r>
              <a:rPr lang="en-US" b="0" dirty="0" smtClean="0"/>
              <a:t>Afghanistan maternal health </a:t>
            </a:r>
            <a:r>
              <a:rPr lang="en-US" b="0" dirty="0" err="1" smtClean="0"/>
              <a:t>filetype:xls</a:t>
            </a:r>
            <a:endParaRPr lang="en-US" b="0" dirty="0" smtClean="0"/>
          </a:p>
          <a:p>
            <a:pPr marL="457200" lvl="0" indent="-419100"/>
            <a:r>
              <a:rPr lang="en-US" b="0" dirty="0" err="1"/>
              <a:t>site:www.irinnews.org</a:t>
            </a:r>
            <a:r>
              <a:rPr lang="en-US" b="0" dirty="0"/>
              <a:t>/ </a:t>
            </a:r>
            <a:r>
              <a:rPr lang="en-US" b="0" dirty="0" err="1" smtClean="0"/>
              <a:t>filetype:pdf</a:t>
            </a:r>
            <a:r>
              <a:rPr lang="en-US" b="0" dirty="0" smtClean="0"/>
              <a:t> </a:t>
            </a:r>
            <a:r>
              <a:rPr lang="en-US" b="0" dirty="0" err="1" smtClean="0"/>
              <a:t>afghanistan</a:t>
            </a:r>
            <a:r>
              <a:rPr lang="en-US" b="0" dirty="0" smtClean="0"/>
              <a:t> malaria </a:t>
            </a:r>
          </a:p>
          <a:p>
            <a:pPr marL="457200" lvl="0" indent="-419100"/>
            <a:r>
              <a:rPr lang="en-US" b="0" dirty="0" smtClean="0"/>
              <a:t>WRONG</a:t>
            </a:r>
            <a:r>
              <a:rPr lang="en-US" b="0" dirty="0" smtClean="0"/>
              <a:t>: </a:t>
            </a:r>
          </a:p>
          <a:p>
            <a:pPr marL="457200" lvl="0" indent="-419100"/>
            <a:r>
              <a:rPr lang="en-US" b="0" dirty="0" err="1" smtClean="0"/>
              <a:t>filetype:education</a:t>
            </a:r>
            <a:r>
              <a:rPr lang="en-US" b="0" dirty="0" smtClean="0"/>
              <a:t>. </a:t>
            </a:r>
            <a:r>
              <a:rPr lang="en-US" b="0" dirty="0" err="1" smtClean="0"/>
              <a:t>Filetype:Word</a:t>
            </a:r>
            <a:r>
              <a:rPr lang="en-US" b="0" dirty="0" smtClean="0"/>
              <a:t>.</a:t>
            </a:r>
            <a:endParaRPr lang="en-US" b="0" dirty="0"/>
          </a:p>
          <a:p>
            <a:pPr marL="457200" lvl="0" indent="-419100"/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24660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 noGrp="1"/>
          </p:cNvSpPr>
          <p:nvPr>
            <p:ph type="title"/>
          </p:nvPr>
        </p:nvSpPr>
        <p:spPr>
          <a:xfrm>
            <a:off x="500219" y="261458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Exercise</a:t>
            </a:r>
            <a:endParaRPr lang="en" u="sng" dirty="0">
              <a:solidFill>
                <a:srgbClr val="000000"/>
              </a:solidFill>
              <a:hlinkClick r:id="rId3"/>
            </a:endParaRPr>
          </a:p>
        </p:txBody>
      </p:sp>
      <p:sp>
        <p:nvSpPr>
          <p:cNvPr id="5" name="Shape 95"/>
          <p:cNvSpPr txBox="1">
            <a:spLocks noGrp="1"/>
          </p:cNvSpPr>
          <p:nvPr>
            <p:ph type="body" idx="1"/>
          </p:nvPr>
        </p:nvSpPr>
        <p:spPr>
          <a:xfrm>
            <a:off x="500219" y="999197"/>
            <a:ext cx="8229600" cy="5269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/>
            <a:r>
              <a:rPr lang="en-US" b="0" dirty="0" smtClean="0"/>
              <a:t>1. Search the </a:t>
            </a:r>
            <a:r>
              <a:rPr lang="en-US" b="0" dirty="0" smtClean="0"/>
              <a:t>Ministry of Health website for Excel files </a:t>
            </a:r>
            <a:endParaRPr lang="en-US" b="0" dirty="0" smtClean="0"/>
          </a:p>
          <a:p>
            <a:pPr marL="457200" lvl="0" indent="-419100"/>
            <a:r>
              <a:rPr lang="en-US" i="1" dirty="0" smtClean="0"/>
              <a:t>Site </a:t>
            </a:r>
            <a:r>
              <a:rPr lang="en-US" i="1" dirty="0"/>
              <a:t>or domain: </a:t>
            </a:r>
            <a:r>
              <a:rPr lang="en" b="0" dirty="0"/>
              <a:t>Narrow search to specific website:</a:t>
            </a:r>
            <a:endParaRPr lang="en-US" b="0" dirty="0"/>
          </a:p>
          <a:p>
            <a:pPr marL="457200" lvl="0" indent="-419100"/>
            <a:r>
              <a:rPr lang="en-US" dirty="0"/>
              <a:t>Shortcut</a:t>
            </a:r>
          </a:p>
          <a:p>
            <a:pPr marL="457200" lvl="0" indent="-419100"/>
            <a:r>
              <a:rPr lang="en-US" b="0" dirty="0"/>
              <a:t> </a:t>
            </a:r>
            <a:r>
              <a:rPr lang="en" b="0" dirty="0" smtClean="0"/>
              <a:t>site:url </a:t>
            </a:r>
            <a:r>
              <a:rPr lang="en" b="0" dirty="0"/>
              <a:t>Example </a:t>
            </a:r>
            <a:r>
              <a:rPr lang="en-US" dirty="0" err="1"/>
              <a:t>site:http</a:t>
            </a:r>
            <a:r>
              <a:rPr lang="en-US" dirty="0"/>
              <a:t>://cso.gov.af/ </a:t>
            </a:r>
            <a:r>
              <a:rPr lang="en-US" dirty="0" err="1"/>
              <a:t>filetype:xls</a:t>
            </a:r>
            <a:endParaRPr lang="en-US" dirty="0"/>
          </a:p>
          <a:p>
            <a:pPr marL="457200" lvl="0" indent="-419100"/>
            <a:endParaRPr lang="en-US" dirty="0" smtClean="0"/>
          </a:p>
          <a:p>
            <a:pPr marL="457200" lvl="0" indent="-419100"/>
            <a:r>
              <a:rPr lang="en-US" b="0" dirty="0" smtClean="0"/>
              <a:t>2. Search for </a:t>
            </a:r>
            <a:r>
              <a:rPr lang="en-US" b="0" dirty="0" err="1" smtClean="0"/>
              <a:t>PDFs</a:t>
            </a:r>
            <a:r>
              <a:rPr lang="en-US" b="0" dirty="0" smtClean="0"/>
              <a:t> about maternal health in Afghanistan</a:t>
            </a:r>
            <a:endParaRPr lang="en-US" b="0" dirty="0" smtClean="0"/>
          </a:p>
          <a:p>
            <a:pPr marL="457200" lvl="0" indent="-419100"/>
            <a:r>
              <a:rPr lang="en-US" i="1" dirty="0" err="1" smtClean="0"/>
              <a:t>Filetype</a:t>
            </a:r>
            <a:r>
              <a:rPr lang="en-US" i="1" dirty="0"/>
              <a:t>: </a:t>
            </a:r>
            <a:r>
              <a:rPr lang="en-US" b="0" dirty="0"/>
              <a:t>search only for a specific extension</a:t>
            </a:r>
          </a:p>
          <a:p>
            <a:pPr marL="457200" lvl="0" indent="-419100"/>
            <a:r>
              <a:rPr lang="en-US" dirty="0"/>
              <a:t>Shortcut</a:t>
            </a:r>
          </a:p>
          <a:p>
            <a:pPr marL="457200" lvl="0" indent="-419100"/>
            <a:r>
              <a:rPr lang="en" b="0" dirty="0"/>
              <a:t>filetype: </a:t>
            </a:r>
            <a:r>
              <a:rPr lang="en" b="0" dirty="0" smtClean="0"/>
              <a:t>Filetype</a:t>
            </a:r>
            <a:r>
              <a:rPr lang="en" b="0" dirty="0"/>
              <a:t>:[extension</a:t>
            </a:r>
            <a:r>
              <a:rPr lang="en" b="0" dirty="0" smtClean="0"/>
              <a:t>]</a:t>
            </a:r>
            <a:endParaRPr lang="en" b="0" dirty="0"/>
          </a:p>
          <a:p>
            <a:pPr marL="457200" lvl="0" indent="-419100"/>
            <a:r>
              <a:rPr lang="en" b="0" dirty="0"/>
              <a:t>Example:</a:t>
            </a:r>
            <a:r>
              <a:rPr lang="en" dirty="0"/>
              <a:t> </a:t>
            </a:r>
            <a:r>
              <a:rPr lang="en-US" dirty="0" err="1" smtClean="0"/>
              <a:t>filetype:xls</a:t>
            </a:r>
            <a:endParaRPr lang="en-US" dirty="0"/>
          </a:p>
          <a:p>
            <a:pPr marL="457200" lvl="0" indent="-419100"/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409954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 noGrp="1"/>
          </p:cNvSpPr>
          <p:nvPr>
            <p:ph type="title"/>
          </p:nvPr>
        </p:nvSpPr>
        <p:spPr>
          <a:xfrm>
            <a:off x="500219" y="261458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solidFill>
                  <a:schemeClr val="hlink"/>
                </a:solidFill>
                <a:hlinkClick r:id="rId3"/>
              </a:rPr>
              <a:t>Finding Data: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Advanced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Google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Searches Shortcuts</a:t>
            </a:r>
            <a:endParaRPr lang="en" u="sng" dirty="0">
              <a:solidFill>
                <a:schemeClr val="hlink"/>
              </a:solidFill>
              <a:hlinkClick r:id="rId3"/>
            </a:endParaRPr>
          </a:p>
        </p:txBody>
      </p:sp>
      <p:sp>
        <p:nvSpPr>
          <p:cNvPr id="5" name="Shape 95"/>
          <p:cNvSpPr txBox="1">
            <a:spLocks noGrp="1"/>
          </p:cNvSpPr>
          <p:nvPr>
            <p:ph type="body" idx="1"/>
          </p:nvPr>
        </p:nvSpPr>
        <p:spPr>
          <a:xfrm>
            <a:off x="500219" y="1418629"/>
            <a:ext cx="8229600" cy="5269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/>
            <a:r>
              <a:rPr lang="en-US" i="1" dirty="0" smtClean="0"/>
              <a:t>Search by image: </a:t>
            </a:r>
            <a:r>
              <a:rPr lang="en-GB" b="0" dirty="0"/>
              <a:t>go to Google Image Search and add your photo, either by URL, uploading or dragging-and-dropping from your computer.</a:t>
            </a:r>
            <a:endParaRPr lang="en-US" b="0" dirty="0"/>
          </a:p>
          <a:p>
            <a:pPr marL="457200" indent="-419100"/>
            <a:endParaRPr lang="en-US" i="1" dirty="0" smtClean="0"/>
          </a:p>
          <a:p>
            <a:pPr marL="457200" indent="-419100"/>
            <a:endParaRPr lang="en-US" i="1" dirty="0" smtClean="0"/>
          </a:p>
        </p:txBody>
      </p:sp>
      <p:pic>
        <p:nvPicPr>
          <p:cNvPr id="2" name="Picture 1" descr="Google Imag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74" y="2667160"/>
            <a:ext cx="7977046" cy="419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0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 noGrp="1"/>
          </p:cNvSpPr>
          <p:nvPr>
            <p:ph type="title"/>
          </p:nvPr>
        </p:nvSpPr>
        <p:spPr>
          <a:xfrm>
            <a:off x="500219" y="261458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solidFill>
                  <a:schemeClr val="hlink"/>
                </a:solidFill>
                <a:hlinkClick r:id="rId3"/>
              </a:rPr>
              <a:t>Finding Data: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Advanced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Google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Searches Shortcuts</a:t>
            </a:r>
            <a:endParaRPr lang="en" u="sng" dirty="0">
              <a:solidFill>
                <a:schemeClr val="hlink"/>
              </a:solidFill>
              <a:hlinkClick r:id="rId3"/>
            </a:endParaRPr>
          </a:p>
        </p:txBody>
      </p:sp>
      <p:sp>
        <p:nvSpPr>
          <p:cNvPr id="5" name="Shape 95"/>
          <p:cNvSpPr txBox="1">
            <a:spLocks noGrp="1"/>
          </p:cNvSpPr>
          <p:nvPr>
            <p:ph type="body" idx="1"/>
          </p:nvPr>
        </p:nvSpPr>
        <p:spPr>
          <a:xfrm>
            <a:off x="500219" y="1418629"/>
            <a:ext cx="8229600" cy="5269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/>
            <a:r>
              <a:rPr lang="en-US" i="1" dirty="0" smtClean="0">
                <a:hlinkClick r:id="rId4"/>
              </a:rPr>
              <a:t>Google News Alerts</a:t>
            </a:r>
            <a:r>
              <a:rPr lang="en-US" i="1" dirty="0" smtClean="0"/>
              <a:t>: </a:t>
            </a:r>
            <a:r>
              <a:rPr lang="en-US" b="0" dirty="0" smtClean="0"/>
              <a:t>get notified about your beat</a:t>
            </a:r>
          </a:p>
        </p:txBody>
      </p:sp>
      <p:pic>
        <p:nvPicPr>
          <p:cNvPr id="2" name="Picture 1" descr="Google Alerts - Monitor the Web for interesting new conten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11" y="2227466"/>
            <a:ext cx="8972389" cy="471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5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Data on the Web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7584" y="1916354"/>
            <a:ext cx="6089720" cy="39512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Get an alert every time a webpage is updated with new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www.changedetection.com/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hlinkClick r:id="rId4"/>
              </a:rPr>
              <a:t>Update Scanner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4788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Finding Data on the Web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4294967295"/>
          </p:nvPr>
        </p:nvSpPr>
        <p:spPr>
          <a:xfrm>
            <a:off x="1646736" y="1406093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Sources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Twitter!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Think tanks, NGOs, academics and 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Advanced Google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Searches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searches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&amp; Conclusions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9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 smtClean="0"/>
              <a:t>Get </a:t>
            </a:r>
            <a:r>
              <a:rPr lang="en-US" sz="3200" dirty="0" smtClean="0"/>
              <a:t>into </a:t>
            </a:r>
            <a:r>
              <a:rPr lang="en-US" sz="3200" dirty="0" smtClean="0"/>
              <a:t>your </a:t>
            </a:r>
            <a:r>
              <a:rPr lang="en-US" sz="3200" dirty="0" smtClean="0"/>
              <a:t>groups:</a:t>
            </a:r>
          </a:p>
          <a:p>
            <a:pPr marL="971550" lvl="1" indent="-514350">
              <a:buAutoNum type="arabicPeriod"/>
            </a:pPr>
            <a:r>
              <a:rPr lang="en-US" sz="3200" dirty="0" smtClean="0"/>
              <a:t>Search for data about child health</a:t>
            </a:r>
          </a:p>
          <a:p>
            <a:pPr marL="971550" lvl="1" indent="-514350">
              <a:buAutoNum type="arabicPeriod"/>
            </a:pPr>
            <a:r>
              <a:rPr lang="en-US" sz="3200" dirty="0" smtClean="0"/>
              <a:t>Search for data about maternal health</a:t>
            </a:r>
          </a:p>
          <a:p>
            <a:pPr marL="971550" lvl="1" indent="-514350">
              <a:buAutoNum type="arabicPeriod"/>
            </a:pPr>
            <a:r>
              <a:rPr lang="en-US" sz="3200" dirty="0" smtClean="0"/>
              <a:t>Search for data about infectious disease</a:t>
            </a: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on the Web: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4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Finding Data on the Web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4294967295"/>
          </p:nvPr>
        </p:nvSpPr>
        <p:spPr>
          <a:xfrm>
            <a:off x="1646736" y="1406093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Sources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Twitter!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Think tanks, NGOs, academics and 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Advanced Google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Searches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searches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&amp; Conclusions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87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is Collected Every Time Something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Inspected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Purchased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Voted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Surveyed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Where is Data?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674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 noGrp="1"/>
          </p:cNvSpPr>
          <p:nvPr>
            <p:ph type="title"/>
          </p:nvPr>
        </p:nvSpPr>
        <p:spPr>
          <a:xfrm>
            <a:off x="500219" y="261458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World Bank Data Bank</a:t>
            </a:r>
            <a:endParaRPr lang="en" u="sng" dirty="0">
              <a:solidFill>
                <a:srgbClr val="000000"/>
              </a:solidFill>
              <a:hlinkClick r:id="rId3"/>
            </a:endParaRPr>
          </a:p>
        </p:txBody>
      </p:sp>
      <p:sp>
        <p:nvSpPr>
          <p:cNvPr id="5" name="Shape 95"/>
          <p:cNvSpPr txBox="1">
            <a:spLocks noGrp="1"/>
          </p:cNvSpPr>
          <p:nvPr>
            <p:ph type="body" idx="1"/>
          </p:nvPr>
        </p:nvSpPr>
        <p:spPr>
          <a:xfrm>
            <a:off x="500219" y="999197"/>
            <a:ext cx="8229600" cy="5269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>
              <a:buAutoNum type="arabicPeriod"/>
            </a:pPr>
            <a:r>
              <a:rPr lang="en-US" b="0" dirty="0" smtClean="0"/>
              <a:t>Open </a:t>
            </a:r>
            <a:r>
              <a:rPr lang="en-US" b="0" dirty="0">
                <a:hlinkClick r:id="rId4"/>
              </a:rPr>
              <a:t>http://data.worldbank.org</a:t>
            </a:r>
            <a:r>
              <a:rPr lang="en-US" b="0" dirty="0" smtClean="0">
                <a:hlinkClick r:id="rId4"/>
              </a:rPr>
              <a:t>/</a:t>
            </a:r>
            <a:endParaRPr lang="en-US" b="0" dirty="0" smtClean="0"/>
          </a:p>
          <a:p>
            <a:pPr marL="495300" indent="-457200">
              <a:buFont typeface="Arial"/>
              <a:buAutoNum type="arabicPeriod"/>
            </a:pPr>
            <a:r>
              <a:rPr lang="en-US" b="0" dirty="0" smtClean="0"/>
              <a:t>Under “</a:t>
            </a:r>
            <a:r>
              <a:rPr lang="en-US" cap="all" dirty="0"/>
              <a:t>EXPLORE </a:t>
            </a:r>
            <a:r>
              <a:rPr lang="en-US" cap="all" dirty="0" smtClean="0"/>
              <a:t>DATABASES,” </a:t>
            </a:r>
            <a:r>
              <a:rPr lang="en-US" b="0" cap="all" dirty="0" smtClean="0"/>
              <a:t>s</a:t>
            </a:r>
            <a:r>
              <a:rPr lang="en-US" b="0" dirty="0" smtClean="0"/>
              <a:t>elect “Health </a:t>
            </a:r>
            <a:r>
              <a:rPr lang="en-US" b="0" dirty="0"/>
              <a:t>Nutrition and Population </a:t>
            </a:r>
            <a:r>
              <a:rPr lang="en-US" b="0" dirty="0" smtClean="0"/>
              <a:t>Statistics”</a:t>
            </a:r>
          </a:p>
          <a:p>
            <a:pPr marL="495300" indent="-457200">
              <a:buFont typeface="Arial"/>
              <a:buAutoNum type="arabicPeriod"/>
            </a:pPr>
            <a:r>
              <a:rPr lang="en-US" b="0" dirty="0" smtClean="0"/>
              <a:t>Select Afghanistan</a:t>
            </a:r>
          </a:p>
          <a:p>
            <a:pPr marL="495300" indent="-457200">
              <a:buFont typeface="Arial"/>
              <a:buAutoNum type="arabicPeriod"/>
            </a:pPr>
            <a:r>
              <a:rPr lang="en-US" b="0" dirty="0" smtClean="0"/>
              <a:t>Click on “Series”</a:t>
            </a:r>
          </a:p>
          <a:p>
            <a:pPr marL="495300" indent="-457200">
              <a:buFont typeface="Arial"/>
              <a:buAutoNum type="arabicPeriod"/>
            </a:pPr>
            <a:r>
              <a:rPr lang="en-US" b="0" dirty="0" smtClean="0"/>
              <a:t>The topics are listed on the left. Select a topic that interests you.</a:t>
            </a:r>
          </a:p>
          <a:p>
            <a:pPr marL="495300" indent="-457200">
              <a:buFont typeface="Arial"/>
              <a:buAutoNum type="arabicPeriod"/>
            </a:pPr>
            <a:r>
              <a:rPr lang="en-US" b="0" dirty="0" smtClean="0"/>
              <a:t>Select the indicators by checking the ones you want.</a:t>
            </a:r>
          </a:p>
          <a:p>
            <a:pPr marL="495300" indent="-457200">
              <a:buFont typeface="Arial"/>
              <a:buAutoNum type="arabicPeriod"/>
            </a:pPr>
            <a:r>
              <a:rPr lang="en-US" b="0" dirty="0" smtClean="0"/>
              <a:t>Click on “Years” and check years.</a:t>
            </a:r>
          </a:p>
          <a:p>
            <a:pPr marL="495300" indent="-457200">
              <a:buFont typeface="Arial"/>
              <a:buAutoNum type="arabicPeriod"/>
            </a:pPr>
            <a:r>
              <a:rPr lang="en-US" b="0" dirty="0" smtClean="0"/>
              <a:t>Then click on Table on the top right corner when your selection is ready. </a:t>
            </a:r>
          </a:p>
          <a:p>
            <a:pPr marL="495300" lvl="0" indent="-457200">
              <a:buAutoNum type="arabicPeriod"/>
            </a:pPr>
            <a:endParaRPr lang="en-US" b="0" dirty="0" smtClean="0"/>
          </a:p>
          <a:p>
            <a:pPr marL="495300" lvl="0" indent="-457200">
              <a:buAutoNum type="arabicPeriod"/>
            </a:pPr>
            <a:endParaRPr lang="en-US" dirty="0"/>
          </a:p>
          <a:p>
            <a:pPr marL="457200" lvl="0" indent="-419100"/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042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861981" y="0"/>
            <a:ext cx="68678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123D8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Finding Data: No Excuses!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4294967295"/>
          </p:nvPr>
        </p:nvSpPr>
        <p:spPr>
          <a:xfrm>
            <a:off x="1646736" y="1406093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1799136" y="1181165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“We don’t have that data on a computer.”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High fees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Delay tactics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“Your request was unclear.”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Sending the wrong data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“Our database is too complicated to give you access.”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“Our database software is proprietary.”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“That information is protected by privacy law.”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6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Finding Data on the Web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4294967295"/>
          </p:nvPr>
        </p:nvSpPr>
        <p:spPr>
          <a:xfrm>
            <a:off x="1646736" y="1406093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Sources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Twitter!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Think tanks, NGOs, academics and 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Advanced Google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Searches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searches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Summary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&amp; Conclusions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87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Data is available in many different formats and almost always you will need to convert data to an Excel or </a:t>
            </a:r>
            <a:r>
              <a:rPr lang="en-US" dirty="0" err="1" smtClean="0"/>
              <a:t>csv</a:t>
            </a:r>
            <a:r>
              <a:rPr lang="en-US" dirty="0" smtClean="0"/>
              <a:t> file.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Every day, more data is available online and accessible through searches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If you can’t find it online, don’t give up!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&amp;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40675" y="0"/>
            <a:ext cx="82891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123D8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Finding Data on the Web: </a:t>
            </a:r>
          </a:p>
          <a:p>
            <a:r>
              <a:rPr lang="en-US" dirty="0" smtClean="0"/>
              <a:t>Data Formats for Download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4294967295"/>
          </p:nvPr>
        </p:nvSpPr>
        <p:spPr>
          <a:xfrm>
            <a:off x="1646736" y="1406093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Portable Document Format (PDF): charts that contain data but are saved in a unified document with text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Excel file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xls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): data is saved as a table readable by Microsoft Excel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Comma separated values (CSV): Plain text file with each data separated by a comma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8320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-169748"/>
            <a:ext cx="6867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Understanding Data Formats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hape 29"/>
          <p:cNvSpPr txBox="1">
            <a:spLocks/>
          </p:cNvSpPr>
          <p:nvPr/>
        </p:nvSpPr>
        <p:spPr>
          <a:xfrm>
            <a:off x="622453" y="725678"/>
            <a:ext cx="8229600" cy="6626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123D8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" dirty="0" smtClean="0">
                <a:solidFill>
                  <a:schemeClr val="tx2"/>
                </a:solidFill>
              </a:rPr>
              <a:t>PDFs</a:t>
            </a:r>
            <a:endParaRPr lang="en" dirty="0">
              <a:solidFill>
                <a:schemeClr val="tx2"/>
              </a:solidFill>
            </a:endParaRPr>
          </a:p>
        </p:txBody>
      </p:sp>
      <p:cxnSp>
        <p:nvCxnSpPr>
          <p:cNvPr id="7" name="Shape 31"/>
          <p:cNvCxnSpPr/>
          <p:nvPr/>
        </p:nvCxnSpPr>
        <p:spPr>
          <a:xfrm>
            <a:off x="3483550" y="1330300"/>
            <a:ext cx="2025000" cy="147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" name="Shape 32"/>
          <p:cNvCxnSpPr/>
          <p:nvPr/>
        </p:nvCxnSpPr>
        <p:spPr>
          <a:xfrm flipH="1">
            <a:off x="3251499" y="1345000"/>
            <a:ext cx="251400" cy="354599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" name="Shape 33"/>
          <p:cNvCxnSpPr/>
          <p:nvPr/>
        </p:nvCxnSpPr>
        <p:spPr>
          <a:xfrm>
            <a:off x="5508550" y="1330300"/>
            <a:ext cx="285300" cy="3501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34"/>
          <p:cNvSpPr txBox="1"/>
          <p:nvPr/>
        </p:nvSpPr>
        <p:spPr>
          <a:xfrm>
            <a:off x="1157450" y="1576875"/>
            <a:ext cx="2143199" cy="706928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 dirty="0">
                <a:solidFill>
                  <a:schemeClr val="tx2"/>
                </a:solidFill>
              </a:rPr>
              <a:t>Scanned </a:t>
            </a:r>
            <a:r>
              <a:rPr lang="en" sz="1800" b="1" dirty="0" smtClean="0">
                <a:solidFill>
                  <a:schemeClr val="tx2"/>
                </a:solidFill>
              </a:rPr>
              <a:t>Images (Unstructured, not searchable)</a:t>
            </a:r>
          </a:p>
          <a:p>
            <a:pPr lvl="0" rtl="0">
              <a:buNone/>
            </a:pPr>
            <a:endParaRPr lang="en" sz="1800" b="1" dirty="0">
              <a:solidFill>
                <a:schemeClr val="tx2"/>
              </a:solidFill>
            </a:endParaRPr>
          </a:p>
        </p:txBody>
      </p:sp>
      <p:sp>
        <p:nvSpPr>
          <p:cNvPr id="11" name="Shape 35"/>
          <p:cNvSpPr txBox="1"/>
          <p:nvPr/>
        </p:nvSpPr>
        <p:spPr>
          <a:xfrm>
            <a:off x="5508550" y="1762517"/>
            <a:ext cx="2564399" cy="662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 dirty="0">
                <a:solidFill>
                  <a:schemeClr val="tx2"/>
                </a:solidFill>
              </a:rPr>
              <a:t>Computer-generated (searchable)</a:t>
            </a:r>
          </a:p>
          <a:p>
            <a:endParaRPr lang="en" sz="1800" b="1" dirty="0">
              <a:solidFill>
                <a:schemeClr val="tx2"/>
              </a:solidFill>
            </a:endParaRPr>
          </a:p>
        </p:txBody>
      </p:sp>
      <p:pic>
        <p:nvPicPr>
          <p:cNvPr id="16" name="Shape 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21175" y="2535477"/>
            <a:ext cx="1847850" cy="2609850"/>
          </a:xfrm>
          <a:prstGeom prst="rect">
            <a:avLst/>
          </a:prstGeom>
        </p:spPr>
      </p:pic>
      <p:pic>
        <p:nvPicPr>
          <p:cNvPr id="17" name="Shape 4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222870" y="3955375"/>
            <a:ext cx="1914525" cy="2686050"/>
          </a:xfrm>
          <a:prstGeom prst="rect">
            <a:avLst/>
          </a:prstGeom>
        </p:spPr>
      </p:pic>
      <p:sp>
        <p:nvSpPr>
          <p:cNvPr id="18" name="Shape 42"/>
          <p:cNvSpPr txBox="1"/>
          <p:nvPr/>
        </p:nvSpPr>
        <p:spPr>
          <a:xfrm>
            <a:off x="4232008" y="3182969"/>
            <a:ext cx="2143199" cy="3501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 dirty="0" smtClean="0">
                <a:solidFill>
                  <a:schemeClr val="tx2"/>
                </a:solidFill>
              </a:rPr>
              <a:t>Tables (Structured, searchable)</a:t>
            </a:r>
            <a:endParaRPr lang="en" sz="1800" b="1" dirty="0">
              <a:solidFill>
                <a:schemeClr val="tx2"/>
              </a:solidFill>
            </a:endParaRPr>
          </a:p>
        </p:txBody>
      </p:sp>
      <p:sp>
        <p:nvSpPr>
          <p:cNvPr id="19" name="Shape 43"/>
          <p:cNvSpPr txBox="1"/>
          <p:nvPr/>
        </p:nvSpPr>
        <p:spPr>
          <a:xfrm>
            <a:off x="6889964" y="3163225"/>
            <a:ext cx="2143199" cy="521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 dirty="0">
                <a:solidFill>
                  <a:schemeClr val="tx2"/>
                </a:solidFill>
              </a:rPr>
              <a:t>Complex </a:t>
            </a:r>
            <a:r>
              <a:rPr lang="en" sz="1800" b="1" dirty="0" smtClean="0">
                <a:solidFill>
                  <a:schemeClr val="tx2"/>
                </a:solidFill>
              </a:rPr>
              <a:t>formats (Unstructured, searchable)</a:t>
            </a:r>
            <a:endParaRPr lang="en" sz="1800" b="1" dirty="0">
              <a:solidFill>
                <a:schemeClr val="tx2"/>
              </a:solidFill>
            </a:endParaRPr>
          </a:p>
        </p:txBody>
      </p:sp>
      <p:pic>
        <p:nvPicPr>
          <p:cNvPr id="20" name="Shape 4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708363" y="4020763"/>
            <a:ext cx="1905000" cy="2686050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3300649" y="1388377"/>
            <a:ext cx="922221" cy="374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44029" y="1424354"/>
            <a:ext cx="804231" cy="338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508550" y="2475821"/>
            <a:ext cx="539710" cy="687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889964" y="2507333"/>
            <a:ext cx="546422" cy="675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39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03978"/>
            <a:ext cx="6867838" cy="1143000"/>
          </a:xfrm>
        </p:spPr>
        <p:txBody>
          <a:bodyPr/>
          <a:lstStyle/>
          <a:p>
            <a:r>
              <a:rPr lang="en-US" dirty="0" smtClean="0"/>
              <a:t>Understanding Data Formats: Machine Readable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22" y="1446978"/>
            <a:ext cx="8868578" cy="467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Sources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Twitter!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Think tanks,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NGOs,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academics and 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Advanced Google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searches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searches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 &amp;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on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#Afghanistan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ddj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datajournalism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opendata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dataviz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on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7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Sources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Twitter!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Think tanks,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NGOs,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academics and 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Advanced Google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searches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searches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 &amp;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on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A35704F1712640A333B51846E545A5" ma:contentTypeVersion="3" ma:contentTypeDescription="Create a new document." ma:contentTypeScope="" ma:versionID="04017e53ddb784a7a597776bccf57d49">
  <xsd:schema xmlns:xsd="http://www.w3.org/2001/XMLSchema" xmlns:xs="http://www.w3.org/2001/XMLSchema" xmlns:p="http://schemas.microsoft.com/office/2006/metadata/properties" xmlns:ns2="c276d07f-d789-4d6c-a889-e8924010ee82" targetNamespace="http://schemas.microsoft.com/office/2006/metadata/properties" ma:root="true" ma:fieldsID="bd1f47aa7bba4ae340846ef8575f9160" ns2:_="">
    <xsd:import namespace="c276d07f-d789-4d6c-a889-e8924010ee82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6d07f-d789-4d6c-a889-e8924010ee82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Presentation"/>
          <xsd:enumeration value="Templ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c276d07f-d789-4d6c-a889-e8924010ee8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A311A1-8E74-4F65-85D5-15A2C759C7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76d07f-d789-4d6c-a889-e8924010ee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287EC0-7867-4D1D-A103-812AA11CCF32}">
  <ds:schemaRefs>
    <ds:schemaRef ds:uri="http://www.w3.org/XML/1998/namespace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c276d07f-d789-4d6c-a889-e8924010ee82"/>
  </ds:schemaRefs>
</ds:datastoreItem>
</file>

<file path=customXml/itemProps3.xml><?xml version="1.0" encoding="utf-8"?>
<ds:datastoreItem xmlns:ds="http://schemas.openxmlformats.org/officeDocument/2006/customXml" ds:itemID="{CC34B498-D366-481A-937D-A78EF49865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</TotalTime>
  <Words>1345</Words>
  <Application>Microsoft Office PowerPoint</Application>
  <PresentationFormat>On-screen Show (4:3)</PresentationFormat>
  <Paragraphs>285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Arial Black</vt:lpstr>
      <vt:lpstr>Calibri</vt:lpstr>
      <vt:lpstr>Wingdings</vt:lpstr>
      <vt:lpstr>Office Theme</vt:lpstr>
      <vt:lpstr>Finding Data On the web</vt:lpstr>
      <vt:lpstr>A very common data format …</vt:lpstr>
      <vt:lpstr>Where is Data?</vt:lpstr>
      <vt:lpstr>PowerPoint Presentation</vt:lpstr>
      <vt:lpstr>Understanding Data Formats</vt:lpstr>
      <vt:lpstr>Understanding Data Formats: Machine Readable</vt:lpstr>
      <vt:lpstr>Finding Data on the Web</vt:lpstr>
      <vt:lpstr>Finding Data on the Web</vt:lpstr>
      <vt:lpstr>Finding Data on the Web</vt:lpstr>
      <vt:lpstr>Data Sources: Theories to be Explored</vt:lpstr>
      <vt:lpstr>Data Sources: Theories to be explored</vt:lpstr>
      <vt:lpstr>Finding Data on the Web</vt:lpstr>
      <vt:lpstr>PowerPoint Presentation</vt:lpstr>
      <vt:lpstr>Finding Data on the Web</vt:lpstr>
      <vt:lpstr>Finding Data: Advanced Google Searches Shortcuts</vt:lpstr>
      <vt:lpstr>Exercise</vt:lpstr>
      <vt:lpstr>Finding Data: Advanced Google Searches Shortcuts</vt:lpstr>
      <vt:lpstr>Exercise</vt:lpstr>
      <vt:lpstr>Finding Data: Advanced Google Searches Shortcuts</vt:lpstr>
      <vt:lpstr>Exercise</vt:lpstr>
      <vt:lpstr>Finding Data: Advanced Google Searches Shortcuts</vt:lpstr>
      <vt:lpstr>Finding Data: Advanced Google Searches Shortcuts</vt:lpstr>
      <vt:lpstr>Exercise</vt:lpstr>
      <vt:lpstr>Finding Data: Advanced Google Searches Shortcuts</vt:lpstr>
      <vt:lpstr>Finding Data: Advanced Google Searches Shortcuts</vt:lpstr>
      <vt:lpstr>Finding Data on the Web</vt:lpstr>
      <vt:lpstr>Finding Data on the Web</vt:lpstr>
      <vt:lpstr>Finding Data on the Web: Exercise</vt:lpstr>
      <vt:lpstr>Finding Data on the Web</vt:lpstr>
      <vt:lpstr>World Bank Data Bank</vt:lpstr>
      <vt:lpstr>PowerPoint Presentation</vt:lpstr>
      <vt:lpstr>Finding Data on the Web</vt:lpstr>
      <vt:lpstr>Summary &amp;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Arnold Phommavog</dc:creator>
  <cp:keywords/>
  <cp:lastModifiedBy>Eva Constantaras</cp:lastModifiedBy>
  <cp:revision>129</cp:revision>
  <dcterms:created xsi:type="dcterms:W3CDTF">2012-01-25T18:54:33Z</dcterms:created>
  <dcterms:modified xsi:type="dcterms:W3CDTF">2014-09-28T10:14:27Z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400</vt:r8>
  </property>
  <property fmtid="{D5CDD505-2E9C-101B-9397-08002B2CF9AE}" pid="3" name="ContentTypeId">
    <vt:lpwstr>0x0101004AA35704F1712640A333B51846E545A5</vt:lpwstr>
  </property>
</Properties>
</file>