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258" r:id="rId5"/>
    <p:sldId id="338" r:id="rId6"/>
    <p:sldId id="372" r:id="rId7"/>
    <p:sldId id="293" r:id="rId8"/>
    <p:sldId id="373" r:id="rId9"/>
    <p:sldId id="381" r:id="rId10"/>
    <p:sldId id="333" r:id="rId11"/>
    <p:sldId id="378" r:id="rId12"/>
    <p:sldId id="382" r:id="rId13"/>
    <p:sldId id="374" r:id="rId14"/>
    <p:sldId id="377" r:id="rId15"/>
    <p:sldId id="379" r:id="rId16"/>
    <p:sldId id="380" r:id="rId17"/>
    <p:sldId id="376" r:id="rId18"/>
    <p:sldId id="375" r:id="rId19"/>
    <p:sldId id="383" r:id="rId20"/>
    <p:sldId id="3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BF"/>
    <a:srgbClr val="01499E"/>
    <a:srgbClr val="A4D077"/>
    <a:srgbClr val="FFA01C"/>
    <a:srgbClr val="5C4F3D"/>
    <a:srgbClr val="123D81"/>
    <a:srgbClr val="001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0AA29-FC71-4041-A51D-B6540851773D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1CC94-CC7C-42CF-8BC5-F3798244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38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73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51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02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46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06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07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05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18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14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72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37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60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23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16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38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0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_ppt_slides_r105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035" y="332631"/>
            <a:ext cx="7772400" cy="973229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035" y="1305860"/>
            <a:ext cx="7772400" cy="590320"/>
          </a:xfrm>
        </p:spPr>
        <p:txBody>
          <a:bodyPr>
            <a:normAutofit/>
          </a:bodyPr>
          <a:lstStyle>
            <a:lvl1pPr marL="0" indent="0" algn="l">
              <a:buNone/>
              <a:defRPr sz="2500">
                <a:solidFill>
                  <a:srgbClr val="5C4F3D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35" y="5722972"/>
            <a:ext cx="2668155" cy="8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26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7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667"/>
          <a:stretch/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rgbClr val="123D81"/>
                </a:solidFill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07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7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pic>
        <p:nvPicPr>
          <p:cNvPr id="15" name="Picture 14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7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_ppt_slides_r1056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pic>
        <p:nvPicPr>
          <p:cNvPr id="14" name="Picture 13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46736" y="623465"/>
            <a:ext cx="6867838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646735" y="1937604"/>
            <a:ext cx="6089721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2577366"/>
            <a:ext cx="6089720" cy="39512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Arial"/>
                <a:cs typeface="Arial"/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24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6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pic>
        <p:nvPicPr>
          <p:cNvPr id="12" name="Picture 11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8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_ppt_slides_r105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rgbClr val="123D81"/>
                </a:solidFill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20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pic>
        <p:nvPicPr>
          <p:cNvPr id="15" name="Picture 14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52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olor_horizontal_Tag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46736" y="623465"/>
            <a:ext cx="6867838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646735" y="1937604"/>
            <a:ext cx="6089721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2577366"/>
            <a:ext cx="6089720" cy="39512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Arial"/>
                <a:cs typeface="Arial"/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IN_ppt_slides_r1058.jp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r="95453"/>
          <a:stretch/>
        </p:blipFill>
        <p:spPr>
          <a:xfrm>
            <a:off x="0" y="0"/>
            <a:ext cx="266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5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8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r="95453"/>
          <a:stretch/>
        </p:blipFill>
        <p:spPr>
          <a:xfrm>
            <a:off x="0" y="0"/>
            <a:ext cx="266928" cy="6858000"/>
          </a:xfrm>
          <a:prstGeom prst="rect">
            <a:avLst/>
          </a:prstGeom>
        </p:spPr>
      </p:pic>
      <p:pic>
        <p:nvPicPr>
          <p:cNvPr id="10" name="Picture 9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8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color_horizontal_Tag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190" y="5526198"/>
            <a:ext cx="2668155" cy="8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02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5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035" y="4581148"/>
            <a:ext cx="7772400" cy="973229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035" y="5554377"/>
            <a:ext cx="7772400" cy="590320"/>
          </a:xfrm>
        </p:spPr>
        <p:txBody>
          <a:bodyPr>
            <a:normAutofit/>
          </a:bodyPr>
          <a:lstStyle>
            <a:lvl1pPr marL="0" indent="0" algn="l">
              <a:buNone/>
              <a:defRPr sz="2500">
                <a:solidFill>
                  <a:srgbClr val="5C4F3D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35" y="231205"/>
            <a:ext cx="2668155" cy="8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15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1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0058BF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27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1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FFA01C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89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10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A4D077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69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5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48"/>
          <a:stretch/>
        </p:blipFill>
        <p:spPr>
          <a:xfrm>
            <a:off x="0" y="0"/>
            <a:ext cx="9144000" cy="1498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rgbClr val="123D81"/>
                </a:solidFill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71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5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3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46736" y="623465"/>
            <a:ext cx="6867838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646735" y="1937604"/>
            <a:ext cx="6089721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2577366"/>
            <a:ext cx="6089720" cy="39512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Arial"/>
                <a:cs typeface="Arial"/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28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pic>
        <p:nvPicPr>
          <p:cNvPr id="11" name="Picture 10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7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6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2" r:id="rId4"/>
    <p:sldLayoutId id="2147483661" r:id="rId5"/>
    <p:sldLayoutId id="2147483650" r:id="rId6"/>
    <p:sldLayoutId id="2147483653" r:id="rId7"/>
    <p:sldLayoutId id="2147483655" r:id="rId8"/>
    <p:sldLayoutId id="2147483667" r:id="rId9"/>
    <p:sldLayoutId id="2147483663" r:id="rId10"/>
    <p:sldLayoutId id="2147483666" r:id="rId11"/>
    <p:sldLayoutId id="2147483668" r:id="rId12"/>
    <p:sldLayoutId id="2147483675" r:id="rId13"/>
    <p:sldLayoutId id="2147483671" r:id="rId14"/>
    <p:sldLayoutId id="2147483672" r:id="rId15"/>
    <p:sldLayoutId id="2147483673" r:id="rId16"/>
    <p:sldLayoutId id="2147483676" r:id="rId17"/>
    <p:sldLayoutId id="2147483669" r:id="rId18"/>
    <p:sldLayoutId id="2147483682" r:id="rId1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oogle.com/docs/table/25273?page=table.cs&amp;rd=2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en.wikipedia.org/wiki/China_at_the_Olympic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oogle.com/docs/table/25273?page=table.cs&amp;rd=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en.wikipedia.org/wiki/China_at_the_Olympic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oogle.com/docs/table/25273?page=table.cs&amp;rd=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so.gov.af/Content/files/015%20Donor%20Assistance.pd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utwit.com/products/hub/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en-us/firefox/addon/dafizilla-table2clipboar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hrome.google.com/webstore/detail/table-capture/iebpjdmgckacbodjpijphcplhebcmeop?hl=e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en-us/firefox/addon/dafizilla-table2clipboard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quandl.com/c/health/afghanistan-all-health-indicators" TargetMode="External"/><Relationship Id="rId4" Type="http://schemas.openxmlformats.org/officeDocument/2006/relationships/hyperlink" Target="https://chrome.google.com/webstore/detail/scraper/mbigbapnjcgaffohmbkdlecaccepngjd?hl=e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ads.usaid.gov/usoda/data/profile.cf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unicef.org/infobycountry/afghanistan_statistic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 data 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5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46736" y="259909"/>
            <a:ext cx="6867838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Contents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1266940"/>
            <a:ext cx="6089720" cy="49025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Scraping data from the web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Using browser plug-ins to scrape data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Exercise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Using Google docs to import data into charts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Exercise</a:t>
            </a:r>
          </a:p>
          <a:p>
            <a:r>
              <a:rPr lang="en-US" sz="2400" dirty="0" smtClean="0"/>
              <a:t>Summary </a:t>
            </a:r>
            <a:r>
              <a:rPr lang="en-US" sz="2400" dirty="0"/>
              <a:t>&amp;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25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-169748"/>
            <a:ext cx="6867838" cy="1143000"/>
          </a:xfrm>
        </p:spPr>
        <p:txBody>
          <a:bodyPr/>
          <a:lstStyle/>
          <a:p>
            <a:r>
              <a:rPr lang="en-US" dirty="0" smtClean="0"/>
              <a:t>Scraping data using Google spreadsheets and </a:t>
            </a:r>
            <a:r>
              <a:rPr lang="en-US" dirty="0" smtClean="0">
                <a:hlinkClick r:id="rId3"/>
              </a:rPr>
              <a:t>Import HTML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1191536"/>
            <a:ext cx="6089720" cy="3951288"/>
          </a:xfrm>
        </p:spPr>
        <p:txBody>
          <a:bodyPr>
            <a:noAutofit/>
          </a:bodyPr>
          <a:lstStyle/>
          <a:p>
            <a:pPr marL="495300" lvl="0" indent="-457200">
              <a:buSzPct val="100000"/>
              <a:buFont typeface="+mj-lt"/>
              <a:buAutoNum type="arabicPeriod"/>
            </a:pPr>
            <a:r>
              <a:rPr lang="en-US" sz="2400" dirty="0"/>
              <a:t>Open </a:t>
            </a:r>
            <a:r>
              <a:rPr lang="en-US" sz="2400" dirty="0">
                <a:hlinkClick r:id="rId4"/>
              </a:rPr>
              <a:t>http://en.wikipedia.org/wiki/China_at_the_Olympics</a:t>
            </a:r>
            <a:endParaRPr lang="en-US" sz="2400" dirty="0"/>
          </a:p>
          <a:p>
            <a:pPr marL="495300" lvl="0" indent="-457200">
              <a:buSzPct val="100000"/>
              <a:buFont typeface="+mj-lt"/>
              <a:buAutoNum type="arabicPeriod"/>
            </a:pPr>
            <a:r>
              <a:rPr lang="en-US" sz="2400" dirty="0"/>
              <a:t>Open a Google Spreadsheet</a:t>
            </a:r>
          </a:p>
          <a:p>
            <a:pPr marL="495300" lvl="0" indent="-457200">
              <a:buSzPct val="100000"/>
              <a:buFont typeface="+mj-lt"/>
              <a:buAutoNum type="arabicPeriod"/>
            </a:pPr>
            <a:r>
              <a:rPr lang="en-US" sz="2400" dirty="0"/>
              <a:t>Type in =</a:t>
            </a:r>
            <a:r>
              <a:rPr lang="en-US" sz="2400" dirty="0" err="1"/>
              <a:t>importHTML</a:t>
            </a:r>
            <a:r>
              <a:rPr lang="en-US" sz="2400" dirty="0"/>
              <a:t>("http://en.wikipedia.org/wiki/</a:t>
            </a:r>
            <a:r>
              <a:rPr lang="en-US" sz="2400" dirty="0" err="1"/>
              <a:t>China_at_the_Olympics","table",7</a:t>
            </a:r>
            <a:r>
              <a:rPr lang="en-US" sz="2400" dirty="0"/>
              <a:t>)</a:t>
            </a:r>
          </a:p>
          <a:p>
            <a:pPr marL="495300" lvl="0" indent="-457200">
              <a:buSzPct val="100000"/>
              <a:buFont typeface="+mj-lt"/>
              <a:buAutoNum type="arabicPeriod"/>
            </a:pPr>
            <a:r>
              <a:rPr lang="en-US" sz="2400" dirty="0"/>
              <a:t>=function(“</a:t>
            </a:r>
            <a:r>
              <a:rPr lang="en-US" sz="2400" dirty="0" err="1"/>
              <a:t>url</a:t>
            </a:r>
            <a:r>
              <a:rPr lang="en-US" sz="2400" dirty="0"/>
              <a:t>”, “object” , number)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45088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-169748"/>
            <a:ext cx="6867838" cy="1143000"/>
          </a:xfrm>
        </p:spPr>
        <p:txBody>
          <a:bodyPr/>
          <a:lstStyle/>
          <a:p>
            <a:r>
              <a:rPr lang="en-US" dirty="0" smtClean="0"/>
              <a:t>Scraping data using Google spreadsheets and </a:t>
            </a:r>
            <a:r>
              <a:rPr lang="en-US" dirty="0" smtClean="0">
                <a:hlinkClick r:id="rId3"/>
              </a:rPr>
              <a:t>Import HTML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1191536"/>
            <a:ext cx="6089720" cy="3951288"/>
          </a:xfrm>
        </p:spPr>
        <p:txBody>
          <a:bodyPr>
            <a:noAutofit/>
          </a:bodyPr>
          <a:lstStyle/>
          <a:p>
            <a:pPr marL="495300" lvl="0" indent="-457200">
              <a:buSzPct val="100000"/>
              <a:buFont typeface="+mj-lt"/>
              <a:buAutoNum type="arabicPeriod"/>
            </a:pPr>
            <a:r>
              <a:rPr lang="en-US" sz="2400" dirty="0"/>
              <a:t>Open </a:t>
            </a:r>
            <a:r>
              <a:rPr lang="en-US" sz="2400" dirty="0">
                <a:hlinkClick r:id="rId4"/>
              </a:rPr>
              <a:t>http://en.wikipedia.org/wiki/China_at_the_Olympics</a:t>
            </a:r>
            <a:endParaRPr lang="en-US" sz="2400" dirty="0"/>
          </a:p>
          <a:p>
            <a:pPr marL="495300" lvl="0" indent="-457200">
              <a:buSzPct val="100000"/>
              <a:buFont typeface="+mj-lt"/>
              <a:buAutoNum type="arabicPeriod"/>
            </a:pPr>
            <a:r>
              <a:rPr lang="en-US" sz="2400" dirty="0"/>
              <a:t>Open a Google Spreadsheet</a:t>
            </a:r>
          </a:p>
          <a:p>
            <a:pPr marL="495300" lvl="0" indent="-457200">
              <a:buSzPct val="100000"/>
              <a:buFont typeface="+mj-lt"/>
              <a:buAutoNum type="arabicPeriod"/>
            </a:pPr>
            <a:r>
              <a:rPr lang="en-US" sz="2400" dirty="0"/>
              <a:t>Type in =</a:t>
            </a:r>
            <a:r>
              <a:rPr lang="en-US" sz="2400" dirty="0" err="1"/>
              <a:t>importHTML</a:t>
            </a:r>
            <a:r>
              <a:rPr lang="en-US" sz="2400" dirty="0"/>
              <a:t>("http://en.wikipedia.org/wiki/</a:t>
            </a:r>
            <a:r>
              <a:rPr lang="en-US" sz="2400" dirty="0" err="1"/>
              <a:t>China_at_the_Olympics","table",7</a:t>
            </a:r>
            <a:r>
              <a:rPr lang="en-US" sz="2400" dirty="0"/>
              <a:t>)</a:t>
            </a:r>
          </a:p>
          <a:p>
            <a:pPr marL="495300" lvl="0" indent="-457200">
              <a:buSzPct val="100000"/>
              <a:buFont typeface="+mj-lt"/>
              <a:buAutoNum type="arabicPeriod"/>
            </a:pPr>
            <a:r>
              <a:rPr lang="en-US" sz="2400" dirty="0"/>
              <a:t>=function(“</a:t>
            </a:r>
            <a:r>
              <a:rPr lang="en-US" sz="2400" dirty="0" err="1"/>
              <a:t>url</a:t>
            </a:r>
            <a:r>
              <a:rPr lang="en-US" sz="2400" dirty="0"/>
              <a:t>”, “object” , number)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102368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-169748"/>
            <a:ext cx="6867838" cy="1143000"/>
          </a:xfrm>
        </p:spPr>
        <p:txBody>
          <a:bodyPr/>
          <a:lstStyle/>
          <a:p>
            <a:r>
              <a:rPr lang="en-US" dirty="0" smtClean="0"/>
              <a:t>Scraping data using Google spreadsheets and </a:t>
            </a:r>
            <a:r>
              <a:rPr lang="en-US" dirty="0" smtClean="0">
                <a:hlinkClick r:id="rId3"/>
              </a:rPr>
              <a:t>Import HTML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34" y="1266940"/>
            <a:ext cx="8901565" cy="444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5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46736" y="259909"/>
            <a:ext cx="6867838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Contents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1266940"/>
            <a:ext cx="6089720" cy="49025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Scraping data from the web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Using browser plug-ins to scrape data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Exercise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Using Google docs to import data into charts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Exercise</a:t>
            </a:r>
          </a:p>
          <a:p>
            <a:r>
              <a:rPr lang="en-US" sz="2400" dirty="0" smtClean="0"/>
              <a:t>Summary </a:t>
            </a:r>
            <a:r>
              <a:rPr lang="en-US" sz="2400" dirty="0"/>
              <a:t>&amp;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1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-169748"/>
            <a:ext cx="6867838" cy="1143000"/>
          </a:xfrm>
        </p:spPr>
        <p:txBody>
          <a:bodyPr/>
          <a:lstStyle/>
          <a:p>
            <a:r>
              <a:rPr lang="en-US" dirty="0" smtClean="0"/>
              <a:t>Scraping data exercise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1191536"/>
            <a:ext cx="6089720" cy="4779606"/>
          </a:xfrm>
        </p:spPr>
        <p:txBody>
          <a:bodyPr>
            <a:noAutofit/>
          </a:bodyPr>
          <a:lstStyle/>
          <a:p>
            <a:pPr marL="495300" lvl="0" indent="-457200">
              <a:buSzPct val="100000"/>
              <a:buFont typeface="+mj-lt"/>
              <a:buAutoNum type="arabicPeriod"/>
            </a:pPr>
            <a:r>
              <a:rPr lang="en-US" sz="2400" dirty="0" smtClean="0"/>
              <a:t>Visit the </a:t>
            </a:r>
            <a:r>
              <a:rPr lang="en-US" sz="2400" dirty="0"/>
              <a:t>Census Website: </a:t>
            </a: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cso.gov.af/Content/files/015%20Donor%20Assistance.pdf</a:t>
            </a:r>
            <a:r>
              <a:rPr lang="en-US" sz="2400" dirty="0" smtClean="0"/>
              <a:t> .</a:t>
            </a:r>
          </a:p>
          <a:p>
            <a:pPr marL="495300" lvl="0" indent="-457200">
              <a:buSzPct val="100000"/>
              <a:buFont typeface="+mj-lt"/>
              <a:buAutoNum type="arabicPeriod"/>
            </a:pPr>
            <a:r>
              <a:rPr lang="en-US" sz="2400" dirty="0" smtClean="0"/>
              <a:t>Find donor data for your reporting.</a:t>
            </a:r>
          </a:p>
          <a:p>
            <a:pPr marL="495300" lvl="0" indent="-457200">
              <a:buSzPct val="100000"/>
              <a:buFont typeface="+mj-lt"/>
              <a:buAutoNum type="arabicPeriod"/>
            </a:pPr>
            <a:r>
              <a:rPr lang="en-US" sz="2400" dirty="0" smtClean="0"/>
              <a:t>Try to scrape the budgets.</a:t>
            </a:r>
          </a:p>
          <a:p>
            <a:pPr marL="495300" lvl="0" indent="-457200">
              <a:buSzPct val="100000"/>
              <a:buFont typeface="+mj-lt"/>
              <a:buAutoNum type="arabicPeriod"/>
            </a:pPr>
            <a:r>
              <a:rPr lang="en-US" sz="2400" dirty="0" smtClean="0"/>
              <a:t>Can you find a better way to search the </a:t>
            </a:r>
            <a:r>
              <a:rPr lang="en-US" sz="2400" dirty="0" err="1" smtClean="0"/>
              <a:t>CSO</a:t>
            </a:r>
            <a:r>
              <a:rPr lang="en-US" sz="2400" dirty="0" smtClean="0"/>
              <a:t> site?   Try “</a:t>
            </a:r>
            <a:r>
              <a:rPr lang="en-US" sz="2400" dirty="0" err="1" smtClean="0"/>
              <a:t>filetype</a:t>
            </a:r>
            <a:r>
              <a:rPr lang="en-US" sz="2400" dirty="0" smtClean="0"/>
              <a:t>:” and “site</a:t>
            </a:r>
            <a:r>
              <a:rPr lang="en-US" sz="2400" dirty="0" smtClean="0">
                <a:sym typeface="Wingdings" panose="05000000000000000000" pitchFamily="2" charset="2"/>
              </a:rPr>
              <a:t>:” shortcuts that you learned in the session on searching for data on the web.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8186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46736" y="259909"/>
            <a:ext cx="6867838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Contents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1266940"/>
            <a:ext cx="6089720" cy="49025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Scraping data from the web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Using browser plug-ins to scrape data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Exercise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Using Google docs to import data into charts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Exercise</a:t>
            </a:r>
          </a:p>
          <a:p>
            <a:r>
              <a:rPr lang="en-US" sz="2400" b="1" dirty="0" smtClean="0"/>
              <a:t>Summary </a:t>
            </a:r>
            <a:r>
              <a:rPr lang="en-US" sz="2400" b="1" dirty="0"/>
              <a:t>&amp;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97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Need help scraping your data from the web?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Ask </a:t>
            </a:r>
            <a:r>
              <a:rPr lang="en-US" dirty="0"/>
              <a:t>the School of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Join </a:t>
            </a:r>
            <a:r>
              <a:rPr lang="en-US" dirty="0"/>
              <a:t>the data driven journalism </a:t>
            </a:r>
            <a:r>
              <a:rPr lang="en-US" dirty="0" err="1"/>
              <a:t>listserve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Join </a:t>
            </a:r>
            <a:r>
              <a:rPr lang="en-US" dirty="0"/>
              <a:t>the Hacks/Hackers Nairobi </a:t>
            </a:r>
            <a:r>
              <a:rPr lang="en-US" dirty="0" smtClean="0"/>
              <a:t>Google group </a:t>
            </a:r>
            <a:r>
              <a:rPr lang="en-US" dirty="0"/>
              <a:t>and go to the next meeting or </a:t>
            </a:r>
            <a:r>
              <a:rPr lang="en-US" dirty="0" smtClean="0"/>
              <a:t>post your </a:t>
            </a:r>
            <a:r>
              <a:rPr lang="en-US" dirty="0"/>
              <a:t>question and ask for volunteers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Visit </a:t>
            </a:r>
            <a:r>
              <a:rPr lang="en-US" dirty="0"/>
              <a:t>the </a:t>
            </a:r>
            <a:r>
              <a:rPr lang="en-US" dirty="0" err="1"/>
              <a:t>Internews</a:t>
            </a:r>
            <a:r>
              <a:rPr lang="en-US" dirty="0"/>
              <a:t> data journalism team for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support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Register for a free import.io account and try it out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Try </a:t>
            </a:r>
            <a:r>
              <a:rPr lang="en-US" dirty="0" smtClean="0"/>
              <a:t>out </a:t>
            </a:r>
            <a:r>
              <a:rPr lang="en-US" dirty="0" smtClean="0">
                <a:hlinkClick r:id="rId2"/>
              </a:rPr>
              <a:t>Outwit Hub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7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46736" y="259909"/>
            <a:ext cx="6867838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Contents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1266940"/>
            <a:ext cx="6089720" cy="49025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Scraping data from the web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Using browser plug-ins to scrape data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Exercise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Using Google docs to import data into charts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Exercise</a:t>
            </a:r>
          </a:p>
          <a:p>
            <a:r>
              <a:rPr lang="en-US" sz="2400" dirty="0" smtClean="0"/>
              <a:t>Summary </a:t>
            </a:r>
            <a:r>
              <a:rPr lang="en-US" sz="2400" dirty="0"/>
              <a:t>&amp;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46736" y="259909"/>
            <a:ext cx="6867838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Contents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1266940"/>
            <a:ext cx="6089720" cy="49025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Scraping data from the web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Using browser plug-ins to scrape data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Exercise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Using Google docs to import data into charts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Exercise</a:t>
            </a:r>
          </a:p>
          <a:p>
            <a:r>
              <a:rPr lang="en-US" sz="2400" dirty="0" smtClean="0"/>
              <a:t>Summary </a:t>
            </a:r>
            <a:r>
              <a:rPr lang="en-US" sz="2400" dirty="0"/>
              <a:t>&amp;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-169748"/>
            <a:ext cx="6867838" cy="1143000"/>
          </a:xfrm>
        </p:spPr>
        <p:txBody>
          <a:bodyPr/>
          <a:lstStyle/>
          <a:p>
            <a:r>
              <a:rPr lang="en-US" dirty="0" smtClean="0"/>
              <a:t>Scraping data using plug-ins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1191536"/>
            <a:ext cx="6089720" cy="3951288"/>
          </a:xfrm>
        </p:spPr>
        <p:txBody>
          <a:bodyPr>
            <a:noAutofit/>
          </a:bodyPr>
          <a:lstStyle/>
          <a:p>
            <a:pPr marL="457200" lvl="0" indent="-419100">
              <a:buSzPct val="100000"/>
              <a:buFont typeface="Arial"/>
              <a:buChar char="●"/>
            </a:pPr>
            <a:r>
              <a:rPr lang="en" sz="2400" dirty="0">
                <a:latin typeface="+mn-lt"/>
              </a:rPr>
              <a:t>Browser scrapers:</a:t>
            </a:r>
          </a:p>
          <a:p>
            <a:pPr marL="914400" lvl="1" indent="-381000">
              <a:buSzPct val="80000"/>
              <a:buFont typeface="Arial"/>
              <a:buChar char="○"/>
            </a:pPr>
            <a:r>
              <a:rPr lang="en" sz="2400" u="sng" dirty="0">
                <a:solidFill>
                  <a:schemeClr val="hlink"/>
                </a:solidFill>
                <a:hlinkClick r:id="rId3"/>
              </a:rPr>
              <a:t>Dafizilla Table2Clipboard</a:t>
            </a:r>
            <a:r>
              <a:rPr lang="en" sz="2400" dirty="0"/>
              <a:t> for Mozilla Firefox</a:t>
            </a:r>
          </a:p>
          <a:p>
            <a:pPr marL="914400" lvl="1" indent="-381000">
              <a:buSzPct val="80000"/>
              <a:buFont typeface="Arial"/>
              <a:buChar char="○"/>
            </a:pPr>
            <a:r>
              <a:rPr lang="en" sz="2400" u="sng" dirty="0">
                <a:solidFill>
                  <a:schemeClr val="hlink"/>
                </a:solidFill>
                <a:hlinkClick r:id="rId4"/>
              </a:rPr>
              <a:t>Scraper Extension</a:t>
            </a:r>
            <a:r>
              <a:rPr lang="en" sz="2400" dirty="0">
                <a:hlinkClick r:id="rId4"/>
              </a:rPr>
              <a:t> </a:t>
            </a:r>
            <a:r>
              <a:rPr lang="en" sz="2400" dirty="0"/>
              <a:t>for Chrome</a:t>
            </a:r>
          </a:p>
          <a:p>
            <a:pPr marL="457200" lvl="0" indent="-419100">
              <a:buSzPct val="100000"/>
              <a:buFont typeface="Arial"/>
              <a:buChar char="●"/>
            </a:pPr>
            <a:r>
              <a:rPr lang="en" sz="2400" dirty="0">
                <a:latin typeface="+mn-lt"/>
              </a:rPr>
              <a:t>Allow you to select tables on a website, including specific rows and columns</a:t>
            </a:r>
          </a:p>
          <a:p>
            <a:pPr marL="457200" lvl="0" indent="-419100">
              <a:buSzPct val="100000"/>
              <a:buFont typeface="Arial"/>
              <a:buChar char="●"/>
            </a:pPr>
            <a:r>
              <a:rPr lang="en" sz="2400" dirty="0">
                <a:latin typeface="+mn-lt"/>
              </a:rPr>
              <a:t>Copy the data tables and either create a Google spreadsheet or paste into a blank Excel file</a:t>
            </a:r>
          </a:p>
        </p:txBody>
      </p:sp>
    </p:spTree>
    <p:extLst>
      <p:ext uri="{BB962C8B-B14F-4D97-AF65-F5344CB8AC3E}">
        <p14:creationId xmlns:p14="http://schemas.microsoft.com/office/powerpoint/2010/main" val="41665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46736" y="259909"/>
            <a:ext cx="6867838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Contents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1266940"/>
            <a:ext cx="6089720" cy="49025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Scraping data from the web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Using browser plug-ins to scrape data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Exercise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Using Google docs to import data into charts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Exercise</a:t>
            </a:r>
          </a:p>
          <a:p>
            <a:r>
              <a:rPr lang="en-US" sz="2400" dirty="0" smtClean="0"/>
              <a:t>Summary </a:t>
            </a:r>
            <a:r>
              <a:rPr lang="en-US" sz="2400" dirty="0"/>
              <a:t>&amp;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5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303978"/>
            <a:ext cx="6867838" cy="1143000"/>
          </a:xfrm>
        </p:spPr>
        <p:txBody>
          <a:bodyPr/>
          <a:lstStyle/>
          <a:p>
            <a:r>
              <a:rPr lang="en-US" dirty="0" smtClean="0"/>
              <a:t>Scraping data using browser extensions </a:t>
            </a:r>
            <a:r>
              <a:rPr lang="en-US" dirty="0"/>
              <a:t>e</a:t>
            </a:r>
            <a:r>
              <a:rPr lang="en-US" dirty="0" smtClean="0"/>
              <a:t>xercise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5381" y="1588144"/>
            <a:ext cx="6263375" cy="4482150"/>
          </a:xfrm>
        </p:spPr>
        <p:txBody>
          <a:bodyPr>
            <a:noAutofit/>
          </a:bodyPr>
          <a:lstStyle/>
          <a:p>
            <a:pPr marL="495300" lvl="0" indent="-457200">
              <a:buSzPct val="100000"/>
              <a:buFont typeface="+mj-lt"/>
              <a:buAutoNum type="arabicPeriod"/>
            </a:pPr>
            <a:r>
              <a:rPr lang="en" sz="2400" dirty="0" smtClean="0">
                <a:latin typeface="+mn-lt"/>
              </a:rPr>
              <a:t>The appropriate browser extension should be installed:</a:t>
            </a:r>
          </a:p>
          <a:p>
            <a:pPr marL="914400" lvl="1" indent="-381000">
              <a:buSzPct val="80000"/>
              <a:buFont typeface="Arial"/>
              <a:buChar char="○"/>
            </a:pPr>
            <a:r>
              <a:rPr lang="en" sz="2400" u="sng" dirty="0" smtClean="0">
                <a:solidFill>
                  <a:schemeClr val="hlink"/>
                </a:solidFill>
                <a:hlinkClick r:id="rId3"/>
              </a:rPr>
              <a:t>Dafizilla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Table2Clipboard</a:t>
            </a:r>
            <a:r>
              <a:rPr lang="en" sz="2400" dirty="0"/>
              <a:t> for Mozilla Firefox</a:t>
            </a:r>
          </a:p>
          <a:p>
            <a:pPr marL="914400" lvl="1" indent="-381000">
              <a:buSzPct val="80000"/>
              <a:buFont typeface="Arial"/>
              <a:buChar char="○"/>
            </a:pPr>
            <a:r>
              <a:rPr lang="en" sz="2400" u="sng" dirty="0">
                <a:solidFill>
                  <a:schemeClr val="hlink"/>
                </a:solidFill>
                <a:hlinkClick r:id="rId4"/>
              </a:rPr>
              <a:t>Scraper Extension</a:t>
            </a:r>
            <a:r>
              <a:rPr lang="en" sz="2400" dirty="0"/>
              <a:t> for Chrome</a:t>
            </a:r>
          </a:p>
          <a:p>
            <a:pPr marL="495300" lvl="0" indent="-457200">
              <a:buSzPct val="100000"/>
              <a:buFont typeface="+mj-lt"/>
              <a:buAutoNum type="arabicPeriod"/>
            </a:pPr>
            <a:r>
              <a:rPr lang="en" sz="2400" dirty="0" smtClean="0">
                <a:latin typeface="+mn-lt"/>
              </a:rPr>
              <a:t>Go to: </a:t>
            </a:r>
            <a:r>
              <a:rPr lang="en-US" sz="2400" dirty="0">
                <a:latin typeface="+mn-lt"/>
                <a:hlinkClick r:id="rId5"/>
              </a:rPr>
              <a:t>https://</a:t>
            </a:r>
            <a:r>
              <a:rPr lang="en-US" sz="2400" dirty="0" smtClean="0">
                <a:latin typeface="+mn-lt"/>
                <a:hlinkClick r:id="rId5"/>
              </a:rPr>
              <a:t>www.quandl.com/c/health/afghanistan-all-health-indicators</a:t>
            </a:r>
            <a:r>
              <a:rPr lang="en-US" sz="2400" dirty="0" smtClean="0">
                <a:latin typeface="+mn-lt"/>
              </a:rPr>
              <a:t> </a:t>
            </a:r>
            <a:endParaRPr lang="en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625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303978"/>
            <a:ext cx="6867838" cy="1143000"/>
          </a:xfrm>
        </p:spPr>
        <p:txBody>
          <a:bodyPr/>
          <a:lstStyle/>
          <a:p>
            <a:r>
              <a:rPr lang="en-US" dirty="0" smtClean="0"/>
              <a:t>Scraping data using browser extensions </a:t>
            </a:r>
            <a:r>
              <a:rPr lang="en-US" dirty="0"/>
              <a:t>e</a:t>
            </a:r>
            <a:r>
              <a:rPr lang="en-US" dirty="0" smtClean="0"/>
              <a:t>xercise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5381" y="1588144"/>
            <a:ext cx="6263375" cy="4482150"/>
          </a:xfrm>
        </p:spPr>
        <p:txBody>
          <a:bodyPr>
            <a:noAutofit/>
          </a:bodyPr>
          <a:lstStyle/>
          <a:p>
            <a:pPr marL="495300" lvl="0" indent="-457200">
              <a:buSzPct val="100000"/>
              <a:buAutoNum type="arabicPeriod" startAt="3"/>
            </a:pPr>
            <a:r>
              <a:rPr lang="en" sz="2400" dirty="0" smtClean="0">
                <a:latin typeface="+mn-lt"/>
              </a:rPr>
              <a:t>If you are using the Chrome, highlight part of the table, right click and select ‘Scrape similar’ then Export to Google docs.</a:t>
            </a:r>
          </a:p>
          <a:p>
            <a:pPr marL="38100" lvl="0">
              <a:buSzPct val="100000"/>
            </a:pPr>
            <a:r>
              <a:rPr lang="en" sz="2400" dirty="0">
                <a:latin typeface="+mn-lt"/>
              </a:rPr>
              <a:t>	</a:t>
            </a:r>
            <a:r>
              <a:rPr lang="en" sz="2400" dirty="0" smtClean="0">
                <a:latin typeface="+mn-lt"/>
              </a:rPr>
              <a:t>If you are using Mozilla, right click on the table and select “Table2Clipboard’ and copy whole table. Then open an Excel file and paste.</a:t>
            </a:r>
            <a:endParaRPr lang="e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2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303978"/>
            <a:ext cx="6867838" cy="1143000"/>
          </a:xfrm>
        </p:spPr>
        <p:txBody>
          <a:bodyPr/>
          <a:lstStyle/>
          <a:p>
            <a:r>
              <a:rPr lang="en-US" dirty="0" smtClean="0"/>
              <a:t>Scraping data using browser extensions </a:t>
            </a:r>
            <a:r>
              <a:rPr lang="en-US" dirty="0"/>
              <a:t>e</a:t>
            </a:r>
            <a:r>
              <a:rPr lang="en-US" dirty="0" smtClean="0"/>
              <a:t>xercise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36" y="1844637"/>
            <a:ext cx="8912646" cy="501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3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303978"/>
            <a:ext cx="6867838" cy="1143000"/>
          </a:xfrm>
        </p:spPr>
        <p:txBody>
          <a:bodyPr/>
          <a:lstStyle/>
          <a:p>
            <a:r>
              <a:rPr lang="en-US" dirty="0" smtClean="0"/>
              <a:t>Scraping data using browser extensions </a:t>
            </a:r>
            <a:r>
              <a:rPr lang="en-US" dirty="0"/>
              <a:t>e</a:t>
            </a:r>
            <a:r>
              <a:rPr lang="en-US" dirty="0" smtClean="0"/>
              <a:t>xercise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5381" y="1588144"/>
            <a:ext cx="6263375" cy="4482150"/>
          </a:xfrm>
        </p:spPr>
        <p:txBody>
          <a:bodyPr>
            <a:noAutofit/>
          </a:bodyPr>
          <a:lstStyle/>
          <a:p>
            <a:pPr marL="38100" lvl="0">
              <a:buSzPct val="100000"/>
            </a:pPr>
            <a:r>
              <a:rPr lang="en" sz="2400" dirty="0" smtClean="0">
                <a:latin typeface="+mn-lt"/>
              </a:rPr>
              <a:t>Try again with: </a:t>
            </a:r>
            <a:r>
              <a:rPr lang="en-US" sz="2400" dirty="0">
                <a:latin typeface="+mn-lt"/>
                <a:hlinkClick r:id="rId3"/>
              </a:rPr>
              <a:t>https://</a:t>
            </a:r>
            <a:r>
              <a:rPr lang="en-US" sz="2400" dirty="0" smtClean="0">
                <a:latin typeface="+mn-lt"/>
                <a:hlinkClick r:id="rId3"/>
              </a:rPr>
              <a:t>eads.usaid.gov/usoda/data/profile.cfm</a:t>
            </a:r>
            <a:endParaRPr lang="en-US" sz="2400" dirty="0" smtClean="0">
              <a:latin typeface="+mn-lt"/>
            </a:endParaRPr>
          </a:p>
          <a:p>
            <a:pPr marL="38100" lvl="0">
              <a:buSzPct val="100000"/>
            </a:pPr>
            <a:endParaRPr lang="en-US" sz="2400" dirty="0">
              <a:latin typeface="+mn-lt"/>
            </a:endParaRPr>
          </a:p>
          <a:p>
            <a:pPr marL="38100" lvl="0">
              <a:buSzPct val="100000"/>
            </a:pPr>
            <a:r>
              <a:rPr lang="en-US" sz="2400" dirty="0">
                <a:latin typeface="+mn-lt"/>
                <a:hlinkClick r:id="rId4"/>
              </a:rPr>
              <a:t>http://</a:t>
            </a:r>
            <a:r>
              <a:rPr lang="en-US" sz="2400" dirty="0" smtClean="0">
                <a:latin typeface="+mn-lt"/>
                <a:hlinkClick r:id="rId4"/>
              </a:rPr>
              <a:t>www.unicef.org/infobycountry/afghanistan_statistics.html</a:t>
            </a:r>
            <a:endParaRPr lang="en-US" sz="2400" dirty="0" smtClean="0">
              <a:latin typeface="+mn-lt"/>
            </a:endParaRPr>
          </a:p>
          <a:p>
            <a:pPr marL="38100" lvl="0">
              <a:buSzPct val="100000"/>
            </a:pPr>
            <a:endParaRPr lang="en-US" sz="2400" dirty="0" smtClean="0">
              <a:latin typeface="+mn-lt"/>
            </a:endParaRPr>
          </a:p>
          <a:p>
            <a:pPr marL="38100" lvl="0">
              <a:buSzPct val="100000"/>
            </a:pPr>
            <a:endParaRPr lang="en-US" sz="2400" dirty="0">
              <a:latin typeface="+mn-lt"/>
            </a:endParaRPr>
          </a:p>
          <a:p>
            <a:pPr marL="38100" lvl="0">
              <a:buSzPct val="100000"/>
            </a:pPr>
            <a:endParaRPr lang="e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496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A35704F1712640A333B51846E545A5" ma:contentTypeVersion="3" ma:contentTypeDescription="Create a new document." ma:contentTypeScope="" ma:versionID="04017e53ddb784a7a597776bccf57d49">
  <xsd:schema xmlns:xsd="http://www.w3.org/2001/XMLSchema" xmlns:xs="http://www.w3.org/2001/XMLSchema" xmlns:p="http://schemas.microsoft.com/office/2006/metadata/properties" xmlns:ns2="c276d07f-d789-4d6c-a889-e8924010ee82" targetNamespace="http://schemas.microsoft.com/office/2006/metadata/properties" ma:root="true" ma:fieldsID="bd1f47aa7bba4ae340846ef8575f9160" ns2:_="">
    <xsd:import namespace="c276d07f-d789-4d6c-a889-e8924010ee82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76d07f-d789-4d6c-a889-e8924010ee82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Presentation"/>
          <xsd:enumeration value="Templat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9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c276d07f-d789-4d6c-a889-e8924010ee82" xsi:nil="true"/>
  </documentManagement>
</p:properties>
</file>

<file path=customXml/itemProps1.xml><?xml version="1.0" encoding="utf-8"?>
<ds:datastoreItem xmlns:ds="http://schemas.openxmlformats.org/officeDocument/2006/customXml" ds:itemID="{6BA311A1-8E74-4F65-85D5-15A2C759C7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76d07f-d789-4d6c-a889-e8924010ee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34B498-D366-481A-937D-A78EF49865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287EC0-7867-4D1D-A103-812AA11CCF32}">
  <ds:schemaRefs>
    <ds:schemaRef ds:uri="http://schemas.microsoft.com/office/2006/documentManagement/types"/>
    <ds:schemaRef ds:uri="http://purl.org/dc/elements/1.1/"/>
    <ds:schemaRef ds:uri="http://www.w3.org/XML/1998/namespace"/>
    <ds:schemaRef ds:uri="c276d07f-d789-4d6c-a889-e8924010ee82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1627</TotalTime>
  <Words>519</Words>
  <Application>Microsoft Office PowerPoint</Application>
  <PresentationFormat>On-screen Show (4:3)</PresentationFormat>
  <Paragraphs>110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Wingdings</vt:lpstr>
      <vt:lpstr>Office Theme</vt:lpstr>
      <vt:lpstr>Scraping data online</vt:lpstr>
      <vt:lpstr>Contents</vt:lpstr>
      <vt:lpstr>Contents</vt:lpstr>
      <vt:lpstr>Scraping data using plug-ins</vt:lpstr>
      <vt:lpstr>Contents</vt:lpstr>
      <vt:lpstr>Scraping data using browser extensions exercise </vt:lpstr>
      <vt:lpstr>Scraping data using browser extensions exercise </vt:lpstr>
      <vt:lpstr>Scraping data using browser extensions exercise </vt:lpstr>
      <vt:lpstr>Scraping data using browser extensions exercise </vt:lpstr>
      <vt:lpstr>Contents</vt:lpstr>
      <vt:lpstr>Scraping data using Google spreadsheets and Import HTML</vt:lpstr>
      <vt:lpstr>Scraping data using Google spreadsheets and Import HTML</vt:lpstr>
      <vt:lpstr>Scraping data using Google spreadsheets and Import HTML</vt:lpstr>
      <vt:lpstr>Contents</vt:lpstr>
      <vt:lpstr>Scraping data exercise</vt:lpstr>
      <vt:lpstr>Contents</vt:lpstr>
      <vt:lpstr>Summary and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Arnold Phommavog</dc:creator>
  <cp:keywords/>
  <cp:lastModifiedBy>Eva Constantaras</cp:lastModifiedBy>
  <cp:revision>125</cp:revision>
  <dcterms:created xsi:type="dcterms:W3CDTF">2012-01-25T18:54:33Z</dcterms:created>
  <dcterms:modified xsi:type="dcterms:W3CDTF">2014-10-27T06:39:07Z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400</vt:r8>
  </property>
  <property fmtid="{D5CDD505-2E9C-101B-9397-08002B2CF9AE}" pid="3" name="ContentTypeId">
    <vt:lpwstr>0x0101004AA35704F1712640A333B51846E545A5</vt:lpwstr>
  </property>
</Properties>
</file>