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sldIdLst>
    <p:sldId id="256" r:id="rId5"/>
    <p:sldId id="258" r:id="rId6"/>
    <p:sldId id="295" r:id="rId7"/>
    <p:sldId id="339" r:id="rId8"/>
    <p:sldId id="338" r:id="rId9"/>
    <p:sldId id="293" r:id="rId10"/>
    <p:sldId id="333" r:id="rId11"/>
    <p:sldId id="334" r:id="rId12"/>
    <p:sldId id="329" r:id="rId13"/>
    <p:sldId id="330" r:id="rId14"/>
    <p:sldId id="340" r:id="rId15"/>
    <p:sldId id="332" r:id="rId16"/>
    <p:sldId id="336" r:id="rId17"/>
    <p:sldId id="354" r:id="rId18"/>
    <p:sldId id="297" r:id="rId19"/>
    <p:sldId id="261" r:id="rId20"/>
    <p:sldId id="343" r:id="rId21"/>
    <p:sldId id="344" r:id="rId22"/>
    <p:sldId id="345" r:id="rId23"/>
    <p:sldId id="346" r:id="rId24"/>
    <p:sldId id="347" r:id="rId25"/>
    <p:sldId id="348" r:id="rId26"/>
    <p:sldId id="350" r:id="rId27"/>
    <p:sldId id="355" r:id="rId28"/>
    <p:sldId id="265" r:id="rId29"/>
    <p:sldId id="267" r:id="rId30"/>
    <p:sldId id="351" r:id="rId31"/>
    <p:sldId id="308" r:id="rId32"/>
    <p:sldId id="307" r:id="rId33"/>
    <p:sldId id="352" r:id="rId34"/>
    <p:sldId id="353" r:id="rId35"/>
    <p:sldId id="35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BF"/>
    <a:srgbClr val="01499E"/>
    <a:srgbClr val="A4D077"/>
    <a:srgbClr val="FFA01C"/>
    <a:srgbClr val="5C4F3D"/>
    <a:srgbClr val="123D81"/>
    <a:srgbClr val="001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AA29-FC71-4041-A51D-B6540851773D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1CC94-CC7C-42CF-8BC5-F3798244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20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84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50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6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5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4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3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66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6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41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9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73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21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92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31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82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4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0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37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10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5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36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3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4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37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16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_ppt_slides_r105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332631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1305860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5722972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2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7"/>
          <a:stretch/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07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24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2" name="Picture 11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2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IN_ppt_slides_r1058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8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90" y="5526198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0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4581148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5554377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231205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0058BF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2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FFA01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8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A4D077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6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8"/>
          <a:stretch/>
        </p:blipFill>
        <p:spPr>
          <a:xfrm>
            <a:off x="0" y="0"/>
            <a:ext cx="9144000" cy="1498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2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1" name="Picture 10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7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1" r:id="rId5"/>
    <p:sldLayoutId id="2147483650" r:id="rId6"/>
    <p:sldLayoutId id="2147483653" r:id="rId7"/>
    <p:sldLayoutId id="2147483655" r:id="rId8"/>
    <p:sldLayoutId id="2147483667" r:id="rId9"/>
    <p:sldLayoutId id="2147483663" r:id="rId10"/>
    <p:sldLayoutId id="2147483666" r:id="rId11"/>
    <p:sldLayoutId id="2147483668" r:id="rId12"/>
    <p:sldLayoutId id="2147483675" r:id="rId13"/>
    <p:sldLayoutId id="2147483671" r:id="rId14"/>
    <p:sldLayoutId id="2147483672" r:id="rId15"/>
    <p:sldLayoutId id="2147483673" r:id="rId16"/>
    <p:sldLayoutId id="2147483676" r:id="rId17"/>
    <p:sldLayoutId id="2147483669" r:id="rId18"/>
    <p:sldLayoutId id="2147483682" r:id="rId1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umentcloud.org/hom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www.google.com/alerts" TargetMode="External"/><Relationship Id="rId4" Type="http://schemas.openxmlformats.org/officeDocument/2006/relationships/hyperlink" Target="http://www.worldbank.org/%20Afghanistan%20security%20filetype:pdf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waweb.org/" TargetMode="External"/><Relationship Id="rId3" Type="http://schemas.openxmlformats.org/officeDocument/2006/relationships/notesSlide" Target="../notesSlides/notesSlide28.xml"/><Relationship Id="rId7" Type="http://schemas.openxmlformats.org/officeDocument/2006/relationships/hyperlink" Target="https://www.ndi.org/afghanistan" TargetMode="External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Relationship Id="rId6" Type="http://schemas.openxmlformats.org/officeDocument/2006/relationships/hyperlink" Target="http://www.ifes.org/" TargetMode="External"/><Relationship Id="rId5" Type="http://schemas.openxmlformats.org/officeDocument/2006/relationships/hyperlink" Target="http://www.af.undp.org/content/afghanistan/en/home/operations/projects/democratic_governance/elect/" TargetMode="External"/><Relationship Id="rId10" Type="http://schemas.openxmlformats.org/officeDocument/2006/relationships/hyperlink" Target="http://www.democracyinternational.com/sites/default/files/DI%20Afghanistan%202010%20EOM%20Final%20Report_web.pdf" TargetMode="External"/><Relationship Id="rId4" Type="http://schemas.openxmlformats.org/officeDocument/2006/relationships/hyperlink" Target="http://www.iec.org.af/" TargetMode="External"/><Relationship Id="rId9" Type="http://schemas.openxmlformats.org/officeDocument/2006/relationships/hyperlink" Target="http://afghanistanelectiondata.org/open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bcnews.com/news/world/afghanistans-future-whos-who-pivotal-presidential-election-n24756" TargetMode="External"/><Relationship Id="rId2" Type="http://schemas.openxmlformats.org/officeDocument/2006/relationships/hyperlink" Target="http://www.theguardian.com/world/2014/feb/03/afghanistan-election-guide-candidates-list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aljazeera.com/indepth/features/2014/02/spate-attacks-spark-afghan-election-fears-201421681314302695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Journalism for Elections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Kabul, Afghanistan March 23-27, 2014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Formats: Machine-generated </a:t>
            </a:r>
            <a:r>
              <a:rPr lang="en-US" dirty="0" err="1" smtClean="0">
                <a:solidFill>
                  <a:schemeClr val="tx2"/>
                </a:solidFill>
              </a:rPr>
              <a:t>PDFs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6736" y="1277957"/>
            <a:ext cx="65608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Copying and pasting into Excel does not usually work</a:t>
            </a:r>
          </a:p>
          <a:p>
            <a:pPr lvl="0"/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Free online </a:t>
            </a:r>
            <a:r>
              <a:rPr lang="e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tools for data in English:</a:t>
            </a:r>
            <a:endParaRPr lang="e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cometdocs.com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pdftoexcelonline.com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zamzar.com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pdftoexcel.org</a:t>
            </a:r>
          </a:p>
          <a:p>
            <a:pPr lvl="0"/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Free desktop software</a:t>
            </a:r>
          </a:p>
          <a:p>
            <a:pPr marL="914400" lvl="1" indent="-3810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tabula.nerdpower.org</a:t>
            </a:r>
          </a:p>
          <a:p>
            <a:pPr marL="457200" lvl="0"/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8297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Formats: Scanned Images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6736" y="1277957"/>
            <a:ext cx="656083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Optical Character Recognition Software</a:t>
            </a:r>
          </a:p>
          <a:p>
            <a:pPr marL="552450" lvl="0" indent="-514350">
              <a:buClr>
                <a:schemeClr val="tx1"/>
              </a:buClr>
              <a:buSzPct val="166666"/>
              <a:buFont typeface="Arial" panose="020B0604020202020204" pitchFamily="34" charset="0"/>
              <a:buChar char="•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For documents that you can’t search or select text</a:t>
            </a:r>
          </a:p>
          <a:p>
            <a:pPr marL="552450" lvl="0" indent="-514350">
              <a:buClr>
                <a:schemeClr val="tx1"/>
              </a:buClr>
              <a:buSzPct val="166666"/>
              <a:buFont typeface="Arial" panose="020B0604020202020204" pitchFamily="34" charset="0"/>
              <a:buChar char="•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Quality depends on quality of image, clarity of text</a:t>
            </a:r>
          </a:p>
          <a:p>
            <a:pPr marL="552450" lvl="0" indent="-514350">
              <a:buClr>
                <a:schemeClr val="tx1"/>
              </a:buClr>
              <a:buSzPct val="166666"/>
              <a:buFont typeface="Arial" panose="020B0604020202020204" pitchFamily="34" charset="0"/>
              <a:buChar char="•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Adobe Acrobat Professional: paid</a:t>
            </a:r>
          </a:p>
          <a:p>
            <a:pPr marL="552450" lvl="0" indent="-514350">
              <a:buClr>
                <a:schemeClr val="tx1"/>
              </a:buClr>
              <a:buSzPct val="166666"/>
              <a:buFont typeface="Arial" panose="020B0604020202020204" pitchFamily="34" charset="0"/>
              <a:buChar char="•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Google Docs: free</a:t>
            </a:r>
          </a:p>
          <a:p>
            <a:pPr marL="552450" lvl="0" indent="-514350">
              <a:buClr>
                <a:schemeClr val="tx1"/>
              </a:buClr>
              <a:buSzPct val="166666"/>
              <a:buFont typeface="Arial" panose="020B0604020202020204" pitchFamily="34" charset="0"/>
              <a:buChar char="•"/>
            </a:pPr>
            <a:r>
              <a:rPr lang="en" sz="2400" u="sng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Document Cloud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: free. Advantage is that it allows you to annotate and publish your document as part of a multimedia publication. Your media outlet must request an account.</a:t>
            </a:r>
          </a:p>
        </p:txBody>
      </p:sp>
    </p:spTree>
    <p:extLst>
      <p:ext uri="{BB962C8B-B14F-4D97-AF65-F5344CB8AC3E}">
        <p14:creationId xmlns:p14="http://schemas.microsoft.com/office/powerpoint/2010/main" val="12370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Formats: Unstructured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6736" y="1277957"/>
            <a:ext cx="65608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300" lvl="0" indent="-457200">
              <a:buClr>
                <a:schemeClr val="lt1"/>
              </a:buClr>
              <a:buSzPct val="166666"/>
              <a:buFont typeface="Arial" panose="020B0604020202020204" pitchFamily="34" charset="0"/>
              <a:buChar char="•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Columns, data divided among various lines, mixed with </a:t>
            </a:r>
            <a:r>
              <a:rPr lang="e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marL="495300" lvl="0" indent="-457200">
              <a:buClr>
                <a:schemeClr val="lt1"/>
              </a:buClr>
              <a:buSzPct val="166666"/>
              <a:buFont typeface="Arial" panose="020B0604020202020204" pitchFamily="34" charset="0"/>
              <a:buChar char="•"/>
            </a:pPr>
            <a:endParaRPr lang="e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5300" lvl="0" indent="-457200">
              <a:buClr>
                <a:schemeClr val="lt1"/>
              </a:buClr>
              <a:buSzPct val="166666"/>
              <a:buFont typeface="Arial" panose="020B0604020202020204" pitchFamily="34" charset="0"/>
              <a:buChar char="•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Automatic tools probably won’t </a:t>
            </a:r>
            <a:r>
              <a:rPr lang="e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</a:p>
          <a:p>
            <a:pPr marL="495300" lvl="0" indent="-457200">
              <a:buClr>
                <a:schemeClr val="lt1"/>
              </a:buClr>
              <a:buSzPct val="166666"/>
              <a:buFont typeface="Arial" panose="020B0604020202020204" pitchFamily="34" charset="0"/>
              <a:buChar char="•"/>
            </a:pPr>
            <a:endParaRPr lang="e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5300" lvl="0" indent="-457200">
              <a:buClr>
                <a:schemeClr val="lt1"/>
              </a:buClr>
              <a:buSzPct val="166666"/>
              <a:buFont typeface="Arial" panose="020B0604020202020204" pitchFamily="34" charset="0"/>
              <a:buChar char="•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The PDFs will have to be extracted and a programmer will use programming language to create a program to extract the data that you want</a:t>
            </a:r>
          </a:p>
        </p:txBody>
      </p:sp>
    </p:spTree>
    <p:extLst>
      <p:ext uri="{BB962C8B-B14F-4D97-AF65-F5344CB8AC3E}">
        <p14:creationId xmlns:p14="http://schemas.microsoft.com/office/powerpoint/2010/main" val="11706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Formats: Unstructured: Scraper Wiki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Shape 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6438" y="1340572"/>
            <a:ext cx="8857561" cy="5107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993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Understanding Data Formats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Machine readable and unstructured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Scanned and computer-generated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Converting scanned images into useable formats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Converting unstructured formats into machine readable formats</a:t>
            </a:r>
            <a:endParaRPr lang="en-US" dirty="0"/>
          </a:p>
          <a:p>
            <a:r>
              <a:rPr lang="en-US" b="1" dirty="0" smtClean="0"/>
              <a:t>Understanding Data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Concepts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Causation vs Correlation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Crime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Polling and Margin of Error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Exercise</a:t>
            </a:r>
            <a:endParaRPr lang="en-US" dirty="0"/>
          </a:p>
          <a:p>
            <a:r>
              <a:rPr lang="en-US" b="1" dirty="0" smtClean="0"/>
              <a:t>Finding Data on the Web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Formats for Download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Advanced Google Searches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Election Data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 Excuses!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Exercise</a:t>
            </a:r>
            <a:endParaRPr lang="en-US" dirty="0"/>
          </a:p>
          <a:p>
            <a:r>
              <a:rPr lang="en-US" b="1" dirty="0" smtClean="0"/>
              <a:t>Summary </a:t>
            </a:r>
            <a:r>
              <a:rPr lang="en-US" b="1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19100">
              <a:buClr>
                <a:srgbClr val="FFFFFF"/>
              </a:buClr>
            </a:pPr>
            <a:r>
              <a:rPr lang="en-US" sz="2800" dirty="0">
                <a:solidFill>
                  <a:schemeClr val="tx1"/>
                </a:solidFill>
              </a:rPr>
              <a:t>Where have you come from? Every statistic has a creator, someone who has put it out there for a reason. One of the most important things to find out is who this is.</a:t>
            </a:r>
          </a:p>
          <a:p>
            <a:pPr marL="457200" lvl="0" indent="-419100">
              <a:buClr>
                <a:srgbClr val="FFFFFF"/>
              </a:buClr>
            </a:pPr>
            <a:r>
              <a:rPr lang="en-US" sz="2800" dirty="0">
                <a:solidFill>
                  <a:schemeClr val="tx1"/>
                </a:solidFill>
              </a:rPr>
              <a:t>Do the creators have a hidden agenda or vested interests that might skew their interpretation? Does the figure come from a company trying to show that its particular merchandise is the best? Does it come from a political party trying to spin a good image?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8045749" cy="1143000"/>
          </a:xfrm>
        </p:spPr>
        <p:txBody>
          <a:bodyPr/>
          <a:lstStyle/>
          <a:p>
            <a:r>
              <a:rPr lang="en-US" dirty="0" smtClean="0"/>
              <a:t>Understanding Data: Questions to 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8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Understanding Data: Concepts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646736" y="1406093"/>
            <a:ext cx="6089720" cy="4708268"/>
          </a:xfrm>
        </p:spPr>
        <p:txBody>
          <a:bodyPr>
            <a:noAutofit/>
          </a:bodyPr>
          <a:lstStyle/>
          <a:p>
            <a:pPr marL="495300" indent="-457200">
              <a:buClr>
                <a:srgbClr val="FFFFFF"/>
              </a:buClr>
            </a:pPr>
            <a:r>
              <a:rPr lang="en-US" sz="2400" dirty="0"/>
              <a:t>How was the data collected and could it have been collected in a better way? Find out exactly what is being measured and how.</a:t>
            </a:r>
          </a:p>
          <a:p>
            <a:pPr marL="495300" indent="-457200">
              <a:buClr>
                <a:srgbClr val="FFFFFF"/>
              </a:buClr>
            </a:pPr>
            <a:r>
              <a:rPr lang="en-US" sz="2400" dirty="0"/>
              <a:t>Sample size: How many people were surveyed? </a:t>
            </a:r>
          </a:p>
          <a:p>
            <a:pPr marL="495300" indent="-457200">
              <a:buClr>
                <a:srgbClr val="FFFFFF"/>
              </a:buClr>
            </a:pPr>
            <a:r>
              <a:rPr lang="en-US" sz="2400" dirty="0"/>
              <a:t>Random sampling: Was the survey targeted at an audience (magazine readers, users of a product) or were they selected randomly?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52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8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Understanding Data: Causation vs. Correlation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646736" y="1406093"/>
            <a:ext cx="6089720" cy="4708268"/>
          </a:xfrm>
        </p:spPr>
        <p:txBody>
          <a:bodyPr>
            <a:noAutofit/>
          </a:bodyPr>
          <a:lstStyle/>
          <a:p>
            <a:pPr marL="38100"/>
            <a:r>
              <a:rPr lang="en-US" sz="2400" i="1" dirty="0"/>
              <a:t>Ice cream consumption rises in the summer</a:t>
            </a:r>
          </a:p>
          <a:p>
            <a:pPr marL="38100"/>
            <a:r>
              <a:rPr lang="en-US" sz="2400" i="1" dirty="0"/>
              <a:t>Heart attacks rise in the summer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n-US" sz="2000" dirty="0"/>
              <a:t>Does ice cream cause heart attacks?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n-US" sz="2000" dirty="0"/>
              <a:t>Does heat cause increased ice cream consumption and heart attacks?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n-US" sz="2000" dirty="0"/>
              <a:t>Do ice cream promotions in the summer cause increased ice cream consumption?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n-US" sz="2000" dirty="0"/>
              <a:t>Does increased physical activity in the summer cause heart attacks?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n-US" sz="2000" dirty="0"/>
              <a:t>Do external factors we don’t know about cause these increases?</a:t>
            </a:r>
          </a:p>
        </p:txBody>
      </p:sp>
    </p:spTree>
    <p:extLst>
      <p:ext uri="{BB962C8B-B14F-4D97-AF65-F5344CB8AC3E}">
        <p14:creationId xmlns:p14="http://schemas.microsoft.com/office/powerpoint/2010/main" val="35670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8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Understanding Data: Crime Data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646736" y="1406093"/>
            <a:ext cx="6089720" cy="4708268"/>
          </a:xfrm>
        </p:spPr>
        <p:txBody>
          <a:bodyPr>
            <a:noAutofit/>
          </a:bodyPr>
          <a:lstStyle/>
          <a:p>
            <a:pPr marL="495300" indent="-457200">
              <a:buClr>
                <a:srgbClr val="FFFFFF"/>
              </a:buClr>
            </a:pPr>
            <a:r>
              <a:rPr lang="en" sz="2400" dirty="0"/>
              <a:t>Is it statistically significant when compared to the rest of the country or past years? (5% increase in local crime when there was a 7% national increase, or a 6% increase in 2012)</a:t>
            </a:r>
          </a:p>
          <a:p>
            <a:pPr marL="495300" indent="-457200">
              <a:buClr>
                <a:srgbClr val="FFFFFF"/>
              </a:buClr>
            </a:pPr>
            <a:r>
              <a:rPr lang="en" sz="2400" dirty="0"/>
              <a:t>Is there a factor skewing results? (a terrorist attack that caused a results spike or someone who </a:t>
            </a:r>
            <a:r>
              <a:rPr lang="en" sz="2400" dirty="0" smtClean="0"/>
              <a:t>underreports crimes against vulnerable groups?</a:t>
            </a:r>
            <a:endParaRPr lang="en" sz="2400" dirty="0"/>
          </a:p>
          <a:p>
            <a:pPr marL="495300" indent="-457200">
              <a:buClr>
                <a:srgbClr val="FFFFFF"/>
              </a:buClr>
            </a:pPr>
            <a:r>
              <a:rPr lang="en" sz="2400" dirty="0"/>
              <a:t>Is it a factor of higher police presence? (Drug offences only soar if the</a:t>
            </a:r>
            <a:r>
              <a:rPr lang="en-US" sz="2400" dirty="0"/>
              <a:t>re</a:t>
            </a:r>
            <a:r>
              <a:rPr lang="en" sz="2400" dirty="0"/>
              <a:t> are police around to catch them)</a:t>
            </a:r>
          </a:p>
        </p:txBody>
      </p:sp>
    </p:spTree>
    <p:extLst>
      <p:ext uri="{BB962C8B-B14F-4D97-AF65-F5344CB8AC3E}">
        <p14:creationId xmlns:p14="http://schemas.microsoft.com/office/powerpoint/2010/main" val="10222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8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Understanding Data: Crime Data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646736" y="1406093"/>
            <a:ext cx="6089720" cy="4708268"/>
          </a:xfrm>
        </p:spPr>
        <p:txBody>
          <a:bodyPr>
            <a:noAutofit/>
          </a:bodyPr>
          <a:lstStyle/>
          <a:p>
            <a:pPr marL="495300" indent="-457200">
              <a:buClr>
                <a:srgbClr val="FFFFFF"/>
              </a:buClr>
            </a:pPr>
            <a:r>
              <a:rPr lang="en" sz="2400" dirty="0"/>
              <a:t>Is it statistically significant when compared to the rest of the country or past years? (5% increase in local crime when there was a 7% national increase, or a 6% increase in 2012)</a:t>
            </a:r>
          </a:p>
          <a:p>
            <a:pPr marL="495300" indent="-457200">
              <a:buClr>
                <a:srgbClr val="FFFFFF"/>
              </a:buClr>
            </a:pPr>
            <a:r>
              <a:rPr lang="en" sz="2400" dirty="0"/>
              <a:t>Is there a factor skewing results? (a terrorist attack that caused a results spike or someone who </a:t>
            </a:r>
            <a:r>
              <a:rPr lang="en" sz="2400" dirty="0" smtClean="0"/>
              <a:t>underreports crimes against vulnerable groups?</a:t>
            </a:r>
            <a:endParaRPr lang="en" sz="2400" dirty="0"/>
          </a:p>
          <a:p>
            <a:pPr marL="495300" indent="-457200">
              <a:buClr>
                <a:srgbClr val="FFFFFF"/>
              </a:buClr>
            </a:pPr>
            <a:r>
              <a:rPr lang="en" sz="2400" dirty="0"/>
              <a:t>Is it a factor of higher police presence? (Drug offences only soar if the</a:t>
            </a:r>
            <a:r>
              <a:rPr lang="en-US" sz="2400" dirty="0"/>
              <a:t>re</a:t>
            </a:r>
            <a:r>
              <a:rPr lang="en" sz="2400" dirty="0"/>
              <a:t> are police around to catch them)</a:t>
            </a:r>
          </a:p>
        </p:txBody>
      </p:sp>
    </p:spTree>
    <p:extLst>
      <p:ext uri="{BB962C8B-B14F-4D97-AF65-F5344CB8AC3E}">
        <p14:creationId xmlns:p14="http://schemas.microsoft.com/office/powerpoint/2010/main" val="315701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For Elections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53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8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Understanding Data: Polling &amp; Margin of Error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646736" y="1406093"/>
            <a:ext cx="6089720" cy="4708268"/>
          </a:xfrm>
        </p:spPr>
        <p:txBody>
          <a:bodyPr>
            <a:noAutofit/>
          </a:bodyPr>
          <a:lstStyle/>
          <a:p>
            <a:pPr marL="495300" indent="-457200">
              <a:buClr>
                <a:srgbClr val="FFFFFF"/>
              </a:buClr>
            </a:pPr>
            <a:r>
              <a:rPr lang="en-US" sz="2400" dirty="0"/>
              <a:t>The margin of error in a sample = 1 divided by the square root of the number of people in the sample</a:t>
            </a:r>
          </a:p>
          <a:p>
            <a:pPr marL="495300" indent="-457200">
              <a:buClr>
                <a:srgbClr val="FFFFFF"/>
              </a:buClr>
            </a:pPr>
            <a:r>
              <a:rPr lang="en-US" sz="2400" dirty="0"/>
              <a:t>If a poll has a margin of error of 2.5 percent, that means that if you ran that poll 100 times — asking a different sample of people each time — the overall percentage of people who responded the same way would remain within 2.5 percent of your original result in at least 95 of those 100 polls.</a:t>
            </a:r>
          </a:p>
        </p:txBody>
      </p:sp>
    </p:spTree>
    <p:extLst>
      <p:ext uri="{BB962C8B-B14F-4D97-AF65-F5344CB8AC3E}">
        <p14:creationId xmlns:p14="http://schemas.microsoft.com/office/powerpoint/2010/main" val="7423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8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Understanding Data: Polling &amp; Margin of Error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646736" y="1406093"/>
            <a:ext cx="6089720" cy="4708268"/>
          </a:xfrm>
        </p:spPr>
        <p:txBody>
          <a:bodyPr>
            <a:noAutofit/>
          </a:bodyPr>
          <a:lstStyle/>
          <a:p>
            <a:pPr marL="495300" indent="-457200">
              <a:buClr>
                <a:srgbClr val="FFFFFF"/>
              </a:buClr>
            </a:pPr>
            <a:r>
              <a:rPr lang="en-US" sz="2400" dirty="0"/>
              <a:t>The margin of error in a sample = 1 divided by the square root of the number of people in the sample</a:t>
            </a:r>
          </a:p>
          <a:p>
            <a:pPr marL="495300" indent="-457200">
              <a:buClr>
                <a:srgbClr val="FFFFFF"/>
              </a:buClr>
            </a:pPr>
            <a:r>
              <a:rPr lang="en-US" sz="2400" dirty="0"/>
              <a:t>If a poll has a margin of error of 2.5 percent, that means that if you ran that poll 100 times — asking a different sample of people each time — the overall percentage of people who responded the same way would remain within 2.5 percent of your original result in at least 95 of those 100 polls.</a:t>
            </a:r>
          </a:p>
        </p:txBody>
      </p:sp>
    </p:spTree>
    <p:extLst>
      <p:ext uri="{BB962C8B-B14F-4D97-AF65-F5344CB8AC3E}">
        <p14:creationId xmlns:p14="http://schemas.microsoft.com/office/powerpoint/2010/main" val="13659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8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Understanding Data: Why is Margin of Error Important?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646736" y="1406093"/>
            <a:ext cx="6089720" cy="4708268"/>
          </a:xfrm>
        </p:spPr>
        <p:txBody>
          <a:bodyPr>
            <a:noAutofit/>
          </a:bodyPr>
          <a:lstStyle/>
          <a:p>
            <a:pPr marL="495300" indent="-457200">
              <a:buClr>
                <a:srgbClr val="FFFFFF"/>
              </a:buClr>
            </a:pPr>
            <a:r>
              <a:rPr lang="en-US" sz="2400" i="1" dirty="0"/>
              <a:t>Case study of exaggerated poll result “Candidate A lead over candidate B grows by 2 points in August to 56%  of votes”</a:t>
            </a:r>
          </a:p>
          <a:p>
            <a:pPr marL="495300" indent="-457200">
              <a:buClr>
                <a:srgbClr val="FFFFFF"/>
              </a:buClr>
            </a:pPr>
            <a:r>
              <a:rPr lang="en-US" sz="2400" dirty="0"/>
              <a:t>If the margin of error is 2.5%, then the July poll results were 54%, with a 2.5 margin of error could have been 51.5% or 56.5%.  The August poll results could have been 56%, or 53.5% or 58.5%</a:t>
            </a:r>
          </a:p>
          <a:p>
            <a:pPr marL="495300" indent="-457200">
              <a:buClr>
                <a:srgbClr val="FFFFFF"/>
              </a:buClr>
            </a:pPr>
            <a:r>
              <a:rPr lang="en-US" sz="2400" dirty="0"/>
              <a:t>This means there are NO RESULTS TO REPORT!</a:t>
            </a:r>
          </a:p>
        </p:txBody>
      </p:sp>
    </p:spTree>
    <p:extLst>
      <p:ext uri="{BB962C8B-B14F-4D97-AF65-F5344CB8AC3E}">
        <p14:creationId xmlns:p14="http://schemas.microsoft.com/office/powerpoint/2010/main" val="23024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100"/>
            <a:r>
              <a:rPr lang="en-US" sz="2400" i="1" dirty="0" smtClean="0"/>
              <a:t>Read: 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n-US" sz="2400" i="1" dirty="0" smtClean="0"/>
              <a:t>How </a:t>
            </a:r>
            <a:r>
              <a:rPr lang="en-US" sz="2400" i="1" dirty="0"/>
              <a:t>reliable is the collection methodology?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Who is the source of the information?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Were the statistics reported accurately?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Were they put in appropriate context?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Was the margin of error </a:t>
            </a:r>
            <a:r>
              <a:rPr lang="en-US" sz="2400" i="1" dirty="0" smtClean="0"/>
              <a:t>accurately reported</a:t>
            </a:r>
            <a:r>
              <a:rPr lang="en-US" sz="2400" i="1" dirty="0"/>
              <a:t>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Understanding Data: Exercise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77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Understanding Data Formats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Machine readable and unstructured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Scanned and computer-generated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Converting scanned images into useable formats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Converting unstructured formats into machine readable formats</a:t>
            </a:r>
            <a:endParaRPr lang="en-US" dirty="0"/>
          </a:p>
          <a:p>
            <a:r>
              <a:rPr lang="en-US" b="1" dirty="0" smtClean="0"/>
              <a:t>Understanding Data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Concepts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Causation vs Correlation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Crime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Polling and Margin of Error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Exercise</a:t>
            </a:r>
            <a:endParaRPr lang="en-US" dirty="0"/>
          </a:p>
          <a:p>
            <a:r>
              <a:rPr lang="en-US" b="1" dirty="0" smtClean="0"/>
              <a:t>Finding Data on the Web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Formats for Download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Advanced Google Searches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Election Data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 Excuses!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Exercise</a:t>
            </a:r>
            <a:endParaRPr lang="en-US" dirty="0"/>
          </a:p>
          <a:p>
            <a:r>
              <a:rPr lang="en-US" b="1" dirty="0" smtClean="0"/>
              <a:t>Summary </a:t>
            </a:r>
            <a:r>
              <a:rPr lang="en-US" b="1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Sources During the 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Official press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Official election monitor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Crowd sourcing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Exit polls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Statistics to predict outcomes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911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40675" y="0"/>
            <a:ext cx="82891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Finding Data on the Web: </a:t>
            </a:r>
          </a:p>
          <a:p>
            <a:r>
              <a:rPr lang="en-US" dirty="0" smtClean="0"/>
              <a:t>Data Formats for Download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Portable Document Format (PDF): charts that contain data but are saved in a unified document with text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Excel file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 data is saved as a table readable by Microsoft Excel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Comma separated values (CSV): Plain text file with each data separated by a comma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836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Searches</a:t>
            </a: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457200" y="851453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buClr>
                <a:schemeClr val="lt1"/>
              </a:buClr>
              <a:buSzPct val="166666"/>
            </a:pPr>
            <a:r>
              <a:rPr lang="en" dirty="0"/>
              <a:t>Type OR to find variations of the same search: </a:t>
            </a:r>
            <a:r>
              <a:rPr lang="en" dirty="0" smtClean="0"/>
              <a:t>China “elections” </a:t>
            </a:r>
            <a:r>
              <a:rPr lang="en" dirty="0"/>
              <a:t>OR </a:t>
            </a:r>
            <a:r>
              <a:rPr lang="en" dirty="0" smtClean="0"/>
              <a:t>“voting” </a:t>
            </a:r>
            <a:r>
              <a:rPr lang="en" dirty="0"/>
              <a:t>OR </a:t>
            </a:r>
            <a:r>
              <a:rPr lang="en" dirty="0" smtClean="0"/>
              <a:t>“polls”</a:t>
            </a:r>
          </a:p>
          <a:p>
            <a:pPr marL="38100" lvl="0">
              <a:buClr>
                <a:schemeClr val="lt1"/>
              </a:buClr>
              <a:buSzPct val="166666"/>
            </a:pPr>
            <a:r>
              <a:rPr lang="en" dirty="0" smtClean="0"/>
              <a:t>Use quotes to search for phrases “</a:t>
            </a:r>
            <a:r>
              <a:rPr lang="en-US" dirty="0"/>
              <a:t>Independent Election Commission of Afghanistan</a:t>
            </a:r>
            <a:r>
              <a:rPr lang="en" dirty="0" smtClean="0"/>
              <a:t>” </a:t>
            </a:r>
          </a:p>
          <a:p>
            <a:pPr marL="457200" lvl="0" indent="-419100"/>
            <a:r>
              <a:rPr lang="en" dirty="0" smtClean="0"/>
              <a:t>Narrow </a:t>
            </a:r>
            <a:r>
              <a:rPr lang="en" dirty="0"/>
              <a:t>search to </a:t>
            </a:r>
            <a:r>
              <a:rPr lang="en" dirty="0" smtClean="0"/>
              <a:t>specific website</a:t>
            </a:r>
            <a:r>
              <a:rPr lang="en" dirty="0"/>
              <a:t>: “site:url” </a:t>
            </a:r>
            <a:r>
              <a:rPr lang="en" dirty="0" smtClean="0"/>
              <a:t>Example “site:</a:t>
            </a:r>
            <a:r>
              <a:rPr lang="en-US" dirty="0"/>
              <a:t>http://www.electionguide.org</a:t>
            </a:r>
            <a:r>
              <a:rPr lang="en-US" dirty="0" smtClean="0"/>
              <a:t>/ </a:t>
            </a:r>
            <a:r>
              <a:rPr lang="en" dirty="0" smtClean="0"/>
              <a:t>Afghanistan” </a:t>
            </a:r>
          </a:p>
          <a:p>
            <a:pPr marL="457200" lvl="0" indent="-419100"/>
            <a:r>
              <a:rPr lang="en" dirty="0" smtClean="0"/>
              <a:t>Narrow </a:t>
            </a:r>
            <a:r>
              <a:rPr lang="en" dirty="0"/>
              <a:t>search to filetype: “Filetype:[extension</a:t>
            </a:r>
            <a:r>
              <a:rPr lang="en" dirty="0" smtClean="0"/>
              <a:t>]”</a:t>
            </a:r>
          </a:p>
          <a:p>
            <a:pPr marL="457200" lvl="0" indent="-419100"/>
            <a:r>
              <a:rPr lang="en" dirty="0" smtClean="0"/>
              <a:t>Example</a:t>
            </a:r>
            <a:r>
              <a:rPr lang="en" dirty="0"/>
              <a:t>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://www.worldbank.org/ </a:t>
            </a:r>
            <a:r>
              <a:rPr lang="en-US" dirty="0" smtClean="0">
                <a:hlinkClick r:id="rId4"/>
              </a:rPr>
              <a:t>Afghanistan security filetype:pdf</a:t>
            </a:r>
            <a:endParaRPr lang="en-US" dirty="0" smtClean="0"/>
          </a:p>
          <a:p>
            <a:pPr marL="457200" lvl="0" indent="-419100"/>
            <a:r>
              <a:rPr lang="en-US" dirty="0"/>
              <a:t>Also try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http://www.google.com/advanced_search</a:t>
            </a:r>
            <a:endParaRPr lang="en" u="sng" dirty="0" smtClean="0">
              <a:solidFill>
                <a:schemeClr val="hlink"/>
              </a:solidFill>
              <a:hlinkClick r:id="rId5"/>
            </a:endParaRPr>
          </a:p>
          <a:p>
            <a:pPr marL="38100" lvl="0">
              <a:buClr>
                <a:schemeClr val="lt1"/>
              </a:buClr>
              <a:buSzPct val="166666"/>
            </a:pPr>
            <a:r>
              <a:rPr lang="en" u="sng" dirty="0" smtClean="0">
                <a:solidFill>
                  <a:schemeClr val="hlink"/>
                </a:solidFill>
                <a:hlinkClick r:id="rId5"/>
              </a:rPr>
              <a:t>Google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alerts</a:t>
            </a:r>
            <a:r>
              <a:rPr lang="en" dirty="0"/>
              <a:t>: get notified about your beat</a:t>
            </a:r>
          </a:p>
        </p:txBody>
      </p:sp>
    </p:spTree>
    <p:extLst>
      <p:ext uri="{BB962C8B-B14F-4D97-AF65-F5344CB8AC3E}">
        <p14:creationId xmlns:p14="http://schemas.microsoft.com/office/powerpoint/2010/main" val="11555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861981" y="0"/>
            <a:ext cx="68678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Finding Data on the Web: </a:t>
            </a:r>
            <a:r>
              <a:rPr lang="en-US" dirty="0" err="1" smtClean="0"/>
              <a:t>Aghanistan</a:t>
            </a:r>
            <a:r>
              <a:rPr lang="en-US" dirty="0" smtClean="0"/>
              <a:t> Election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1799136" y="1137098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Independent Election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Comission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of Afghanistan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UNDP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International Foundation for Electoral Systems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National Democratic Institution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Integrity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Watch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Afghanistan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Afghanistan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Election Data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Democracy International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7" name="Content Placeholder 4"/>
          <p:cNvSpPr>
            <a:spLocks noGrp="1"/>
          </p:cNvSpPr>
          <p:nvPr>
            <p:ph sz="half" idx="2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63550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861981" y="0"/>
            <a:ext cx="68678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Finding Data: No Excuses!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799136" y="1181165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“We don’t have that data on a computer.”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High fees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Delay tactics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“Your request was unclear.”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Sending the wrong data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“Our database is too complicated to give you access.”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“Our database software is proprietary.”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“That information is protected by privacy law.”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66" y="1766465"/>
            <a:ext cx="3215923" cy="4293423"/>
          </a:xfrm>
          <a:prstGeom prst="rect">
            <a:avLst/>
          </a:prstGeom>
        </p:spPr>
      </p:pic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1646736" y="436178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very common data format 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71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256" y="220974"/>
            <a:ext cx="8993199" cy="1143000"/>
          </a:xfrm>
        </p:spPr>
        <p:txBody>
          <a:bodyPr/>
          <a:lstStyle/>
          <a:p>
            <a:r>
              <a:rPr lang="en-US" dirty="0" smtClean="0"/>
              <a:t>Finding Data on the Web: Exercise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Afghanistan election guide: everything you need to know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Afghanistan's Future: Who's Who in Pivotal Presidential Election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Spate of attacks spark Afghan election fears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256" y="220974"/>
            <a:ext cx="8993199" cy="1143000"/>
          </a:xfrm>
        </p:spPr>
        <p:txBody>
          <a:bodyPr/>
          <a:lstStyle/>
          <a:p>
            <a:r>
              <a:rPr lang="en-US" dirty="0" smtClean="0"/>
              <a:t>Finding Data on the Web: Exercise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Return to your lists of data that would enrich current election coverage</a:t>
            </a:r>
          </a:p>
          <a:p>
            <a:pPr marL="514350" indent="-514350">
              <a:buAutoNum type="arabicPeriod"/>
            </a:pPr>
            <a:r>
              <a:rPr lang="en-US" dirty="0" smtClean="0"/>
              <a:t>Search for data using databases and advanced searches.</a:t>
            </a:r>
          </a:p>
          <a:p>
            <a:pPr marL="514350" indent="-514350">
              <a:buAutoNum type="arabicPeriod"/>
            </a:pPr>
            <a:r>
              <a:rPr lang="en-US" dirty="0" smtClean="0"/>
              <a:t>Categorize the data you have by story 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Data is available in many different formats and almost always you will need to convert data to an Excel or </a:t>
            </a:r>
            <a:r>
              <a:rPr lang="en-US" dirty="0" err="1" smtClean="0"/>
              <a:t>csv</a:t>
            </a:r>
            <a:r>
              <a:rPr lang="en-US" dirty="0" smtClean="0"/>
              <a:t> file.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It is important to develop a news nose for suspicious or exaggerated data findings and ask experts to evaluate validity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Every day, more data is available online and accessible through searches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is Collected Every Time Something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Voted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Surveyed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Where is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32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Understanding Data Formats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Machine readable and unstructured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Scanned and computer-generated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Converting scanned images into useable formats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Converting unstructured formats into machine readable formats</a:t>
            </a:r>
            <a:endParaRPr lang="en-US" dirty="0"/>
          </a:p>
          <a:p>
            <a:r>
              <a:rPr lang="en-US" b="1" dirty="0" smtClean="0"/>
              <a:t>Understanding Data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Concepts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Causation vs Correlation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Crime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Polling and Margin of Error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Exercise</a:t>
            </a:r>
            <a:endParaRPr lang="en-US" dirty="0"/>
          </a:p>
          <a:p>
            <a:r>
              <a:rPr lang="en-US" b="1" dirty="0" smtClean="0"/>
              <a:t>Finding Data on the Web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Formats for Download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Advanced Google Searches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Election Data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 Excuses!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Exercise</a:t>
            </a:r>
            <a:endParaRPr lang="en-US" dirty="0"/>
          </a:p>
          <a:p>
            <a:r>
              <a:rPr lang="en-US" b="1" dirty="0" smtClean="0"/>
              <a:t>Summary </a:t>
            </a:r>
            <a:r>
              <a:rPr lang="en-US" b="1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-169748"/>
            <a:ext cx="6867838" cy="1143000"/>
          </a:xfrm>
        </p:spPr>
        <p:txBody>
          <a:bodyPr/>
          <a:lstStyle/>
          <a:p>
            <a:r>
              <a:rPr lang="en-US" dirty="0" smtClean="0"/>
              <a:t>Understanding Data Formats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191536"/>
            <a:ext cx="6089720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readable</a:t>
            </a:r>
          </a:p>
          <a:p>
            <a:r>
              <a:rPr lang="en-US" sz="2800" dirty="0"/>
              <a:t>CSV (comma-separated values) or </a:t>
            </a:r>
            <a:r>
              <a:rPr lang="en-US" sz="2800" dirty="0" err="1"/>
              <a:t>TSV</a:t>
            </a:r>
            <a:r>
              <a:rPr lang="en-US" sz="2800" dirty="0"/>
              <a:t> (tab-separated values</a:t>
            </a:r>
            <a:r>
              <a:rPr lang="en-US" sz="2800" dirty="0" smtClean="0"/>
              <a:t>), Excel (.</a:t>
            </a:r>
            <a:r>
              <a:rPr lang="en-US" sz="2800" dirty="0" err="1" smtClean="0"/>
              <a:t>xls</a:t>
            </a:r>
            <a:r>
              <a:rPr lang="en-US" sz="2800" dirty="0" smtClean="0"/>
              <a:t>)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Unstructured</a:t>
            </a:r>
          </a:p>
          <a:p>
            <a:r>
              <a:rPr lang="en-US" sz="2800" dirty="0"/>
              <a:t>(PDF, Word) and bitmap images (GIF, JPEG, </a:t>
            </a:r>
            <a:r>
              <a:rPr lang="en-US" sz="2800" dirty="0" err="1"/>
              <a:t>PNG</a:t>
            </a:r>
            <a:r>
              <a:rPr lang="en-US" sz="2800" dirty="0"/>
              <a:t>, </a:t>
            </a:r>
            <a:r>
              <a:rPr lang="en-US" sz="2800" dirty="0" smtClean="0"/>
              <a:t>BMP)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03978"/>
            <a:ext cx="6867838" cy="1143000"/>
          </a:xfrm>
        </p:spPr>
        <p:txBody>
          <a:bodyPr/>
          <a:lstStyle/>
          <a:p>
            <a:r>
              <a:rPr lang="en-US" dirty="0" smtClean="0"/>
              <a:t>Understanding Data Formats Machine Readable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2" y="1446978"/>
            <a:ext cx="8868578" cy="467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03978"/>
            <a:ext cx="6867838" cy="1143000"/>
          </a:xfrm>
        </p:spPr>
        <p:txBody>
          <a:bodyPr/>
          <a:lstStyle/>
          <a:p>
            <a:r>
              <a:rPr lang="en-US" dirty="0" smtClean="0"/>
              <a:t>Understanding Data Formats Unstructured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5" y="1814287"/>
            <a:ext cx="7840169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-169748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hape 29"/>
          <p:cNvSpPr txBox="1">
            <a:spLocks/>
          </p:cNvSpPr>
          <p:nvPr/>
        </p:nvSpPr>
        <p:spPr>
          <a:xfrm>
            <a:off x="622453" y="725678"/>
            <a:ext cx="8229600" cy="6626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" dirty="0" smtClean="0">
                <a:solidFill>
                  <a:schemeClr val="tx2"/>
                </a:solidFill>
              </a:rPr>
              <a:t>PDFs</a:t>
            </a:r>
            <a:endParaRPr lang="en" dirty="0">
              <a:solidFill>
                <a:schemeClr val="tx2"/>
              </a:solidFill>
            </a:endParaRPr>
          </a:p>
        </p:txBody>
      </p:sp>
      <p:cxnSp>
        <p:nvCxnSpPr>
          <p:cNvPr id="7" name="Shape 31"/>
          <p:cNvCxnSpPr/>
          <p:nvPr/>
        </p:nvCxnSpPr>
        <p:spPr>
          <a:xfrm>
            <a:off x="3483550" y="1330300"/>
            <a:ext cx="2025000" cy="147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" name="Shape 32"/>
          <p:cNvCxnSpPr/>
          <p:nvPr/>
        </p:nvCxnSpPr>
        <p:spPr>
          <a:xfrm flipH="1">
            <a:off x="3251499" y="1345000"/>
            <a:ext cx="251400" cy="354599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" name="Shape 33"/>
          <p:cNvCxnSpPr/>
          <p:nvPr/>
        </p:nvCxnSpPr>
        <p:spPr>
          <a:xfrm>
            <a:off x="5508550" y="1330300"/>
            <a:ext cx="285300" cy="3501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34"/>
          <p:cNvSpPr txBox="1"/>
          <p:nvPr/>
        </p:nvSpPr>
        <p:spPr>
          <a:xfrm>
            <a:off x="1157450" y="1576875"/>
            <a:ext cx="2143199" cy="706928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>
                <a:solidFill>
                  <a:schemeClr val="tx2"/>
                </a:solidFill>
              </a:rPr>
              <a:t>Scanned </a:t>
            </a:r>
            <a:r>
              <a:rPr lang="en" sz="1800" b="1" dirty="0" smtClean="0">
                <a:solidFill>
                  <a:schemeClr val="tx2"/>
                </a:solidFill>
              </a:rPr>
              <a:t>Images (Unstructured, not searchable)</a:t>
            </a:r>
          </a:p>
          <a:p>
            <a:pPr lvl="0" rtl="0">
              <a:buNone/>
            </a:pPr>
            <a:endParaRPr lang="en" sz="1800" b="1" dirty="0">
              <a:solidFill>
                <a:schemeClr val="tx2"/>
              </a:solidFill>
            </a:endParaRPr>
          </a:p>
        </p:txBody>
      </p:sp>
      <p:sp>
        <p:nvSpPr>
          <p:cNvPr id="11" name="Shape 35"/>
          <p:cNvSpPr txBox="1"/>
          <p:nvPr/>
        </p:nvSpPr>
        <p:spPr>
          <a:xfrm>
            <a:off x="5508550" y="1762517"/>
            <a:ext cx="2564399" cy="662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>
                <a:solidFill>
                  <a:schemeClr val="tx2"/>
                </a:solidFill>
              </a:rPr>
              <a:t>Computer-generated (searchable)</a:t>
            </a:r>
          </a:p>
          <a:p>
            <a:endParaRPr lang="en" sz="1800" b="1" dirty="0">
              <a:solidFill>
                <a:schemeClr val="tx2"/>
              </a:solidFill>
            </a:endParaRPr>
          </a:p>
        </p:txBody>
      </p:sp>
      <p:pic>
        <p:nvPicPr>
          <p:cNvPr id="16" name="Shape 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21175" y="2535477"/>
            <a:ext cx="1847850" cy="2609850"/>
          </a:xfrm>
          <a:prstGeom prst="rect">
            <a:avLst/>
          </a:prstGeom>
        </p:spPr>
      </p:pic>
      <p:pic>
        <p:nvPicPr>
          <p:cNvPr id="17" name="Shape 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222870" y="3955375"/>
            <a:ext cx="1914525" cy="2686050"/>
          </a:xfrm>
          <a:prstGeom prst="rect">
            <a:avLst/>
          </a:prstGeom>
        </p:spPr>
      </p:pic>
      <p:sp>
        <p:nvSpPr>
          <p:cNvPr id="18" name="Shape 42"/>
          <p:cNvSpPr txBox="1"/>
          <p:nvPr/>
        </p:nvSpPr>
        <p:spPr>
          <a:xfrm>
            <a:off x="4232008" y="3182969"/>
            <a:ext cx="2143199" cy="350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 smtClean="0">
                <a:solidFill>
                  <a:schemeClr val="tx2"/>
                </a:solidFill>
              </a:rPr>
              <a:t>Tables (Structured, searchable)</a:t>
            </a:r>
            <a:endParaRPr lang="en" sz="1800" b="1" dirty="0">
              <a:solidFill>
                <a:schemeClr val="tx2"/>
              </a:solidFill>
            </a:endParaRPr>
          </a:p>
        </p:txBody>
      </p:sp>
      <p:sp>
        <p:nvSpPr>
          <p:cNvPr id="19" name="Shape 43"/>
          <p:cNvSpPr txBox="1"/>
          <p:nvPr/>
        </p:nvSpPr>
        <p:spPr>
          <a:xfrm>
            <a:off x="6889964" y="3163225"/>
            <a:ext cx="2143199" cy="521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>
                <a:solidFill>
                  <a:schemeClr val="tx2"/>
                </a:solidFill>
              </a:rPr>
              <a:t>Complex </a:t>
            </a:r>
            <a:r>
              <a:rPr lang="en" sz="1800" b="1" dirty="0" smtClean="0">
                <a:solidFill>
                  <a:schemeClr val="tx2"/>
                </a:solidFill>
              </a:rPr>
              <a:t>formats (Unstructured, searchable)</a:t>
            </a:r>
            <a:endParaRPr lang="en" sz="1800" b="1" dirty="0">
              <a:solidFill>
                <a:schemeClr val="tx2"/>
              </a:solidFill>
            </a:endParaRPr>
          </a:p>
        </p:txBody>
      </p:sp>
      <p:pic>
        <p:nvPicPr>
          <p:cNvPr id="20" name="Shape 4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708363" y="4020763"/>
            <a:ext cx="1905000" cy="268605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3300649" y="1388377"/>
            <a:ext cx="922221" cy="374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44029" y="1424354"/>
            <a:ext cx="804231" cy="338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508550" y="2475821"/>
            <a:ext cx="539710" cy="687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89964" y="2507333"/>
            <a:ext cx="546422" cy="675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37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c276d07f-d789-4d6c-a889-e8924010ee8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35704F1712640A333B51846E545A5" ma:contentTypeVersion="3" ma:contentTypeDescription="Create a new document." ma:contentTypeScope="" ma:versionID="04017e53ddb784a7a597776bccf57d49">
  <xsd:schema xmlns:xsd="http://www.w3.org/2001/XMLSchema" xmlns:xs="http://www.w3.org/2001/XMLSchema" xmlns:p="http://schemas.microsoft.com/office/2006/metadata/properties" xmlns:ns2="c276d07f-d789-4d6c-a889-e8924010ee82" targetNamespace="http://schemas.microsoft.com/office/2006/metadata/properties" ma:root="true" ma:fieldsID="bd1f47aa7bba4ae340846ef8575f9160" ns2:_="">
    <xsd:import namespace="c276d07f-d789-4d6c-a889-e8924010ee82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6d07f-d789-4d6c-a889-e8924010ee82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Presentation"/>
          <xsd:enumeration value="Templ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34B498-D366-481A-937D-A78EF49865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87EC0-7867-4D1D-A103-812AA11CCF32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c276d07f-d789-4d6c-a889-e8924010ee82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BA311A1-8E74-4F65-85D5-15A2C759C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76d07f-d789-4d6c-a889-e8924010e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</TotalTime>
  <Words>1595</Words>
  <Application>Microsoft Office PowerPoint</Application>
  <PresentationFormat>On-screen Show (4:3)</PresentationFormat>
  <Paragraphs>227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Calibri</vt:lpstr>
      <vt:lpstr>Courier New</vt:lpstr>
      <vt:lpstr>Wingdings</vt:lpstr>
      <vt:lpstr>Office Theme</vt:lpstr>
      <vt:lpstr>Data Journalism for Elections</vt:lpstr>
      <vt:lpstr>Finding Data For Elections</vt:lpstr>
      <vt:lpstr>A very common data format …</vt:lpstr>
      <vt:lpstr>Where is Data</vt:lpstr>
      <vt:lpstr>Contents</vt:lpstr>
      <vt:lpstr>Understanding Data Formats</vt:lpstr>
      <vt:lpstr>Understanding Data Formats Machine Readable</vt:lpstr>
      <vt:lpstr>Understanding Data Formats Unstructured</vt:lpstr>
      <vt:lpstr>Understanding Data Formats</vt:lpstr>
      <vt:lpstr>Understanding Data Formats: Machine-generated PDFs</vt:lpstr>
      <vt:lpstr>Understanding Data Formats: Scanned Images</vt:lpstr>
      <vt:lpstr>Understanding Data Formats: Unstructured</vt:lpstr>
      <vt:lpstr>Understanding Data Formats: Unstructured: Scraper Wiki</vt:lpstr>
      <vt:lpstr>Contents</vt:lpstr>
      <vt:lpstr>Understanding Data: Questions to Ask</vt:lpstr>
      <vt:lpstr>Understanding Data: Concepts</vt:lpstr>
      <vt:lpstr>Understanding Data: Causation vs. Correlation</vt:lpstr>
      <vt:lpstr>Understanding Data: Crime Data</vt:lpstr>
      <vt:lpstr>Understanding Data: Crime Data</vt:lpstr>
      <vt:lpstr>Understanding Data: Polling &amp; Margin of Error</vt:lpstr>
      <vt:lpstr>Understanding Data: Polling &amp; Margin of Error</vt:lpstr>
      <vt:lpstr>Understanding Data: Why is Margin of Error Important?</vt:lpstr>
      <vt:lpstr>Understanding Data: Exercise</vt:lpstr>
      <vt:lpstr>Contents</vt:lpstr>
      <vt:lpstr>Finding Data on the Web</vt:lpstr>
      <vt:lpstr>PowerPoint Presentation</vt:lpstr>
      <vt:lpstr>Finding Data: Advanced Google Searches</vt:lpstr>
      <vt:lpstr>PowerPoint Presentation</vt:lpstr>
      <vt:lpstr>PowerPoint Presentation</vt:lpstr>
      <vt:lpstr>Finding Data on the Web: Exercise</vt:lpstr>
      <vt:lpstr>Finding Data on the Web: Exercise</vt:lpstr>
      <vt:lpstr>Summary &amp;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Phommavog</dc:creator>
  <cp:keywords/>
  <cp:lastModifiedBy>Eva Constantaras</cp:lastModifiedBy>
  <cp:revision>97</cp:revision>
  <dcterms:created xsi:type="dcterms:W3CDTF">2012-01-25T18:54:33Z</dcterms:created>
  <dcterms:modified xsi:type="dcterms:W3CDTF">2014-05-16T10:40:13Z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400</vt:r8>
  </property>
  <property fmtid="{D5CDD505-2E9C-101B-9397-08002B2CF9AE}" pid="3" name="ContentTypeId">
    <vt:lpwstr>0x0101004AA35704F1712640A333B51846E545A5</vt:lpwstr>
  </property>
</Properties>
</file>