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9"/>
  </p:notes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1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16104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7393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5912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3917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5998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0293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1355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4898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7333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8626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9667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8889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0269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7250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9462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1456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1343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408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lt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week.com/articles/2013-11-27/pollution-threatens-china-s-ambitious-water-transfer-projec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orbes.com/sites/ywang/2013/12/10/chinas-south-north-water-diversion-project-starts-to-supply-water/" TargetMode="External"/><Relationship Id="rId4" Type="http://schemas.openxmlformats.org/officeDocument/2006/relationships/hyperlink" Target="http://thinkprogress.org/climate/2013/11/26/2981521/china-environment-pollution-government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ho.int/foodsafety/foscollab_dashboards/en/index.html" TargetMode="External"/><Relationship Id="rId13" Type="http://schemas.openxmlformats.org/officeDocument/2006/relationships/hyperlink" Target="http://www.transparency.org/research/cpi/overview" TargetMode="External"/><Relationship Id="rId3" Type="http://schemas.openxmlformats.org/officeDocument/2006/relationships/hyperlink" Target="http://data.worldbank.org/" TargetMode="External"/><Relationship Id="rId7" Type="http://schemas.openxmlformats.org/officeDocument/2006/relationships/hyperlink" Target="http://www.who.int/research/en/" TargetMode="External"/><Relationship Id="rId12" Type="http://schemas.openxmlformats.org/officeDocument/2006/relationships/hyperlink" Target="http://www.aiddata.org/content/inde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fricaopendata.org/" TargetMode="External"/><Relationship Id="rId11" Type="http://schemas.openxmlformats.org/officeDocument/2006/relationships/hyperlink" Target="http://geodata.grid.unep.ch/" TargetMode="External"/><Relationship Id="rId5" Type="http://schemas.openxmlformats.org/officeDocument/2006/relationships/hyperlink" Target="http://www.wri.org/" TargetMode="External"/><Relationship Id="rId15" Type="http://schemas.openxmlformats.org/officeDocument/2006/relationships/hyperlink" Target="http://www.gapminder.org/data/" TargetMode="External"/><Relationship Id="rId10" Type="http://schemas.openxmlformats.org/officeDocument/2006/relationships/hyperlink" Target="http://datos.fundacionctic.org/sandbox/catalog/faceted/" TargetMode="External"/><Relationship Id="rId4" Type="http://schemas.openxmlformats.org/officeDocument/2006/relationships/hyperlink" Target="http://data.un.org/DataMartInfo.aspx" TargetMode="External"/><Relationship Id="rId9" Type="http://schemas.openxmlformats.org/officeDocument/2006/relationships/hyperlink" Target="http://www.prb.org/DataFinder.aspx" TargetMode="External"/><Relationship Id="rId14" Type="http://schemas.openxmlformats.org/officeDocument/2006/relationships/hyperlink" Target="http://www.landmatrix.org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hntedesco.net/blog/2012/06/21/how-to-solve-impossible-problems-daniel-russells-awesome-google-search-technique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oogle.com/alerts" TargetMode="External"/><Relationship Id="rId4" Type="http://schemas.openxmlformats.org/officeDocument/2006/relationships/hyperlink" Target="http://www.chinadaily.com.cn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week.com/articles/2013-11-27/pollution-threatens-china-s-ambitious-water-transfer-projec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orbes.com/sites/ywang/2013/12/10/chinas-south-north-water-diversion-project-starts-to-supply-water/" TargetMode="External"/><Relationship Id="rId4" Type="http://schemas.openxmlformats.org/officeDocument/2006/relationships/hyperlink" Target="http://thinkprogress.org/climate/2013/11/26/2981521/china-environment-pollution-governmen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guardia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twaweza.org/uploads/flash/budget-visualization-kenya-000/Kenya.html" TargetMode="External"/><Relationship Id="rId3" Type="http://schemas.openxmlformats.org/officeDocument/2006/relationships/hyperlink" Target="http://www.indiaspend.com/sectors/down-the-drain-indias-costly-and-losing-irrigation-battle" TargetMode="External"/><Relationship Id="rId7" Type="http://schemas.openxmlformats.org/officeDocument/2006/relationships/hyperlink" Target="http://infoamazonia.org/maps/deforestatio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indmyschool.co.ke/" TargetMode="External"/><Relationship Id="rId5" Type="http://schemas.openxmlformats.org/officeDocument/2006/relationships/hyperlink" Target="http://www.foodsafetynews.com/2013/12/consumer-reports-gut-bacteria-on-97-percent-of-retail-chicken/#.UrqETfQW3dA" TargetMode="External"/><Relationship Id="rId10" Type="http://schemas.openxmlformats.org/officeDocument/2006/relationships/hyperlink" Target="http://interactivos.lanacion.com.ar/censo/#Hogares_Total-intercensal" TargetMode="External"/><Relationship Id="rId4" Type="http://schemas.openxmlformats.org/officeDocument/2006/relationships/hyperlink" Target="http://www.indiaspend.com/sectors/rich-poor-gap-widens-in-urban-rural-india-45473" TargetMode="External"/><Relationship Id="rId9" Type="http://schemas.openxmlformats.org/officeDocument/2006/relationships/hyperlink" Target="http://alirebaie.wordpress.com/2013/08/01/crime-in-oman-visualized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ij.org/offshor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nvestigativedashboard.org/business_registrie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therjones.com/environment/2011/09/what-you-need-know-about-famine-horn-africa-background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bc.net.au/news/specials/coal-seam-gas-by-the-number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Finding Stories in Data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Where to Begin?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Exercise: What Data is Missing?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 rtl="0">
              <a:buClr>
                <a:schemeClr val="lt1"/>
              </a:buClr>
              <a:buSzPct val="166666"/>
              <a:buNone/>
            </a:pPr>
            <a:r>
              <a:rPr lang="en" dirty="0" smtClean="0"/>
              <a:t>Choose a recent water story:</a:t>
            </a:r>
            <a:endParaRPr lang="en" dirty="0"/>
          </a:p>
          <a:p>
            <a:pPr marL="457200" lvl="0" indent="-419100"/>
            <a:r>
              <a:rPr lang="en-US" dirty="0">
                <a:hlinkClick r:id="rId3"/>
              </a:rPr>
              <a:t>Pollution Threatens China’s Ambitious Water-Transfer </a:t>
            </a:r>
            <a:r>
              <a:rPr lang="en-US" dirty="0" smtClean="0">
                <a:hlinkClick r:id="rId3"/>
              </a:rPr>
              <a:t>Project</a:t>
            </a:r>
            <a:endParaRPr lang="en-US" dirty="0" smtClean="0"/>
          </a:p>
          <a:p>
            <a:pPr marL="457200" lvl="0" indent="-419100"/>
            <a:r>
              <a:rPr lang="en-US" dirty="0">
                <a:hlinkClick r:id="rId4"/>
              </a:rPr>
              <a:t>Inside China’s Desperate Effort To Control Pollution — Before It’s Too </a:t>
            </a:r>
            <a:r>
              <a:rPr lang="en-US" dirty="0" smtClean="0">
                <a:hlinkClick r:id="rId4"/>
              </a:rPr>
              <a:t>Late</a:t>
            </a:r>
            <a:endParaRPr lang="en-US" dirty="0" smtClean="0"/>
          </a:p>
          <a:p>
            <a:pPr marL="457200" lvl="0" indent="-419100"/>
            <a:r>
              <a:rPr lang="en-US" dirty="0">
                <a:hlinkClick r:id="rId5"/>
              </a:rPr>
              <a:t>China's South-North Water Diversion Project Starts To Supply Water</a:t>
            </a:r>
            <a:endParaRPr lang="en-US" dirty="0"/>
          </a:p>
          <a:p>
            <a:pPr marL="457200" lvl="0" indent="-419100"/>
            <a:endParaRPr lang="en-US" dirty="0" smtClean="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Exercise: What Data is Missing?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 smtClean="0"/>
              <a:t>Write down the author’s hypothesis</a:t>
            </a:r>
            <a:endParaRPr lang="en" dirty="0"/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List </a:t>
            </a:r>
            <a:r>
              <a:rPr lang="en" dirty="0" smtClean="0"/>
              <a:t>the data that the author used to prove or disprove the hypothesis</a:t>
            </a:r>
            <a:endParaRPr lang="en" dirty="0"/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 smtClean="0"/>
              <a:t>Write down a deeper hypothesis that would either put the problem in context, explore contributing factors or quantify impact</a:t>
            </a:r>
            <a:endParaRPr lang="en" dirty="0"/>
          </a:p>
          <a:p>
            <a:pPr marL="457200" lvl="0" indent="-4191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 smtClean="0"/>
              <a:t>List the questions that your story with richer data would answer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07528186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Theories to be explored: databases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531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World Bank Data</a:t>
            </a:r>
          </a:p>
          <a:p>
            <a:pPr lvl="0" rtl="0"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United Nations Data</a:t>
            </a:r>
          </a:p>
          <a:p>
            <a:pPr lvl="0" rtl="0">
              <a:buNone/>
            </a:pPr>
            <a:r>
              <a:rPr lang="en" u="sng" dirty="0" smtClean="0">
                <a:solidFill>
                  <a:schemeClr val="hlink"/>
                </a:solidFill>
                <a:hlinkClick r:id="rId5"/>
              </a:rPr>
              <a:t>World Research Institute</a:t>
            </a:r>
            <a:endParaRPr lang="en" u="sng" dirty="0">
              <a:solidFill>
                <a:schemeClr val="hlink"/>
              </a:solidFill>
              <a:hlinkClick r:id="rId6"/>
            </a:endParaRPr>
          </a:p>
          <a:p>
            <a:pPr lvl="0" rtl="0">
              <a:buNone/>
            </a:pPr>
            <a:r>
              <a:rPr lang="en" u="sng" dirty="0">
                <a:solidFill>
                  <a:schemeClr val="hlink"/>
                </a:solidFill>
                <a:hlinkClick r:id="rId7"/>
              </a:rPr>
              <a:t>World Health Organization Data</a:t>
            </a:r>
          </a:p>
          <a:p>
            <a:pPr lvl="0" rtl="0">
              <a:buNone/>
            </a:pPr>
            <a:r>
              <a:rPr lang="en" u="sng" dirty="0" smtClean="0">
                <a:solidFill>
                  <a:schemeClr val="hlink"/>
                </a:solidFill>
                <a:hlinkClick r:id="rId8"/>
              </a:rPr>
              <a:t>World Bank Food Safety Data</a:t>
            </a:r>
            <a:endParaRPr lang="en" u="sng" dirty="0">
              <a:solidFill>
                <a:schemeClr val="hlink"/>
              </a:solidFill>
              <a:hlinkClick r:id="rId9"/>
            </a:endParaRPr>
          </a:p>
          <a:p>
            <a:pPr lvl="0" rtl="0">
              <a:buNone/>
            </a:pPr>
            <a:r>
              <a:rPr lang="en" u="sng" dirty="0">
                <a:solidFill>
                  <a:schemeClr val="hlink"/>
                </a:solidFill>
                <a:hlinkClick r:id="rId10"/>
              </a:rPr>
              <a:t>Open Data Catalogue</a:t>
            </a:r>
          </a:p>
          <a:p>
            <a:pPr lvl="0" rtl="0">
              <a:buNone/>
            </a:pPr>
            <a:r>
              <a:rPr lang="en" u="sng" dirty="0" smtClean="0">
                <a:solidFill>
                  <a:schemeClr val="hlink"/>
                </a:solidFill>
                <a:hlinkClick r:id="rId11"/>
              </a:rPr>
              <a:t>UNEP Data</a:t>
            </a:r>
            <a:endParaRPr lang="en" u="sng" dirty="0">
              <a:solidFill>
                <a:schemeClr val="hlink"/>
              </a:solidFill>
              <a:hlinkClick r:id="rId12"/>
            </a:endParaRPr>
          </a:p>
          <a:p>
            <a:pPr lvl="0" rtl="0">
              <a:buNone/>
            </a:pPr>
            <a:r>
              <a:rPr lang="en" u="sng" dirty="0">
                <a:solidFill>
                  <a:schemeClr val="hlink"/>
                </a:solidFill>
                <a:hlinkClick r:id="rId13"/>
              </a:rPr>
              <a:t>Transparency International Corruption Index</a:t>
            </a:r>
          </a:p>
          <a:p>
            <a:pPr lvl="0" rtl="0">
              <a:buNone/>
            </a:pPr>
            <a:r>
              <a:rPr lang="en" u="sng" dirty="0">
                <a:solidFill>
                  <a:schemeClr val="hlink"/>
                </a:solidFill>
                <a:hlinkClick r:id="rId14"/>
              </a:rPr>
              <a:t>Land Ownership Database</a:t>
            </a:r>
          </a:p>
          <a:p>
            <a:pPr lvl="0" rtl="0">
              <a:buNone/>
            </a:pPr>
            <a:r>
              <a:rPr lang="en" u="sng" dirty="0">
                <a:solidFill>
                  <a:schemeClr val="hlink"/>
                </a:solidFill>
                <a:hlinkClick r:id="rId15"/>
              </a:rPr>
              <a:t>Gapminder World</a:t>
            </a:r>
          </a:p>
          <a:p>
            <a:endParaRPr lang="en" u="sng" dirty="0">
              <a:solidFill>
                <a:schemeClr val="hlink"/>
              </a:solidFill>
              <a:hlinkClick r:id="rId15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Finding Data on the Web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Data formats for download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Portable Document Format (PDF): charts that contain data but are saved in a unified document with text</a:t>
            </a:r>
          </a:p>
          <a:p>
            <a:pPr marL="457200" lvl="0" indent="-419100" rtl="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Excel file (xls): data is saved as a table readable by Microsoft Excel </a:t>
            </a:r>
          </a:p>
          <a:p>
            <a:pPr marL="457200" lvl="0" indent="-419100" rtl="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Comma separated values (CSV): Plain text file with each data separated by a comma</a:t>
            </a:r>
          </a:p>
          <a:p>
            <a:endParaRPr lang="en"/>
          </a:p>
          <a:p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Advanced Google Searches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417637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Type OR to find variations of the same search: </a:t>
            </a:r>
            <a:r>
              <a:rPr lang="en" dirty="0" smtClean="0"/>
              <a:t>China “pollution” </a:t>
            </a:r>
            <a:r>
              <a:rPr lang="en" dirty="0"/>
              <a:t>OR </a:t>
            </a:r>
            <a:r>
              <a:rPr lang="en" dirty="0" smtClean="0"/>
              <a:t>“air quality” </a:t>
            </a:r>
            <a:r>
              <a:rPr lang="en" dirty="0"/>
              <a:t>OR </a:t>
            </a:r>
            <a:r>
              <a:rPr lang="en" dirty="0" smtClean="0"/>
              <a:t>“contamination”</a:t>
            </a:r>
            <a:endParaRPr lang="en" dirty="0"/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Use quotes to search for phrases</a:t>
            </a:r>
          </a:p>
          <a:p>
            <a:pPr marL="457200" lvl="0" indent="-419100"/>
            <a:r>
              <a:rPr lang="en" dirty="0"/>
              <a:t>Narrow search to </a:t>
            </a:r>
            <a:r>
              <a:rPr lang="en" dirty="0" smtClean="0"/>
              <a:t>specific website</a:t>
            </a:r>
            <a:r>
              <a:rPr lang="en" dirty="0"/>
              <a:t>: “site:url” Example “</a:t>
            </a:r>
            <a:r>
              <a:rPr lang="en" dirty="0" smtClean="0"/>
              <a:t>site:</a:t>
            </a:r>
            <a:r>
              <a:rPr lang="en-US" dirty="0">
                <a:hlinkClick r:id="rId4"/>
              </a:rPr>
              <a:t>http://www.chinadaily.com.cn/</a:t>
            </a:r>
            <a:r>
              <a:rPr lang="en" dirty="0" smtClean="0"/>
              <a:t> environment” </a:t>
            </a:r>
            <a:endParaRPr lang="en" dirty="0"/>
          </a:p>
          <a:p>
            <a:pPr marL="457200" lvl="0" indent="-419100"/>
            <a:r>
              <a:rPr lang="en" dirty="0"/>
              <a:t>Narrow search to filetype: “Filetype:[extension]” Example: </a:t>
            </a:r>
            <a:r>
              <a:rPr lang="en" dirty="0" smtClean="0"/>
              <a:t>“</a:t>
            </a:r>
            <a:r>
              <a:rPr lang="en-US" dirty="0" err="1"/>
              <a:t>site:fao.org</a:t>
            </a:r>
            <a:r>
              <a:rPr lang="en-US" dirty="0"/>
              <a:t> china </a:t>
            </a:r>
            <a:r>
              <a:rPr lang="en-US" dirty="0" err="1"/>
              <a:t>filetype:pdf</a:t>
            </a:r>
            <a:r>
              <a:rPr lang="en" dirty="0" smtClean="0"/>
              <a:t>”</a:t>
            </a:r>
            <a:endParaRPr lang="en" dirty="0"/>
          </a:p>
          <a:p>
            <a:pPr marL="457200" lvl="0" indent="-4191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Google alerts</a:t>
            </a:r>
            <a:r>
              <a:rPr lang="en" dirty="0"/>
              <a:t>: get notified about your beat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Data sources online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Advanced search techniques to find data in the deep web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Scraping databases in html format using tools like </a:t>
            </a:r>
            <a:r>
              <a:rPr lang="en" dirty="0" smtClean="0"/>
              <a:t>Import.io</a:t>
            </a:r>
            <a:endParaRPr lang="en" dirty="0"/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Converting documents like PDFs into a more useable format</a:t>
            </a:r>
          </a:p>
          <a:p>
            <a:pPr marL="457200" lvl="0" indent="-4191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Pulling information from </a:t>
            </a:r>
            <a:r>
              <a:rPr lang="en" dirty="0" smtClean="0"/>
              <a:t>Application Programming Interfaces (APIs</a:t>
            </a:r>
            <a:r>
              <a:rPr lang="en" dirty="0"/>
              <a:t>), which automatically updates a database with new data pulled from the web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Exercise: Finding </a:t>
            </a:r>
            <a:r>
              <a:rPr lang="en" dirty="0" smtClean="0"/>
              <a:t>Water </a:t>
            </a:r>
            <a:r>
              <a:rPr lang="en" dirty="0"/>
              <a:t>Data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/>
            <a:r>
              <a:rPr lang="en" dirty="0" smtClean="0"/>
              <a:t>Return to: </a:t>
            </a:r>
          </a:p>
          <a:p>
            <a:pPr marL="457200" lvl="0" indent="-419100"/>
            <a:r>
              <a:rPr lang="en-US" dirty="0" smtClean="0">
                <a:hlinkClick r:id="rId3"/>
              </a:rPr>
              <a:t>Pollution </a:t>
            </a:r>
            <a:r>
              <a:rPr lang="en-US" dirty="0">
                <a:hlinkClick r:id="rId3"/>
              </a:rPr>
              <a:t>Threatens China’s Ambitious Water-Transfer Project</a:t>
            </a:r>
            <a:endParaRPr lang="en-US" dirty="0"/>
          </a:p>
          <a:p>
            <a:pPr marL="457200" lvl="0" indent="-419100"/>
            <a:r>
              <a:rPr lang="en-US" dirty="0">
                <a:hlinkClick r:id="rId4"/>
              </a:rPr>
              <a:t>Inside China’s Desperate Effort To Control Pollution — Before It’s Too Late</a:t>
            </a:r>
            <a:endParaRPr lang="en-US" dirty="0"/>
          </a:p>
          <a:p>
            <a:pPr marL="457200" lvl="0" indent="-419100"/>
            <a:r>
              <a:rPr lang="en-US" dirty="0">
                <a:hlinkClick r:id="rId5"/>
              </a:rPr>
              <a:t>China's South-North Water Diversion Project Starts To Supply Water</a:t>
            </a:r>
            <a:endParaRPr lang="en-US" dirty="0"/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 smtClean="0"/>
              <a:t>Find data to enrich the stories</a:t>
            </a:r>
            <a:r>
              <a:rPr lang="en" dirty="0"/>
              <a:t> </a:t>
            </a:r>
            <a:r>
              <a:rPr lang="en" dirty="0" smtClean="0"/>
              <a:t>and </a:t>
            </a:r>
            <a:r>
              <a:rPr lang="en" dirty="0"/>
              <a:t>proves or disproves your hypothesis.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/>
        </p:nvSpPr>
        <p:spPr>
          <a:xfrm>
            <a:off x="6813650" y="6237225"/>
            <a:ext cx="2010299" cy="325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u="sng" dirty="0">
                <a:solidFill>
                  <a:srgbClr val="FFFFFF"/>
                </a:solidFill>
                <a:hlinkClick r:id="rId3"/>
              </a:rPr>
              <a:t>www.th</a:t>
            </a:r>
            <a:r>
              <a:rPr lang="en" dirty="0">
                <a:solidFill>
                  <a:srgbClr val="FFFFFF"/>
                </a:solidFill>
                <a:hlinkClick r:id="rId3"/>
              </a:rPr>
              <a:t>eguardian.com</a:t>
            </a:r>
            <a:endParaRPr lang="en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943" y="0"/>
            <a:ext cx="4228113" cy="6858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390525"/>
            <a:ext cx="78105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19595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Sources of data story ideas</a:t>
            </a:r>
          </a:p>
        </p:txBody>
      </p:sp>
      <p:pic>
        <p:nvPicPr>
          <p:cNvPr id="36" name="Shape 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93425" y="1452825"/>
            <a:ext cx="8293374" cy="3584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Recurring Events: data releases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solidFill>
            <a:srgbClr val="980000"/>
          </a:solidFill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FFFFFF"/>
              </a:buClr>
              <a:buSzPct val="166666"/>
              <a:buFont typeface="Arial"/>
              <a:buChar char="•"/>
            </a:pPr>
            <a:r>
              <a:rPr lang="en" dirty="0" smtClean="0">
                <a:solidFill>
                  <a:srgbClr val="FFFFFF"/>
                </a:solidFill>
              </a:rPr>
              <a:t>Government Reports: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Down the Drain: India’s Costly Irrigation Battle</a:t>
            </a:r>
            <a:endParaRPr lang="en" u="sng" dirty="0">
              <a:solidFill>
                <a:schemeClr val="hlink"/>
              </a:solidFill>
              <a:hlinkClick r:id="rId4"/>
            </a:endParaRP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 smtClean="0">
                <a:solidFill>
                  <a:srgbClr val="FFFFFF"/>
                </a:solidFill>
              </a:rPr>
              <a:t>Consumer Reports: </a:t>
            </a:r>
            <a:r>
              <a:rPr lang="en" dirty="0" smtClean="0">
                <a:solidFill>
                  <a:srgbClr val="FFFFFF"/>
                </a:solidFill>
                <a:hlinkClick r:id="rId5"/>
              </a:rPr>
              <a:t>Bacteria on Chicken Breasts</a:t>
            </a:r>
            <a:endParaRPr lang="en" u="sng" dirty="0">
              <a:solidFill>
                <a:schemeClr val="hlink"/>
              </a:solidFill>
              <a:hlinkClick r:id="rId6"/>
            </a:endParaRPr>
          </a:p>
          <a:p>
            <a:pPr marL="457200" lvl="0" indent="-419100" rtl="0">
              <a:buClr>
                <a:srgbClr val="FFFFFF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rgbClr val="FFFFFF"/>
                </a:solidFill>
              </a:rPr>
              <a:t> </a:t>
            </a:r>
            <a:r>
              <a:rPr lang="en" dirty="0" smtClean="0">
                <a:solidFill>
                  <a:srgbClr val="FFFFFF"/>
                </a:solidFill>
              </a:rPr>
              <a:t>Deforestation reports: </a:t>
            </a:r>
            <a:r>
              <a:rPr lang="en" dirty="0" smtClean="0">
                <a:solidFill>
                  <a:srgbClr val="FFFFFF"/>
                </a:solidFill>
                <a:hlinkClick r:id="rId7"/>
              </a:rPr>
              <a:t>InfoAmazonia Deforestation Map</a:t>
            </a:r>
            <a:endParaRPr lang="en" u="sng" dirty="0">
              <a:solidFill>
                <a:schemeClr val="hlink"/>
              </a:solidFill>
              <a:hlinkClick r:id="rId8"/>
            </a:endParaRPr>
          </a:p>
          <a:p>
            <a:pPr marL="457200" lvl="0" indent="-419100" rtl="0">
              <a:buClr>
                <a:srgbClr val="FFFFFF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rgbClr val="FFFFFF"/>
                </a:solidFill>
              </a:rPr>
              <a:t>Crime statistics: Oman’s first release of crime data: </a:t>
            </a:r>
            <a:r>
              <a:rPr lang="en" u="sng" dirty="0">
                <a:solidFill>
                  <a:schemeClr val="hlink"/>
                </a:solidFill>
                <a:hlinkClick r:id="rId9"/>
              </a:rPr>
              <a:t>Crime in Oman Visualized</a:t>
            </a:r>
          </a:p>
          <a:p>
            <a:pPr marL="457200" lvl="0" indent="-419100">
              <a:buClr>
                <a:srgbClr val="FFFFFF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rgbClr val="FFFFFF"/>
                </a:solidFill>
              </a:rPr>
              <a:t>Argentina Census: </a:t>
            </a:r>
            <a:r>
              <a:rPr lang="en" u="sng" dirty="0">
                <a:solidFill>
                  <a:schemeClr val="hlink"/>
                </a:solidFill>
                <a:hlinkClick r:id="rId10"/>
              </a:rPr>
              <a:t>Census Project Argentina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Brainstorm: What is the news </a:t>
            </a:r>
            <a:r>
              <a:rPr lang="en" dirty="0" smtClean="0"/>
              <a:t>hook for food safety or the environment?</a:t>
            </a:r>
            <a:endParaRPr lang="en" dirty="0"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 smtClean="0"/>
              <a:t>Daily air quality reports?</a:t>
            </a:r>
            <a:endParaRPr lang="en" dirty="0"/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 smtClean="0"/>
              <a:t>Water quality studies?</a:t>
            </a:r>
            <a:endParaRPr lang="en" dirty="0"/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 smtClean="0"/>
              <a:t>Draught and food security research?</a:t>
            </a:r>
            <a:endParaRPr lang="en" dirty="0"/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Demographic information?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Government budgetary reports?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Agricultural research?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What other kinds of press releases to you receive related to data?  What is the news angle for digging into the data?</a:t>
            </a:r>
          </a:p>
          <a:p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Sent data … sometimes you get lucky!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Offshore Leaks</a:t>
            </a:r>
            <a:r>
              <a:rPr lang="en" dirty="0"/>
              <a:t>: A leaked hard drive of 2.5 million documents about offshore bank accounts to the International Consortium of Investigative Journalists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 </a:t>
            </a:r>
            <a:r>
              <a:rPr lang="en" dirty="0" smtClean="0">
                <a:hlinkClick r:id="rId4"/>
              </a:rPr>
              <a:t>Investigative Dashboard</a:t>
            </a:r>
            <a:r>
              <a:rPr lang="en" dirty="0" smtClean="0"/>
              <a:t>: Lists of international business databases.</a:t>
            </a:r>
            <a:endParaRPr lang="en" dirty="0"/>
          </a:p>
          <a:p>
            <a:pPr marL="457200" lvl="0" indent="-4191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Both databases are now public: open data push extends to leaked data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Breaking News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Data collection: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Crowd-sourcing via Ushahidi-type platforms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Citizen media </a:t>
            </a:r>
            <a:r>
              <a:rPr lang="en" dirty="0" smtClean="0"/>
              <a:t>contributions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 smtClean="0"/>
              <a:t>Sensor data for environmental catstrophes</a:t>
            </a:r>
            <a:endParaRPr lang="en" dirty="0"/>
          </a:p>
          <a:p>
            <a:endParaRPr lang="en" dirty="0"/>
          </a:p>
          <a:p>
            <a:pPr lvl="0" rtl="0">
              <a:buNone/>
            </a:pPr>
            <a:r>
              <a:rPr lang="en" dirty="0"/>
              <a:t>Risks: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Selection bias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Verification process</a:t>
            </a:r>
          </a:p>
          <a:p>
            <a:pPr marL="457200" lvl="0" indent="-4191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Context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Breaking news: data enriches story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/>
            <a:r>
              <a:rPr lang="en" dirty="0" smtClean="0"/>
              <a:t>Mother </a:t>
            </a:r>
            <a:r>
              <a:rPr lang="en" dirty="0"/>
              <a:t>Jones: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What you Need to Know about the Horn of Africa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Famine</a:t>
            </a:r>
            <a:endParaRPr lang="en" u="sng" dirty="0">
              <a:solidFill>
                <a:schemeClr val="hlink"/>
              </a:solidFill>
              <a:hlinkClick r:id="rId3"/>
            </a:endParaRP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Infoamazonia: </a:t>
            </a:r>
            <a:r>
              <a:rPr lang="en" u="sng" dirty="0">
                <a:solidFill>
                  <a:schemeClr val="hlink"/>
                </a:solidFill>
              </a:rPr>
              <a:t>Hydroelectrics of Tapajos in a map, numbers and graphs</a:t>
            </a:r>
          </a:p>
          <a:p>
            <a:r>
              <a:rPr lang="en" dirty="0" smtClean="0"/>
              <a:t>ABC Austrailia:</a:t>
            </a:r>
            <a:r>
              <a:rPr lang="en" u="sng" dirty="0" smtClean="0">
                <a:solidFill>
                  <a:schemeClr val="hlink"/>
                </a:solidFill>
              </a:rPr>
              <a:t> </a:t>
            </a:r>
            <a:r>
              <a:rPr lang="en" u="sng" dirty="0" smtClean="0">
                <a:solidFill>
                  <a:schemeClr val="hlink"/>
                </a:solidFill>
                <a:hlinkClick r:id="rId4"/>
              </a:rPr>
              <a:t>The Coal Seam Gas Rush</a:t>
            </a:r>
            <a:endParaRPr lang="en" u="sng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612</Words>
  <Application>Microsoft Office PowerPoint</Application>
  <PresentationFormat>On-screen Show (4:3)</PresentationFormat>
  <Paragraphs>79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Courier New</vt:lpstr>
      <vt:lpstr>Wingdings</vt:lpstr>
      <vt:lpstr>Custom Theme</vt:lpstr>
      <vt:lpstr>Finding Stories in Data</vt:lpstr>
      <vt:lpstr>PowerPoint Presentation</vt:lpstr>
      <vt:lpstr>PowerPoint Presentation</vt:lpstr>
      <vt:lpstr>Sources of data story ideas</vt:lpstr>
      <vt:lpstr>Recurring Events: data releases</vt:lpstr>
      <vt:lpstr>Brainstorm: What is the news hook for food safety or the environment?</vt:lpstr>
      <vt:lpstr>Sent data … sometimes you get lucky!</vt:lpstr>
      <vt:lpstr>Breaking News</vt:lpstr>
      <vt:lpstr>Breaking news: data enriches story</vt:lpstr>
      <vt:lpstr>Exercise: What Data is Missing?</vt:lpstr>
      <vt:lpstr>Exercise: What Data is Missing?</vt:lpstr>
      <vt:lpstr>Theories to be explored: databases</vt:lpstr>
      <vt:lpstr>Finding Data on the Web</vt:lpstr>
      <vt:lpstr>Data formats for download</vt:lpstr>
      <vt:lpstr>Advanced Google Searches</vt:lpstr>
      <vt:lpstr>Data sources online</vt:lpstr>
      <vt:lpstr>Exercise: Finding Water 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Stories in Data</dc:title>
  <dc:creator>Eva</dc:creator>
  <cp:lastModifiedBy>Eva</cp:lastModifiedBy>
  <cp:revision>9</cp:revision>
  <dcterms:modified xsi:type="dcterms:W3CDTF">2013-12-25T05:51:49Z</dcterms:modified>
</cp:coreProperties>
</file>