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8" r:id="rId5"/>
    <p:sldId id="379" r:id="rId6"/>
    <p:sldId id="380" r:id="rId7"/>
    <p:sldId id="368" r:id="rId8"/>
    <p:sldId id="369" r:id="rId9"/>
    <p:sldId id="370" r:id="rId10"/>
    <p:sldId id="265" r:id="rId11"/>
    <p:sldId id="357" r:id="rId12"/>
    <p:sldId id="358" r:id="rId13"/>
    <p:sldId id="359" r:id="rId14"/>
    <p:sldId id="381" r:id="rId15"/>
    <p:sldId id="360" r:id="rId16"/>
    <p:sldId id="361" r:id="rId17"/>
    <p:sldId id="362" r:id="rId18"/>
    <p:sldId id="351" r:id="rId19"/>
    <p:sldId id="372" r:id="rId20"/>
    <p:sldId id="371" r:id="rId21"/>
    <p:sldId id="373" r:id="rId22"/>
    <p:sldId id="374" r:id="rId23"/>
    <p:sldId id="376" r:id="rId24"/>
    <p:sldId id="377" r:id="rId25"/>
    <p:sldId id="378" r:id="rId26"/>
    <p:sldId id="367" r:id="rId27"/>
    <p:sldId id="363" r:id="rId28"/>
    <p:sldId id="364" r:id="rId29"/>
    <p:sldId id="366" r:id="rId30"/>
    <p:sldId id="307" r:id="rId31"/>
    <p:sldId id="3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6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6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wezo.net/" TargetMode="External"/><Relationship Id="rId13" Type="http://schemas.openxmlformats.org/officeDocument/2006/relationships/hyperlink" Target="http://www.treasury.go.ke/" TargetMode="External"/><Relationship Id="rId3" Type="http://schemas.openxmlformats.org/officeDocument/2006/relationships/hyperlink" Target="http://www.marsgroupkenya.org/" TargetMode="External"/><Relationship Id="rId7" Type="http://schemas.openxmlformats.org/officeDocument/2006/relationships/hyperlink" Target="http://www.ieakenya.or.ke/" TargetMode="External"/><Relationship Id="rId12" Type="http://schemas.openxmlformats.org/officeDocument/2006/relationships/hyperlink" Target="https://opendata.go.k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internationalbudget.org/county-budgets-2/" TargetMode="External"/><Relationship Id="rId11" Type="http://schemas.openxmlformats.org/officeDocument/2006/relationships/hyperlink" Target="http://e-promis.treasury.go.ke/e-promis/" TargetMode="External"/><Relationship Id="rId5" Type="http://schemas.openxmlformats.org/officeDocument/2006/relationships/hyperlink" Target="http://africaopendata.org/dataset" TargetMode="External"/><Relationship Id="rId10" Type="http://schemas.openxmlformats.org/officeDocument/2006/relationships/hyperlink" Target="http://www.knbs.or.ke/" TargetMode="External"/><Relationship Id="rId4" Type="http://schemas.openxmlformats.org/officeDocument/2006/relationships/hyperlink" Target="http://internewskenya.org/dataportal/content?page=reference" TargetMode="External"/><Relationship Id="rId9" Type="http://schemas.openxmlformats.org/officeDocument/2006/relationships/hyperlink" Target="http://wbi.worldbank.org/boost/country/keny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bs.or.ke/index.php?option=com_content&amp;view=article&amp;id=258:kenya-demographic-and-health-survey-kdhs&amp;catid=82&amp;Itemid=593" TargetMode="External"/><Relationship Id="rId7" Type="http://schemas.openxmlformats.org/officeDocument/2006/relationships/hyperlink" Target="http://www.knbs.or.ke/index.php?option=com_content&amp;view=article&amp;id=250:es&amp;catid=82:news&amp;Itemid=59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inequalities.sidint.net/kenya/" TargetMode="External"/><Relationship Id="rId5" Type="http://schemas.openxmlformats.org/officeDocument/2006/relationships/hyperlink" Target="http://www.sdindicators.org/kenya/" TargetMode="External"/><Relationship Id="rId4" Type="http://schemas.openxmlformats.org/officeDocument/2006/relationships/hyperlink" Target="http://nascop.or.ke/library/3d/Preliminary%20Report%20for%20Kenya%20AIDS%20indicator%20survey%202012.pdf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publicdata/directory" TargetMode="External"/><Relationship Id="rId13" Type="http://schemas.openxmlformats.org/officeDocument/2006/relationships/hyperlink" Target="http://abigbang.wikidot.com/opendata-list-of-resources" TargetMode="External"/><Relationship Id="rId18" Type="http://schemas.openxmlformats.org/officeDocument/2006/relationships/hyperlink" Target="http://www.quora.com/Data/Where-can-I-get-large-datasets-open-to-the-public" TargetMode="External"/><Relationship Id="rId26" Type="http://schemas.openxmlformats.org/officeDocument/2006/relationships/hyperlink" Target="http://geodata.grid.unep.ch/" TargetMode="External"/><Relationship Id="rId3" Type="http://schemas.openxmlformats.org/officeDocument/2006/relationships/hyperlink" Target="http://www.who.int/research/en/" TargetMode="External"/><Relationship Id="rId21" Type="http://schemas.openxmlformats.org/officeDocument/2006/relationships/hyperlink" Target="http://datamarket.com/" TargetMode="External"/><Relationship Id="rId7" Type="http://schemas.openxmlformats.org/officeDocument/2006/relationships/hyperlink" Target="http://www.guardian.co.uk/world-government-data" TargetMode="External"/><Relationship Id="rId12" Type="http://schemas.openxmlformats.org/officeDocument/2006/relationships/hyperlink" Target="http://freegisdata.rtwilson.com/" TargetMode="External"/><Relationship Id="rId17" Type="http://schemas.openxmlformats.org/officeDocument/2006/relationships/hyperlink" Target="http://www.datawrangling.com/some-datasets-available-on-the-web" TargetMode="External"/><Relationship Id="rId25" Type="http://schemas.openxmlformats.org/officeDocument/2006/relationships/hyperlink" Target="http://www.naturalearthdata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africaopendata.org/" TargetMode="External"/><Relationship Id="rId20" Type="http://schemas.openxmlformats.org/officeDocument/2006/relationships/hyperlink" Target="http://www.infochimps.com/" TargetMode="External"/><Relationship Id="rId29" Type="http://schemas.openxmlformats.org/officeDocument/2006/relationships/hyperlink" Target="http://www.landmatrix.or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datacatalogs.org/" TargetMode="External"/><Relationship Id="rId11" Type="http://schemas.openxmlformats.org/officeDocument/2006/relationships/hyperlink" Target="http://www.factual.com/" TargetMode="External"/><Relationship Id="rId24" Type="http://schemas.openxmlformats.org/officeDocument/2006/relationships/hyperlink" Target="http://opencorporates.com/" TargetMode="External"/><Relationship Id="rId5" Type="http://schemas.openxmlformats.org/officeDocument/2006/relationships/hyperlink" Target="http://data.worldbank.org/" TargetMode="External"/><Relationship Id="rId15" Type="http://schemas.openxmlformats.org/officeDocument/2006/relationships/hyperlink" Target="http://www.wri.org/" TargetMode="External"/><Relationship Id="rId23" Type="http://schemas.openxmlformats.org/officeDocument/2006/relationships/hyperlink" Target="http://investigativedashboard.org/" TargetMode="External"/><Relationship Id="rId28" Type="http://schemas.openxmlformats.org/officeDocument/2006/relationships/hyperlink" Target="http://www.transparency.org/research/cpi/overview" TargetMode="External"/><Relationship Id="rId10" Type="http://schemas.openxmlformats.org/officeDocument/2006/relationships/hyperlink" Target="http://wiki.dbpedia.org/Datasets" TargetMode="External"/><Relationship Id="rId19" Type="http://schemas.openxmlformats.org/officeDocument/2006/relationships/hyperlink" Target="http://www.programmableweb.com/apis/directory/" TargetMode="External"/><Relationship Id="rId4" Type="http://schemas.openxmlformats.org/officeDocument/2006/relationships/hyperlink" Target="http://data.un.org/" TargetMode="External"/><Relationship Id="rId9" Type="http://schemas.openxmlformats.org/officeDocument/2006/relationships/hyperlink" Target="http://thedatahub.org/" TargetMode="External"/><Relationship Id="rId14" Type="http://schemas.openxmlformats.org/officeDocument/2006/relationships/hyperlink" Target="http://oad.simmons.edu/oadwiki/Data_repositories#Energy" TargetMode="External"/><Relationship Id="rId22" Type="http://schemas.openxmlformats.org/officeDocument/2006/relationships/hyperlink" Target="http://offshoreleaks.icij.org/" TargetMode="External"/><Relationship Id="rId27" Type="http://schemas.openxmlformats.org/officeDocument/2006/relationships/hyperlink" Target="http://www.aiddata.org/content/inde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vanced_sear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google.com/trend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hyperlink" Target="http://www.google.com/trend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hyperlink" Target="https://www.google.com/newsaler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gedetection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addons.mozilla.org/en-US/firefox/addon/update-scanner/?src=userprofi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dardmedia.co.ke/mobile/?articleID=2000128038&amp;story_title=7-people-succumb-to-killer-brew-in-eldoret&amp;pageNo=2" TargetMode="External"/><Relationship Id="rId2" Type="http://schemas.openxmlformats.org/officeDocument/2006/relationships/hyperlink" Target="http://www.the-star.co.ke/news/article-181431/red-flag-raised-drug-abuse-hits-eldoret-schools-colleges" TargetMode="Externa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Kenyan think tanks, NGOs and academics</a:t>
            </a:r>
            <a:endParaRPr lang="en-US" b="1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Data Dredger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Mars Group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Africa Open Data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International Budget Partnership County Budgets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Institute of Economic Affairs</a:t>
            </a:r>
            <a:endParaRPr lang="en-US" dirty="0" smtClean="0"/>
          </a:p>
          <a:p>
            <a:r>
              <a:rPr lang="en-US" dirty="0" err="1" smtClean="0">
                <a:hlinkClick r:id="rId8"/>
              </a:rPr>
              <a:t>Uwezo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Kenyan Government Sources</a:t>
            </a:r>
            <a:endParaRPr lang="en-US" b="1" dirty="0" smtClean="0">
              <a:hlinkClick r:id="rId9"/>
            </a:endParaRPr>
          </a:p>
          <a:p>
            <a:r>
              <a:rPr lang="en-US" dirty="0">
                <a:hlinkClick r:id="rId10"/>
              </a:rPr>
              <a:t>Kenya National Bureau of Statistics</a:t>
            </a:r>
            <a:endParaRPr lang="en-US" dirty="0"/>
          </a:p>
          <a:p>
            <a:r>
              <a:rPr lang="en-US" dirty="0">
                <a:hlinkClick r:id="rId11"/>
              </a:rPr>
              <a:t>E-</a:t>
            </a:r>
            <a:r>
              <a:rPr lang="en-US" dirty="0" err="1">
                <a:hlinkClick r:id="rId11"/>
              </a:rPr>
              <a:t>promis</a:t>
            </a:r>
            <a:r>
              <a:rPr lang="en-US" dirty="0">
                <a:hlinkClick r:id="rId11"/>
              </a:rPr>
              <a:t> Kenya</a:t>
            </a:r>
            <a:endParaRPr lang="en-US" dirty="0"/>
          </a:p>
          <a:p>
            <a:r>
              <a:rPr lang="en-US" dirty="0" smtClean="0">
                <a:hlinkClick r:id="rId12"/>
              </a:rPr>
              <a:t>Kenya </a:t>
            </a:r>
            <a:r>
              <a:rPr lang="en-US" dirty="0">
                <a:hlinkClick r:id="rId12"/>
              </a:rPr>
              <a:t>Open Data </a:t>
            </a:r>
            <a:r>
              <a:rPr lang="en-US" dirty="0" smtClean="0">
                <a:hlinkClick r:id="rId12"/>
              </a:rPr>
              <a:t>Initiative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National Treasury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2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Kenya Data Reports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3"/>
              </a:rPr>
              <a:t>Kenya Demographic &amp; Health Survey</a:t>
            </a:r>
            <a:r>
              <a:rPr lang="en-US" dirty="0" smtClean="0"/>
              <a:t> </a:t>
            </a:r>
            <a:endParaRPr lang="en-GB" dirty="0" smtClean="0"/>
          </a:p>
          <a:p>
            <a:r>
              <a:rPr lang="en-GB" dirty="0"/>
              <a:t>1</a:t>
            </a:r>
            <a:r>
              <a:rPr lang="en-GB" dirty="0" smtClean="0"/>
              <a:t>989</a:t>
            </a:r>
            <a:r>
              <a:rPr lang="en-GB" dirty="0"/>
              <a:t>, 1993, 1998, 2003, 2009, 2014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Kenya Aids Indicator Survey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2007, 2012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Kenya Service Delivery Indicators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Kenya Inequalities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2004, 2007, 2013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Kenya National Economic Survey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Annual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1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3200685" cy="405769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Global and open data catalogs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World Health Organization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United Nations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World Bank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DataCatalogs.org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The Guardian's world government data portal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Google's public data directory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The data hub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DBPedia</a:t>
            </a:r>
            <a:r>
              <a:rPr lang="en-US" dirty="0">
                <a:hlinkClick r:id="rId10"/>
              </a:rPr>
              <a:t> Datasets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Factual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Free GIS data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List of open data resources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Energy data </a:t>
            </a:r>
            <a:r>
              <a:rPr lang="en-US" dirty="0" smtClean="0">
                <a:hlinkClick r:id="rId14"/>
              </a:rPr>
              <a:t>repositories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15"/>
              </a:rPr>
              <a:t>World Research </a:t>
            </a:r>
            <a:r>
              <a:rPr lang="en" u="sng" dirty="0" smtClean="0">
                <a:solidFill>
                  <a:schemeClr val="hlink"/>
                </a:solidFill>
                <a:hlinkClick r:id="rId15"/>
              </a:rPr>
              <a:t>Institute</a:t>
            </a:r>
            <a:endParaRPr lang="en" u="sng" dirty="0">
              <a:solidFill>
                <a:schemeClr val="hlink"/>
              </a:solidFill>
              <a:hlinkClick r:id="rId16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13889" y="1911899"/>
            <a:ext cx="3200685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>
                <a:hlinkClick r:id="rId17"/>
              </a:rPr>
              <a:t>Data wrangling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18"/>
              </a:rPr>
              <a:t>Quora</a:t>
            </a:r>
            <a:r>
              <a:rPr lang="en-US" dirty="0" smtClean="0">
                <a:hlinkClick r:id="rId18"/>
              </a:rPr>
              <a:t> thread: "Where can I find large datasets open to the public?"</a:t>
            </a:r>
            <a:endParaRPr lang="en-US" dirty="0" smtClean="0"/>
          </a:p>
          <a:p>
            <a:pPr fontAlgn="base"/>
            <a:r>
              <a:rPr lang="en-US" dirty="0" smtClean="0">
                <a:hlinkClick r:id="rId19"/>
              </a:rPr>
              <a:t>Directory of APIs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0"/>
              </a:rPr>
              <a:t>Infochimps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1"/>
              </a:rPr>
              <a:t>Datamarket</a:t>
            </a:r>
            <a:endParaRPr lang="en-US" dirty="0" smtClean="0"/>
          </a:p>
          <a:p>
            <a:pPr fontAlgn="base"/>
            <a:r>
              <a:rPr lang="en-US" dirty="0" smtClean="0">
                <a:hlinkClick r:id="rId22"/>
              </a:rPr>
              <a:t>Offshore Leaks</a:t>
            </a:r>
            <a:endParaRPr lang="en-US" dirty="0" smtClean="0"/>
          </a:p>
          <a:p>
            <a:pPr fontAlgn="base"/>
            <a:r>
              <a:rPr lang="en-US" dirty="0" smtClean="0">
                <a:hlinkClick r:id="rId23"/>
              </a:rPr>
              <a:t>Investigative Dashboard</a:t>
            </a:r>
            <a:endParaRPr lang="en-US" dirty="0" smtClean="0"/>
          </a:p>
          <a:p>
            <a:pPr fontAlgn="base"/>
            <a:r>
              <a:rPr lang="en-US" dirty="0" smtClean="0">
                <a:hlinkClick r:id="rId24"/>
              </a:rPr>
              <a:t>Open Corporates</a:t>
            </a:r>
            <a:endParaRPr lang="en-US" dirty="0" smtClean="0"/>
          </a:p>
          <a:p>
            <a:pPr fontAlgn="base"/>
            <a:r>
              <a:rPr lang="en-US" dirty="0" smtClean="0">
                <a:hlinkClick r:id="rId25"/>
              </a:rPr>
              <a:t>Natural Earth data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26"/>
              </a:rPr>
              <a:t>UNEP Data</a:t>
            </a:r>
            <a:endParaRPr lang="en" u="sng" dirty="0">
              <a:solidFill>
                <a:schemeClr val="hlink"/>
              </a:solidFill>
              <a:hlinkClick r:id="rId27"/>
            </a:endParaRPr>
          </a:p>
          <a:p>
            <a:pPr lvl="0"/>
            <a:r>
              <a:rPr lang="en" u="sng" dirty="0">
                <a:solidFill>
                  <a:schemeClr val="hlink"/>
                </a:solidFill>
                <a:hlinkClick r:id="rId28"/>
              </a:rPr>
              <a:t>Transparency International Corruption Index</a:t>
            </a:r>
          </a:p>
          <a:p>
            <a:pPr lvl="0"/>
            <a:r>
              <a:rPr lang="en" u="sng" dirty="0">
                <a:solidFill>
                  <a:schemeClr val="hlink"/>
                </a:solidFill>
                <a:hlinkClick r:id="rId29"/>
              </a:rPr>
              <a:t>Land Ownership Database</a:t>
            </a:r>
          </a:p>
          <a:p>
            <a:pPr lvl="0"/>
            <a:r>
              <a:rPr lang="en" u="sng" dirty="0">
                <a:solidFill>
                  <a:schemeClr val="hlink"/>
                </a:solidFill>
              </a:rPr>
              <a:t>Gapminder </a:t>
            </a:r>
            <a:r>
              <a:rPr lang="en" u="sng" dirty="0" smtClean="0">
                <a:solidFill>
                  <a:schemeClr val="hlink"/>
                </a:solidFill>
              </a:rPr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>
                <a:hlinkClick r:id="rId3"/>
              </a:rPr>
              <a:t>Google Advanced Searches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" y="1145876"/>
            <a:ext cx="8912599" cy="4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-US" i="1" dirty="0" smtClean="0"/>
              <a:t>All these words </a:t>
            </a:r>
            <a:r>
              <a:rPr lang="en-US" b="0" dirty="0" smtClean="0"/>
              <a:t>is a regular search.  </a:t>
            </a:r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-US" b="0" dirty="0" smtClean="0"/>
              <a:t>Type in all the words you want to find.</a:t>
            </a:r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/>
              <a:t>This exact word or </a:t>
            </a:r>
            <a:r>
              <a:rPr lang="en-US" i="1" dirty="0" smtClean="0"/>
              <a:t>phrase</a:t>
            </a:r>
            <a:r>
              <a:rPr lang="en-US" b="0" dirty="0" smtClean="0"/>
              <a:t> specifies the order the words should appear</a:t>
            </a:r>
            <a:endParaRPr lang="en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" b="0" dirty="0" smtClean="0"/>
              <a:t>Use </a:t>
            </a:r>
            <a:r>
              <a:rPr lang="en" b="0" dirty="0"/>
              <a:t>quotes to search for phrases </a:t>
            </a:r>
            <a:r>
              <a:rPr lang="en" dirty="0"/>
              <a:t>“</a:t>
            </a:r>
            <a:r>
              <a:rPr lang="en-US" dirty="0"/>
              <a:t>Kenya National Bureau of Statistics</a:t>
            </a:r>
            <a:r>
              <a:rPr lang="en" dirty="0"/>
              <a:t>” </a:t>
            </a: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Any </a:t>
            </a:r>
            <a:r>
              <a:rPr lang="en-US" i="1" dirty="0"/>
              <a:t>of these words</a:t>
            </a:r>
            <a:r>
              <a:rPr lang="en-US" b="0" i="1" dirty="0"/>
              <a:t> </a:t>
            </a:r>
            <a:r>
              <a:rPr lang="en-US" b="0" dirty="0"/>
              <a:t>use related terms for the same search</a:t>
            </a:r>
            <a:endParaRPr lang="en-US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/>
              <a:t>Shortcut: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" b="0" dirty="0"/>
              <a:t>Type OR to find variations of the same search</a:t>
            </a:r>
            <a:r>
              <a:rPr lang="en" dirty="0"/>
              <a:t>: Kenya “tourism” OR “tourists” OR “visitors”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None of these words </a:t>
            </a:r>
            <a:r>
              <a:rPr lang="en-US" b="0" dirty="0" smtClean="0"/>
              <a:t>will filter out sites with words that you specify 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Shortcut: Type </a:t>
            </a:r>
            <a:r>
              <a:rPr lang="en-US" b="0" dirty="0" smtClean="0"/>
              <a:t>- </a:t>
            </a:r>
            <a:r>
              <a:rPr lang="en-US" b="0" dirty="0" smtClean="0"/>
              <a:t>sign right before the word: </a:t>
            </a:r>
            <a:r>
              <a:rPr lang="en-US" dirty="0" smtClean="0"/>
              <a:t>Kenya tourism -safari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" b="0" dirty="0" smtClean="0"/>
          </a:p>
        </p:txBody>
      </p:sp>
    </p:spTree>
    <p:extLst>
      <p:ext uri="{BB962C8B-B14F-4D97-AF65-F5344CB8AC3E}">
        <p14:creationId xmlns:p14="http://schemas.microsoft.com/office/powerpoint/2010/main" val="8640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 smtClean="0"/>
              <a:t>Language: </a:t>
            </a:r>
            <a:r>
              <a:rPr lang="en-US" b="0" dirty="0" smtClean="0"/>
              <a:t>specify the language of results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i="1" dirty="0" smtClean="0"/>
              <a:t>Region: </a:t>
            </a:r>
            <a:r>
              <a:rPr lang="en-US" b="0" dirty="0" smtClean="0"/>
              <a:t>limit to only Kenyan websites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i="1" dirty="0" smtClean="0"/>
              <a:t>Last Update: </a:t>
            </a:r>
            <a:r>
              <a:rPr lang="en-US" b="0" dirty="0" smtClean="0"/>
              <a:t>limit to recent content</a:t>
            </a:r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285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/>
              <a:t>Site or domain: </a:t>
            </a:r>
            <a:r>
              <a:rPr lang="en" b="0" dirty="0"/>
              <a:t>Narrow search to specific website:</a:t>
            </a:r>
            <a:endParaRPr lang="en-US" b="0" dirty="0"/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-US" b="0" dirty="0"/>
              <a:t> </a:t>
            </a:r>
            <a:r>
              <a:rPr lang="en" b="0" dirty="0"/>
              <a:t>“site:url” Example </a:t>
            </a:r>
            <a:r>
              <a:rPr lang="en" dirty="0"/>
              <a:t>“site:</a:t>
            </a:r>
            <a:r>
              <a:rPr lang="en-US" dirty="0" err="1"/>
              <a:t>www.tourism.go.ke</a:t>
            </a:r>
            <a:r>
              <a:rPr lang="en" dirty="0"/>
              <a:t>” </a:t>
            </a:r>
            <a:endParaRPr lang="en-US" dirty="0"/>
          </a:p>
          <a:p>
            <a:pPr marL="457200" lvl="0" indent="-419100"/>
            <a:endParaRPr lang="en" dirty="0"/>
          </a:p>
          <a:p>
            <a:pPr marL="457200" lvl="0" indent="-419100"/>
            <a:r>
              <a:rPr lang="en-US" i="1" dirty="0" err="1"/>
              <a:t>Filetype</a:t>
            </a:r>
            <a:r>
              <a:rPr lang="en-US" i="1" dirty="0"/>
              <a:t>: </a:t>
            </a:r>
            <a:r>
              <a:rPr lang="en-US" b="0" dirty="0"/>
              <a:t>search only for a specific extension</a:t>
            </a:r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" b="0" dirty="0"/>
              <a:t>filetype: “Filetype:[extension]”</a:t>
            </a:r>
          </a:p>
          <a:p>
            <a:pPr marL="457200" lvl="0" indent="-419100"/>
            <a:r>
              <a:rPr lang="en" b="0" dirty="0"/>
              <a:t>Example:</a:t>
            </a:r>
            <a:r>
              <a:rPr lang="en" dirty="0"/>
              <a:t> </a:t>
            </a:r>
            <a:r>
              <a:rPr lang="en-US" dirty="0" err="1"/>
              <a:t>site:www.tourism.go.ke</a:t>
            </a:r>
            <a:r>
              <a:rPr lang="en-US" dirty="0"/>
              <a:t> </a:t>
            </a:r>
            <a:r>
              <a:rPr lang="en-US" dirty="0" err="1"/>
              <a:t>filetype:xls</a:t>
            </a:r>
            <a:endParaRPr lang="en-US" dirty="0"/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03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/>
              <a:t>Search by image: </a:t>
            </a:r>
            <a:r>
              <a:rPr lang="en-GB" b="0" dirty="0"/>
              <a:t>go to Google Image Search and add your photo, either by URL, uploading or dragging-and-dropping from your computer.</a:t>
            </a:r>
            <a:endParaRPr lang="en-US" b="0" dirty="0"/>
          </a:p>
          <a:p>
            <a:pPr marL="457200" indent="-419100"/>
            <a:endParaRPr lang="en-US" i="1" dirty="0" smtClean="0"/>
          </a:p>
          <a:p>
            <a:pPr marL="457200" indent="-419100"/>
            <a:endParaRPr lang="en-US" i="1" dirty="0" smtClean="0"/>
          </a:p>
        </p:txBody>
      </p:sp>
      <p:pic>
        <p:nvPicPr>
          <p:cNvPr id="2" name="Picture 1" descr="Google 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4" y="2667160"/>
            <a:ext cx="7977046" cy="41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6" y="1766465"/>
            <a:ext cx="3215923" cy="429342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646736" y="43617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very common data format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47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>
                <a:hlinkClick r:id="rId4"/>
              </a:rPr>
              <a:t>Google trends</a:t>
            </a:r>
            <a:r>
              <a:rPr lang="en-US" i="1" dirty="0" smtClean="0"/>
              <a:t> </a:t>
            </a:r>
            <a:r>
              <a:rPr lang="en-US" b="0" dirty="0" smtClean="0"/>
              <a:t>see what people are looking at and searching for over time</a:t>
            </a:r>
          </a:p>
          <a:p>
            <a:pPr marL="457200" indent="-419100"/>
            <a:r>
              <a:rPr lang="en-US" b="0" dirty="0" smtClean="0"/>
              <a:t>Example: Type in “corruption” and “Kenya” change search from “worldwide” to “Kenya”</a:t>
            </a:r>
          </a:p>
          <a:p>
            <a:pPr marL="457200" indent="-419100"/>
            <a:endParaRPr lang="en-US" b="0" dirty="0"/>
          </a:p>
          <a:p>
            <a:pPr marL="457200" indent="-419100"/>
            <a:r>
              <a:rPr lang="en-US" b="0" dirty="0" smtClean="0"/>
              <a:t>Also check:  “devolution” and “Kenya” and check News headlines.</a:t>
            </a:r>
          </a:p>
          <a:p>
            <a:pPr marL="457200" indent="-419100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76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>
                <a:hlinkClick r:id="rId4"/>
              </a:rPr>
              <a:t>Google trends</a:t>
            </a:r>
            <a:endParaRPr lang="en-US" i="1" dirty="0" smtClean="0"/>
          </a:p>
        </p:txBody>
      </p:sp>
      <p:pic>
        <p:nvPicPr>
          <p:cNvPr id="3" name="Picture 2" descr="Google Trends - Web Search interest  corruption - Kenya, 2004 - pres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9" y="2173965"/>
            <a:ext cx="8976719" cy="47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>
                <a:hlinkClick r:id="rId4"/>
              </a:rPr>
              <a:t>Google News Alerts</a:t>
            </a:r>
            <a:r>
              <a:rPr lang="en-US" i="1" dirty="0" smtClean="0"/>
              <a:t>: </a:t>
            </a:r>
            <a:r>
              <a:rPr lang="en-US" b="0" dirty="0" smtClean="0"/>
              <a:t>get notified about your beat</a:t>
            </a:r>
          </a:p>
        </p:txBody>
      </p:sp>
      <p:pic>
        <p:nvPicPr>
          <p:cNvPr id="2" name="Picture 1" descr="Google Alerts - Monitor the Web for interesting new cont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" y="2227466"/>
            <a:ext cx="8972389" cy="47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Get an alert every time a webpage is updated with new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www.changedetection.com/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Update Scanner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8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Get back into your two groups: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Red flag raised as drug abuse hits Eldoret schools, colleges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7 people succumb to killer brew in Eldoret</a:t>
            </a: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Return to your lists of data that would enrich </a:t>
            </a:r>
            <a:r>
              <a:rPr lang="en-US" dirty="0" err="1" smtClean="0"/>
              <a:t>Eldoret</a:t>
            </a:r>
            <a:r>
              <a:rPr lang="en-US" dirty="0" smtClean="0"/>
              <a:t> substance abuse coverage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for data using databases and advanced searches.</a:t>
            </a:r>
          </a:p>
          <a:p>
            <a:pPr marL="514350" indent="-514350">
              <a:buAutoNum type="arabicPeriod"/>
            </a:pPr>
            <a:r>
              <a:rPr lang="en-US" dirty="0" smtClean="0"/>
              <a:t>Categorize the data you have by story angle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How much of a public health risk is substance abuse compared to other diseases?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demographics are most affected by substance abuse?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much is being spent on preventing and treating substance abuse?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much is being spent to regulate illegal alcohol production?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much money is made </a:t>
            </a:r>
            <a:r>
              <a:rPr lang="en-US" dirty="0" smtClean="0"/>
              <a:t>from</a:t>
            </a:r>
            <a:r>
              <a:rPr lang="en-US" dirty="0" smtClean="0"/>
              <a:t> the production </a:t>
            </a:r>
            <a:r>
              <a:rPr lang="en-US" dirty="0" smtClean="0"/>
              <a:t>of illegal alcohol?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861981" y="0"/>
            <a:ext cx="6867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Data: No Excuses!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799136" y="1181165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“We don’t have that data on a computer.”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fees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tactics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“Your request was unclear.”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Sending the wrong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is too complicated to give you access.”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software is proprietary.”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“That information is protected by privacy law.”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is available in many different formats and almost always you will need to convert data to an Excel or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 day, more data is available online and accessible through searches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you can’t find it online, don’t give up!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is Collected Every Time Something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Voted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Surveyed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is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7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/>
              <a:t>Data Formats for Download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Document Format (PDF): charts that contain data but are saved in a unified document with text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file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data is saved as a table readable by Microsoft Excel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 separated values (CSV): Plain text file with each data separated by a comma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32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622453" y="725678"/>
            <a:ext cx="8229600" cy="662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PDFs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7" name="Shape 31"/>
          <p:cNvCxnSpPr/>
          <p:nvPr/>
        </p:nvCxnSpPr>
        <p:spPr>
          <a:xfrm>
            <a:off x="3483550" y="133030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2"/>
          <p:cNvCxnSpPr/>
          <p:nvPr/>
        </p:nvCxnSpPr>
        <p:spPr>
          <a:xfrm flipH="1">
            <a:off x="3251499" y="134500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3"/>
          <p:cNvCxnSpPr/>
          <p:nvPr/>
        </p:nvCxnSpPr>
        <p:spPr>
          <a:xfrm>
            <a:off x="5508550" y="133030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34"/>
          <p:cNvSpPr txBox="1"/>
          <p:nvPr/>
        </p:nvSpPr>
        <p:spPr>
          <a:xfrm>
            <a:off x="1157450" y="1576875"/>
            <a:ext cx="2143199" cy="7069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Scanned </a:t>
            </a:r>
            <a:r>
              <a:rPr lang="en" sz="1800" b="1" dirty="0" smtClean="0">
                <a:solidFill>
                  <a:schemeClr val="tx2"/>
                </a:solidFill>
              </a:rPr>
              <a:t>Images (Unstructured, not searchable)</a:t>
            </a:r>
          </a:p>
          <a:p>
            <a:pPr lvl="0" rtl="0">
              <a:buNone/>
            </a:pP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1" name="Shape 35"/>
          <p:cNvSpPr txBox="1"/>
          <p:nvPr/>
        </p:nvSpPr>
        <p:spPr>
          <a:xfrm>
            <a:off x="5508550" y="1762517"/>
            <a:ext cx="2564399" cy="6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Computer-generated (searchable)</a:t>
            </a:r>
          </a:p>
          <a:p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16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1175" y="2535477"/>
            <a:ext cx="1847850" cy="2609850"/>
          </a:xfrm>
          <a:prstGeom prst="rect">
            <a:avLst/>
          </a:prstGeom>
        </p:spPr>
      </p:pic>
      <p:pic>
        <p:nvPicPr>
          <p:cNvPr id="17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22870" y="3955375"/>
            <a:ext cx="1914525" cy="2686050"/>
          </a:xfrm>
          <a:prstGeom prst="rect">
            <a:avLst/>
          </a:prstGeom>
        </p:spPr>
      </p:pic>
      <p:sp>
        <p:nvSpPr>
          <p:cNvPr id="18" name="Shape 42"/>
          <p:cNvSpPr txBox="1"/>
          <p:nvPr/>
        </p:nvSpPr>
        <p:spPr>
          <a:xfrm>
            <a:off x="4232008" y="3182969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chemeClr val="tx2"/>
                </a:solidFill>
              </a:rPr>
              <a:t>Tables (Structured,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9" name="Shape 43"/>
          <p:cNvSpPr txBox="1"/>
          <p:nvPr/>
        </p:nvSpPr>
        <p:spPr>
          <a:xfrm>
            <a:off x="6889964" y="3163225"/>
            <a:ext cx="2143199" cy="52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Complex </a:t>
            </a:r>
            <a:r>
              <a:rPr lang="en" sz="1800" b="1" dirty="0" smtClean="0">
                <a:solidFill>
                  <a:schemeClr val="tx2"/>
                </a:solidFill>
              </a:rPr>
              <a:t>formats (Unstructured,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20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08363" y="4020763"/>
            <a:ext cx="1905000" cy="268605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300649" y="1388377"/>
            <a:ext cx="922221" cy="37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4029" y="1424354"/>
            <a:ext cx="804231" cy="338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08550" y="2475821"/>
            <a:ext cx="539710" cy="687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9964" y="2507333"/>
            <a:ext cx="546422" cy="67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Formats: Machine Readable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1446978"/>
            <a:ext cx="8868578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 and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Kresearcher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ColdTusker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OxfamEAfrica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IHubResearch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VirtualKenya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AfricaReview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AidData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AlexAwiti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87EC0-7867-4D1D-A103-812AA11CCF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c276d07f-d789-4d6c-a889-e8924010ee82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1013</Words>
  <Application>Microsoft Office PowerPoint</Application>
  <PresentationFormat>On-screen Show (4:3)</PresentationFormat>
  <Paragraphs>212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Wingdings</vt:lpstr>
      <vt:lpstr>Office Theme</vt:lpstr>
      <vt:lpstr>Finding Data On the web</vt:lpstr>
      <vt:lpstr>A very common data format …</vt:lpstr>
      <vt:lpstr>Where is Data?</vt:lpstr>
      <vt:lpstr>PowerPoint Presentation</vt:lpstr>
      <vt:lpstr>Understanding Data Formats</vt:lpstr>
      <vt:lpstr>Understanding Data Formats: Machine Readable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PowerPoint Presentation</vt:lpstr>
      <vt:lpstr>Finding Data: Advanced Google Searches Shortcuts</vt:lpstr>
      <vt:lpstr>Finding Data: Advanced Google Searches Shortcuts</vt:lpstr>
      <vt:lpstr>Finding Data: Advanced Google Searches Shortcuts</vt:lpstr>
      <vt:lpstr>Finding Data: Advanced Google Searches Shortcuts</vt:lpstr>
      <vt:lpstr>Finding Data: Advanced Google Searches Shortcuts</vt:lpstr>
      <vt:lpstr>Finding Data: Advanced Google Searches Shortcuts</vt:lpstr>
      <vt:lpstr>Finding Data: Advanced Google Searches Shortcuts</vt:lpstr>
      <vt:lpstr>Finding Data: Advanced Google Searches Shortcuts</vt:lpstr>
      <vt:lpstr>Finding Data on the Web</vt:lpstr>
      <vt:lpstr>Finding Data on the Web: Exercise</vt:lpstr>
      <vt:lpstr>Finding Data on the Web: Exercise</vt:lpstr>
      <vt:lpstr>Finding Data on the Web: Exercise</vt:lpstr>
      <vt:lpstr>PowerPoint Presentation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118</cp:revision>
  <dcterms:created xsi:type="dcterms:W3CDTF">2012-01-25T18:54:33Z</dcterms:created>
  <dcterms:modified xsi:type="dcterms:W3CDTF">2014-08-05T05:13:01Z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