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8" r:id="rId5"/>
    <p:sldId id="265" r:id="rId6"/>
    <p:sldId id="357" r:id="rId7"/>
    <p:sldId id="358" r:id="rId8"/>
    <p:sldId id="359" r:id="rId9"/>
    <p:sldId id="361" r:id="rId10"/>
    <p:sldId id="267" r:id="rId11"/>
    <p:sldId id="362" r:id="rId12"/>
    <p:sldId id="351" r:id="rId13"/>
    <p:sldId id="363" r:id="rId14"/>
    <p:sldId id="364" r:id="rId15"/>
    <p:sldId id="307" r:id="rId16"/>
    <p:sldId id="3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5/23/2014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.wafa.ps/index.php?action=detail&amp;id=25247" TargetMode="External"/><Relationship Id="rId2" Type="http://schemas.openxmlformats.org/officeDocument/2006/relationships/hyperlink" Target="http://www.aljazeera.com/news/middleeast/2013/03/201331214612693225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vanced_sear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tedesco.net/blog/2012/06/21/how-to-solve-impossible-problems-daniel-russells-awesome-google-search-techniqu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google.com/ale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256" y="220974"/>
            <a:ext cx="8993199" cy="1143000"/>
          </a:xfrm>
        </p:spPr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448256" y="1322024"/>
            <a:ext cx="7858462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Get back into your two groups: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Israel harms Palestinian economy: report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$40 Million World Bank Grant to Support the Palestinian Authority’s Reform Priorities</a:t>
            </a: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75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256" y="220974"/>
            <a:ext cx="8993199" cy="1143000"/>
          </a:xfrm>
        </p:spPr>
        <p:txBody>
          <a:bodyPr/>
          <a:lstStyle/>
          <a:p>
            <a:r>
              <a:rPr lang="en-US" dirty="0" smtClean="0"/>
              <a:t>Finding Data on the Web: Exercise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Return to your lists of data that would enrich </a:t>
            </a:r>
            <a:r>
              <a:rPr lang="en-US" dirty="0" smtClean="0"/>
              <a:t>economic coverage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Search for data using databases and advanced searches.</a:t>
            </a:r>
          </a:p>
          <a:p>
            <a:pPr marL="514350" indent="-514350">
              <a:buAutoNum type="arabicPeriod"/>
            </a:pPr>
            <a:r>
              <a:rPr lang="en-US" dirty="0" smtClean="0"/>
              <a:t>Categorize the data you have by story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861981" y="0"/>
            <a:ext cx="68678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Data: No Excuses!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799136" y="1181165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“We don’t have that data on a computer.”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fees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Delay tactics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“Your request was unclear.”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Sending the wrong 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is too complicated to give you access.”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“Our database software is proprietary.”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“That information is protected by privacy law.”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is available in many different formats and almost always you will need to convert data to an Excel or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 day, more data is available online and accessible through searches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you can’t find it online, don’t give up!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 and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tweets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RamziJaber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YasminWaQahwa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AWAyyad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SabrienAmrov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phil_haqeeqa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MaliciaRogue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shadi3000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rewiram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gr33ndata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502279"/>
            <a:ext cx="6867838" cy="1143000"/>
          </a:xfrm>
        </p:spPr>
        <p:txBody>
          <a:bodyPr/>
          <a:lstStyle/>
          <a:p>
            <a:r>
              <a:rPr lang="en-US" smtClean="0"/>
              <a:t>Finding Data on the Web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503518" y="1645279"/>
            <a:ext cx="6089720" cy="4708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 the public reports and analyze the data before calling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Ask questions to help you understand how the data was collected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Corroborate your findings with experts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Ask for related data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Finding Data on the Web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Sources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Think tanks, NGOs, academics and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Advanced Google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&amp; Conclusions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/>
              <a:t>Data Formats for Download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Document Format (PDF): charts that contain data but are saved in a unified document with text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file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data is saved as a table readable by Microsoft Excel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 separated values (CSV): Plain text file with each data separated by a comma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3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Finding Data on the Web: </a:t>
            </a:r>
          </a:p>
          <a:p>
            <a:r>
              <a:rPr lang="en-US" dirty="0" smtClean="0">
                <a:hlinkClick r:id="rId3"/>
              </a:rPr>
              <a:t>Google Advanced Searches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" y="1145876"/>
            <a:ext cx="8912599" cy="4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4"/>
          <p:cNvSpPr txBox="1">
            <a:spLocks noGrp="1"/>
          </p:cNvSpPr>
          <p:nvPr>
            <p:ph type="title"/>
          </p:nvPr>
        </p:nvSpPr>
        <p:spPr>
          <a:xfrm>
            <a:off x="500219" y="261458"/>
            <a:ext cx="82296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  <a:hlinkClick r:id="rId3"/>
              </a:rPr>
              <a:t>Finding Data: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Advanced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Searches Shortcuts</a:t>
            </a:r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5" name="Shape 95"/>
          <p:cNvSpPr txBox="1">
            <a:spLocks noGrp="1"/>
          </p:cNvSpPr>
          <p:nvPr>
            <p:ph type="body" idx="1"/>
          </p:nvPr>
        </p:nvSpPr>
        <p:spPr>
          <a:xfrm>
            <a:off x="500219" y="1308460"/>
            <a:ext cx="8229600" cy="5269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buClr>
                <a:schemeClr val="lt1"/>
              </a:buClr>
              <a:buSzPct val="166666"/>
            </a:pPr>
            <a:r>
              <a:rPr lang="en" dirty="0"/>
              <a:t>Type OR to find variations of the same search: </a:t>
            </a:r>
            <a:r>
              <a:rPr lang="en" dirty="0" smtClean="0"/>
              <a:t>Palestine economic “sanctions” </a:t>
            </a:r>
            <a:r>
              <a:rPr lang="en" dirty="0"/>
              <a:t>OR </a:t>
            </a:r>
            <a:r>
              <a:rPr lang="en" dirty="0" smtClean="0"/>
              <a:t>“injunction” </a:t>
            </a:r>
            <a:r>
              <a:rPr lang="en" dirty="0"/>
              <a:t>OR </a:t>
            </a:r>
            <a:r>
              <a:rPr lang="en" dirty="0" smtClean="0"/>
              <a:t>“penalties”</a:t>
            </a:r>
            <a:endParaRPr lang="en" dirty="0" smtClean="0"/>
          </a:p>
          <a:p>
            <a:pPr marL="38100" lvl="0">
              <a:buClr>
                <a:schemeClr val="lt1"/>
              </a:buClr>
              <a:buSzPct val="166666"/>
            </a:pPr>
            <a:r>
              <a:rPr lang="en" dirty="0" smtClean="0"/>
              <a:t>Use quotes to search for phrases “</a:t>
            </a:r>
            <a:r>
              <a:rPr lang="en-US" dirty="0"/>
              <a:t>Palestine Investment Promotion Agency</a:t>
            </a:r>
            <a:r>
              <a:rPr lang="en" dirty="0" smtClean="0"/>
              <a:t>” </a:t>
            </a:r>
          </a:p>
          <a:p>
            <a:pPr marL="457200" lvl="0" indent="-419100"/>
            <a:r>
              <a:rPr lang="en" dirty="0" smtClean="0"/>
              <a:t>Narrow </a:t>
            </a:r>
            <a:r>
              <a:rPr lang="en" dirty="0"/>
              <a:t>search to </a:t>
            </a:r>
            <a:r>
              <a:rPr lang="en" dirty="0" smtClean="0"/>
              <a:t>specific website</a:t>
            </a:r>
            <a:r>
              <a:rPr lang="en" dirty="0"/>
              <a:t>: “site:url” </a:t>
            </a:r>
            <a:r>
              <a:rPr lang="en" dirty="0" smtClean="0"/>
              <a:t>Example </a:t>
            </a:r>
            <a:r>
              <a:rPr lang="en" dirty="0" smtClean="0"/>
              <a:t>site:</a:t>
            </a:r>
            <a:r>
              <a:rPr lang="en-US" dirty="0"/>
              <a:t>http://</a:t>
            </a:r>
            <a:r>
              <a:rPr lang="en-US" dirty="0" smtClean="0"/>
              <a:t>www.pipa.gov.ps/taxation.asp </a:t>
            </a:r>
            <a:r>
              <a:rPr lang="en" dirty="0" smtClean="0"/>
              <a:t>tax rate</a:t>
            </a:r>
            <a:endParaRPr lang="en" dirty="0" smtClean="0"/>
          </a:p>
          <a:p>
            <a:pPr marL="457200" lvl="0" indent="-419100"/>
            <a:r>
              <a:rPr lang="en" dirty="0" smtClean="0"/>
              <a:t>Narrow </a:t>
            </a:r>
            <a:r>
              <a:rPr lang="en" dirty="0"/>
              <a:t>search to filetype: “Filetype:[extension</a:t>
            </a:r>
            <a:r>
              <a:rPr lang="en" dirty="0" smtClean="0"/>
              <a:t>]”</a:t>
            </a:r>
          </a:p>
          <a:p>
            <a:pPr marL="457200" lvl="0" indent="-419100"/>
            <a:r>
              <a:rPr lang="en" dirty="0" smtClean="0"/>
              <a:t>Example</a:t>
            </a:r>
            <a:r>
              <a:rPr lang="en" dirty="0" smtClean="0"/>
              <a:t>: </a:t>
            </a:r>
            <a:r>
              <a:rPr lang="en-US" dirty="0" err="1"/>
              <a:t>site:www.tradingeconomics.com</a:t>
            </a:r>
            <a:r>
              <a:rPr lang="en-US" dirty="0"/>
              <a:t> </a:t>
            </a:r>
            <a:r>
              <a:rPr lang="en-US" dirty="0" err="1"/>
              <a:t>filetype:pdf</a:t>
            </a:r>
            <a:r>
              <a:rPr lang="en-US" dirty="0"/>
              <a:t> </a:t>
            </a:r>
            <a:r>
              <a:rPr lang="en-US" dirty="0" smtClean="0"/>
              <a:t>Palestine </a:t>
            </a:r>
            <a:endParaRPr lang="en-US" dirty="0" smtClean="0"/>
          </a:p>
          <a:p>
            <a:pPr marL="457200" lvl="0" indent="-419100"/>
            <a:r>
              <a:rPr lang="en-US" dirty="0"/>
              <a:t>Also try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http://www.google.com/advanced_search</a:t>
            </a:r>
            <a:endParaRPr lang="en" u="sng" dirty="0" smtClean="0">
              <a:solidFill>
                <a:schemeClr val="hlink"/>
              </a:solidFill>
              <a:hlinkClick r:id="rId4"/>
            </a:endParaRPr>
          </a:p>
          <a:p>
            <a:pPr marL="38100" lvl="0">
              <a:buClr>
                <a:schemeClr val="lt1"/>
              </a:buClr>
              <a:buSzPct val="166666"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Google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alerts</a:t>
            </a:r>
            <a:r>
              <a:rPr lang="en" dirty="0"/>
              <a:t>: get notified about your beat</a:t>
            </a:r>
          </a:p>
        </p:txBody>
      </p:sp>
    </p:spTree>
    <p:extLst>
      <p:ext uri="{BB962C8B-B14F-4D97-AF65-F5344CB8AC3E}">
        <p14:creationId xmlns:p14="http://schemas.microsoft.com/office/powerpoint/2010/main" val="1155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87EC0-7867-4D1D-A103-812AA11CCF32}">
  <ds:schemaRefs>
    <ds:schemaRef ds:uri="c276d07f-d789-4d6c-a889-e8924010ee8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487</Words>
  <Application>Microsoft Office PowerPoint</Application>
  <PresentationFormat>On-screen Show (4:3)</PresentationFormat>
  <Paragraphs>87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Office Theme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Finding Data on the Web</vt:lpstr>
      <vt:lpstr>PowerPoint Presentation</vt:lpstr>
      <vt:lpstr>PowerPoint Presentation</vt:lpstr>
      <vt:lpstr>Finding Data: Advanced Google Searches Shortcuts</vt:lpstr>
      <vt:lpstr>Finding Data on the Web: Exercise</vt:lpstr>
      <vt:lpstr>Finding Data on the Web: Exercise</vt:lpstr>
      <vt:lpstr>PowerPoint Presentation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112</cp:revision>
  <dcterms:created xsi:type="dcterms:W3CDTF">2012-01-25T18:54:33Z</dcterms:created>
  <dcterms:modified xsi:type="dcterms:W3CDTF">2014-05-23T08:58:31Z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