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2"/>
  </p:notesMasterIdLst>
  <p:sldIdLst>
    <p:sldId id="258" r:id="rId5"/>
    <p:sldId id="261" r:id="rId6"/>
    <p:sldId id="262" r:id="rId7"/>
    <p:sldId id="278" r:id="rId8"/>
    <p:sldId id="263" r:id="rId9"/>
    <p:sldId id="293" r:id="rId10"/>
    <p:sldId id="280" r:id="rId11"/>
    <p:sldId id="295" r:id="rId12"/>
    <p:sldId id="294" r:id="rId13"/>
    <p:sldId id="296" r:id="rId14"/>
    <p:sldId id="297" r:id="rId15"/>
    <p:sldId id="298" r:id="rId16"/>
    <p:sldId id="300" r:id="rId17"/>
    <p:sldId id="299" r:id="rId18"/>
    <p:sldId id="302" r:id="rId19"/>
    <p:sldId id="301" r:id="rId20"/>
    <p:sldId id="303" r:id="rId21"/>
    <p:sldId id="304" r:id="rId22"/>
    <p:sldId id="283" r:id="rId23"/>
    <p:sldId id="305" r:id="rId24"/>
    <p:sldId id="362" r:id="rId25"/>
    <p:sldId id="306" r:id="rId26"/>
    <p:sldId id="308" r:id="rId27"/>
    <p:sldId id="311" r:id="rId28"/>
    <p:sldId id="312" r:id="rId29"/>
    <p:sldId id="279" r:id="rId30"/>
    <p:sldId id="313" r:id="rId31"/>
    <p:sldId id="314" r:id="rId32"/>
    <p:sldId id="315" r:id="rId33"/>
    <p:sldId id="317" r:id="rId34"/>
    <p:sldId id="318" r:id="rId35"/>
    <p:sldId id="319" r:id="rId36"/>
    <p:sldId id="320" r:id="rId37"/>
    <p:sldId id="316" r:id="rId38"/>
    <p:sldId id="360" r:id="rId39"/>
    <p:sldId id="365" r:id="rId40"/>
    <p:sldId id="292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BF"/>
    <a:srgbClr val="01499E"/>
    <a:srgbClr val="A4D077"/>
    <a:srgbClr val="FFA01C"/>
    <a:srgbClr val="5C4F3D"/>
    <a:srgbClr val="123D81"/>
    <a:srgbClr val="001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0AA29-FC71-4041-A51D-B6540851773D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1CC94-CC7C-42CF-8BC5-F3798244B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38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73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98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37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51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19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67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09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93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87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00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68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66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98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35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35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95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429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36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688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852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660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6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363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40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537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597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728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147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44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07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13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6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68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89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6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52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1CC94-CC7C-42CF-8BC5-F3798244BB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28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_ppt_slides_r105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35" y="332631"/>
            <a:ext cx="7772400" cy="973229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035" y="1305860"/>
            <a:ext cx="7772400" cy="59032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rgbClr val="5C4F3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" y="5722972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26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667"/>
          <a:stretch/>
        </p:blipFill>
        <p:spPr>
          <a:xfrm>
            <a:off x="0" y="0"/>
            <a:ext cx="9144000" cy="1600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07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7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15" name="Picture 14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7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_ppt_slides_r1056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4" name="Picture 13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24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6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2" name="Picture 11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8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_ppt_slides_r105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20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9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pic>
        <p:nvPicPr>
          <p:cNvPr id="15" name="Picture 14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olor_horizontal_Tag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IN_ppt_slides_r1058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95453"/>
          <a:stretch/>
        </p:blipFill>
        <p:spPr>
          <a:xfrm>
            <a:off x="0" y="0"/>
            <a:ext cx="266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58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8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r="95453"/>
          <a:stretch/>
        </p:blipFill>
        <p:spPr>
          <a:xfrm>
            <a:off x="0" y="0"/>
            <a:ext cx="266928" cy="6858000"/>
          </a:xfrm>
          <a:prstGeom prst="rect">
            <a:avLst/>
          </a:prstGeom>
        </p:spPr>
      </p:pic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4" name="Picture 3" descr="color_horizontal_Tag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90" y="5526198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02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5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035" y="4581148"/>
            <a:ext cx="7772400" cy="973229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035" y="5554377"/>
            <a:ext cx="7772400" cy="590320"/>
          </a:xfrm>
        </p:spPr>
        <p:txBody>
          <a:bodyPr>
            <a:normAutofit/>
          </a:bodyPr>
          <a:lstStyle>
            <a:lvl1pPr marL="0" indent="0" algn="l">
              <a:buNone/>
              <a:defRPr sz="2500">
                <a:solidFill>
                  <a:srgbClr val="5C4F3D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35" y="231205"/>
            <a:ext cx="2668155" cy="8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15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0058BF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27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FFA01C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89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1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33448"/>
            <a:ext cx="7772400" cy="1362075"/>
          </a:xfrm>
        </p:spPr>
        <p:txBody>
          <a:bodyPr anchor="t">
            <a:normAutofit/>
          </a:bodyPr>
          <a:lstStyle>
            <a:lvl1pPr algn="ctr">
              <a:defRPr sz="3500" b="1" cap="all">
                <a:solidFill>
                  <a:srgbClr val="A4D077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69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5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148"/>
          <a:stretch/>
        </p:blipFill>
        <p:spPr>
          <a:xfrm>
            <a:off x="0" y="0"/>
            <a:ext cx="9144000" cy="1498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>
                <a:solidFill>
                  <a:srgbClr val="123D81"/>
                </a:solidFill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7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_ppt_slides_r1055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16"/>
          <a:stretch/>
        </p:blipFill>
        <p:spPr>
          <a:xfrm>
            <a:off x="0" y="0"/>
            <a:ext cx="9144000" cy="153511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_ppt_slides_r105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46736" y="623465"/>
            <a:ext cx="6867838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rgbClr val="123D8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46735" y="1937604"/>
            <a:ext cx="6089721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2577366"/>
            <a:ext cx="6089720" cy="39512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Arial"/>
                <a:cs typeface="Arial"/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28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_ppt_slides_r105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453"/>
          <a:stretch/>
        </p:blipFill>
        <p:spPr>
          <a:xfrm>
            <a:off x="-148830" y="0"/>
            <a:ext cx="415758" cy="6858000"/>
          </a:xfrm>
          <a:prstGeom prst="rect">
            <a:avLst/>
          </a:prstGeom>
        </p:spPr>
      </p:pic>
      <p:pic>
        <p:nvPicPr>
          <p:cNvPr id="11" name="Picture 10" descr="color_horizontal_Tag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8" y="6135752"/>
            <a:ext cx="1926047" cy="588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123D81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Box 5"/>
          <p:cNvSpPr txBox="1">
            <a:spLocks noGrp="1" noChangeArrowheads="1"/>
          </p:cNvSpPr>
          <p:nvPr>
            <p:ph type="sldNum" sz="quarter" idx="10"/>
          </p:nvPr>
        </p:nvSpPr>
        <p:spPr>
          <a:xfrm>
            <a:off x="7003059" y="6427120"/>
            <a:ext cx="2040928" cy="342900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dirty="0" smtClean="0"/>
              <a:t>INTERNEWS | </a:t>
            </a:r>
            <a:fld id="{7A82A022-CF94-1849-AA47-094D54E4CE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7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6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2" r:id="rId4"/>
    <p:sldLayoutId id="2147483661" r:id="rId5"/>
    <p:sldLayoutId id="2147483650" r:id="rId6"/>
    <p:sldLayoutId id="2147483653" r:id="rId7"/>
    <p:sldLayoutId id="2147483655" r:id="rId8"/>
    <p:sldLayoutId id="2147483667" r:id="rId9"/>
    <p:sldLayoutId id="2147483663" r:id="rId10"/>
    <p:sldLayoutId id="2147483666" r:id="rId11"/>
    <p:sldLayoutId id="2147483668" r:id="rId12"/>
    <p:sldLayoutId id="2147483675" r:id="rId13"/>
    <p:sldLayoutId id="2147483671" r:id="rId14"/>
    <p:sldLayoutId id="2147483672" r:id="rId15"/>
    <p:sldLayoutId id="2147483673" r:id="rId16"/>
    <p:sldLayoutId id="2147483676" r:id="rId17"/>
    <p:sldLayoutId id="2147483669" r:id="rId18"/>
    <p:sldLayoutId id="2147483682" r:id="rId1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waweza.org/uploads/flash/budget-visualization-kenya-000/Kenya.html#/home/split=Purpose&amp;viewType=Bubbles&amp;spending=Actual&amp;year=2002-0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ualisingdata.com/index.php/2011/08/data-visualisation-stories-from-india-by-ananth-mani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obalpost.com/special-reports/global-income-inequality-great-divide-globalpos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ri.org/resources/data-visualizations/idea-behind-potico-palm-oil-indonesi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cdc.gov/vitalsigns/pdf/2012-04-vitalsigns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ri.org/resources/data-visualizations/idea-behind-potico-palm-oil-indonesi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ediec.org/fileadmin/user_upload/Kenia/KNCHR_REPORT_ON_POLICE.pdf" TargetMode="External"/><Relationship Id="rId5" Type="http://schemas.openxmlformats.org/officeDocument/2006/relationships/hyperlink" Target="https://wikileaks.org/wiki/Kenya:_The_Cry_of_Blood_-_Report_on_Extra-Judicial_Killings_and_Disappearances,_Sep_2008" TargetMode="External"/><Relationship Id="rId4" Type="http://schemas.openxmlformats.org/officeDocument/2006/relationships/hyperlink" Target="http://www.theguardian.com/world/2007/aug/31/kenya.topstories3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ij.org/offshor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lstout.github.io/westgate/html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/publicdata/directory" TargetMode="External"/><Relationship Id="rId13" Type="http://schemas.openxmlformats.org/officeDocument/2006/relationships/hyperlink" Target="http://abigbang.wikidot.com/opendata-list-of-resources" TargetMode="External"/><Relationship Id="rId18" Type="http://schemas.openxmlformats.org/officeDocument/2006/relationships/hyperlink" Target="http://www.quora.com/Data/Where-can-I-get-large-datasets-open-to-the-public" TargetMode="External"/><Relationship Id="rId26" Type="http://schemas.openxmlformats.org/officeDocument/2006/relationships/hyperlink" Target="http://geodata.grid.unep.ch/" TargetMode="External"/><Relationship Id="rId3" Type="http://schemas.openxmlformats.org/officeDocument/2006/relationships/hyperlink" Target="http://www.who.int/research/en/" TargetMode="External"/><Relationship Id="rId21" Type="http://schemas.openxmlformats.org/officeDocument/2006/relationships/hyperlink" Target="http://datamarket.com/" TargetMode="External"/><Relationship Id="rId7" Type="http://schemas.openxmlformats.org/officeDocument/2006/relationships/hyperlink" Target="http://www.guardian.co.uk/world-government-data" TargetMode="External"/><Relationship Id="rId12" Type="http://schemas.openxmlformats.org/officeDocument/2006/relationships/hyperlink" Target="http://freegisdata.rtwilson.com/" TargetMode="External"/><Relationship Id="rId17" Type="http://schemas.openxmlformats.org/officeDocument/2006/relationships/hyperlink" Target="http://www.datawrangling.com/some-datasets-available-on-the-web" TargetMode="External"/><Relationship Id="rId25" Type="http://schemas.openxmlformats.org/officeDocument/2006/relationships/hyperlink" Target="http://www.naturalearthdata.com/" TargetMode="External"/><Relationship Id="rId2" Type="http://schemas.openxmlformats.org/officeDocument/2006/relationships/notesSlide" Target="../notesSlides/notesSlide28.xml"/><Relationship Id="rId16" Type="http://schemas.openxmlformats.org/officeDocument/2006/relationships/hyperlink" Target="http://africaopendata.org/" TargetMode="External"/><Relationship Id="rId20" Type="http://schemas.openxmlformats.org/officeDocument/2006/relationships/hyperlink" Target="http://www.infochimps.com/" TargetMode="External"/><Relationship Id="rId29" Type="http://schemas.openxmlformats.org/officeDocument/2006/relationships/hyperlink" Target="http://www.landmatrix.org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datacatalogs.org/" TargetMode="External"/><Relationship Id="rId11" Type="http://schemas.openxmlformats.org/officeDocument/2006/relationships/hyperlink" Target="http://www.factual.com/" TargetMode="External"/><Relationship Id="rId24" Type="http://schemas.openxmlformats.org/officeDocument/2006/relationships/hyperlink" Target="http://opencorporates.com/" TargetMode="External"/><Relationship Id="rId5" Type="http://schemas.openxmlformats.org/officeDocument/2006/relationships/hyperlink" Target="http://data.worldbank.org/" TargetMode="External"/><Relationship Id="rId15" Type="http://schemas.openxmlformats.org/officeDocument/2006/relationships/hyperlink" Target="http://www.wri.org/" TargetMode="External"/><Relationship Id="rId23" Type="http://schemas.openxmlformats.org/officeDocument/2006/relationships/hyperlink" Target="http://investigativedashboard.org/" TargetMode="External"/><Relationship Id="rId28" Type="http://schemas.openxmlformats.org/officeDocument/2006/relationships/hyperlink" Target="http://www.transparency.org/research/cpi/overview" TargetMode="External"/><Relationship Id="rId10" Type="http://schemas.openxmlformats.org/officeDocument/2006/relationships/hyperlink" Target="http://wiki.dbpedia.org/Datasets" TargetMode="External"/><Relationship Id="rId19" Type="http://schemas.openxmlformats.org/officeDocument/2006/relationships/hyperlink" Target="http://www.programmableweb.com/apis/directory/" TargetMode="External"/><Relationship Id="rId4" Type="http://schemas.openxmlformats.org/officeDocument/2006/relationships/hyperlink" Target="http://data.un.org/" TargetMode="External"/><Relationship Id="rId9" Type="http://schemas.openxmlformats.org/officeDocument/2006/relationships/hyperlink" Target="http://thedatahub.org/" TargetMode="External"/><Relationship Id="rId14" Type="http://schemas.openxmlformats.org/officeDocument/2006/relationships/hyperlink" Target="http://oad.simmons.edu/oadwiki/Data_repositories#Energy" TargetMode="External"/><Relationship Id="rId22" Type="http://schemas.openxmlformats.org/officeDocument/2006/relationships/hyperlink" Target="http://offshoreleaks.icij.org/" TargetMode="External"/><Relationship Id="rId27" Type="http://schemas.openxmlformats.org/officeDocument/2006/relationships/hyperlink" Target="http://www.aiddata.org/content/index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data.go.ke/" TargetMode="External"/><Relationship Id="rId3" Type="http://schemas.openxmlformats.org/officeDocument/2006/relationships/hyperlink" Target="http://www.marsgroupkenya.org/" TargetMode="External"/><Relationship Id="rId7" Type="http://schemas.openxmlformats.org/officeDocument/2006/relationships/hyperlink" Target="http://internationalbudget.org/county-budgets-2/" TargetMode="External"/><Relationship Id="rId12" Type="http://schemas.openxmlformats.org/officeDocument/2006/relationships/hyperlink" Target="http://www.kenyasdi.or.ke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e-promis.treasury.go.ke/e-promis/" TargetMode="External"/><Relationship Id="rId11" Type="http://schemas.openxmlformats.org/officeDocument/2006/relationships/hyperlink" Target="http://internewskenya.org/dataportal/" TargetMode="External"/><Relationship Id="rId5" Type="http://schemas.openxmlformats.org/officeDocument/2006/relationships/hyperlink" Target="http://www.knbs.or.ke/" TargetMode="External"/><Relationship Id="rId10" Type="http://schemas.openxmlformats.org/officeDocument/2006/relationships/hyperlink" Target="http://dhsprogram.com/pubs/pdf/FR229/FR229.pdf" TargetMode="External"/><Relationship Id="rId4" Type="http://schemas.openxmlformats.org/officeDocument/2006/relationships/hyperlink" Target="http://africaopendata.org/dataset" TargetMode="External"/><Relationship Id="rId9" Type="http://schemas.openxmlformats.org/officeDocument/2006/relationships/hyperlink" Target="http://wbi.worldbank.org/boost/country/keny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ndardmedia.co.ke/article/2000132318/canada-supports-garissa-turkana-counties-access-quality-education/?articleID=2000132318&amp;story_title=canada-helps-kenya-s-garissa-and-turkana-counties-access-quality-education&amp;pageNo=1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allafrica.com/stories/201408200894.html" TargetMode="External"/><Relationship Id="rId4" Type="http://schemas.openxmlformats.org/officeDocument/2006/relationships/hyperlink" Target="http://www.standardmedia.co.ke/mobile/?articleID=2000128038&amp;story_title=7-people-succumb-to-killer-brew-in-eldoret&amp;pageNo=2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gijn.org/resources/data-journalism/" TargetMode="External"/><Relationship Id="rId3" Type="http://schemas.openxmlformats.org/officeDocument/2006/relationships/hyperlink" Target="Datadrivenjournalism.net" TargetMode="External"/><Relationship Id="rId7" Type="http://schemas.openxmlformats.org/officeDocument/2006/relationships/hyperlink" Target="http://visualoop.co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www.theguardian.com/data" TargetMode="External"/><Relationship Id="rId5" Type="http://schemas.openxmlformats.org/officeDocument/2006/relationships/hyperlink" Target="http://www.indiaspend.com/" TargetMode="External"/><Relationship Id="rId4" Type="http://schemas.openxmlformats.org/officeDocument/2006/relationships/hyperlink" Target="http://ask.schoolofdata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journalismhandbook.org/1.0/en/in_the_newsroom_3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a.tiles.mapbox.com/v3/datascientist.omancrimes/page.html#6/20.705/57.22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Stories in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5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18665"/>
            <a:ext cx="6867838" cy="1143000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1426399" y="1676279"/>
            <a:ext cx="6089720" cy="440503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Data </a:t>
            </a:r>
            <a:r>
              <a:rPr lang="en-US" sz="2800" dirty="0" smtClean="0"/>
              <a:t>Sources</a:t>
            </a:r>
            <a:r>
              <a:rPr lang="en-US" sz="2800" dirty="0"/>
              <a:t>: recurring events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Governance &amp; Security Indicators</a:t>
            </a:r>
            <a:endParaRPr lang="en-US" sz="32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b="1" dirty="0" smtClean="0"/>
              <a:t>Economic Indicators &amp; Budgets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Education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Human rights &amp; Equality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Environmental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Health Indicators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3747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727" y="72624"/>
            <a:ext cx="7320995" cy="1249400"/>
          </a:xfrm>
        </p:spPr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S</a:t>
            </a:r>
            <a:r>
              <a:rPr lang="en-US" dirty="0" smtClean="0"/>
              <a:t>ources: Recurring Events</a:t>
            </a:r>
            <a:endParaRPr lang="en-US" dirty="0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203" y="1617930"/>
            <a:ext cx="91440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90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18665"/>
            <a:ext cx="6867838" cy="1143000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1426399" y="1676279"/>
            <a:ext cx="6089720" cy="440503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Data </a:t>
            </a:r>
            <a:r>
              <a:rPr lang="en-US" sz="2800" dirty="0" smtClean="0"/>
              <a:t>Sources</a:t>
            </a:r>
            <a:r>
              <a:rPr lang="en-US" sz="2800" dirty="0"/>
              <a:t>: recurring events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Governance &amp; Security Indicators</a:t>
            </a:r>
            <a:endParaRPr lang="en-US" sz="32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Economic Indicators &amp; Budgets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b="1" dirty="0" smtClean="0"/>
              <a:t>Education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Human rights &amp; Equality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Environmental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Health Indicators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6129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72624"/>
            <a:ext cx="6867838" cy="1143000"/>
          </a:xfrm>
        </p:spPr>
        <p:txBody>
          <a:bodyPr/>
          <a:lstStyle/>
          <a:p>
            <a:r>
              <a:rPr lang="en-US" dirty="0" smtClean="0"/>
              <a:t>Data sources: Recurring Events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5000" y="5616002"/>
            <a:ext cx="787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3"/>
              </a:rPr>
              <a:t>2011 Tamilnadu School Performance</a:t>
            </a:r>
            <a:r>
              <a:rPr lang="en-US" dirty="0" smtClean="0"/>
              <a:t>: India’s Reporter Bee visualized the performance of different school districts based on annual performance reports</a:t>
            </a:r>
            <a:endParaRPr lang="en-US" dirty="0"/>
          </a:p>
        </p:txBody>
      </p:sp>
      <p:pic>
        <p:nvPicPr>
          <p:cNvPr id="5" name="Picture 4" descr="Karnataka - SSLC Results Insigh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21" y="316135"/>
            <a:ext cx="8065212" cy="63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21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18665"/>
            <a:ext cx="6867838" cy="1143000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1426399" y="1676279"/>
            <a:ext cx="6089720" cy="440503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Data </a:t>
            </a:r>
            <a:r>
              <a:rPr lang="en-US" sz="2800" dirty="0" smtClean="0"/>
              <a:t>Sources</a:t>
            </a:r>
            <a:r>
              <a:rPr lang="en-US" sz="2800" dirty="0"/>
              <a:t>: recurring events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Governance &amp; Security Indicators</a:t>
            </a:r>
            <a:endParaRPr lang="en-US" sz="32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Economic Indicators &amp; Budgets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Education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b="1" dirty="0" smtClean="0"/>
              <a:t>Human rights &amp; Equality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Environmental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Health Indicators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6564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72624"/>
            <a:ext cx="6867838" cy="1143000"/>
          </a:xfrm>
        </p:spPr>
        <p:txBody>
          <a:bodyPr/>
          <a:lstStyle/>
          <a:p>
            <a:r>
              <a:rPr lang="en-US" dirty="0" smtClean="0"/>
              <a:t>Data sources: Recurring Events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5000" y="5616002"/>
            <a:ext cx="787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3"/>
              </a:rPr>
              <a:t>The Great Divide Global Income Inequality</a:t>
            </a:r>
            <a:r>
              <a:rPr lang="en-US" dirty="0" smtClean="0"/>
              <a:t>: The Global Post maps annual data on global inequality by country and compares cities with similar levels of inequality.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4" y="1215624"/>
            <a:ext cx="8964396" cy="407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18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18665"/>
            <a:ext cx="6867838" cy="1143000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1426399" y="1676279"/>
            <a:ext cx="6089720" cy="440503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Data </a:t>
            </a:r>
            <a:r>
              <a:rPr lang="en-US" sz="2800" dirty="0" smtClean="0"/>
              <a:t>Sources</a:t>
            </a:r>
            <a:r>
              <a:rPr lang="en-US" sz="2800" dirty="0"/>
              <a:t>: recurring events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Governance &amp; Security Indicators</a:t>
            </a:r>
            <a:endParaRPr lang="en-US" sz="32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Economic Indicators &amp; Budgets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Education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Human rights &amp; Equality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b="1" dirty="0" smtClean="0"/>
              <a:t>Environmental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Health Indicators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9943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72624"/>
            <a:ext cx="6867838" cy="889788"/>
          </a:xfrm>
        </p:spPr>
        <p:txBody>
          <a:bodyPr/>
          <a:lstStyle/>
          <a:p>
            <a:r>
              <a:rPr lang="en-US" dirty="0" smtClean="0"/>
              <a:t>Data sources: Recurring Events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574" y="5769131"/>
            <a:ext cx="787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3"/>
              </a:rPr>
              <a:t>Project </a:t>
            </a:r>
            <a:r>
              <a:rPr lang="en-US" b="1" dirty="0" err="1" smtClean="0">
                <a:hlinkClick r:id="rId3"/>
              </a:rPr>
              <a:t>Potico</a:t>
            </a:r>
            <a:r>
              <a:rPr lang="en-US" dirty="0" smtClean="0"/>
              <a:t>: World Resource Institute explores deforestation in Indonesia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8" y="962412"/>
            <a:ext cx="6797409" cy="480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05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18665"/>
            <a:ext cx="6867838" cy="1143000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1426399" y="1676279"/>
            <a:ext cx="6089720" cy="440503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Data </a:t>
            </a:r>
            <a:r>
              <a:rPr lang="en-US" sz="2800" dirty="0" smtClean="0"/>
              <a:t>Sources</a:t>
            </a:r>
            <a:r>
              <a:rPr lang="en-US" sz="2800" dirty="0"/>
              <a:t>: recurring events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Governance &amp; Security Indicators</a:t>
            </a:r>
            <a:endParaRPr lang="en-US" sz="32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Economic Indicators &amp; Budgets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Education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Human rights &amp; Equality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Environmental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b="1" dirty="0" smtClean="0"/>
              <a:t>Health Indicators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5205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241299"/>
            <a:ext cx="6867838" cy="1143000"/>
          </a:xfrm>
        </p:spPr>
        <p:txBody>
          <a:bodyPr/>
          <a:lstStyle/>
          <a:p>
            <a:r>
              <a:rPr lang="en-US" dirty="0" smtClean="0"/>
              <a:t>Sources of Data: Recurring Events</a:t>
            </a:r>
            <a:endParaRPr lang="en-US" dirty="0"/>
          </a:p>
        </p:txBody>
      </p:sp>
      <p:pic>
        <p:nvPicPr>
          <p:cNvPr id="4" name="Picture 3" descr="childinjury_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06" y="1257299"/>
            <a:ext cx="6076193" cy="52081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5000" y="1384299"/>
            <a:ext cx="1905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4"/>
              </a:rPr>
              <a:t>Child Injury</a:t>
            </a:r>
            <a:r>
              <a:rPr lang="en-US" dirty="0" smtClean="0"/>
              <a:t>: The Center for Disease Control in the United States created this infographic for journalists to draw attention to a major health risk for children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4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646736" y="1778431"/>
            <a:ext cx="6089720" cy="3951288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The Data Journalism Process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recurring events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sent or leaked data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breaking news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theories to be explored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Summary &amp; References</a:t>
            </a:r>
          </a:p>
          <a:p>
            <a:endParaRPr lang="en-US" sz="2800" i="1" dirty="0">
              <a:solidFill>
                <a:srgbClr val="123D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213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646736" y="1778431"/>
            <a:ext cx="6089720" cy="3951288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The Data Journalism Process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recurring events</a:t>
            </a:r>
          </a:p>
          <a:p>
            <a:pPr marL="457200" indent="-457200">
              <a:buFont typeface="Arial"/>
              <a:buChar char="•"/>
            </a:pPr>
            <a:r>
              <a:rPr lang="en-US" sz="2400" b="1" dirty="0" smtClean="0"/>
              <a:t>Exercise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sent or leaked data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breaking news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theories to be explored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Summary &amp; References</a:t>
            </a:r>
          </a:p>
          <a:p>
            <a:endParaRPr lang="en-US" sz="2800" i="1" dirty="0">
              <a:solidFill>
                <a:srgbClr val="123D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056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870334" y="1322024"/>
            <a:ext cx="6973676" cy="47592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b="1" dirty="0" smtClean="0"/>
              <a:t>How could these recurring reports be used in your health reporting?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What would your story angle be?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What additional data would you need?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What experts would you talk to?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7902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646736" y="1778431"/>
            <a:ext cx="6089720" cy="3951288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The Data Journalism Process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recurring events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/>
              <a:buChar char="•"/>
            </a:pPr>
            <a:r>
              <a:rPr lang="en-US" sz="2400" b="1" dirty="0" smtClean="0"/>
              <a:t>Data sources: sent or leaked data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breaking news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theories to be explored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Summary &amp; References</a:t>
            </a:r>
          </a:p>
          <a:p>
            <a:endParaRPr lang="en-US" sz="2800" i="1" dirty="0">
              <a:solidFill>
                <a:srgbClr val="123D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611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72624"/>
            <a:ext cx="6867838" cy="889788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S</a:t>
            </a:r>
            <a:r>
              <a:rPr lang="en-US" dirty="0" smtClean="0"/>
              <a:t>ources: Sent or Leaked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574" y="5769131"/>
            <a:ext cx="787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3"/>
              </a:rPr>
              <a:t>Project </a:t>
            </a:r>
            <a:r>
              <a:rPr lang="en-US" b="1" dirty="0" err="1" smtClean="0">
                <a:hlinkClick r:id="rId3"/>
              </a:rPr>
              <a:t>Potico</a:t>
            </a:r>
            <a:r>
              <a:rPr lang="en-US" dirty="0" smtClean="0"/>
              <a:t>: World Resource Institute explores deforestation in Indonesia 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1426399" y="1153953"/>
            <a:ext cx="6089720" cy="4405032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i="1" dirty="0" err="1" smtClean="0"/>
              <a:t>Wikileaks</a:t>
            </a:r>
            <a:r>
              <a:rPr lang="en-US" sz="2800" b="1" i="1" dirty="0" smtClean="0"/>
              <a:t> in Kenya</a:t>
            </a:r>
            <a:endParaRPr lang="en-US" sz="2800" b="1" i="1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The </a:t>
            </a:r>
            <a:r>
              <a:rPr lang="en-US" sz="3200" dirty="0" smtClean="0">
                <a:hlinkClick r:id="rId4"/>
              </a:rPr>
              <a:t>Looting of Kenya </a:t>
            </a:r>
            <a:r>
              <a:rPr lang="en-US" sz="3200" dirty="0" smtClean="0"/>
              <a:t>published by </a:t>
            </a:r>
            <a:r>
              <a:rPr lang="en-US" sz="3200" i="1" dirty="0" smtClean="0"/>
              <a:t>The Guardian </a:t>
            </a:r>
            <a:r>
              <a:rPr lang="en-US" sz="3200" dirty="0" smtClean="0"/>
              <a:t>in 2007.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 err="1" smtClean="0">
                <a:hlinkClick r:id="rId5"/>
              </a:rPr>
              <a:t>Kennya</a:t>
            </a:r>
            <a:r>
              <a:rPr lang="en-US" sz="2800" dirty="0">
                <a:hlinkClick r:id="rId5"/>
              </a:rPr>
              <a:t>: The Cry of Blood - Report on Extra-Judicial Killings and </a:t>
            </a:r>
            <a:r>
              <a:rPr lang="en-US" sz="2800" dirty="0" smtClean="0">
                <a:hlinkClick r:id="rId5"/>
              </a:rPr>
              <a:t>Disappearances</a:t>
            </a:r>
            <a:r>
              <a:rPr lang="en-US" sz="2800" dirty="0" smtClean="0"/>
              <a:t> -</a:t>
            </a:r>
            <a:r>
              <a:rPr lang="en-US" sz="2800" dirty="0"/>
              <a:t>  the </a:t>
            </a:r>
            <a:r>
              <a:rPr lang="en-US" sz="2800" dirty="0">
                <a:hlinkClick r:id="rId6"/>
              </a:rPr>
              <a:t>Kenya National Commission on Human Rights </a:t>
            </a:r>
            <a:r>
              <a:rPr lang="en-US" sz="2800" dirty="0"/>
              <a:t>(</a:t>
            </a:r>
            <a:r>
              <a:rPr lang="en-US" sz="2800" dirty="0" err="1"/>
              <a:t>KNCHR</a:t>
            </a:r>
            <a:r>
              <a:rPr lang="en-US" sz="2800" dirty="0" smtClean="0"/>
              <a:t>) 2008.</a:t>
            </a:r>
            <a:endParaRPr lang="en-US" sz="28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100" dirty="0" smtClean="0"/>
              <a:t>Bringing international attention to corruption issues too dangerous to print in-country.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487931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72624"/>
            <a:ext cx="6867838" cy="889788"/>
          </a:xfrm>
        </p:spPr>
        <p:txBody>
          <a:bodyPr/>
          <a:lstStyle/>
          <a:p>
            <a:r>
              <a:rPr lang="en-US" dirty="0" smtClean="0"/>
              <a:t>Data sources: sent or leaked data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251" y="5285067"/>
            <a:ext cx="8174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3850" lvl="0" indent="-285750">
              <a:buClr>
                <a:schemeClr val="lt1"/>
              </a:buClr>
              <a:buSzPct val="166666"/>
              <a:buFont typeface="Courier New" panose="02070309020205020404" pitchFamily="49" charset="0"/>
              <a:buChar char="o"/>
            </a:pPr>
            <a:r>
              <a:rPr lang="en" b="1" u="sng" dirty="0">
                <a:solidFill>
                  <a:schemeClr val="hlink"/>
                </a:solidFill>
                <a:hlinkClick r:id="rId3"/>
              </a:rPr>
              <a:t>Offshore Leaks</a:t>
            </a:r>
            <a:r>
              <a:rPr lang="en" b="1" dirty="0"/>
              <a:t>: </a:t>
            </a:r>
            <a:r>
              <a:rPr lang="en" dirty="0"/>
              <a:t>A leaked hard drive of 2.5 million documents about offshore bank accounts to the International Consortium of Investigative Journalists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1" y="962412"/>
            <a:ext cx="8978747" cy="403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52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646736" y="1778431"/>
            <a:ext cx="6089720" cy="3951288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The Data Journalism Process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recurring events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sent or leaked data</a:t>
            </a:r>
          </a:p>
          <a:p>
            <a:pPr marL="457200" indent="-457200">
              <a:buFont typeface="Arial"/>
              <a:buChar char="•"/>
            </a:pPr>
            <a:r>
              <a:rPr lang="en-US" sz="2400" b="1" dirty="0" smtClean="0"/>
              <a:t>Data sources: breaking news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theories to be explored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Summary &amp; References</a:t>
            </a:r>
          </a:p>
          <a:p>
            <a:endParaRPr lang="en-US" sz="2800" i="1" dirty="0">
              <a:solidFill>
                <a:srgbClr val="123D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419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Sources: Breaking News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929666"/>
            <a:ext cx="6089720" cy="3951288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" sz="2800" dirty="0"/>
              <a:t>Data collection:</a:t>
            </a:r>
          </a:p>
          <a:p>
            <a:pPr marL="457200" lvl="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800" dirty="0"/>
              <a:t>Crowd-sourcing via Ushahidi-type platforms</a:t>
            </a:r>
          </a:p>
          <a:p>
            <a:pPr marL="457200" lvl="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800" dirty="0"/>
              <a:t>Citizen media contributions</a:t>
            </a:r>
          </a:p>
          <a:p>
            <a:pPr marL="457200" lvl="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800" dirty="0"/>
              <a:t>Sensor data for environmental catstrophes</a:t>
            </a:r>
          </a:p>
          <a:p>
            <a:endParaRPr lang="en" sz="2800" dirty="0"/>
          </a:p>
          <a:p>
            <a:pPr lvl="0"/>
            <a:r>
              <a:rPr lang="en" sz="2800" dirty="0"/>
              <a:t>Risks:</a:t>
            </a:r>
          </a:p>
          <a:p>
            <a:pPr marL="457200" lvl="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800" dirty="0"/>
              <a:t>Selection bias</a:t>
            </a:r>
          </a:p>
          <a:p>
            <a:pPr marL="457200" lvl="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800" dirty="0"/>
              <a:t>Verification process</a:t>
            </a:r>
          </a:p>
          <a:p>
            <a:pPr marL="457200" lvl="0" indent="-419100">
              <a:buClr>
                <a:schemeClr val="lt1"/>
              </a:buClr>
              <a:buSzPct val="166666"/>
              <a:buFont typeface="Arial"/>
              <a:buChar char="•"/>
            </a:pPr>
            <a:r>
              <a:rPr lang="en" sz="2800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216231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72624"/>
            <a:ext cx="6867838" cy="889788"/>
          </a:xfrm>
        </p:spPr>
        <p:txBody>
          <a:bodyPr/>
          <a:lstStyle/>
          <a:p>
            <a:r>
              <a:rPr lang="en-US" dirty="0" smtClean="0"/>
              <a:t>Data sources: breaking news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251" y="5285067"/>
            <a:ext cx="8174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3850" lvl="0" indent="-285750">
              <a:buClr>
                <a:schemeClr val="lt1"/>
              </a:buClr>
              <a:buSzPct val="166666"/>
              <a:buFont typeface="Courier New" panose="02070309020205020404" pitchFamily="49" charset="0"/>
              <a:buChar char="o"/>
            </a:pPr>
            <a:r>
              <a:rPr lang="en" b="1" u="sng" dirty="0" smtClean="0">
                <a:solidFill>
                  <a:schemeClr val="hlink"/>
                </a:solidFill>
                <a:hlinkClick r:id="rId3"/>
              </a:rPr>
              <a:t>The Westgate Attack: A Social Media Perspective</a:t>
            </a:r>
            <a:r>
              <a:rPr lang="en" b="1" dirty="0" smtClean="0"/>
              <a:t>: </a:t>
            </a:r>
            <a:r>
              <a:rPr lang="en-US" dirty="0" smtClean="0"/>
              <a:t>An analysis of the events of Westgate driven by analysis of social media content.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0" y="727237"/>
            <a:ext cx="8978749" cy="44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Sources: Theories to be Explored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927" y="1792265"/>
            <a:ext cx="3200685" cy="4057692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b="1" dirty="0"/>
              <a:t>Global and open data catalogs</a:t>
            </a:r>
            <a:endParaRPr lang="en-US" dirty="0"/>
          </a:p>
          <a:p>
            <a:pPr fontAlgn="base"/>
            <a:r>
              <a:rPr lang="en-US" dirty="0">
                <a:hlinkClick r:id="rId3"/>
              </a:rPr>
              <a:t>World Health Organization</a:t>
            </a:r>
            <a:endParaRPr lang="en-US" dirty="0"/>
          </a:p>
          <a:p>
            <a:pPr fontAlgn="base"/>
            <a:r>
              <a:rPr lang="en-US" dirty="0">
                <a:hlinkClick r:id="rId4"/>
              </a:rPr>
              <a:t>United Nations</a:t>
            </a:r>
            <a:endParaRPr lang="en-US" dirty="0"/>
          </a:p>
          <a:p>
            <a:pPr fontAlgn="base"/>
            <a:r>
              <a:rPr lang="en-US" dirty="0">
                <a:hlinkClick r:id="rId5"/>
              </a:rPr>
              <a:t>World Bank</a:t>
            </a:r>
            <a:endParaRPr lang="en-US" dirty="0"/>
          </a:p>
          <a:p>
            <a:pPr fontAlgn="base"/>
            <a:r>
              <a:rPr lang="en-US" dirty="0">
                <a:hlinkClick r:id="rId6"/>
              </a:rPr>
              <a:t>DataCatalogs.org</a:t>
            </a:r>
            <a:endParaRPr lang="en-US" dirty="0"/>
          </a:p>
          <a:p>
            <a:pPr fontAlgn="base"/>
            <a:r>
              <a:rPr lang="en-US" dirty="0">
                <a:hlinkClick r:id="rId7"/>
              </a:rPr>
              <a:t>The Guardian's world government data portal</a:t>
            </a:r>
            <a:endParaRPr lang="en-US" dirty="0"/>
          </a:p>
          <a:p>
            <a:pPr fontAlgn="base"/>
            <a:r>
              <a:rPr lang="en-US" dirty="0">
                <a:hlinkClick r:id="rId8"/>
              </a:rPr>
              <a:t>Google's public data directory</a:t>
            </a:r>
            <a:endParaRPr lang="en-US" dirty="0"/>
          </a:p>
          <a:p>
            <a:pPr fontAlgn="base"/>
            <a:r>
              <a:rPr lang="en-US" dirty="0">
                <a:hlinkClick r:id="rId9"/>
              </a:rPr>
              <a:t>The data hub</a:t>
            </a:r>
            <a:endParaRPr lang="en-US" dirty="0"/>
          </a:p>
          <a:p>
            <a:pPr fontAlgn="base"/>
            <a:r>
              <a:rPr lang="en-US" dirty="0" err="1">
                <a:hlinkClick r:id="rId10"/>
              </a:rPr>
              <a:t>DBPedia</a:t>
            </a:r>
            <a:r>
              <a:rPr lang="en-US" dirty="0">
                <a:hlinkClick r:id="rId10"/>
              </a:rPr>
              <a:t> Datasets</a:t>
            </a:r>
            <a:endParaRPr lang="en-US" dirty="0"/>
          </a:p>
          <a:p>
            <a:pPr fontAlgn="base"/>
            <a:r>
              <a:rPr lang="en-US" dirty="0">
                <a:hlinkClick r:id="rId11"/>
              </a:rPr>
              <a:t>Factual</a:t>
            </a:r>
            <a:endParaRPr lang="en-US" dirty="0"/>
          </a:p>
          <a:p>
            <a:pPr fontAlgn="base"/>
            <a:r>
              <a:rPr lang="en-US" dirty="0">
                <a:hlinkClick r:id="rId12"/>
              </a:rPr>
              <a:t>Free GIS data</a:t>
            </a:r>
            <a:endParaRPr lang="en-US" dirty="0"/>
          </a:p>
          <a:p>
            <a:pPr fontAlgn="base"/>
            <a:r>
              <a:rPr lang="en-US" dirty="0">
                <a:hlinkClick r:id="rId13"/>
              </a:rPr>
              <a:t>List of open data resources</a:t>
            </a:r>
            <a:endParaRPr lang="en-US" dirty="0"/>
          </a:p>
          <a:p>
            <a:pPr fontAlgn="base"/>
            <a:r>
              <a:rPr lang="en-US" dirty="0">
                <a:hlinkClick r:id="rId14"/>
              </a:rPr>
              <a:t>Energy data </a:t>
            </a:r>
            <a:r>
              <a:rPr lang="en-US" dirty="0" smtClean="0">
                <a:hlinkClick r:id="rId14"/>
              </a:rPr>
              <a:t>repositories</a:t>
            </a:r>
            <a:endParaRPr lang="en-US" dirty="0" smtClean="0"/>
          </a:p>
          <a:p>
            <a:pPr lvl="0"/>
            <a:r>
              <a:rPr lang="en" u="sng" dirty="0">
                <a:solidFill>
                  <a:schemeClr val="hlink"/>
                </a:solidFill>
                <a:hlinkClick r:id="rId15"/>
              </a:rPr>
              <a:t>World Research </a:t>
            </a:r>
            <a:r>
              <a:rPr lang="en" u="sng" dirty="0" smtClean="0">
                <a:solidFill>
                  <a:schemeClr val="hlink"/>
                </a:solidFill>
                <a:hlinkClick r:id="rId15"/>
              </a:rPr>
              <a:t>Institute</a:t>
            </a:r>
            <a:endParaRPr lang="en" u="sng" dirty="0">
              <a:solidFill>
                <a:schemeClr val="hlink"/>
              </a:solidFill>
              <a:hlinkClick r:id="rId16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13889" y="1911899"/>
            <a:ext cx="3200685" cy="39512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 smtClean="0">
                <a:hlinkClick r:id="rId17"/>
              </a:rPr>
              <a:t>Data wrangling</a:t>
            </a:r>
            <a:endParaRPr lang="en-US" dirty="0" smtClean="0"/>
          </a:p>
          <a:p>
            <a:pPr fontAlgn="base"/>
            <a:r>
              <a:rPr lang="en-US" dirty="0" err="1" smtClean="0">
                <a:hlinkClick r:id="rId18"/>
              </a:rPr>
              <a:t>Quora</a:t>
            </a:r>
            <a:r>
              <a:rPr lang="en-US" dirty="0" smtClean="0">
                <a:hlinkClick r:id="rId18"/>
              </a:rPr>
              <a:t> thread: "Where can I find large datasets open to the public?"</a:t>
            </a:r>
            <a:endParaRPr lang="en-US" dirty="0" smtClean="0"/>
          </a:p>
          <a:p>
            <a:pPr fontAlgn="base"/>
            <a:r>
              <a:rPr lang="en-US" dirty="0" smtClean="0">
                <a:hlinkClick r:id="rId19"/>
              </a:rPr>
              <a:t>Directory of APIs</a:t>
            </a:r>
            <a:endParaRPr lang="en-US" dirty="0" smtClean="0"/>
          </a:p>
          <a:p>
            <a:pPr fontAlgn="base"/>
            <a:r>
              <a:rPr lang="en-US" dirty="0" err="1" smtClean="0">
                <a:hlinkClick r:id="rId20"/>
              </a:rPr>
              <a:t>Infochimps</a:t>
            </a:r>
            <a:endParaRPr lang="en-US" dirty="0" smtClean="0"/>
          </a:p>
          <a:p>
            <a:pPr fontAlgn="base"/>
            <a:r>
              <a:rPr lang="en-US" dirty="0" err="1" smtClean="0">
                <a:hlinkClick r:id="rId21"/>
              </a:rPr>
              <a:t>Datamarket</a:t>
            </a:r>
            <a:endParaRPr lang="en-US" dirty="0" smtClean="0"/>
          </a:p>
          <a:p>
            <a:pPr fontAlgn="base"/>
            <a:r>
              <a:rPr lang="en-US" dirty="0" smtClean="0">
                <a:hlinkClick r:id="rId22"/>
              </a:rPr>
              <a:t>Offshore Leaks</a:t>
            </a:r>
            <a:endParaRPr lang="en-US" dirty="0" smtClean="0"/>
          </a:p>
          <a:p>
            <a:pPr fontAlgn="base"/>
            <a:r>
              <a:rPr lang="en-US" dirty="0" smtClean="0">
                <a:hlinkClick r:id="rId23"/>
              </a:rPr>
              <a:t>Investigative Dashboard</a:t>
            </a:r>
            <a:endParaRPr lang="en-US" dirty="0" smtClean="0"/>
          </a:p>
          <a:p>
            <a:pPr fontAlgn="base"/>
            <a:r>
              <a:rPr lang="en-US" dirty="0" smtClean="0">
                <a:hlinkClick r:id="rId24"/>
              </a:rPr>
              <a:t>Open Corporates</a:t>
            </a:r>
            <a:endParaRPr lang="en-US" dirty="0" smtClean="0"/>
          </a:p>
          <a:p>
            <a:pPr fontAlgn="base"/>
            <a:r>
              <a:rPr lang="en-US" dirty="0" smtClean="0">
                <a:hlinkClick r:id="rId25"/>
              </a:rPr>
              <a:t>Natural Earth data</a:t>
            </a:r>
            <a:endParaRPr lang="en-US" dirty="0" smtClean="0"/>
          </a:p>
          <a:p>
            <a:pPr lvl="0"/>
            <a:r>
              <a:rPr lang="en" u="sng" dirty="0">
                <a:solidFill>
                  <a:schemeClr val="hlink"/>
                </a:solidFill>
                <a:hlinkClick r:id="rId26"/>
              </a:rPr>
              <a:t>UNEP Data</a:t>
            </a:r>
            <a:endParaRPr lang="en" u="sng" dirty="0">
              <a:solidFill>
                <a:schemeClr val="hlink"/>
              </a:solidFill>
              <a:hlinkClick r:id="rId27"/>
            </a:endParaRPr>
          </a:p>
          <a:p>
            <a:pPr lvl="0"/>
            <a:r>
              <a:rPr lang="en" u="sng" dirty="0">
                <a:solidFill>
                  <a:schemeClr val="hlink"/>
                </a:solidFill>
                <a:hlinkClick r:id="rId28"/>
              </a:rPr>
              <a:t>Transparency International Corruption Index</a:t>
            </a:r>
          </a:p>
          <a:p>
            <a:pPr lvl="0"/>
            <a:r>
              <a:rPr lang="en" u="sng" dirty="0">
                <a:solidFill>
                  <a:schemeClr val="hlink"/>
                </a:solidFill>
                <a:hlinkClick r:id="rId29"/>
              </a:rPr>
              <a:t>Land Ownership Database</a:t>
            </a:r>
          </a:p>
          <a:p>
            <a:pPr lvl="0"/>
            <a:r>
              <a:rPr lang="en" u="sng" dirty="0">
                <a:solidFill>
                  <a:schemeClr val="hlink"/>
                </a:solidFill>
              </a:rPr>
              <a:t>Gapminder </a:t>
            </a:r>
            <a:r>
              <a:rPr lang="en" u="sng" dirty="0" smtClean="0">
                <a:solidFill>
                  <a:schemeClr val="hlink"/>
                </a:solidFill>
              </a:rPr>
              <a:t>World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2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Sources: Theories to be explored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927" y="1792265"/>
            <a:ext cx="7396647" cy="4057692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/>
              <a:t>Kenyan Data Sources</a:t>
            </a:r>
            <a:endParaRPr lang="en-US" dirty="0"/>
          </a:p>
          <a:p>
            <a:r>
              <a:rPr lang="en-US" dirty="0" smtClean="0">
                <a:hlinkClick r:id="rId3"/>
              </a:rPr>
              <a:t>Mars Group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Africa Open Data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Kenya National Bureau of Statistics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E-</a:t>
            </a:r>
            <a:r>
              <a:rPr lang="en-US" dirty="0" err="1" smtClean="0">
                <a:hlinkClick r:id="rId6"/>
              </a:rPr>
              <a:t>promis</a:t>
            </a:r>
            <a:r>
              <a:rPr lang="en-US" dirty="0" smtClean="0">
                <a:hlinkClick r:id="rId6"/>
              </a:rPr>
              <a:t> Kenya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International Budget Partnership County Budgets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Kenya Open Data Initiative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Kenya Health Data</a:t>
            </a:r>
            <a:endParaRPr lang="en-US" b="1" dirty="0"/>
          </a:p>
          <a:p>
            <a:r>
              <a:rPr lang="en-US" dirty="0" smtClean="0">
                <a:hlinkClick r:id="rId9"/>
              </a:rPr>
              <a:t>World Bank Boost</a:t>
            </a:r>
            <a:endParaRPr lang="en-US" dirty="0" smtClean="0"/>
          </a:p>
          <a:p>
            <a:r>
              <a:rPr lang="en-US" dirty="0" smtClean="0">
                <a:hlinkClick r:id="rId10"/>
              </a:rPr>
              <a:t>Kenya Demographic Health Survey</a:t>
            </a:r>
            <a:endParaRPr lang="en-US" dirty="0" smtClean="0"/>
          </a:p>
          <a:p>
            <a:r>
              <a:rPr lang="en-US" dirty="0" err="1" smtClean="0">
                <a:hlinkClick r:id="rId11"/>
              </a:rPr>
              <a:t>Internews</a:t>
            </a:r>
            <a:r>
              <a:rPr lang="en-US" dirty="0" smtClean="0">
                <a:hlinkClick r:id="rId11"/>
              </a:rPr>
              <a:t> Data Dredger</a:t>
            </a:r>
            <a:endParaRPr lang="en-US" dirty="0" smtClean="0"/>
          </a:p>
          <a:p>
            <a:r>
              <a:rPr lang="en-US" dirty="0" smtClean="0">
                <a:hlinkClick r:id="rId12"/>
              </a:rPr>
              <a:t>Kenya Service Delivery Indicators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115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Journalism Process</a:t>
            </a:r>
            <a:endParaRPr lang="en-US" dirty="0"/>
          </a:p>
        </p:txBody>
      </p:sp>
      <p:pic>
        <p:nvPicPr>
          <p:cNvPr id="10" name="Picture 9" descr="datajournalism_5cs6comm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1363974"/>
            <a:ext cx="7010957" cy="545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2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1426399" y="1322024"/>
            <a:ext cx="6089720" cy="47592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 smtClean="0"/>
              <a:t>Divide into two groups and read: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Canada helps Kenya's </a:t>
            </a:r>
            <a:r>
              <a:rPr lang="en-US" sz="3200" dirty="0" err="1">
                <a:hlinkClick r:id="rId3"/>
              </a:rPr>
              <a:t>Garissa</a:t>
            </a:r>
            <a:r>
              <a:rPr lang="en-US" sz="3200" dirty="0">
                <a:hlinkClick r:id="rId3"/>
              </a:rPr>
              <a:t> and Turkana counties access quality education </a:t>
            </a:r>
            <a:endParaRPr lang="en-US" sz="3200" dirty="0">
              <a:hlinkClick r:id="rId4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hlinkClick r:id="rId5"/>
              </a:rPr>
              <a:t>Kenya: KNUT Condemns Killing of </a:t>
            </a:r>
            <a:r>
              <a:rPr lang="en-US" sz="3200" dirty="0" err="1">
                <a:hlinkClick r:id="rId5"/>
              </a:rPr>
              <a:t>Garissa</a:t>
            </a:r>
            <a:r>
              <a:rPr lang="en-US" sz="3200" dirty="0">
                <a:hlinkClick r:id="rId5"/>
              </a:rPr>
              <a:t> </a:t>
            </a:r>
            <a:r>
              <a:rPr lang="en-US" sz="3200" dirty="0" smtClean="0">
                <a:hlinkClick r:id="rId5"/>
              </a:rPr>
              <a:t>Teachers</a:t>
            </a: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9922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1426399" y="1322024"/>
            <a:ext cx="6089720" cy="47592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 smtClean="0"/>
              <a:t>Answer</a:t>
            </a:r>
          </a:p>
          <a:p>
            <a:pPr marL="971550" lvl="1" indent="-514350">
              <a:buAutoNum type="arabicPeriod"/>
            </a:pPr>
            <a:r>
              <a:rPr lang="en-US" sz="3200" dirty="0" smtClean="0"/>
              <a:t>What is the journalist’s hypothesis or theory?</a:t>
            </a:r>
          </a:p>
          <a:p>
            <a:pPr lvl="2"/>
            <a:r>
              <a:rPr lang="en-US" dirty="0"/>
              <a:t>What topics does the journalist cover in the story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What does he or she want the reader to understand after reading the story?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6266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1426399" y="1322024"/>
            <a:ext cx="6089720" cy="47592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 smtClean="0"/>
              <a:t>Answer</a:t>
            </a:r>
          </a:p>
          <a:p>
            <a:pPr marL="457200" lvl="1" indent="0">
              <a:buNone/>
            </a:pPr>
            <a:r>
              <a:rPr lang="en-US" sz="3200" dirty="0" smtClean="0"/>
              <a:t>2.  What is the journalist’s evidence for the story?</a:t>
            </a:r>
          </a:p>
          <a:p>
            <a:pPr lvl="2"/>
            <a:r>
              <a:rPr lang="en-US" dirty="0" smtClean="0"/>
              <a:t>What data does he or she use to prove his hypothesis?</a:t>
            </a:r>
          </a:p>
          <a:p>
            <a:pPr lvl="2"/>
            <a:r>
              <a:rPr lang="en-US" dirty="0" smtClean="0"/>
              <a:t>What experts does he or she quote?</a:t>
            </a:r>
          </a:p>
          <a:p>
            <a:pPr lvl="2"/>
            <a:r>
              <a:rPr lang="en-US" dirty="0" smtClean="0"/>
              <a:t>Do the experts explain or enrich the data findings?</a:t>
            </a: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5323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6600244" cy="11430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1426399" y="1322024"/>
            <a:ext cx="6089720" cy="47592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200" dirty="0" smtClean="0"/>
              <a:t>Answer</a:t>
            </a:r>
          </a:p>
          <a:p>
            <a:pPr marL="457200" lvl="1" indent="0">
              <a:buNone/>
            </a:pPr>
            <a:r>
              <a:rPr lang="en-US" sz="3200" dirty="0" smtClean="0"/>
              <a:t>3. What information and data is missing?</a:t>
            </a:r>
          </a:p>
          <a:p>
            <a:pPr lvl="2"/>
            <a:r>
              <a:rPr lang="en-US" dirty="0" smtClean="0"/>
              <a:t>What other data is missing to give the </a:t>
            </a:r>
            <a:r>
              <a:rPr lang="en-US" smtClean="0"/>
              <a:t>story context?</a:t>
            </a:r>
            <a:endParaRPr lang="en-US" dirty="0" smtClean="0"/>
          </a:p>
          <a:p>
            <a:pPr lvl="2"/>
            <a:r>
              <a:rPr lang="en-US" dirty="0" smtClean="0"/>
              <a:t>What would your data angle for the story be?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8281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1646736" y="1778431"/>
            <a:ext cx="6089720" cy="3951288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 smtClean="0"/>
              <a:t>The Data Journalism Process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recurring events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sent or leaked data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breaking news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Data sources: theories to be explored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 smtClean="0"/>
              <a:t>Exercise</a:t>
            </a:r>
          </a:p>
          <a:p>
            <a:pPr marL="457200" indent="-457200">
              <a:buFont typeface="Arial"/>
              <a:buChar char="•"/>
            </a:pPr>
            <a:r>
              <a:rPr lang="en-US" sz="2400" b="1" dirty="0" smtClean="0"/>
              <a:t>Summary &amp; References</a:t>
            </a:r>
          </a:p>
          <a:p>
            <a:endParaRPr lang="en-US" sz="2800" i="1" dirty="0">
              <a:solidFill>
                <a:srgbClr val="123D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370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+mn-lt"/>
              </a:rPr>
              <a:t>Data sources include recurring events, sent </a:t>
            </a:r>
            <a:r>
              <a:rPr lang="en-US" dirty="0">
                <a:latin typeface="+mn-lt"/>
              </a:rPr>
              <a:t>or leaked </a:t>
            </a:r>
            <a:r>
              <a:rPr lang="en-US" dirty="0" smtClean="0">
                <a:latin typeface="+mn-lt"/>
              </a:rPr>
              <a:t>data, breaking news and theories </a:t>
            </a:r>
            <a:r>
              <a:rPr lang="en-US" dirty="0">
                <a:latin typeface="+mn-lt"/>
              </a:rPr>
              <a:t>to be </a:t>
            </a:r>
            <a:r>
              <a:rPr lang="en-US" dirty="0" smtClean="0">
                <a:latin typeface="+mn-lt"/>
              </a:rPr>
              <a:t>explored.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+mn-lt"/>
              </a:rPr>
              <a:t>Data from these stories can be used to enrich traditional reporting, find new angles on old stories, uncover corruption or engage citizens in the reporting process.</a:t>
            </a:r>
            <a:endParaRPr lang="en-US" dirty="0">
              <a:latin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+mn-lt"/>
              </a:rPr>
              <a:t>Data sources are all around us: NGOs, research institutions, government and ordinary people.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Summary &amp;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674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+mn-lt"/>
                <a:hlinkClick r:id="rId3" action="ppaction://hlinkfile"/>
              </a:rPr>
              <a:t>Datadrivenjournalism.net</a:t>
            </a:r>
            <a:r>
              <a:rPr lang="en-US" dirty="0" smtClean="0">
                <a:latin typeface="+mn-lt"/>
              </a:rPr>
              <a:t> mailing list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+mn-lt"/>
                <a:hlinkClick r:id="rId4"/>
              </a:rPr>
              <a:t>School of Data </a:t>
            </a:r>
            <a:r>
              <a:rPr lang="en-US" dirty="0" smtClean="0">
                <a:latin typeface="+mn-lt"/>
              </a:rPr>
              <a:t>mailing list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 smtClean="0">
                <a:latin typeface="+mn-lt"/>
                <a:hlinkClick r:id="rId5"/>
              </a:rPr>
              <a:t>IndiaSpend</a:t>
            </a:r>
            <a:endParaRPr lang="en-US" dirty="0" smtClean="0">
              <a:latin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+mn-lt"/>
                <a:hlinkClick r:id="rId6"/>
              </a:rPr>
              <a:t>Guardian Data</a:t>
            </a:r>
            <a:endParaRPr lang="en-US" dirty="0" smtClean="0">
              <a:latin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+mn-lt"/>
                <a:hlinkClick r:id="rId7"/>
              </a:rPr>
              <a:t>Visual Loop</a:t>
            </a:r>
            <a:endParaRPr lang="en-US" dirty="0" smtClean="0">
              <a:latin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latin typeface="+mn-lt"/>
                <a:hlinkClick r:id="rId8"/>
              </a:rPr>
              <a:t>Global Investigative Journalism Network</a:t>
            </a:r>
            <a:endParaRPr lang="en-US" dirty="0" smtClean="0">
              <a:latin typeface="+mn-lt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Summary &amp;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5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8256" y="220974"/>
            <a:ext cx="5726375" cy="1143000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Summary &amp; Resources</a:t>
            </a:r>
            <a:endParaRPr lang="en-US" dirty="0"/>
          </a:p>
        </p:txBody>
      </p:sp>
      <p:pic>
        <p:nvPicPr>
          <p:cNvPr id="5" name="Picture 10" descr="https://lh3.googleusercontent.com/hbOiIK0Z97YsnmddmraB2zZud2VGeQz5KQkKUzzIhO-e6QfqQn7DxFSWX1r3qu-oiCVKcUZ5EyOD8kKbbmf5GlU9Yt9hujGfjZefFqYQ_Ndhbc0DEbS_mGrdhX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044700"/>
            <a:ext cx="3237460" cy="114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 descr="https://lh5.googleusercontent.com/PdlE680yPjgwy-Waa0eX8PaEZmMsxnhJdaTAgtBkzu5woNlWbyTFLmW9cW0BLY6ohj4fXtTT9_uO5dyfvb0En54QJL8rdtyDhGTZ9tY4CCHrTjEJr9taC_AyBh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2211955"/>
            <a:ext cx="22860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03400" y="5257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8" descr="https://lh6.googleusercontent.com/L4k0OTUySYLUWgUiamNlIY8repFVBkx3jNm_Sf7t4Joafip9fdUNHiMdZcv22MHPc2l3n457PhjC8SiS9MhZO8jxNe-W8mToDLZ8X-d-C24kY9dA2blUTS0FcQ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56" y="4541282"/>
            <a:ext cx="36576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https://lh6.googleusercontent.com/055nm92Kr-sD97dgCDJAS39zzCnd-4-6-or5-SZZ_mDcB7t7VfvIva3BRuMbxoAjrnr1apl_lTXZ1HRX1CWQM5dJ5tNn7DJ4ofxC5O3DY9OrNjGRFSf2sndaJm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402" y="4255531"/>
            <a:ext cx="3324225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05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58800" y="255164"/>
            <a:ext cx="3721100" cy="5332836"/>
          </a:xfrm>
        </p:spPr>
        <p:txBody>
          <a:bodyPr/>
          <a:lstStyle/>
          <a:p>
            <a:r>
              <a:rPr lang="en-US" sz="3200" dirty="0" smtClean="0"/>
              <a:t>The Data Journalism Process</a:t>
            </a:r>
            <a:r>
              <a:rPr lang="en-US" sz="3200" dirty="0" smtClean="0">
                <a:hlinkClick r:id="rId3"/>
              </a:rPr>
              <a:t/>
            </a:r>
            <a:br>
              <a:rPr lang="en-US" sz="3200" dirty="0" smtClean="0">
                <a:hlinkClick r:id="rId3"/>
              </a:rPr>
            </a:br>
            <a:r>
              <a:rPr lang="en-US" b="1" dirty="0" smtClean="0">
                <a:hlinkClick r:id="rId3"/>
              </a:rPr>
              <a:t>The Guardian: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Share Data</a:t>
            </a:r>
            <a:br>
              <a:rPr lang="en-US" dirty="0" smtClean="0"/>
            </a:br>
            <a:r>
              <a:rPr lang="en-US" dirty="0" smtClean="0"/>
              <a:t>2. Spread Sheets</a:t>
            </a:r>
            <a:br>
              <a:rPr lang="en-US" dirty="0" smtClean="0"/>
            </a:br>
            <a:r>
              <a:rPr lang="en-US" dirty="0" smtClean="0"/>
              <a:t>3. Perform Calculations</a:t>
            </a:r>
            <a:br>
              <a:rPr lang="en-US" dirty="0" smtClean="0"/>
            </a:br>
            <a:r>
              <a:rPr lang="en-US" dirty="0" smtClean="0"/>
              <a:t>4. Output</a:t>
            </a:r>
            <a:endParaRPr lang="en-US" dirty="0"/>
          </a:p>
        </p:txBody>
      </p:sp>
      <p:pic>
        <p:nvPicPr>
          <p:cNvPr id="7" name="Picture 6" descr="guardian-data-workflow-00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100" y="0"/>
            <a:ext cx="4228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3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93425" y="1529944"/>
            <a:ext cx="8293374" cy="358475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1145" y="371431"/>
            <a:ext cx="6867838" cy="1143000"/>
          </a:xfrm>
        </p:spPr>
        <p:txBody>
          <a:bodyPr/>
          <a:lstStyle/>
          <a:p>
            <a:r>
              <a:rPr lang="en-US" dirty="0" smtClean="0"/>
              <a:t>The Data Journalism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7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1646736" y="1929666"/>
            <a:ext cx="6089720" cy="3951288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 dirty="0"/>
              <a:t>Data sources: recurring events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Data </a:t>
            </a:r>
            <a:r>
              <a:rPr lang="en-US" sz="2800" dirty="0"/>
              <a:t>sources: sent or leaked data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Data sources: breaking </a:t>
            </a:r>
            <a:r>
              <a:rPr lang="en-US" sz="2800" dirty="0" smtClean="0"/>
              <a:t>news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Data sources: theories to be explored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319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18665"/>
            <a:ext cx="6867838" cy="1143000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1426399" y="1676279"/>
            <a:ext cx="6089720" cy="440503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 dirty="0"/>
              <a:t>Data sources: recurring events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Governance &amp; Security Indicators</a:t>
            </a:r>
            <a:endParaRPr lang="en-US" sz="3200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Economic Indicators &amp; Budgets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Education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Human rights &amp; </a:t>
            </a:r>
            <a:r>
              <a:rPr lang="en-US" sz="3200" dirty="0"/>
              <a:t>E</a:t>
            </a:r>
            <a:r>
              <a:rPr lang="en-US" sz="3200" dirty="0" smtClean="0"/>
              <a:t>quality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Environmental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Health Indicators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066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318665"/>
            <a:ext cx="6867838" cy="1143000"/>
          </a:xfrm>
        </p:spPr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1426399" y="1676279"/>
            <a:ext cx="6089720" cy="440503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Data sources: recurring events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b="1" dirty="0" smtClean="0"/>
              <a:t>Governance &amp; Security Indicators</a:t>
            </a:r>
            <a:endParaRPr lang="en-US" sz="3200" b="1" dirty="0"/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Economic Indicators &amp; Budgets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Education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Human rights &amp; Equality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Environmental Indicators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Health Indicators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410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736" y="72624"/>
            <a:ext cx="6867838" cy="1143000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S</a:t>
            </a:r>
            <a:r>
              <a:rPr lang="en-US" dirty="0" smtClean="0"/>
              <a:t>ources: Recurring Events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4" y="1356108"/>
            <a:ext cx="8912646" cy="4256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5000" y="5616002"/>
            <a:ext cx="787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hlinkClick r:id="rId4"/>
              </a:rPr>
              <a:t>Crime In Oman Visualized</a:t>
            </a:r>
            <a:r>
              <a:rPr lang="en-US" dirty="0" smtClean="0"/>
              <a:t>: For the first time, the government of Oman released crime data, which was visualized by a local blogger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4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A35704F1712640A333B51846E545A5" ma:contentTypeVersion="3" ma:contentTypeDescription="Create a new document." ma:contentTypeScope="" ma:versionID="04017e53ddb784a7a597776bccf57d49">
  <xsd:schema xmlns:xsd="http://www.w3.org/2001/XMLSchema" xmlns:xs="http://www.w3.org/2001/XMLSchema" xmlns:p="http://schemas.microsoft.com/office/2006/metadata/properties" xmlns:ns2="c276d07f-d789-4d6c-a889-e8924010ee82" targetNamespace="http://schemas.microsoft.com/office/2006/metadata/properties" ma:root="true" ma:fieldsID="bd1f47aa7bba4ae340846ef8575f9160" ns2:_="">
    <xsd:import namespace="c276d07f-d789-4d6c-a889-e8924010ee82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6d07f-d789-4d6c-a889-e8924010ee82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Presentation"/>
          <xsd:enumeration value="Templat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9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c276d07f-d789-4d6c-a889-e8924010ee8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A311A1-8E74-4F65-85D5-15A2C759C7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76d07f-d789-4d6c-a889-e8924010ee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287EC0-7867-4D1D-A103-812AA11CCF32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c276d07f-d789-4d6c-a889-e8924010ee82"/>
  </ds:schemaRefs>
</ds:datastoreItem>
</file>

<file path=customXml/itemProps3.xml><?xml version="1.0" encoding="utf-8"?>
<ds:datastoreItem xmlns:ds="http://schemas.openxmlformats.org/officeDocument/2006/customXml" ds:itemID="{CC34B498-D366-481A-937D-A78EF49865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1102</Words>
  <Application>Microsoft Office PowerPoint</Application>
  <PresentationFormat>On-screen Show (4:3)</PresentationFormat>
  <Paragraphs>260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Black</vt:lpstr>
      <vt:lpstr>Calibri</vt:lpstr>
      <vt:lpstr>Courier New</vt:lpstr>
      <vt:lpstr>Wingdings</vt:lpstr>
      <vt:lpstr>Office Theme</vt:lpstr>
      <vt:lpstr>Finding Stories in Data</vt:lpstr>
      <vt:lpstr>Contents</vt:lpstr>
      <vt:lpstr>The Data Journalism Process</vt:lpstr>
      <vt:lpstr>The Data Journalism Process The Guardian:  1. Share Data 2. Spread Sheets 3. Perform Calculations 4. Output</vt:lpstr>
      <vt:lpstr>The Data Journalism Process</vt:lpstr>
      <vt:lpstr>Data sources</vt:lpstr>
      <vt:lpstr>Data sources</vt:lpstr>
      <vt:lpstr>Data sources</vt:lpstr>
      <vt:lpstr>Data Sources: Recurring Events</vt:lpstr>
      <vt:lpstr>Data Sources</vt:lpstr>
      <vt:lpstr>Data Sources: Recurring Events</vt:lpstr>
      <vt:lpstr>Data Sources</vt:lpstr>
      <vt:lpstr>Data sources: Recurring Events</vt:lpstr>
      <vt:lpstr>Data Sources</vt:lpstr>
      <vt:lpstr>Data sources: Recurring Events</vt:lpstr>
      <vt:lpstr>Data Sources</vt:lpstr>
      <vt:lpstr>Data sources: Recurring Events</vt:lpstr>
      <vt:lpstr>Data Sources</vt:lpstr>
      <vt:lpstr>Sources of Data: Recurring Events</vt:lpstr>
      <vt:lpstr>Contents</vt:lpstr>
      <vt:lpstr>Exercise</vt:lpstr>
      <vt:lpstr>Contents</vt:lpstr>
      <vt:lpstr>Data Sources: Sent or Leaked Data</vt:lpstr>
      <vt:lpstr>Data sources: sent or leaked data</vt:lpstr>
      <vt:lpstr>Contents</vt:lpstr>
      <vt:lpstr>Data Sources: Breaking News</vt:lpstr>
      <vt:lpstr>Data sources: breaking news</vt:lpstr>
      <vt:lpstr>Data Sources: Theories to be Explored</vt:lpstr>
      <vt:lpstr>Data Sources: Theories to be explored</vt:lpstr>
      <vt:lpstr>Exercise</vt:lpstr>
      <vt:lpstr>Exercise</vt:lpstr>
      <vt:lpstr>Exercise</vt:lpstr>
      <vt:lpstr>Exercise</vt:lpstr>
      <vt:lpstr>Contents</vt:lpstr>
      <vt:lpstr>Summary &amp; Resources</vt:lpstr>
      <vt:lpstr>Summary &amp; Resources</vt:lpstr>
      <vt:lpstr>Summary &amp;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Arnold Phommavog</dc:creator>
  <cp:keywords/>
  <cp:lastModifiedBy>Eva Constantaras</cp:lastModifiedBy>
  <cp:revision>94</cp:revision>
  <dcterms:created xsi:type="dcterms:W3CDTF">2012-01-25T18:54:33Z</dcterms:created>
  <dcterms:modified xsi:type="dcterms:W3CDTF">2014-08-28T03:23:20Z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400</vt:r8>
  </property>
  <property fmtid="{D5CDD505-2E9C-101B-9397-08002B2CF9AE}" pid="3" name="ContentTypeId">
    <vt:lpwstr>0x0101004AA35704F1712640A333B51846E545A5</vt:lpwstr>
  </property>
</Properties>
</file>