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66" r:id="rId5"/>
    <p:sldId id="269" r:id="rId6"/>
    <p:sldId id="265" r:id="rId7"/>
    <p:sldId id="258" r:id="rId8"/>
    <p:sldId id="270" r:id="rId9"/>
    <p:sldId id="259" r:id="rId10"/>
    <p:sldId id="271" r:id="rId11"/>
    <p:sldId id="260" r:id="rId12"/>
    <p:sldId id="262" r:id="rId13"/>
    <p:sldId id="261" r:id="rId14"/>
    <p:sldId id="273" r:id="rId15"/>
    <p:sldId id="272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F6422-87FF-4B8F-98CF-F840AFE754DC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CCE7-13D6-4398-9125-29A13E9C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9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Rewrite all pages on-the-fly</a:t>
            </a:r>
          </a:p>
          <a:p>
            <a:pPr lvl="1"/>
            <a:r>
              <a:rPr lang="en-US" dirty="0" smtClean="0"/>
              <a:t>Include the monitor</a:t>
            </a:r>
          </a:p>
          <a:p>
            <a:pPr lvl="1"/>
            <a:r>
              <a:rPr lang="en-US" dirty="0" smtClean="0"/>
              <a:t>Wrap all inline scripts and event handlers to execute in the monitor</a:t>
            </a:r>
          </a:p>
          <a:p>
            <a:r>
              <a:rPr lang="en-US" dirty="0" smtClean="0"/>
              <a:t>Rewrite all scripts on-the-fly</a:t>
            </a:r>
          </a:p>
          <a:p>
            <a:pPr lvl="1"/>
            <a:r>
              <a:rPr lang="en-US" dirty="0" smtClean="0"/>
              <a:t>Wrap source to be executed by the monitor</a:t>
            </a:r>
          </a:p>
          <a:p>
            <a:endParaRPr lang="en-US" dirty="0" smtClean="0"/>
          </a:p>
          <a:p>
            <a:r>
              <a:rPr lang="en-US" dirty="0" smtClean="0"/>
              <a:t>Implemented in Node.js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CCE7-13D6-4398-9125-29A13E9C2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Specialization of the web proxy</a:t>
            </a:r>
          </a:p>
          <a:p>
            <a:pPr lvl="1"/>
            <a:r>
              <a:rPr lang="en-US" dirty="0" smtClean="0"/>
              <a:t>Wildcard DNS-names</a:t>
            </a:r>
          </a:p>
          <a:p>
            <a:r>
              <a:rPr lang="en-US" dirty="0" smtClean="0"/>
              <a:t>Can decide what to proxy</a:t>
            </a:r>
          </a:p>
          <a:p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CCE7-13D6-4398-9125-29A13E9C2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1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.gif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Architectures for monitor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Jonas Magazinius, Daniel Hedin, Andrei Sabelfeld</a:t>
            </a:r>
          </a:p>
          <a:p>
            <a:r>
              <a:rPr lang="en-US" sz="1600" dirty="0" smtClean="0"/>
              <a:t>Chalmers University of Technology</a:t>
            </a:r>
          </a:p>
          <a:p>
            <a:r>
              <a:rPr lang="en-US" sz="1600" dirty="0"/>
              <a:t>-</a:t>
            </a:r>
            <a:endParaRPr lang="en-US" sz="1600" dirty="0" smtClean="0"/>
          </a:p>
          <a:p>
            <a:r>
              <a:rPr lang="en-US" sz="1600" dirty="0" err="1" smtClean="0"/>
              <a:t>WebSand</a:t>
            </a:r>
            <a:r>
              <a:rPr lang="en-US" sz="1600" dirty="0" smtClean="0"/>
              <a:t> meeting</a:t>
            </a:r>
            <a:endParaRPr lang="en-US" sz="1600" dirty="0"/>
          </a:p>
          <a:p>
            <a:r>
              <a:rPr lang="en-US" sz="1600" dirty="0" smtClean="0"/>
              <a:t>2013-04-26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73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rved Right Arrow 21"/>
          <p:cNvSpPr/>
          <p:nvPr/>
        </p:nvSpPr>
        <p:spPr>
          <a:xfrm rot="10800000">
            <a:off x="3770068" y="3269669"/>
            <a:ext cx="719444" cy="1704999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proxy</a:t>
            </a:r>
            <a:endParaRPr lang="en-US" dirty="0"/>
          </a:p>
        </p:txBody>
      </p:sp>
      <p:pic>
        <p:nvPicPr>
          <p:cNvPr id="8" name="Picture 12" descr="http://iconbug.com/data/27/507/e5e37cbddc91007668825ec679b6a46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81322"/>
            <a:ext cx="476990" cy="4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67" y="2714602"/>
            <a:ext cx="678490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68" y="5082014"/>
            <a:ext cx="1819888" cy="13232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urved Right Arrow 11"/>
          <p:cNvSpPr/>
          <p:nvPr/>
        </p:nvSpPr>
        <p:spPr>
          <a:xfrm rot="10800000">
            <a:off x="5048101" y="3269669"/>
            <a:ext cx="719444" cy="1704999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4489512" y="3284980"/>
            <a:ext cx="381000" cy="1705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24" y="3757864"/>
            <a:ext cx="1223356" cy="91751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21" y="160441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61" y="159493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5424" y="3937502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pts.se/image.gif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3876" y="4031956"/>
            <a:ext cx="19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pts.se.monitor.com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5868144" y="2610268"/>
            <a:ext cx="1944216" cy="674712"/>
          </a:xfrm>
          <a:prstGeom prst="borderCallout2">
            <a:avLst>
              <a:gd name="adj1" fmla="val 41337"/>
              <a:gd name="adj2" fmla="val -494"/>
              <a:gd name="adj3" fmla="val 41337"/>
              <a:gd name="adj4" fmla="val -18092"/>
              <a:gd name="adj5" fmla="val 188476"/>
              <a:gd name="adj6" fmla="val -537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Wildcard DNS</a:t>
            </a:r>
          </a:p>
          <a:p>
            <a:pPr algn="ctr"/>
            <a:r>
              <a:rPr lang="en-US" dirty="0" smtClean="0"/>
              <a:t>*.monitor.com</a:t>
            </a:r>
            <a:endParaRPr lang="en-US" dirty="0"/>
          </a:p>
        </p:txBody>
      </p:sp>
      <p:pic>
        <p:nvPicPr>
          <p:cNvPr id="23" name="Picture 22" descr="google_logo.png"/>
          <p:cNvPicPr>
            <a:picLocks noChangeAspect="1"/>
          </p:cNvPicPr>
          <p:nvPr/>
        </p:nvPicPr>
        <p:blipFill>
          <a:blip r:embed="rId8" cstate="print"/>
          <a:srcRect l="13576" r="13576" b="86594"/>
          <a:stretch>
            <a:fillRect/>
          </a:stretch>
        </p:blipFill>
        <p:spPr>
          <a:xfrm>
            <a:off x="2132790" y="2663552"/>
            <a:ext cx="1361851" cy="432048"/>
          </a:xfrm>
          <a:prstGeom prst="rect">
            <a:avLst/>
          </a:prstGeom>
          <a:effectLst/>
        </p:spPr>
      </p:pic>
      <p:sp>
        <p:nvSpPr>
          <p:cNvPr id="24" name="TextBox 23"/>
          <p:cNvSpPr txBox="1"/>
          <p:nvPr/>
        </p:nvSpPr>
        <p:spPr>
          <a:xfrm>
            <a:off x="970039" y="3388532"/>
            <a:ext cx="25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google.com.monitor.com</a:t>
            </a:r>
            <a:endParaRPr lang="en-US" dirty="0"/>
          </a:p>
        </p:txBody>
      </p:sp>
      <p:pic>
        <p:nvPicPr>
          <p:cNvPr id="26" name="Picture 2" descr="http://c.dryicons.com/images/icon_sets/coquette_part_5_icons_set/png/128x128/js_fi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57864"/>
            <a:ext cx="1809863" cy="18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a.dryicons.com/images/icon_sets/coquette_part_5_icons_set/png/128x128/html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46" y="4370214"/>
            <a:ext cx="1809860" cy="18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990345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Left-Right Arrow 27"/>
          <p:cNvSpPr/>
          <p:nvPr/>
        </p:nvSpPr>
        <p:spPr>
          <a:xfrm>
            <a:off x="5774682" y="5444423"/>
            <a:ext cx="1612767" cy="33855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11799" y="508201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sj.se</a:t>
            </a:r>
          </a:p>
        </p:txBody>
      </p:sp>
      <p:pic>
        <p:nvPicPr>
          <p:cNvPr id="30" name="Picture 11" descr="http://audienceinnovation.com/images/icons/do-training-cogwheel-icon-300x297-gray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54" y="3725126"/>
            <a:ext cx="745722" cy="738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47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3" grpId="0" animBg="1"/>
      <p:bldP spid="19" grpId="0"/>
      <p:bldP spid="20" grpId="0"/>
      <p:bldP spid="20" grpId="1"/>
      <p:bldP spid="21" grpId="0" animBg="1"/>
      <p:bldP spid="24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</a:t>
            </a:r>
            <a:r>
              <a:rPr lang="en-US" dirty="0" smtClean="0"/>
              <a:t>proxy vs. web proxy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intrusive to the browser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smtClean="0"/>
              <a:t>modification</a:t>
            </a:r>
            <a:endParaRPr lang="en-US" dirty="0"/>
          </a:p>
          <a:p>
            <a:pPr lvl="1"/>
            <a:r>
              <a:rPr lang="en-US" dirty="0" smtClean="0"/>
              <a:t>No configuration</a:t>
            </a:r>
          </a:p>
          <a:p>
            <a:r>
              <a:rPr lang="en-US" dirty="0" smtClean="0"/>
              <a:t>Resource specific </a:t>
            </a:r>
            <a:r>
              <a:rPr lang="en-US" dirty="0" err="1" smtClean="0"/>
              <a:t>proxying</a:t>
            </a:r>
            <a:endParaRPr lang="en-US" dirty="0" smtClean="0"/>
          </a:p>
          <a:p>
            <a:pPr lvl="1"/>
            <a:r>
              <a:rPr lang="en-US" dirty="0" smtClean="0"/>
              <a:t>Reduced load</a:t>
            </a:r>
          </a:p>
          <a:p>
            <a:pPr lvl="1"/>
            <a:r>
              <a:rPr lang="en-US" dirty="0" smtClean="0"/>
              <a:t>Decreased overhead</a:t>
            </a:r>
          </a:p>
          <a:p>
            <a:r>
              <a:rPr lang="en-US" dirty="0" smtClean="0"/>
              <a:t>Separation between </a:t>
            </a:r>
            <a:r>
              <a:rPr lang="en-US" dirty="0" err="1" smtClean="0"/>
              <a:t>proxied</a:t>
            </a:r>
            <a:r>
              <a:rPr lang="en-US" dirty="0" smtClean="0"/>
              <a:t> and </a:t>
            </a:r>
            <a:r>
              <a:rPr lang="en-US" dirty="0" err="1" smtClean="0"/>
              <a:t>unproxied</a:t>
            </a:r>
            <a:r>
              <a:rPr lang="en-US" dirty="0" smtClean="0"/>
              <a:t> origins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Even more intrusive to HTML</a:t>
            </a:r>
          </a:p>
          <a:p>
            <a:r>
              <a:rPr lang="en-US" dirty="0"/>
              <a:t>Failing to identify JavaScript compromises the monitor</a:t>
            </a:r>
          </a:p>
          <a:p>
            <a:r>
              <a:rPr lang="en-US" dirty="0"/>
              <a:t>Special considerations required for </a:t>
            </a:r>
            <a:r>
              <a:rPr lang="en-US" dirty="0" smtClean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Integrator driven</a:t>
            </a:r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67" y="2714602"/>
            <a:ext cx="678490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68" y="5082014"/>
            <a:ext cx="1819888" cy="13232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Up-Down Arrow 11"/>
          <p:cNvSpPr/>
          <p:nvPr/>
        </p:nvSpPr>
        <p:spPr>
          <a:xfrm>
            <a:off x="4489512" y="3284980"/>
            <a:ext cx="381000" cy="1705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61" y="159493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google_logo.png"/>
          <p:cNvPicPr>
            <a:picLocks noChangeAspect="1"/>
          </p:cNvPicPr>
          <p:nvPr/>
        </p:nvPicPr>
        <p:blipFill>
          <a:blip r:embed="rId5" cstate="print"/>
          <a:srcRect l="13576" r="13576" b="86594"/>
          <a:stretch>
            <a:fillRect/>
          </a:stretch>
        </p:blipFill>
        <p:spPr>
          <a:xfrm>
            <a:off x="2132790" y="2663552"/>
            <a:ext cx="1361851" cy="432048"/>
          </a:xfrm>
          <a:prstGeom prst="rect">
            <a:avLst/>
          </a:prstGeom>
          <a:effectLst/>
        </p:spPr>
      </p:pic>
      <p:sp>
        <p:nvSpPr>
          <p:cNvPr id="17" name="Curved Left Arrow 16"/>
          <p:cNvSpPr/>
          <p:nvPr/>
        </p:nvSpPr>
        <p:spPr>
          <a:xfrm rot="8811858">
            <a:off x="2109125" y="3153472"/>
            <a:ext cx="750878" cy="2492769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59" y="4270931"/>
            <a:ext cx="1223356" cy="91751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.dryicons.com/images/icon_sets/coquette_part_5_icons_set/png/128x128/js_f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21" y="5307960"/>
            <a:ext cx="904932" cy="90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21" y="160441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a.dryicons.com/images/icon_sets/coquette_part_5_icons_set/png/128x128/html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79" y="2820665"/>
            <a:ext cx="1193790" cy="119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http://audienceinnovation.com/images/icons/do-training-cogwheel-icon-300x297-gray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86" y="2703352"/>
            <a:ext cx="491881" cy="486963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04643" y="5572528"/>
            <a:ext cx="247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.evaluate(             )</a:t>
            </a:r>
            <a:endParaRPr lang="en-US" sz="2400" dirty="0"/>
          </a:p>
        </p:txBody>
      </p:sp>
      <p:pic>
        <p:nvPicPr>
          <p:cNvPr id="22" name="Picture 11" descr="http://audienceinnovation.com/images/icons/do-training-cogwheel-icon-300x297-gray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4" y="5529596"/>
            <a:ext cx="553062" cy="547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736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Integrator </a:t>
            </a:r>
            <a:r>
              <a:rPr lang="en-US" dirty="0" smtClean="0"/>
              <a:t>driven vs. the rest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Site specific policies</a:t>
            </a:r>
          </a:p>
          <a:p>
            <a:r>
              <a:rPr lang="en-US" dirty="0" smtClean="0"/>
              <a:t>Deliberately intrusive to HTML</a:t>
            </a:r>
            <a:endParaRPr lang="en-US" dirty="0"/>
          </a:p>
          <a:p>
            <a:r>
              <a:rPr lang="en-US" dirty="0" smtClean="0"/>
              <a:t>Not intrusive to the browser</a:t>
            </a:r>
          </a:p>
          <a:p>
            <a:pPr lvl="1"/>
            <a:r>
              <a:rPr lang="en-US" dirty="0" smtClean="0"/>
              <a:t>No modification</a:t>
            </a:r>
          </a:p>
          <a:p>
            <a:pPr lvl="1"/>
            <a:r>
              <a:rPr lang="en-US" dirty="0" smtClean="0"/>
              <a:t>No configuration</a:t>
            </a:r>
          </a:p>
          <a:p>
            <a:r>
              <a:rPr lang="en-US" dirty="0" smtClean="0"/>
              <a:t>Transparent to the user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Developer understanding</a:t>
            </a:r>
          </a:p>
          <a:p>
            <a:r>
              <a:rPr lang="en-US" dirty="0" smtClean="0"/>
              <a:t>Rudimental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overhead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added overhead of including the monitor – not the monitor itself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13" y="3861048"/>
            <a:ext cx="49149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2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architectures evaluated</a:t>
            </a:r>
          </a:p>
          <a:p>
            <a:pPr lvl="1"/>
            <a:r>
              <a:rPr lang="en-US" dirty="0" smtClean="0"/>
              <a:t>Relative pros and cons</a:t>
            </a:r>
          </a:p>
          <a:p>
            <a:r>
              <a:rPr lang="en-US" dirty="0" smtClean="0"/>
              <a:t>Great flexibility</a:t>
            </a:r>
          </a:p>
          <a:p>
            <a:r>
              <a:rPr lang="en-US" dirty="0" smtClean="0"/>
              <a:t>Reasonable overhead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4489512" y="3284984"/>
            <a:ext cx="381000" cy="1515615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2" descr="PTS E-tjänster, startsi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PTS E-tjänster, startsi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https://testalosenord.pts.se/img/logo_inverted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67" y="2714602"/>
            <a:ext cx="678490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udienceinnovation.com/images/icons/do-training-cogwheel-icon-300x297-g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187824"/>
            <a:ext cx="1428749" cy="1414462"/>
          </a:xfrm>
          <a:prstGeom prst="rect">
            <a:avLst/>
          </a:prstGeom>
          <a:noFill/>
        </p:spPr>
      </p:pic>
      <p:pic>
        <p:nvPicPr>
          <p:cNvPr id="32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61" y="159493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Up-Down Arrow 33"/>
          <p:cNvSpPr/>
          <p:nvPr/>
        </p:nvSpPr>
        <p:spPr>
          <a:xfrm rot="20064916">
            <a:off x="3166754" y="3241611"/>
            <a:ext cx="381000" cy="160236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google_logo.png"/>
          <p:cNvPicPr>
            <a:picLocks noChangeAspect="1"/>
          </p:cNvPicPr>
          <p:nvPr/>
        </p:nvPicPr>
        <p:blipFill>
          <a:blip r:embed="rId5" cstate="print"/>
          <a:srcRect l="13576" r="13576" b="86594"/>
          <a:stretch>
            <a:fillRect/>
          </a:stretch>
        </p:blipFill>
        <p:spPr>
          <a:xfrm>
            <a:off x="2132790" y="2663552"/>
            <a:ext cx="1361851" cy="432048"/>
          </a:xfrm>
          <a:prstGeom prst="rect">
            <a:avLst/>
          </a:prstGeom>
          <a:effectLst/>
        </p:spPr>
      </p:pic>
      <p:pic>
        <p:nvPicPr>
          <p:cNvPr id="36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21" y="160441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707904" y="4915535"/>
            <a:ext cx="1944216" cy="165618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4" y="1239748"/>
            <a:ext cx="7279553" cy="5292902"/>
          </a:xfrm>
          <a:prstGeom prst="rect">
            <a:avLst/>
          </a:prstGeom>
          <a:noFill/>
          <a:ln>
            <a:noFill/>
          </a:ln>
          <a:effectLst>
            <a:outerShdw blurRad="215900" dist="254000" dir="2700000" algn="tl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Callout 2 19"/>
          <p:cNvSpPr/>
          <p:nvPr/>
        </p:nvSpPr>
        <p:spPr>
          <a:xfrm>
            <a:off x="5511541" y="3610470"/>
            <a:ext cx="3455605" cy="1190129"/>
          </a:xfrm>
          <a:prstGeom prst="borderCallout2">
            <a:avLst>
              <a:gd name="adj1" fmla="val 65315"/>
              <a:gd name="adj2" fmla="val -715"/>
              <a:gd name="adj3" fmla="val 65315"/>
              <a:gd name="adj4" fmla="val -16266"/>
              <a:gd name="adj5" fmla="val 142767"/>
              <a:gd name="adj6" fmla="val -50677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 inputs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Computes password strength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Reports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25 L 0.00104 -0.5030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 animBg="1"/>
      <p:bldP spid="19" grpId="1" animBg="1"/>
      <p:bldP spid="19" grpId="2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pps-preferences-plugin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267200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85200" y="6308725"/>
            <a:ext cx="406400" cy="228600"/>
          </a:xfrm>
        </p:spPr>
        <p:txBody>
          <a:bodyPr/>
          <a:lstStyle/>
          <a:p>
            <a:fld id="{3A1DA351-F027-44D3-A2E3-D0803F782AED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37932" y="1295400"/>
            <a:ext cx="1361851" cy="1584176"/>
            <a:chOff x="169168" y="2362200"/>
            <a:chExt cx="1361851" cy="158417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2362200"/>
              <a:ext cx="840093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 descr="google_logo.png"/>
            <p:cNvPicPr>
              <a:picLocks noChangeAspect="1"/>
            </p:cNvPicPr>
            <p:nvPr/>
          </p:nvPicPr>
          <p:blipFill>
            <a:blip r:embed="rId4" cstate="print"/>
            <a:srcRect l="13576" r="13576" b="86594"/>
            <a:stretch>
              <a:fillRect/>
            </a:stretch>
          </p:blipFill>
          <p:spPr>
            <a:xfrm>
              <a:off x="169168" y="3514328"/>
              <a:ext cx="1361851" cy="432048"/>
            </a:xfrm>
            <a:prstGeom prst="rect">
              <a:avLst/>
            </a:prstGeom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3971501" y="1295400"/>
            <a:ext cx="1287780" cy="1402432"/>
            <a:chOff x="3795569" y="1295400"/>
            <a:chExt cx="1287780" cy="1402432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8600" y="1295400"/>
              <a:ext cx="840093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 descr="chalmers-log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5569" y="2545432"/>
              <a:ext cx="1287780" cy="1524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957732" y="1295400"/>
            <a:ext cx="1195668" cy="1674006"/>
            <a:chOff x="164976" y="4572000"/>
            <a:chExt cx="1195668" cy="1674006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4572000"/>
              <a:ext cx="840093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 descr="facebook-logo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976" y="5796136"/>
              <a:ext cx="1195668" cy="449870"/>
            </a:xfrm>
            <a:prstGeom prst="rect">
              <a:avLst/>
            </a:prstGeom>
          </p:spPr>
        </p:pic>
      </p:grpSp>
      <p:pic>
        <p:nvPicPr>
          <p:cNvPr id="15" name="Picture 14" descr="d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800" y="4800600"/>
            <a:ext cx="2485677" cy="1702689"/>
          </a:xfrm>
          <a:prstGeom prst="rect">
            <a:avLst/>
          </a:prstGeom>
          <a:effectLst>
            <a:outerShdw blurRad="215900" dist="254000" dir="2700000" algn="tl" rotWithShape="0">
              <a:prstClr val="black">
                <a:alpha val="11000"/>
              </a:prstClr>
            </a:outerShdw>
          </a:effectLst>
        </p:spPr>
      </p:pic>
      <p:pic>
        <p:nvPicPr>
          <p:cNvPr id="16" name="Picture 15" descr="browser_logos-25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4953000"/>
            <a:ext cx="9144000" cy="1709337"/>
          </a:xfrm>
          <a:prstGeom prst="rect">
            <a:avLst/>
          </a:prstGeom>
        </p:spPr>
      </p:pic>
      <p:pic>
        <p:nvPicPr>
          <p:cNvPr id="17" name="Picture 16" descr="Apps-preferences-plugin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4800600"/>
            <a:ext cx="685800" cy="685800"/>
          </a:xfrm>
          <a:prstGeom prst="rect">
            <a:avLst/>
          </a:prstGeom>
        </p:spPr>
      </p:pic>
      <p:pic>
        <p:nvPicPr>
          <p:cNvPr id="18" name="Picture 17" descr="Apps-preferences-plugin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05000" y="4800600"/>
            <a:ext cx="685800" cy="685800"/>
          </a:xfrm>
          <a:prstGeom prst="rect">
            <a:avLst/>
          </a:prstGeom>
        </p:spPr>
      </p:pic>
      <p:pic>
        <p:nvPicPr>
          <p:cNvPr id="19" name="Picture 18" descr="Apps-preferences-plugin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0" y="4800600"/>
            <a:ext cx="685800" cy="685800"/>
          </a:xfrm>
          <a:prstGeom prst="rect">
            <a:avLst/>
          </a:prstGeom>
        </p:spPr>
      </p:pic>
      <p:pic>
        <p:nvPicPr>
          <p:cNvPr id="20" name="Picture 19" descr="Apps-preferences-plugin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10200" y="4876800"/>
            <a:ext cx="685800" cy="685800"/>
          </a:xfrm>
          <a:prstGeom prst="rect">
            <a:avLst/>
          </a:prstGeom>
        </p:spPr>
      </p:pic>
      <p:pic>
        <p:nvPicPr>
          <p:cNvPr id="21" name="Picture 20" descr="Apps-preferences-plugin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15200" y="4953000"/>
            <a:ext cx="685800" cy="685800"/>
          </a:xfrm>
          <a:prstGeom prst="rect">
            <a:avLst/>
          </a:prstGeom>
        </p:spPr>
      </p:pic>
      <p:sp>
        <p:nvSpPr>
          <p:cNvPr id="22" name="Left-Up Arrow 21"/>
          <p:cNvSpPr/>
          <p:nvPr/>
        </p:nvSpPr>
        <p:spPr>
          <a:xfrm rot="16200000">
            <a:off x="1966632" y="2324100"/>
            <a:ext cx="2514600" cy="2286000"/>
          </a:xfrm>
          <a:prstGeom prst="leftUpArrow">
            <a:avLst>
              <a:gd name="adj1" fmla="val 5165"/>
              <a:gd name="adj2" fmla="val 7920"/>
              <a:gd name="adj3" fmla="val 803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Up Arrow 22"/>
          <p:cNvSpPr/>
          <p:nvPr/>
        </p:nvSpPr>
        <p:spPr>
          <a:xfrm rot="10800000">
            <a:off x="4900332" y="2209800"/>
            <a:ext cx="2209800" cy="2514600"/>
          </a:xfrm>
          <a:prstGeom prst="leftUpArrow">
            <a:avLst>
              <a:gd name="adj1" fmla="val 5165"/>
              <a:gd name="adj2" fmla="val 7920"/>
              <a:gd name="adj3" fmla="val 803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4443132" y="2743200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2528213">
            <a:off x="6074655" y="2833734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9049507">
            <a:off x="2725953" y="2830159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hocolate-chip-cookie_0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5400" y="2895600"/>
            <a:ext cx="761627" cy="828651"/>
          </a:xfrm>
          <a:prstGeom prst="rect">
            <a:avLst/>
          </a:prstGeom>
        </p:spPr>
      </p:pic>
      <p:pic>
        <p:nvPicPr>
          <p:cNvPr id="29" name="Picture 28" descr="chocolate-chip-cookie_0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2800" y="2971800"/>
            <a:ext cx="761627" cy="828651"/>
          </a:xfrm>
          <a:prstGeom prst="rect">
            <a:avLst/>
          </a:prstGeom>
        </p:spPr>
      </p:pic>
      <p:sp>
        <p:nvSpPr>
          <p:cNvPr id="30" name="Rounded Rectangular Callout 29"/>
          <p:cNvSpPr/>
          <p:nvPr/>
        </p:nvSpPr>
        <p:spPr>
          <a:xfrm>
            <a:off x="4953000" y="457200"/>
            <a:ext cx="2362200" cy="914400"/>
          </a:xfrm>
          <a:prstGeom prst="wedgeRoundRectCallout">
            <a:avLst>
              <a:gd name="adj1" fmla="val -53091"/>
              <a:gd name="adj2" fmla="val 82197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Hand over your passwords!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8963" y="3276600"/>
            <a:ext cx="84009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Up-Down Arrow 31"/>
          <p:cNvSpPr/>
          <p:nvPr/>
        </p:nvSpPr>
        <p:spPr>
          <a:xfrm rot="3512989">
            <a:off x="5848374" y="2185018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 rot="18001927">
            <a:off x="3005234" y="2165673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  <p:bldP spid="30" grpId="0" animBg="1"/>
      <p:bldP spid="30" grpId="1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s-preferences-plugin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8900" y="2060848"/>
            <a:ext cx="2438400" cy="243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extension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71501" y="1295400"/>
            <a:ext cx="1287780" cy="1402432"/>
            <a:chOff x="3795569" y="1295400"/>
            <a:chExt cx="1287780" cy="1402432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8600" y="1295400"/>
              <a:ext cx="840093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 descr="chalmers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5569" y="2545432"/>
              <a:ext cx="1287780" cy="1524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937932" y="1295400"/>
            <a:ext cx="1361851" cy="1584176"/>
            <a:chOff x="169168" y="2362200"/>
            <a:chExt cx="1361851" cy="1584176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2362200"/>
              <a:ext cx="840093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 descr="google_logo.png"/>
            <p:cNvPicPr>
              <a:picLocks noChangeAspect="1"/>
            </p:cNvPicPr>
            <p:nvPr/>
          </p:nvPicPr>
          <p:blipFill>
            <a:blip r:embed="rId5" cstate="print"/>
            <a:srcRect l="13576" r="13576" b="86594"/>
            <a:stretch>
              <a:fillRect/>
            </a:stretch>
          </p:blipFill>
          <p:spPr>
            <a:xfrm>
              <a:off x="169168" y="3514328"/>
              <a:ext cx="1361851" cy="432048"/>
            </a:xfrm>
            <a:prstGeom prst="rect">
              <a:avLst/>
            </a:prstGeom>
            <a:effectLst/>
          </p:spPr>
        </p:pic>
      </p:grpSp>
      <p:grpSp>
        <p:nvGrpSpPr>
          <p:cNvPr id="25" name="Group 24"/>
          <p:cNvGrpSpPr/>
          <p:nvPr/>
        </p:nvGrpSpPr>
        <p:grpSpPr>
          <a:xfrm>
            <a:off x="1646010" y="5572420"/>
            <a:ext cx="9144000" cy="1861737"/>
            <a:chOff x="1646010" y="5572420"/>
            <a:chExt cx="9144000" cy="1861737"/>
          </a:xfrm>
        </p:grpSpPr>
        <p:pic>
          <p:nvPicPr>
            <p:cNvPr id="15" name="Picture 14" descr="browser_logos-256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010" y="5724820"/>
              <a:ext cx="9144000" cy="1709337"/>
            </a:xfrm>
            <a:prstGeom prst="rect">
              <a:avLst/>
            </a:prstGeom>
          </p:spPr>
        </p:pic>
        <p:pic>
          <p:nvPicPr>
            <p:cNvPr id="16" name="Picture 15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6010" y="5572420"/>
              <a:ext cx="685800" cy="685800"/>
            </a:xfrm>
            <a:prstGeom prst="rect">
              <a:avLst/>
            </a:prstGeom>
          </p:spPr>
        </p:pic>
        <p:pic>
          <p:nvPicPr>
            <p:cNvPr id="17" name="Picture 16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1010" y="5572420"/>
              <a:ext cx="685800" cy="685800"/>
            </a:xfrm>
            <a:prstGeom prst="rect">
              <a:avLst/>
            </a:prstGeom>
          </p:spPr>
        </p:pic>
        <p:pic>
          <p:nvPicPr>
            <p:cNvPr id="18" name="Picture 17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6210" y="5572420"/>
              <a:ext cx="685800" cy="685800"/>
            </a:xfrm>
            <a:prstGeom prst="rect">
              <a:avLst/>
            </a:prstGeom>
          </p:spPr>
        </p:pic>
        <p:pic>
          <p:nvPicPr>
            <p:cNvPr id="19" name="Picture 18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1210" y="5572420"/>
              <a:ext cx="685800" cy="685800"/>
            </a:xfrm>
            <a:prstGeom prst="rect">
              <a:avLst/>
            </a:prstGeom>
          </p:spPr>
        </p:pic>
        <p:pic>
          <p:nvPicPr>
            <p:cNvPr id="21" name="Picture 20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4611" y="5572420"/>
              <a:ext cx="685800" cy="685800"/>
            </a:xfrm>
            <a:prstGeom prst="rect">
              <a:avLst/>
            </a:prstGeom>
          </p:spPr>
        </p:pic>
      </p:grp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634" y="4910807"/>
            <a:ext cx="1819888" cy="13232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307975" y="3886199"/>
            <a:ext cx="3906557" cy="1452737"/>
            <a:chOff x="307975" y="3886199"/>
            <a:chExt cx="3906557" cy="1452737"/>
          </a:xfrm>
        </p:grpSpPr>
        <p:pic>
          <p:nvPicPr>
            <p:cNvPr id="24" name="Picture 23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8732" y="4653136"/>
              <a:ext cx="685800" cy="685800"/>
            </a:xfrm>
            <a:prstGeom prst="rect">
              <a:avLst/>
            </a:prstGeom>
          </p:spPr>
        </p:pic>
        <p:sp>
          <p:nvSpPr>
            <p:cNvPr id="26" name="Line Callout 2 25"/>
            <p:cNvSpPr/>
            <p:nvPr/>
          </p:nvSpPr>
          <p:spPr>
            <a:xfrm>
              <a:off x="307975" y="3886199"/>
              <a:ext cx="2366322" cy="1368152"/>
            </a:xfrm>
            <a:prstGeom prst="borderCallout2">
              <a:avLst>
                <a:gd name="adj1" fmla="val 50142"/>
                <a:gd name="adj2" fmla="val 101153"/>
                <a:gd name="adj3" fmla="val 50142"/>
                <a:gd name="adj4" fmla="val 109213"/>
                <a:gd name="adj5" fmla="val 83133"/>
                <a:gd name="adj6" fmla="val 135420"/>
              </a:avLst>
            </a:prstGeom>
            <a:ln w="28575"/>
            <a:effectLst>
              <a:outerShdw blurRad="50800" dist="165100" dir="2700000" algn="tl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Replace the JavaScript Engine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578" y="4996263"/>
            <a:ext cx="9144000" cy="1861737"/>
            <a:chOff x="1646010" y="5572420"/>
            <a:chExt cx="9144000" cy="1861737"/>
          </a:xfrm>
        </p:grpSpPr>
        <p:pic>
          <p:nvPicPr>
            <p:cNvPr id="28" name="Picture 27" descr="browser_logos-256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010" y="5724820"/>
              <a:ext cx="9144000" cy="1709337"/>
            </a:xfrm>
            <a:prstGeom prst="rect">
              <a:avLst/>
            </a:prstGeom>
          </p:spPr>
        </p:pic>
        <p:pic>
          <p:nvPicPr>
            <p:cNvPr id="29" name="Picture 28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6010" y="5572420"/>
              <a:ext cx="685800" cy="685800"/>
            </a:xfrm>
            <a:prstGeom prst="rect">
              <a:avLst/>
            </a:prstGeom>
          </p:spPr>
        </p:pic>
        <p:pic>
          <p:nvPicPr>
            <p:cNvPr id="30" name="Picture 29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1010" y="5572420"/>
              <a:ext cx="685800" cy="685800"/>
            </a:xfrm>
            <a:prstGeom prst="rect">
              <a:avLst/>
            </a:prstGeom>
          </p:spPr>
        </p:pic>
        <p:pic>
          <p:nvPicPr>
            <p:cNvPr id="31" name="Picture 30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6210" y="5572420"/>
              <a:ext cx="685800" cy="685800"/>
            </a:xfrm>
            <a:prstGeom prst="rect">
              <a:avLst/>
            </a:prstGeom>
          </p:spPr>
        </p:pic>
        <p:pic>
          <p:nvPicPr>
            <p:cNvPr id="32" name="Picture 31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1210" y="5572420"/>
              <a:ext cx="685800" cy="685800"/>
            </a:xfrm>
            <a:prstGeom prst="rect">
              <a:avLst/>
            </a:prstGeom>
          </p:spPr>
        </p:pic>
        <p:pic>
          <p:nvPicPr>
            <p:cNvPr id="33" name="Picture 32" descr="Apps-preferences-plugin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4611" y="5572420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043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extension</a:t>
            </a:r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4489512" y="3284984"/>
            <a:ext cx="381000" cy="1515615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 rot="20064916">
            <a:off x="3166754" y="3241611"/>
            <a:ext cx="381000" cy="160236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67" y="2714602"/>
            <a:ext cx="678490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68" y="5082014"/>
            <a:ext cx="1819888" cy="13232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browser_logos-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082014"/>
            <a:ext cx="9144000" cy="1709337"/>
          </a:xfrm>
          <a:prstGeom prst="rect">
            <a:avLst/>
          </a:prstGeom>
        </p:spPr>
      </p:pic>
      <p:pic>
        <p:nvPicPr>
          <p:cNvPr id="25" name="Picture 24" descr="browser_logos-256.png"/>
          <p:cNvPicPr>
            <a:picLocks noChangeAspect="1"/>
          </p:cNvPicPr>
          <p:nvPr/>
        </p:nvPicPr>
        <p:blipFill rotWithShape="1">
          <a:blip r:embed="rId4" cstate="print"/>
          <a:srcRect l="20077" r="58264"/>
          <a:stretch/>
        </p:blipFill>
        <p:spPr>
          <a:xfrm>
            <a:off x="1849447" y="5097863"/>
            <a:ext cx="1980000" cy="170933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07975" y="3886199"/>
            <a:ext cx="3906557" cy="1452737"/>
            <a:chOff x="307975" y="3886199"/>
            <a:chExt cx="3906557" cy="1452737"/>
          </a:xfrm>
        </p:grpSpPr>
        <p:pic>
          <p:nvPicPr>
            <p:cNvPr id="16" name="Picture 15" descr="Apps-preferences-plugin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8732" y="4653136"/>
              <a:ext cx="685800" cy="685800"/>
            </a:xfrm>
            <a:prstGeom prst="rect">
              <a:avLst/>
            </a:prstGeom>
          </p:spPr>
        </p:pic>
        <p:sp>
          <p:nvSpPr>
            <p:cNvPr id="17" name="Line Callout 2 16"/>
            <p:cNvSpPr/>
            <p:nvPr/>
          </p:nvSpPr>
          <p:spPr>
            <a:xfrm>
              <a:off x="307975" y="3886199"/>
              <a:ext cx="2366322" cy="1368152"/>
            </a:xfrm>
            <a:prstGeom prst="borderCallout2">
              <a:avLst>
                <a:gd name="adj1" fmla="val 50142"/>
                <a:gd name="adj2" fmla="val 101153"/>
                <a:gd name="adj3" fmla="val 50142"/>
                <a:gd name="adj4" fmla="val 109213"/>
                <a:gd name="adj5" fmla="val 83133"/>
                <a:gd name="adj6" fmla="val 135420"/>
              </a:avLst>
            </a:prstGeom>
            <a:solidFill>
              <a:schemeClr val="bg1"/>
            </a:solidFill>
            <a:ln w="28575"/>
            <a:effectLst>
              <a:outerShdw blurRad="50800" dist="165100" dir="2700000" algn="tl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Replace the </a:t>
              </a:r>
            </a:p>
            <a:p>
              <a:pPr algn="ctr"/>
              <a:r>
                <a:rPr lang="en-US" dirty="0" smtClean="0"/>
                <a:t>JavaScript Engine</a:t>
              </a:r>
              <a:endParaRPr lang="en-US" dirty="0"/>
            </a:p>
          </p:txBody>
        </p:sp>
        <p:pic>
          <p:nvPicPr>
            <p:cNvPr id="13" name="Picture 11" descr="http://audienceinnovation.com/images/icons/do-training-cogwheel-icon-300x297-gray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3" y="4005901"/>
              <a:ext cx="475215" cy="470463"/>
            </a:xfrm>
            <a:prstGeom prst="rect">
              <a:avLst/>
            </a:prstGeom>
            <a:noFill/>
          </p:spPr>
        </p:pic>
      </p:grpSp>
      <p:pic>
        <p:nvPicPr>
          <p:cNvPr id="27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61" y="159493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google_logo.png"/>
          <p:cNvPicPr>
            <a:picLocks noChangeAspect="1"/>
          </p:cNvPicPr>
          <p:nvPr/>
        </p:nvPicPr>
        <p:blipFill>
          <a:blip r:embed="rId8" cstate="print"/>
          <a:srcRect l="13576" r="13576" b="86594"/>
          <a:stretch>
            <a:fillRect/>
          </a:stretch>
        </p:blipFill>
        <p:spPr>
          <a:xfrm>
            <a:off x="2132790" y="2663552"/>
            <a:ext cx="1361851" cy="432048"/>
          </a:xfrm>
          <a:prstGeom prst="rect">
            <a:avLst/>
          </a:prstGeom>
          <a:effectLst/>
        </p:spPr>
      </p:pic>
      <p:pic>
        <p:nvPicPr>
          <p:cNvPr id="30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21" y="160441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browser’s JavaScript engine</a:t>
            </a:r>
          </a:p>
          <a:p>
            <a:pPr lvl="1"/>
            <a:r>
              <a:rPr lang="en-US" dirty="0" smtClean="0"/>
              <a:t>Turn off the engine</a:t>
            </a:r>
          </a:p>
          <a:p>
            <a:pPr lvl="1"/>
            <a:r>
              <a:rPr lang="en-US" dirty="0" smtClean="0"/>
              <a:t>Traverse the page</a:t>
            </a:r>
          </a:p>
          <a:p>
            <a:pPr lvl="1"/>
            <a:r>
              <a:rPr lang="en-US" dirty="0" smtClean="0"/>
              <a:t>Monitor interprets all scripts in order</a:t>
            </a:r>
          </a:p>
          <a:p>
            <a:pPr lvl="1"/>
            <a:r>
              <a:rPr lang="en-US" dirty="0" smtClean="0"/>
              <a:t>Hook all events</a:t>
            </a:r>
          </a:p>
          <a:p>
            <a:endParaRPr lang="en-US" dirty="0"/>
          </a:p>
          <a:p>
            <a:r>
              <a:rPr lang="en-US" dirty="0" smtClean="0"/>
              <a:t>Implemented as an extension for Firefox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extension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Direct control over policies</a:t>
            </a:r>
          </a:p>
          <a:p>
            <a:r>
              <a:rPr lang="en-US" dirty="0" smtClean="0"/>
              <a:t>Cannot be bypassed</a:t>
            </a:r>
          </a:p>
          <a:p>
            <a:pPr lvl="1"/>
            <a:r>
              <a:rPr lang="en-US" dirty="0" smtClean="0"/>
              <a:t>JavaScript engine is turned off</a:t>
            </a:r>
          </a:p>
          <a:p>
            <a:r>
              <a:rPr lang="en-US" dirty="0" smtClean="0"/>
              <a:t>Protocol agnostic (HTTP/HTTPS)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Execution order must match</a:t>
            </a:r>
          </a:p>
          <a:p>
            <a:r>
              <a:rPr lang="en-US" dirty="0" smtClean="0"/>
              <a:t>Modifies the browser</a:t>
            </a:r>
          </a:p>
          <a:p>
            <a:r>
              <a:rPr lang="en-US" dirty="0" smtClean="0"/>
              <a:t>Runs with privilege of the browser</a:t>
            </a:r>
          </a:p>
          <a:p>
            <a:r>
              <a:rPr lang="en-US" dirty="0" smtClean="0"/>
              <a:t>One implementation per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a.dryicons.com/images/icon_sets/coquette_part_5_icons_set/png/128x128/html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82" y="3284981"/>
            <a:ext cx="1809860" cy="18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Web proxy</a:t>
            </a:r>
            <a:endParaRPr lang="en-US" dirty="0"/>
          </a:p>
        </p:txBody>
      </p:sp>
      <p:pic>
        <p:nvPicPr>
          <p:cNvPr id="14" name="Picture 13" descr="google_logo.png"/>
          <p:cNvPicPr>
            <a:picLocks noChangeAspect="1"/>
          </p:cNvPicPr>
          <p:nvPr/>
        </p:nvPicPr>
        <p:blipFill>
          <a:blip r:embed="rId4" cstate="print"/>
          <a:srcRect l="13576" r="13576" b="86594"/>
          <a:stretch>
            <a:fillRect/>
          </a:stretch>
        </p:blipFill>
        <p:spPr>
          <a:xfrm>
            <a:off x="2132790" y="2663552"/>
            <a:ext cx="1361851" cy="432048"/>
          </a:xfrm>
          <a:prstGeom prst="rect">
            <a:avLst/>
          </a:prstGeom>
          <a:effectLst/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67" y="2714602"/>
            <a:ext cx="678490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68" y="5082014"/>
            <a:ext cx="1819888" cy="13232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 descr="http://audienceinnovation.com/images/icons/do-training-cogwheel-icon-300x297-gray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90" y="3167667"/>
            <a:ext cx="745722" cy="738265"/>
          </a:xfrm>
          <a:prstGeom prst="rect">
            <a:avLst/>
          </a:prstGeom>
          <a:noFill/>
        </p:spPr>
      </p:pic>
      <p:sp>
        <p:nvSpPr>
          <p:cNvPr id="27" name="Curved Left Arrow 26"/>
          <p:cNvSpPr/>
          <p:nvPr/>
        </p:nvSpPr>
        <p:spPr>
          <a:xfrm rot="10800000">
            <a:off x="4839076" y="3284981"/>
            <a:ext cx="750878" cy="1704999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800000">
            <a:off x="3770068" y="3284980"/>
            <a:ext cx="719444" cy="1704999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489512" y="3284980"/>
            <a:ext cx="381000" cy="1705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c.dryicons.com/images/icon_sets/coquette_part_5_icons_set/png/128x128/js_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78" y="3284981"/>
            <a:ext cx="1809863" cy="18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67009" y="3959079"/>
            <a:ext cx="316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.evaluate(                        )</a:t>
            </a:r>
            <a:endParaRPr lang="en-US" sz="2400" dirty="0"/>
          </a:p>
        </p:txBody>
      </p:sp>
      <p:pic>
        <p:nvPicPr>
          <p:cNvPr id="33" name="Picture 11" descr="http://audienceinnovation.com/images/icons/do-training-cogwheel-icon-300x297-gray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6147"/>
            <a:ext cx="553062" cy="547532"/>
          </a:xfrm>
          <a:prstGeom prst="rect">
            <a:avLst/>
          </a:prstGeom>
          <a:noFill/>
        </p:spPr>
      </p:pic>
      <p:pic>
        <p:nvPicPr>
          <p:cNvPr id="36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24" y="3757864"/>
            <a:ext cx="1223356" cy="91751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21" y="160441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www.userlogos.org/files/logos/macleod.mac/serv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61" y="1594932"/>
            <a:ext cx="1662281" cy="124671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Line Callout 2 31"/>
          <p:cNvSpPr/>
          <p:nvPr/>
        </p:nvSpPr>
        <p:spPr>
          <a:xfrm>
            <a:off x="6156176" y="1417638"/>
            <a:ext cx="2592288" cy="1245914"/>
          </a:xfrm>
          <a:prstGeom prst="borderCallout2">
            <a:avLst>
              <a:gd name="adj1" fmla="val 50858"/>
              <a:gd name="adj2" fmla="val -317"/>
              <a:gd name="adj3" fmla="val 50858"/>
              <a:gd name="adj4" fmla="val -10254"/>
              <a:gd name="adj5" fmla="val 195496"/>
              <a:gd name="adj6" fmla="val -509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Deployment affects policy control: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Reverse proxy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Client side proxy</a:t>
            </a:r>
          </a:p>
        </p:txBody>
      </p:sp>
      <p:pic>
        <p:nvPicPr>
          <p:cNvPr id="3078" name="Picture 6" descr="http://nodejs.org/images/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29299"/>
            <a:ext cx="2333625" cy="628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6910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proxy vs. extension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Browser independent</a:t>
            </a:r>
          </a:p>
          <a:p>
            <a:pPr lvl="1"/>
            <a:r>
              <a:rPr lang="en-US" dirty="0" smtClean="0"/>
              <a:t>Rewriting is the same regardless of the browser</a:t>
            </a:r>
          </a:p>
          <a:p>
            <a:r>
              <a:rPr lang="en-US" dirty="0" smtClean="0"/>
              <a:t>Minimally intrusive to the browser</a:t>
            </a:r>
          </a:p>
          <a:p>
            <a:pPr lvl="1"/>
            <a:r>
              <a:rPr lang="en-US" dirty="0" smtClean="0"/>
              <a:t>Unmodified browser</a:t>
            </a:r>
          </a:p>
          <a:p>
            <a:pPr lvl="1"/>
            <a:r>
              <a:rPr lang="en-US" dirty="0" smtClean="0"/>
              <a:t>Simple client configuration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4041775" cy="3951288"/>
          </a:xfrm>
        </p:spPr>
        <p:txBody>
          <a:bodyPr/>
          <a:lstStyle/>
          <a:p>
            <a:r>
              <a:rPr lang="en-US" dirty="0"/>
              <a:t>Fairly intrusive to HTML</a:t>
            </a:r>
          </a:p>
          <a:p>
            <a:r>
              <a:rPr lang="en-US" dirty="0" smtClean="0"/>
              <a:t>Failing to identify JavaScript compromises the monitor</a:t>
            </a:r>
          </a:p>
          <a:p>
            <a:r>
              <a:rPr lang="en-US" dirty="0" smtClean="0"/>
              <a:t>Special considerations required for HTTPS</a:t>
            </a:r>
          </a:p>
          <a:p>
            <a:r>
              <a:rPr lang="en-US" dirty="0" smtClean="0"/>
              <a:t>Higher overhead</a:t>
            </a:r>
          </a:p>
        </p:txBody>
      </p:sp>
    </p:spTree>
    <p:extLst>
      <p:ext uri="{BB962C8B-B14F-4D97-AF65-F5344CB8AC3E}">
        <p14:creationId xmlns:p14="http://schemas.microsoft.com/office/powerpoint/2010/main" val="29404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20183</TotalTime>
  <Words>345</Words>
  <Application>Microsoft Office PowerPoint</Application>
  <PresentationFormat>On-screen Show (4:3)</PresentationFormat>
  <Paragraphs>107</Paragraphs>
  <Slides>15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Architectures for monitor distribution</vt:lpstr>
      <vt:lpstr>Scenario</vt:lpstr>
      <vt:lpstr>PowerPoint Presentation</vt:lpstr>
      <vt:lpstr>Browser extension</vt:lpstr>
      <vt:lpstr>Browser extension</vt:lpstr>
      <vt:lpstr>Browser extension</vt:lpstr>
      <vt:lpstr>Browser extension</vt:lpstr>
      <vt:lpstr>PowerPoint Presentation</vt:lpstr>
      <vt:lpstr>Web proxy vs. extension</vt:lpstr>
      <vt:lpstr>Suffix proxy</vt:lpstr>
      <vt:lpstr>Suffix proxy vs. web proxy</vt:lpstr>
      <vt:lpstr>Integrator driven</vt:lpstr>
      <vt:lpstr>Integrator driven vs. the rest</vt:lpstr>
      <vt:lpstr>Performance overhead</vt:lpstr>
      <vt:lpstr>Conclusion</vt:lpstr>
    </vt:vector>
  </TitlesOfParts>
  <Company>Chalmers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Magazinius</dc:creator>
  <cp:lastModifiedBy>Jonas Magazinius</cp:lastModifiedBy>
  <cp:revision>52</cp:revision>
  <dcterms:created xsi:type="dcterms:W3CDTF">2013-04-11T10:42:10Z</dcterms:created>
  <dcterms:modified xsi:type="dcterms:W3CDTF">2013-04-26T07:57:39Z</dcterms:modified>
</cp:coreProperties>
</file>