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7"/>
  </p:handoutMasterIdLst>
  <p:sldIdLst>
    <p:sldId id="258" r:id="rId3"/>
    <p:sldId id="256"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InterNous.,Inc.</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図形 1" descr="資料"/>
          <p:cNvPicPr>
            <a:picLocks noChangeAspect="1"/>
          </p:cNvPicPr>
          <p:nvPr/>
        </p:nvPicPr>
        <p:blipFill>
          <a:blip r:embed="rId1"/>
          <a:stretch>
            <a:fillRect/>
          </a:stretch>
        </p:blipFill>
        <p:spPr>
          <a:xfrm>
            <a:off x="3032125" y="1247140"/>
            <a:ext cx="6563995" cy="4937125"/>
          </a:xfrm>
          <a:prstGeom prst="rect">
            <a:avLst/>
          </a:prstGeom>
        </p:spPr>
      </p:pic>
      <p:sp>
        <p:nvSpPr>
          <p:cNvPr id="5" name="テキストボックス 4"/>
          <p:cNvSpPr txBox="1"/>
          <p:nvPr/>
        </p:nvSpPr>
        <p:spPr>
          <a:xfrm>
            <a:off x="285115" y="666115"/>
            <a:ext cx="8329295" cy="640080"/>
          </a:xfrm>
          <a:prstGeom prst="rect">
            <a:avLst/>
          </a:prstGeom>
          <a:noFill/>
        </p:spPr>
        <p:txBody>
          <a:bodyPr wrap="square" rtlCol="0">
            <a:spAutoFit/>
          </a:bodyPr>
          <a:p>
            <a:r>
              <a:rPr lang="ja-JP" altLang="en-US"/>
              <a:t>クレジットの機能の追加にあたり、新規登録画面にてクレジットカード情報を必須で入力できるように、既存の新規登録の画面に赤の枠線部内に入力欄を追加する。</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63195" y="257175"/>
            <a:ext cx="11599545" cy="368300"/>
          </a:xfrm>
          <a:prstGeom prst="rect">
            <a:avLst/>
          </a:prstGeom>
          <a:noFill/>
        </p:spPr>
        <p:txBody>
          <a:bodyPr wrap="square" rtlCol="0">
            <a:spAutoFit/>
          </a:bodyPr>
          <a:p>
            <a:r>
              <a:rPr lang="ja-JP" altLang="en-US" b="1"/>
              <a:t>案件番号</a:t>
            </a:r>
            <a:r>
              <a:rPr lang="en-US" altLang="ja-JP" b="1"/>
              <a:t>-0002 クレジットカードによる買い物</a:t>
            </a:r>
            <a:r>
              <a:rPr lang="ja-JP" altLang="en-US" b="1"/>
              <a:t>の件</a:t>
            </a:r>
            <a:r>
              <a:rPr lang="en-US" altLang="ja-JP"/>
              <a:t> </a:t>
            </a:r>
            <a:endParaRPr lang="en-US" altLang="ja-JP"/>
          </a:p>
        </p:txBody>
      </p:sp>
      <p:sp>
        <p:nvSpPr>
          <p:cNvPr id="10" name="四角形 9"/>
          <p:cNvSpPr/>
          <p:nvPr/>
        </p:nvSpPr>
        <p:spPr>
          <a:xfrm>
            <a:off x="3512185" y="5574030"/>
            <a:ext cx="5520055" cy="298450"/>
          </a:xfrm>
          <a:prstGeom prst="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 name="フローチャート：代替処理 2"/>
          <p:cNvSpPr/>
          <p:nvPr/>
        </p:nvSpPr>
        <p:spPr>
          <a:xfrm>
            <a:off x="7501255" y="663575"/>
            <a:ext cx="525145" cy="322580"/>
          </a:xfrm>
          <a:prstGeom prst="flowChartAlternateProcess">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 name="直線矢印コネクタ 3"/>
          <p:cNvCxnSpPr>
            <a:stCxn id="3" idx="2"/>
          </p:cNvCxnSpPr>
          <p:nvPr/>
        </p:nvCxnSpPr>
        <p:spPr>
          <a:xfrm>
            <a:off x="7764145" y="986155"/>
            <a:ext cx="1265555" cy="370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ボックス 10"/>
          <p:cNvSpPr txBox="1"/>
          <p:nvPr/>
        </p:nvSpPr>
        <p:spPr>
          <a:xfrm>
            <a:off x="9017635" y="1177290"/>
            <a:ext cx="681990" cy="365760"/>
          </a:xfrm>
          <a:prstGeom prst="rect">
            <a:avLst/>
          </a:prstGeom>
          <a:noFill/>
          <a:ln w="28575" cmpd="sng">
            <a:solidFill>
              <a:srgbClr val="FF0000"/>
            </a:solidFill>
            <a:prstDash val="solid"/>
          </a:ln>
        </p:spPr>
        <p:txBody>
          <a:bodyPr wrap="square" rtlCol="0">
            <a:spAutoFit/>
          </a:bodyPr>
          <a:p>
            <a:r>
              <a:rPr lang="ja-JP" altLang="en-US"/>
              <a:t>任意</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図形 3"/>
          <p:cNvPicPr>
            <a:picLocks noChangeAspect="1"/>
          </p:cNvPicPr>
          <p:nvPr/>
        </p:nvPicPr>
        <p:blipFill>
          <a:blip r:embed="rId1"/>
          <a:stretch>
            <a:fillRect/>
          </a:stretch>
        </p:blipFill>
        <p:spPr>
          <a:xfrm>
            <a:off x="2465705" y="1464945"/>
            <a:ext cx="7238365" cy="4647565"/>
          </a:xfrm>
          <a:prstGeom prst="rect">
            <a:avLst/>
          </a:prstGeom>
        </p:spPr>
      </p:pic>
      <p:sp>
        <p:nvSpPr>
          <p:cNvPr id="5" name="テキストボックス 4"/>
          <p:cNvSpPr txBox="1"/>
          <p:nvPr/>
        </p:nvSpPr>
        <p:spPr>
          <a:xfrm>
            <a:off x="285115" y="666115"/>
            <a:ext cx="8329295" cy="640080"/>
          </a:xfrm>
          <a:prstGeom prst="rect">
            <a:avLst/>
          </a:prstGeom>
          <a:noFill/>
        </p:spPr>
        <p:txBody>
          <a:bodyPr wrap="square" rtlCol="0">
            <a:spAutoFit/>
          </a:bodyPr>
          <a:p>
            <a:r>
              <a:rPr lang="ja-JP" altLang="en-US"/>
              <a:t>当該サイトの購入確認画面にてクレジットカードによる買い物が実現できていない。</a:t>
            </a:r>
            <a:endParaRPr lang="ja-JP" altLang="en-US"/>
          </a:p>
          <a:p>
            <a:r>
              <a:rPr lang="ja-JP" altLang="en-US"/>
              <a:t>その為、今回、クレジットカード機能を新しく追加する。</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63195" y="257175"/>
            <a:ext cx="11599545" cy="368300"/>
          </a:xfrm>
          <a:prstGeom prst="rect">
            <a:avLst/>
          </a:prstGeom>
          <a:noFill/>
        </p:spPr>
        <p:txBody>
          <a:bodyPr wrap="square" rtlCol="0">
            <a:spAutoFit/>
          </a:bodyPr>
          <a:p>
            <a:r>
              <a:rPr lang="ja-JP" altLang="en-US" b="1"/>
              <a:t>案件番号</a:t>
            </a:r>
            <a:r>
              <a:rPr lang="en-US" altLang="ja-JP" b="1"/>
              <a:t>-0002 クレジットカードによる買い物</a:t>
            </a:r>
            <a:r>
              <a:rPr lang="ja-JP" altLang="en-US" b="1"/>
              <a:t>の件</a:t>
            </a:r>
            <a:r>
              <a:rPr lang="en-US" altLang="ja-JP"/>
              <a:t> </a:t>
            </a:r>
            <a:endParaRPr lang="en-US" altLang="ja-JP"/>
          </a:p>
        </p:txBody>
      </p:sp>
      <p:sp>
        <p:nvSpPr>
          <p:cNvPr id="10" name="四角形 9"/>
          <p:cNvSpPr/>
          <p:nvPr/>
        </p:nvSpPr>
        <p:spPr>
          <a:xfrm>
            <a:off x="5417820" y="5233670"/>
            <a:ext cx="1307465" cy="461010"/>
          </a:xfrm>
          <a:prstGeom prst="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2" name="テキストボックス 1"/>
          <p:cNvSpPr txBox="1"/>
          <p:nvPr/>
        </p:nvSpPr>
        <p:spPr>
          <a:xfrm>
            <a:off x="7273925" y="4735830"/>
            <a:ext cx="4514215" cy="1463040"/>
          </a:xfrm>
          <a:prstGeom prst="rect">
            <a:avLst/>
          </a:prstGeom>
          <a:noFill/>
          <a:ln w="28575" cmpd="sng">
            <a:solidFill>
              <a:srgbClr val="FF0000"/>
            </a:solidFill>
            <a:prstDash val="solid"/>
          </a:ln>
        </p:spPr>
        <p:txBody>
          <a:bodyPr wrap="square" rtlCol="0">
            <a:spAutoFit/>
          </a:bodyPr>
          <a:p>
            <a:r>
              <a:rPr lang="ja-JP" altLang="en-US"/>
              <a:t>購入完了ボタンをクリックし、新規登録の段階でクレジット情報を登録されていない方、又は</a:t>
            </a:r>
            <a:r>
              <a:rPr lang="en-US" altLang="ja-JP"/>
              <a:t>OAuth</a:t>
            </a:r>
            <a:r>
              <a:rPr lang="ja-JP" altLang="en-US"/>
              <a:t>認証でログインされてクレジット情報を登録していない方に関しては、強制的にクレジット登録画面に遷移する。</a:t>
            </a:r>
            <a:endParaRPr lang="ja-JP" altLang="en-US"/>
          </a:p>
        </p:txBody>
      </p:sp>
      <p:cxnSp>
        <p:nvCxnSpPr>
          <p:cNvPr id="3" name="直線矢印コネクタ 2"/>
          <p:cNvCxnSpPr>
            <a:stCxn id="10" idx="3"/>
            <a:endCxn id="2" idx="1"/>
          </p:cNvCxnSpPr>
          <p:nvPr/>
        </p:nvCxnSpPr>
        <p:spPr>
          <a:xfrm>
            <a:off x="6725285" y="5464175"/>
            <a:ext cx="576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85115" y="666115"/>
            <a:ext cx="8329295" cy="365760"/>
          </a:xfrm>
          <a:prstGeom prst="rect">
            <a:avLst/>
          </a:prstGeom>
          <a:noFill/>
        </p:spPr>
        <p:txBody>
          <a:bodyPr wrap="square" rtlCol="0">
            <a:spAutoFit/>
          </a:bodyPr>
          <a:p>
            <a:r>
              <a:rPr lang="ja-JP" altLang="en-US"/>
              <a:t>クレジット情報登録フォームにて登録してもらう画面</a:t>
            </a:r>
            <a:r>
              <a:rPr lang="ja-JP" altLang="en-US"/>
              <a:t>。</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63195" y="257175"/>
            <a:ext cx="11599545" cy="368300"/>
          </a:xfrm>
          <a:prstGeom prst="rect">
            <a:avLst/>
          </a:prstGeom>
          <a:noFill/>
        </p:spPr>
        <p:txBody>
          <a:bodyPr wrap="square" rtlCol="0">
            <a:spAutoFit/>
          </a:bodyPr>
          <a:p>
            <a:r>
              <a:rPr lang="ja-JP" altLang="en-US" b="1"/>
              <a:t>案件番号</a:t>
            </a:r>
            <a:r>
              <a:rPr lang="en-US" altLang="ja-JP" b="1"/>
              <a:t>-0002 クレジットカードによる買い物</a:t>
            </a:r>
            <a:r>
              <a:rPr lang="ja-JP" altLang="en-US" b="1"/>
              <a:t>の件</a:t>
            </a:r>
            <a:r>
              <a:rPr lang="en-US" altLang="ja-JP"/>
              <a:t> </a:t>
            </a:r>
            <a:endParaRPr lang="en-US" altLang="ja-JP"/>
          </a:p>
        </p:txBody>
      </p:sp>
      <p:sp>
        <p:nvSpPr>
          <p:cNvPr id="12" name="テキストボックス 11"/>
          <p:cNvSpPr txBox="1"/>
          <p:nvPr/>
        </p:nvSpPr>
        <p:spPr>
          <a:xfrm>
            <a:off x="3249930" y="1200785"/>
            <a:ext cx="5970905" cy="3383280"/>
          </a:xfrm>
          <a:prstGeom prst="rect">
            <a:avLst/>
          </a:prstGeom>
          <a:noFill/>
          <a:ln w="53975">
            <a:solidFill>
              <a:srgbClr val="FF0000"/>
            </a:solidFill>
          </a:ln>
        </p:spPr>
        <p:txBody>
          <a:bodyPr wrap="square" rtlCol="0">
            <a:spAutoFit/>
          </a:bodyPr>
          <a:p>
            <a:pPr algn="ctr"/>
            <a:r>
              <a:rPr lang="ja-JP" altLang="en-US"/>
              <a:t>クレジット登録フォーム</a:t>
            </a:r>
            <a:endParaRPr lang="ja-JP" altLang="en-US"/>
          </a:p>
          <a:p>
            <a:pPr algn="ctr"/>
            <a:endParaRPr lang="ja-JP" altLang="en-US"/>
          </a:p>
          <a:p>
            <a:pPr algn="l"/>
            <a:r>
              <a:rPr lang="ja-JP" altLang="en-US"/>
              <a:t>　　　　　カードの種類：</a:t>
            </a:r>
            <a:endParaRPr lang="ja-JP" altLang="en-US"/>
          </a:p>
          <a:p>
            <a:pPr algn="l"/>
            <a:r>
              <a:rPr lang="en-US" altLang="ja-JP"/>
              <a:t>	</a:t>
            </a:r>
            <a:r>
              <a:rPr lang="ja-JP" altLang="en-US"/>
              <a:t>カード番号：</a:t>
            </a:r>
            <a:endParaRPr lang="ja-JP" altLang="en-US"/>
          </a:p>
          <a:p>
            <a:pPr algn="l"/>
            <a:r>
              <a:rPr lang="ja-JP" altLang="en-US"/>
              <a:t>　　　　　所有者名義：</a:t>
            </a:r>
            <a:endParaRPr lang="ja-JP" altLang="en-US"/>
          </a:p>
          <a:p>
            <a:pPr algn="l"/>
            <a:r>
              <a:rPr lang="ja-JP" altLang="en-US"/>
              <a:t>　セキュリティー番号：</a:t>
            </a:r>
            <a:endParaRPr lang="ja-JP" altLang="en-US"/>
          </a:p>
          <a:p>
            <a:pPr algn="l"/>
            <a:endParaRPr lang="ja-JP" altLang="en-US"/>
          </a:p>
          <a:p>
            <a:pPr algn="l"/>
            <a:endParaRPr lang="ja-JP" altLang="en-US"/>
          </a:p>
          <a:p>
            <a:pPr algn="l"/>
            <a:endParaRPr lang="ja-JP" altLang="en-US"/>
          </a:p>
          <a:p>
            <a:pPr algn="l"/>
            <a:endParaRPr lang="ja-JP" altLang="en-US"/>
          </a:p>
          <a:p>
            <a:pPr algn="l"/>
            <a:endParaRPr lang="ja-JP" altLang="en-US"/>
          </a:p>
          <a:p>
            <a:pPr algn="l"/>
            <a:endParaRPr lang="ja-JP" altLang="en-US"/>
          </a:p>
        </p:txBody>
      </p:sp>
      <p:sp>
        <p:nvSpPr>
          <p:cNvPr id="13" name="角丸四角形 12"/>
          <p:cNvSpPr/>
          <p:nvPr/>
        </p:nvSpPr>
        <p:spPr>
          <a:xfrm>
            <a:off x="5506085" y="3756660"/>
            <a:ext cx="1612900" cy="5372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購入</a:t>
            </a:r>
            <a:r>
              <a:rPr lang="ja-JP" altLang="en-US">
                <a:solidFill>
                  <a:schemeClr val="tx1"/>
                </a:solidFill>
              </a:rPr>
              <a:t>完了</a:t>
            </a:r>
            <a:endParaRPr lang="ja-JP" altLang="en-US">
              <a:solidFill>
                <a:schemeClr val="tx1"/>
              </a:solidFill>
            </a:endParaRPr>
          </a:p>
        </p:txBody>
      </p:sp>
      <p:sp>
        <p:nvSpPr>
          <p:cNvPr id="14" name="角丸四角形 13"/>
          <p:cNvSpPr/>
          <p:nvPr/>
        </p:nvSpPr>
        <p:spPr>
          <a:xfrm>
            <a:off x="5728335" y="1805940"/>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15" name="角丸四角形 14"/>
          <p:cNvSpPr/>
          <p:nvPr/>
        </p:nvSpPr>
        <p:spPr>
          <a:xfrm>
            <a:off x="5723890" y="2099945"/>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16" name="角丸四角形 15"/>
          <p:cNvSpPr/>
          <p:nvPr/>
        </p:nvSpPr>
        <p:spPr>
          <a:xfrm>
            <a:off x="5731510" y="2370455"/>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17" name="角丸四角形 16"/>
          <p:cNvSpPr/>
          <p:nvPr/>
        </p:nvSpPr>
        <p:spPr>
          <a:xfrm>
            <a:off x="5715635" y="2628900"/>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Words>
  <Application>Kingsoft Office WPP</Application>
  <PresentationFormat>宽屏</PresentationFormat>
  <Paragraphs>38</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テーマ</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4</cp:revision>
  <dcterms:created xsi:type="dcterms:W3CDTF">2016-03-28T10:14:00Z</dcterms:created>
  <dcterms:modified xsi:type="dcterms:W3CDTF">2016-03-31T02:37:08Z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1041-10.8.0.5416</vt:lpwstr>
  </property>
</Properties>
</file>