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11"/>
  </p:handoutMasterIdLst>
  <p:sldIdLst>
    <p:sldId id="256" r:id="rId3"/>
    <p:sldId id="258" r:id="rId5"/>
    <p:sldId id="260" r:id="rId6"/>
    <p:sldId id="265" r:id="rId7"/>
    <p:sldId id="259" r:id="rId8"/>
    <p:sldId id="261" r:id="rId9"/>
    <p:sldId id="26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F1FFE2-7EEC-412C-802C-6711DEB0A98D}" type="datetimeFigureOut">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00E365-854E-4DD7-A3B8-9E56379337CA}"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5F93F1-D337-477A-B98A-83DE47DDB92A}"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F2D7-A99A-4AC5-BC01-384F23EAC7CE}"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イメージプレースホルダ 1"/>
          <p:cNvSpPr>
            <a:spLocks noGrp="1" noRot="1" noChangeAspect="1"/>
          </p:cNvSpPr>
          <p:nvPr>
            <p:ph type="sldImg" idx="2"/>
          </p:nvPr>
        </p:nvSpPr>
        <p:spPr/>
      </p:sp>
      <p:sp>
        <p:nvSpPr>
          <p:cNvPr id="3" name="文字列プレースホルダ 2"/>
          <p:cNvSpPr>
            <a:spLocks noGrp="1"/>
          </p:cNvSpPr>
          <p:nvPr>
            <p:ph type="body" idx="3"/>
          </p:nvPr>
        </p:nvSpPr>
        <p:spPr/>
        <p:txBody>
          <a:bodyPr/>
          <a:lstStyle/>
          <a:p>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dirty="0" smtClean="0"/>
              <a:t>マスタ タイトルの書式設定</a:t>
            </a:r>
            <a:endParaRPr kumimoji="1" lang="ja-JP" altLang="en-US" dirty="0"/>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smtClean="0"/>
              <a:t>マスタ サブタイトルの書式設定</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dirty="0" smtClean="0"/>
              <a:t>マスタ タイトルの書式設定</a:t>
            </a:r>
            <a:endParaRPr kumimoji="1" lang="ja-JP" altLang="en-US" dirty="0"/>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dirty="0" smtClean="0"/>
              <a:t>マスタ テキストの書式設定</a:t>
            </a:r>
          </a:p>
        </p:txBody>
      </p:sp>
      <p:sp>
        <p:nvSpPr>
          <p:cNvPr id="4" name="日付プレースホルダー 3"/>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r>
              <a:rPr kumimoji="1" lang="ja-JP" altLang="en-US"/>
              <a:t>InterNous.,Inc.</a:t>
            </a:r>
          </a:p>
        </p:txBody>
      </p:sp>
      <p:sp>
        <p:nvSpPr>
          <p:cNvPr id="6" name="スライド番号プレースホルダー 5"/>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smtClean="0"/>
              <a:t>マスタ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7" name="日付プレースホルダー 6"/>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r>
              <a:rPr kumimoji="1" lang="ja-JP" altLang="en-US"/>
              <a:t>InterNous.,Inc.</a:t>
            </a:r>
          </a:p>
        </p:txBody>
      </p:sp>
      <p:sp>
        <p:nvSpPr>
          <p:cNvPr id="9" name="スライド番号プレースホルダー 8"/>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マスタ タイトルの書式設定</a:t>
            </a:r>
            <a:endParaRPr kumimoji="1" lang="ja-JP" altLang="en-US" dirty="0"/>
          </a:p>
        </p:txBody>
      </p:sp>
      <p:sp>
        <p:nvSpPr>
          <p:cNvPr id="3" name="日付プレースホルダー 2"/>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r>
              <a:rPr kumimoji="1" lang="ja-JP" altLang="en-US"/>
              <a:t>InterNous.,Inc.</a:t>
            </a:r>
          </a:p>
        </p:txBody>
      </p:sp>
      <p:sp>
        <p:nvSpPr>
          <p:cNvPr id="5" name="スライド番号プレースホルダー 4"/>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r>
              <a:rPr kumimoji="1" lang="ja-JP" altLang="en-US"/>
              <a:t>InterNous.,Inc.</a:t>
            </a:r>
          </a:p>
        </p:txBody>
      </p:sp>
      <p:sp>
        <p:nvSpPr>
          <p:cNvPr id="4" name="スライド番号プレースホルダー 3"/>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dirty="0" smtClean="0"/>
              <a:t>マスタ タイトルの書式設定</a:t>
            </a:r>
            <a:endParaRPr kumimoji="1" lang="ja-JP" altLang="en-US" dirty="0"/>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dirty="0" smtClean="0"/>
              <a:t>マスタ テキストの書式設定</a:t>
            </a:r>
          </a:p>
        </p:txBody>
      </p:sp>
      <p:sp>
        <p:nvSpPr>
          <p:cNvPr id="5" name="日付プレースホルダー 4"/>
          <p:cNvSpPr>
            <a:spLocks noGrp="1"/>
          </p:cNvSpPr>
          <p:nvPr>
            <p:ph type="dt" sz="half" idx="10"/>
          </p:nvPr>
        </p:nvSpPr>
        <p:spPr/>
        <p:txBody>
          <a:bodyPr/>
          <a:lstStyle/>
          <a:p>
            <a:fld id="{B8F8725A-28AD-45F8-B362-09C8E353BCD4}"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r>
              <a:rPr kumimoji="1" lang="ja-JP" altLang="en-US"/>
              <a:t>InterNous.,Inc.</a:t>
            </a:r>
          </a:p>
        </p:txBody>
      </p:sp>
      <p:sp>
        <p:nvSpPr>
          <p:cNvPr id="7" name="スライド番号プレースホルダー 6"/>
          <p:cNvSpPr>
            <a:spLocks noGrp="1"/>
          </p:cNvSpPr>
          <p:nvPr>
            <p:ph type="sldNum" sz="quarter" idx="12"/>
          </p:nvPr>
        </p:nvSpPr>
        <p:spPr/>
        <p:txBody>
          <a:bodyPr/>
          <a:lstStyle/>
          <a:p>
            <a:fld id="{F8D8928E-AA9A-4D89-BC1F-A2C05AB4BD92}" type="slidenum">
              <a:rPr kumimoji="1" lang="ja-JP" altLang="en-US" smtClean="0"/>
            </a:fld>
            <a:endParaRPr kumimoji="1" lang="ja-JP" altLang="en-US"/>
          </a:p>
        </p:txBody>
      </p:sp>
    </p:spTree>
  </p:cSld>
  <p:clrMapOvr>
    <a:masterClrMapping/>
  </p:clrMapOvr>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smtClean="0"/>
              <a:t>マスタ タイトルの書式設定</a:t>
            </a:r>
            <a:endParaRPr kumimoji="1" lang="ja-JP" altLang="en-US" dirty="0"/>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smtClean="0"/>
              <a:t>マスタ テキストの書式設定</a:t>
            </a:r>
            <a:endParaRPr kumimoji="1" lang="ja-JP" altLang="en-US" dirty="0" smtClean="0"/>
          </a:p>
          <a:p>
            <a:pPr lvl="1"/>
            <a:r>
              <a:rPr kumimoji="1" lang="ja-JP" altLang="en-US" dirty="0" smtClean="0"/>
              <a:t>第 </a:t>
            </a:r>
            <a:r>
              <a:rPr kumimoji="1" lang="en-US" altLang="ja-JP" dirty="0" smtClean="0"/>
              <a:t>2 </a:t>
            </a:r>
            <a:r>
              <a:rPr kumimoji="1" lang="ja-JP" altLang="en-US" dirty="0" smtClean="0"/>
              <a:t>レベル</a:t>
            </a:r>
            <a:endParaRPr kumimoji="1" lang="ja-JP" altLang="en-US" dirty="0" smtClean="0"/>
          </a:p>
          <a:p>
            <a:pPr lvl="2"/>
            <a:r>
              <a:rPr kumimoji="1" lang="ja-JP" altLang="en-US" dirty="0" smtClean="0"/>
              <a:t>第 </a:t>
            </a:r>
            <a:r>
              <a:rPr kumimoji="1" lang="en-US" altLang="ja-JP" dirty="0" smtClean="0"/>
              <a:t>3 </a:t>
            </a:r>
            <a:r>
              <a:rPr kumimoji="1" lang="ja-JP" altLang="en-US" dirty="0" smtClean="0"/>
              <a:t>レベル</a:t>
            </a:r>
            <a:endParaRPr kumimoji="1" lang="ja-JP" altLang="en-US" dirty="0" smtClean="0"/>
          </a:p>
          <a:p>
            <a:pPr lvl="3"/>
            <a:r>
              <a:rPr kumimoji="1" lang="ja-JP" altLang="en-US" dirty="0" smtClean="0"/>
              <a:t>第 </a:t>
            </a:r>
            <a:r>
              <a:rPr kumimoji="1" lang="en-US" altLang="ja-JP" dirty="0" smtClean="0"/>
              <a:t>4 </a:t>
            </a:r>
            <a:r>
              <a:rPr kumimoji="1" lang="ja-JP" altLang="en-US" dirty="0" smtClean="0"/>
              <a:t>レベル</a:t>
            </a:r>
            <a:endParaRPr kumimoji="1" lang="ja-JP" altLang="en-US" dirty="0" smtClean="0"/>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8725A-28AD-45F8-B362-09C8E353BCD4}"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a:t>InterNous.,Inc.</a:t>
            </a: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8928E-AA9A-4D89-BC1F-A2C05AB4BD92}"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形 3"/>
          <p:cNvPicPr>
            <a:picLocks noChangeAspect="1"/>
          </p:cNvPicPr>
          <p:nvPr/>
        </p:nvPicPr>
        <p:blipFill>
          <a:blip r:embed="rId1"/>
          <a:stretch>
            <a:fillRect/>
          </a:stretch>
        </p:blipFill>
        <p:spPr>
          <a:xfrm>
            <a:off x="2465705" y="1464945"/>
            <a:ext cx="7238365" cy="4647565"/>
          </a:xfrm>
          <a:prstGeom prst="rect">
            <a:avLst/>
          </a:prstGeom>
        </p:spPr>
      </p:pic>
      <p:sp>
        <p:nvSpPr>
          <p:cNvPr id="5" name="テキストボックス 4"/>
          <p:cNvSpPr txBox="1"/>
          <p:nvPr/>
        </p:nvSpPr>
        <p:spPr>
          <a:xfrm>
            <a:off x="285115" y="666115"/>
            <a:ext cx="8329295" cy="640080"/>
          </a:xfrm>
          <a:prstGeom prst="rect">
            <a:avLst/>
          </a:prstGeom>
          <a:noFill/>
        </p:spPr>
        <p:txBody>
          <a:bodyPr wrap="square" rtlCol="0">
            <a:spAutoFit/>
          </a:bodyPr>
          <a:lstStyle/>
          <a:p>
            <a:r>
              <a:rPr lang="ja-JP" altLang="en-US"/>
              <a:t>当該サイトの購入確認画面にてクレジットカードによる買い物が実現できていない。</a:t>
            </a:r>
            <a:endParaRPr lang="ja-JP" altLang="en-US"/>
          </a:p>
          <a:p>
            <a:r>
              <a:rPr lang="ja-JP" altLang="en-US"/>
              <a:t>その為、今回、クレジットカード機能を新しく追加する。</a:t>
            </a:r>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0" name="四角形 9"/>
          <p:cNvSpPr/>
          <p:nvPr/>
        </p:nvSpPr>
        <p:spPr>
          <a:xfrm>
            <a:off x="5417820" y="5233670"/>
            <a:ext cx="1307465" cy="461010"/>
          </a:xfrm>
          <a:prstGeom prst="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テキストボックス 1"/>
          <p:cNvSpPr txBox="1"/>
          <p:nvPr/>
        </p:nvSpPr>
        <p:spPr>
          <a:xfrm>
            <a:off x="7273925" y="4735830"/>
            <a:ext cx="4514215" cy="1463040"/>
          </a:xfrm>
          <a:prstGeom prst="rect">
            <a:avLst/>
          </a:prstGeom>
          <a:noFill/>
          <a:ln w="28575" cmpd="sng">
            <a:solidFill>
              <a:srgbClr val="FF0000"/>
            </a:solidFill>
            <a:prstDash val="solid"/>
          </a:ln>
        </p:spPr>
        <p:txBody>
          <a:bodyPr wrap="square" rtlCol="0">
            <a:spAutoFit/>
          </a:bodyPr>
          <a:lstStyle/>
          <a:p>
            <a:r>
              <a:rPr lang="ja-JP" altLang="en-US"/>
              <a:t>購入完了ボタンをクリックし、新規登録の段階でクレジット情報を登録されていない方、又は</a:t>
            </a:r>
            <a:r>
              <a:rPr lang="en-US" altLang="ja-JP"/>
              <a:t>OAuth</a:t>
            </a:r>
            <a:r>
              <a:rPr lang="ja-JP" altLang="en-US"/>
              <a:t>認証でログインされてクレジット情報を登録していない方に関しては、強制的にクレジット登録画面に遷移する。</a:t>
            </a:r>
          </a:p>
        </p:txBody>
      </p:sp>
      <p:cxnSp>
        <p:nvCxnSpPr>
          <p:cNvPr id="3" name="直線矢印コネクタ 2"/>
          <p:cNvCxnSpPr>
            <a:stCxn id="10" idx="3"/>
            <a:endCxn id="2" idx="1"/>
          </p:cNvCxnSpPr>
          <p:nvPr/>
        </p:nvCxnSpPr>
        <p:spPr>
          <a:xfrm>
            <a:off x="6725285" y="5464175"/>
            <a:ext cx="57600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形 1" descr="資料"/>
          <p:cNvPicPr>
            <a:picLocks noChangeAspect="1"/>
          </p:cNvPicPr>
          <p:nvPr/>
        </p:nvPicPr>
        <p:blipFill>
          <a:blip r:embed="rId1"/>
          <a:stretch>
            <a:fillRect/>
          </a:stretch>
        </p:blipFill>
        <p:spPr>
          <a:xfrm>
            <a:off x="3032125" y="1247140"/>
            <a:ext cx="6563995" cy="4937125"/>
          </a:xfrm>
          <a:prstGeom prst="rect">
            <a:avLst/>
          </a:prstGeom>
        </p:spPr>
      </p:pic>
      <p:sp>
        <p:nvSpPr>
          <p:cNvPr id="5" name="テキストボックス 4"/>
          <p:cNvSpPr txBox="1"/>
          <p:nvPr/>
        </p:nvSpPr>
        <p:spPr>
          <a:xfrm>
            <a:off x="285115" y="666115"/>
            <a:ext cx="8329295" cy="640080"/>
          </a:xfrm>
          <a:prstGeom prst="rect">
            <a:avLst/>
          </a:prstGeom>
          <a:noFill/>
        </p:spPr>
        <p:txBody>
          <a:bodyPr wrap="square" rtlCol="0">
            <a:spAutoFit/>
          </a:bodyPr>
          <a:lstStyle/>
          <a:p>
            <a:r>
              <a:rPr lang="ja-JP" altLang="en-US"/>
              <a:t>クレジットの機能の追加にあたり、新規登録画面にてクレジットカード情報を必須で入力できるように、既存の新規登録の画面に赤の枠線部内に入力欄を追加する。</a:t>
            </a:r>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0" name="四角形 9"/>
          <p:cNvSpPr/>
          <p:nvPr/>
        </p:nvSpPr>
        <p:spPr>
          <a:xfrm>
            <a:off x="3512820" y="5574665"/>
            <a:ext cx="5520055" cy="189865"/>
          </a:xfrm>
          <a:prstGeom prst="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 name="フローチャート：代替処理 2"/>
          <p:cNvSpPr/>
          <p:nvPr/>
        </p:nvSpPr>
        <p:spPr>
          <a:xfrm>
            <a:off x="7501255" y="663575"/>
            <a:ext cx="525145" cy="322580"/>
          </a:xfrm>
          <a:prstGeom prst="flowChartAlternateProcess">
            <a:avLst/>
          </a:prstGeom>
          <a:noFill/>
          <a:ln w="28575"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 name="直線矢印コネクタ 3"/>
          <p:cNvCxnSpPr>
            <a:stCxn id="3" idx="2"/>
          </p:cNvCxnSpPr>
          <p:nvPr/>
        </p:nvCxnSpPr>
        <p:spPr>
          <a:xfrm>
            <a:off x="7764145" y="986155"/>
            <a:ext cx="1265555" cy="37020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テキストボックス 10"/>
          <p:cNvSpPr txBox="1"/>
          <p:nvPr/>
        </p:nvSpPr>
        <p:spPr>
          <a:xfrm>
            <a:off x="9017635" y="1177290"/>
            <a:ext cx="681990" cy="365760"/>
          </a:xfrm>
          <a:prstGeom prst="rect">
            <a:avLst/>
          </a:prstGeom>
          <a:noFill/>
          <a:ln w="28575" cmpd="sng">
            <a:solidFill>
              <a:srgbClr val="FF0000"/>
            </a:solidFill>
            <a:prstDash val="solid"/>
          </a:ln>
        </p:spPr>
        <p:txBody>
          <a:bodyPr wrap="square" rtlCol="0">
            <a:spAutoFit/>
          </a:bodyPr>
          <a:lstStyle/>
          <a:p>
            <a:r>
              <a:rPr lang="ja-JP" altLang="en-US"/>
              <a:t>任意</a:t>
            </a:r>
          </a:p>
        </p:txBody>
      </p:sp>
      <p:sp>
        <p:nvSpPr>
          <p:cNvPr id="12" name="四角形 11"/>
          <p:cNvSpPr/>
          <p:nvPr/>
        </p:nvSpPr>
        <p:spPr>
          <a:xfrm>
            <a:off x="5723255" y="5836920"/>
            <a:ext cx="995045" cy="262890"/>
          </a:xfrm>
          <a:prstGeom prst="rect">
            <a:avLst/>
          </a:prstGeom>
          <a:solidFill>
            <a:schemeClr val="bg1"/>
          </a:solid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確定</a:t>
            </a:r>
            <a:endParaRPr lang="ja-JP" alt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33205" y="1142681"/>
            <a:ext cx="6725589" cy="4572638"/>
          </a:xfrm>
          <a:prstGeom prst="rect">
            <a:avLst/>
          </a:prstGeom>
        </p:spPr>
      </p:pic>
      <p:sp>
        <p:nvSpPr>
          <p:cNvPr id="5" name="テキストボックス 4"/>
          <p:cNvSpPr txBox="1"/>
          <p:nvPr/>
        </p:nvSpPr>
        <p:spPr>
          <a:xfrm>
            <a:off x="285115" y="666115"/>
            <a:ext cx="9824800" cy="646331"/>
          </a:xfrm>
          <a:prstGeom prst="rect">
            <a:avLst/>
          </a:prstGeom>
          <a:noFill/>
        </p:spPr>
        <p:txBody>
          <a:bodyPr wrap="square" rtlCol="0">
            <a:spAutoFit/>
          </a:bodyPr>
          <a:lstStyle/>
          <a:p>
            <a:r>
              <a:rPr lang="ja-JP" altLang="en-US" dirty="0"/>
              <a:t>クレジットの機能の追加にあたり</a:t>
            </a:r>
            <a:r>
              <a:rPr lang="ja-JP" altLang="en-US" dirty="0" smtClean="0"/>
              <a:t>、登録完了</a:t>
            </a:r>
            <a:r>
              <a:rPr lang="ja-JP" altLang="en-US" dirty="0"/>
              <a:t>画面</a:t>
            </a:r>
            <a:r>
              <a:rPr lang="ja-JP" altLang="en-US" dirty="0" smtClean="0"/>
              <a:t>にて登録されたクレジットカード</a:t>
            </a:r>
            <a:r>
              <a:rPr lang="ja-JP" altLang="en-US" dirty="0"/>
              <a:t>情報</a:t>
            </a:r>
            <a:r>
              <a:rPr lang="ja-JP" altLang="en-US" dirty="0" smtClean="0"/>
              <a:t>を確認できる</a:t>
            </a:r>
            <a:r>
              <a:rPr lang="ja-JP" altLang="en-US" dirty="0"/>
              <a:t>ように、既存</a:t>
            </a:r>
            <a:r>
              <a:rPr lang="ja-JP" altLang="en-US" dirty="0" smtClean="0"/>
              <a:t>の登録</a:t>
            </a:r>
            <a:r>
              <a:rPr lang="ja-JP" altLang="en-US" dirty="0"/>
              <a:t>完了</a:t>
            </a:r>
            <a:r>
              <a:rPr lang="ja-JP" altLang="en-US" dirty="0" smtClean="0"/>
              <a:t>の</a:t>
            </a:r>
            <a:r>
              <a:rPr lang="ja-JP" altLang="en-US" dirty="0"/>
              <a:t>画面に赤の枠線</a:t>
            </a:r>
            <a:r>
              <a:rPr lang="ja-JP" altLang="en-US" dirty="0" smtClean="0"/>
              <a:t>部内に表示欄を追加。</a:t>
            </a:r>
            <a:endParaRPr lang="ja-JP" altLang="en-US" dirty="0"/>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0" name="四角形 9"/>
          <p:cNvSpPr/>
          <p:nvPr/>
        </p:nvSpPr>
        <p:spPr>
          <a:xfrm>
            <a:off x="3336290" y="5020310"/>
            <a:ext cx="5520055" cy="200660"/>
          </a:xfrm>
          <a:prstGeom prst="rect">
            <a:avLst/>
          </a:prstGeom>
          <a:noFill/>
          <a:ln w="44450" cmpd="sng">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 name="角丸四角形 1"/>
          <p:cNvSpPr/>
          <p:nvPr/>
        </p:nvSpPr>
        <p:spPr>
          <a:xfrm>
            <a:off x="8776970" y="1779270"/>
            <a:ext cx="1909445" cy="35179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ja-JP" altLang="en-US"/>
              <a:t>内容確認画面</a:t>
            </a:r>
            <a:endParaRPr lang="ja-JP" altLang="en-US"/>
          </a:p>
        </p:txBody>
      </p:sp>
      <p:sp>
        <p:nvSpPr>
          <p:cNvPr id="3" name="角丸四角形 2"/>
          <p:cNvSpPr/>
          <p:nvPr/>
        </p:nvSpPr>
        <p:spPr>
          <a:xfrm>
            <a:off x="6061710" y="1317625"/>
            <a:ext cx="364490" cy="292100"/>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4" name="直線矢印コネクタ 3"/>
          <p:cNvCxnSpPr>
            <a:stCxn id="3" idx="3"/>
            <a:endCxn id="2" idx="1"/>
          </p:cNvCxnSpPr>
          <p:nvPr/>
        </p:nvCxnSpPr>
        <p:spPr>
          <a:xfrm>
            <a:off x="6426200" y="1463675"/>
            <a:ext cx="2350770" cy="49149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角丸四角形 10"/>
          <p:cNvSpPr/>
          <p:nvPr/>
        </p:nvSpPr>
        <p:spPr>
          <a:xfrm>
            <a:off x="7991475" y="981710"/>
            <a:ext cx="1909445" cy="35179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p>
            <a:pPr algn="ctr"/>
            <a:r>
              <a:rPr lang="ja-JP" altLang="en-US"/>
              <a:t>内容確認画面</a:t>
            </a:r>
            <a:endParaRPr lang="ja-JP" altLang="en-US"/>
          </a:p>
        </p:txBody>
      </p:sp>
      <p:sp>
        <p:nvSpPr>
          <p:cNvPr id="13" name="角丸四角形 12"/>
          <p:cNvSpPr/>
          <p:nvPr/>
        </p:nvSpPr>
        <p:spPr>
          <a:xfrm>
            <a:off x="4097020" y="702310"/>
            <a:ext cx="899795" cy="292100"/>
          </a:xfrm>
          <a:prstGeom prst="round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ja-JP" altLang="en-US"/>
          </a:p>
        </p:txBody>
      </p:sp>
      <p:cxnSp>
        <p:nvCxnSpPr>
          <p:cNvPr id="14" name="直線矢印コネクタ 13"/>
          <p:cNvCxnSpPr/>
          <p:nvPr/>
        </p:nvCxnSpPr>
        <p:spPr>
          <a:xfrm>
            <a:off x="4996180" y="848360"/>
            <a:ext cx="2975610" cy="3352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角丸四角形 14"/>
          <p:cNvSpPr/>
          <p:nvPr/>
        </p:nvSpPr>
        <p:spPr>
          <a:xfrm>
            <a:off x="4892040" y="5309235"/>
            <a:ext cx="1167765" cy="2800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登録</a:t>
            </a:r>
            <a:endParaRPr lang="ja-JP" altLang="en-US">
              <a:solidFill>
                <a:schemeClr val="tx1"/>
              </a:solidFill>
            </a:endParaRPr>
          </a:p>
        </p:txBody>
      </p:sp>
      <p:sp>
        <p:nvSpPr>
          <p:cNvPr id="16" name="角丸四角形 15"/>
          <p:cNvSpPr/>
          <p:nvPr/>
        </p:nvSpPr>
        <p:spPr>
          <a:xfrm>
            <a:off x="6079490" y="5300980"/>
            <a:ext cx="1167765" cy="2800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戻る</a:t>
            </a:r>
            <a:endParaRPr lang="ja-JP" altLang="en-US">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形 11" descr="完了画面"/>
          <p:cNvPicPr>
            <a:picLocks noChangeAspect="1"/>
          </p:cNvPicPr>
          <p:nvPr/>
        </p:nvPicPr>
        <p:blipFill>
          <a:blip r:embed="rId1"/>
          <a:stretch>
            <a:fillRect/>
          </a:stretch>
        </p:blipFill>
        <p:spPr>
          <a:xfrm>
            <a:off x="3516630" y="2186305"/>
            <a:ext cx="5807075" cy="3702685"/>
          </a:xfrm>
          <a:prstGeom prst="rect">
            <a:avLst/>
          </a:prstGeom>
        </p:spPr>
      </p:pic>
      <p:sp>
        <p:nvSpPr>
          <p:cNvPr id="5" name="テキストボックス 4"/>
          <p:cNvSpPr txBox="1"/>
          <p:nvPr/>
        </p:nvSpPr>
        <p:spPr>
          <a:xfrm>
            <a:off x="273050" y="678180"/>
            <a:ext cx="8329295" cy="365760"/>
          </a:xfrm>
          <a:prstGeom prst="rect">
            <a:avLst/>
          </a:prstGeom>
          <a:noFill/>
        </p:spPr>
        <p:txBody>
          <a:bodyPr wrap="square" rtlCol="0">
            <a:spAutoFit/>
          </a:bodyPr>
          <a:lstStyle/>
          <a:p>
            <a:r>
              <a:rPr lang="ja-JP"/>
              <a:t>登録内容をお客様に確認してもらい購入画面に戻る画面</a:t>
            </a:r>
            <a:endParaRPr lang="ja-JP"/>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3" name="角丸四角形 12"/>
          <p:cNvSpPr/>
          <p:nvPr/>
        </p:nvSpPr>
        <p:spPr>
          <a:xfrm>
            <a:off x="4756785" y="4773295"/>
            <a:ext cx="3237230" cy="9855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購入確認画面へ</a:t>
            </a:r>
            <a:endParaRPr lang="ja-JP"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ボックス 4"/>
          <p:cNvSpPr txBox="1"/>
          <p:nvPr/>
        </p:nvSpPr>
        <p:spPr>
          <a:xfrm>
            <a:off x="285115" y="666115"/>
            <a:ext cx="8329295" cy="365760"/>
          </a:xfrm>
          <a:prstGeom prst="rect">
            <a:avLst/>
          </a:prstGeom>
          <a:noFill/>
        </p:spPr>
        <p:txBody>
          <a:bodyPr wrap="square" rtlCol="0">
            <a:spAutoFit/>
          </a:bodyPr>
          <a:lstStyle/>
          <a:p>
            <a:r>
              <a:rPr lang="ja-JP" altLang="en-US"/>
              <a:t>クレジット情報登録フォームにて登録してもらう画面。</a:t>
            </a:r>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2" name="テキストボックス 11"/>
          <p:cNvSpPr txBox="1"/>
          <p:nvPr/>
        </p:nvSpPr>
        <p:spPr>
          <a:xfrm>
            <a:off x="3249930" y="1200785"/>
            <a:ext cx="5970905" cy="3383280"/>
          </a:xfrm>
          <a:prstGeom prst="rect">
            <a:avLst/>
          </a:prstGeom>
          <a:noFill/>
          <a:ln w="53975">
            <a:solidFill>
              <a:srgbClr val="FF0000"/>
            </a:solidFill>
          </a:ln>
        </p:spPr>
        <p:txBody>
          <a:bodyPr wrap="square" rtlCol="0">
            <a:spAutoFit/>
          </a:bodyPr>
          <a:lstStyle/>
          <a:p>
            <a:pPr algn="ctr"/>
            <a:r>
              <a:rPr lang="ja-JP" altLang="en-US" dirty="0"/>
              <a:t>クレジット登録フォーム</a:t>
            </a:r>
            <a:endParaRPr lang="ja-JP" altLang="en-US" dirty="0"/>
          </a:p>
          <a:p>
            <a:pPr algn="ctr"/>
            <a:endParaRPr lang="ja-JP" altLang="en-US" dirty="0"/>
          </a:p>
          <a:p>
            <a:pPr algn="l"/>
            <a:r>
              <a:rPr lang="ja-JP" altLang="en-US" dirty="0"/>
              <a:t>　　　　　カードの種類：</a:t>
            </a:r>
            <a:endParaRPr lang="ja-JP" altLang="en-US" dirty="0"/>
          </a:p>
          <a:p>
            <a:pPr algn="l"/>
            <a:r>
              <a:rPr lang="en-US" altLang="ja-JP" dirty="0"/>
              <a:t>	</a:t>
            </a:r>
            <a:r>
              <a:rPr lang="ja-JP" altLang="en-US" dirty="0"/>
              <a:t>カード番号：</a:t>
            </a:r>
            <a:endParaRPr lang="ja-JP" altLang="en-US" dirty="0"/>
          </a:p>
          <a:p>
            <a:pPr algn="l"/>
            <a:r>
              <a:rPr lang="ja-JP" altLang="en-US" dirty="0"/>
              <a:t>　　　　　所有者名義：</a:t>
            </a:r>
            <a:endParaRPr lang="ja-JP" altLang="en-US" dirty="0"/>
          </a:p>
          <a:p>
            <a:pPr algn="l"/>
            <a:r>
              <a:rPr lang="ja-JP" altLang="en-US" dirty="0"/>
              <a:t>　セキュリティー番号：</a:t>
            </a:r>
            <a:endParaRPr lang="ja-JP" altLang="en-US" dirty="0"/>
          </a:p>
          <a:p>
            <a:pPr algn="l"/>
            <a:endParaRPr lang="ja-JP" altLang="en-US" dirty="0"/>
          </a:p>
          <a:p>
            <a:pPr algn="l"/>
            <a:endParaRPr lang="ja-JP" altLang="en-US" dirty="0"/>
          </a:p>
          <a:p>
            <a:pPr algn="l"/>
            <a:endParaRPr lang="ja-JP" altLang="en-US" dirty="0"/>
          </a:p>
          <a:p>
            <a:pPr algn="l"/>
            <a:endParaRPr lang="ja-JP" altLang="en-US" dirty="0"/>
          </a:p>
          <a:p>
            <a:pPr algn="l"/>
            <a:endParaRPr lang="ja-JP" altLang="en-US" dirty="0"/>
          </a:p>
          <a:p>
            <a:pPr algn="l"/>
            <a:endParaRPr lang="ja-JP" altLang="en-US" dirty="0"/>
          </a:p>
        </p:txBody>
      </p:sp>
      <p:sp>
        <p:nvSpPr>
          <p:cNvPr id="13" name="角丸四角形 12"/>
          <p:cNvSpPr/>
          <p:nvPr/>
        </p:nvSpPr>
        <p:spPr>
          <a:xfrm>
            <a:off x="5506085" y="3756660"/>
            <a:ext cx="1612900" cy="5372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登録</a:t>
            </a:r>
            <a:endParaRPr lang="ja-JP" altLang="en-US" dirty="0">
              <a:solidFill>
                <a:schemeClr val="tx1"/>
              </a:solidFill>
            </a:endParaRPr>
          </a:p>
        </p:txBody>
      </p:sp>
      <p:sp>
        <p:nvSpPr>
          <p:cNvPr id="14" name="角丸四角形 13"/>
          <p:cNvSpPr/>
          <p:nvPr/>
        </p:nvSpPr>
        <p:spPr>
          <a:xfrm>
            <a:off x="5728335" y="1805940"/>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5" name="角丸四角形 14"/>
          <p:cNvSpPr/>
          <p:nvPr/>
        </p:nvSpPr>
        <p:spPr>
          <a:xfrm>
            <a:off x="5723890" y="2099945"/>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6" name="角丸四角形 15"/>
          <p:cNvSpPr/>
          <p:nvPr/>
        </p:nvSpPr>
        <p:spPr>
          <a:xfrm>
            <a:off x="5731510" y="2370455"/>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7" name="角丸四角形 16"/>
          <p:cNvSpPr/>
          <p:nvPr/>
        </p:nvSpPr>
        <p:spPr>
          <a:xfrm>
            <a:off x="5715635" y="2628900"/>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ボックス 4"/>
          <p:cNvSpPr txBox="1"/>
          <p:nvPr/>
        </p:nvSpPr>
        <p:spPr>
          <a:xfrm>
            <a:off x="285115" y="666115"/>
            <a:ext cx="8329295" cy="365760"/>
          </a:xfrm>
          <a:prstGeom prst="rect">
            <a:avLst/>
          </a:prstGeom>
          <a:noFill/>
        </p:spPr>
        <p:txBody>
          <a:bodyPr wrap="square" rtlCol="0">
            <a:spAutoFit/>
          </a:bodyPr>
          <a:lstStyle/>
          <a:p>
            <a:r>
              <a:rPr lang="ja-JP" altLang="en-US" dirty="0"/>
              <a:t>クレジット情報</a:t>
            </a:r>
            <a:r>
              <a:rPr lang="ja-JP" altLang="en-US" dirty="0" smtClean="0"/>
              <a:t>登録内容確認</a:t>
            </a:r>
            <a:r>
              <a:rPr lang="ja-JP" altLang="en-US" dirty="0" smtClean="0"/>
              <a:t>フォーム</a:t>
            </a:r>
            <a:r>
              <a:rPr lang="ja-JP" altLang="en-US" dirty="0"/>
              <a:t>にて登録</a:t>
            </a:r>
            <a:r>
              <a:rPr lang="ja-JP" altLang="en-US" dirty="0" smtClean="0"/>
              <a:t>した内容を確認する画面</a:t>
            </a:r>
            <a:r>
              <a:rPr lang="ja-JP" altLang="en-US" dirty="0"/>
              <a:t>。</a:t>
            </a:r>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2" name="テキストボックス 11"/>
          <p:cNvSpPr txBox="1"/>
          <p:nvPr/>
        </p:nvSpPr>
        <p:spPr>
          <a:xfrm>
            <a:off x="3249930" y="1200785"/>
            <a:ext cx="5970905" cy="3383280"/>
          </a:xfrm>
          <a:prstGeom prst="rect">
            <a:avLst/>
          </a:prstGeom>
          <a:noFill/>
          <a:ln w="53975">
            <a:solidFill>
              <a:srgbClr val="FF0000"/>
            </a:solidFill>
          </a:ln>
        </p:spPr>
        <p:txBody>
          <a:bodyPr wrap="square" rtlCol="0">
            <a:spAutoFit/>
          </a:bodyPr>
          <a:lstStyle/>
          <a:p>
            <a:pPr algn="ctr"/>
            <a:r>
              <a:rPr lang="ja-JP" altLang="en-US" dirty="0"/>
              <a:t>クレジット</a:t>
            </a:r>
            <a:r>
              <a:rPr lang="ja-JP" altLang="en-US" dirty="0" smtClean="0"/>
              <a:t>登録内容確認</a:t>
            </a:r>
            <a:r>
              <a:rPr lang="ja-JP" altLang="en-US" dirty="0" smtClean="0"/>
              <a:t>フォーム</a:t>
            </a:r>
            <a:endParaRPr lang="ja-JP" altLang="en-US" dirty="0"/>
          </a:p>
          <a:p>
            <a:pPr algn="ctr"/>
            <a:endParaRPr lang="ja-JP" altLang="en-US" dirty="0"/>
          </a:p>
          <a:p>
            <a:pPr algn="l"/>
            <a:r>
              <a:rPr lang="ja-JP" altLang="en-US" dirty="0"/>
              <a:t>　　　　　カードの種類：</a:t>
            </a:r>
            <a:endParaRPr lang="ja-JP" altLang="en-US" dirty="0"/>
          </a:p>
          <a:p>
            <a:pPr algn="l"/>
            <a:r>
              <a:rPr lang="en-US" altLang="ja-JP" dirty="0"/>
              <a:t>	</a:t>
            </a:r>
            <a:r>
              <a:rPr lang="ja-JP" altLang="en-US" dirty="0"/>
              <a:t>カード番号：</a:t>
            </a:r>
            <a:endParaRPr lang="ja-JP" altLang="en-US" dirty="0"/>
          </a:p>
          <a:p>
            <a:pPr algn="l"/>
            <a:r>
              <a:rPr lang="ja-JP" altLang="en-US" dirty="0"/>
              <a:t>　　　　　所有者名義：</a:t>
            </a:r>
            <a:endParaRPr lang="ja-JP" altLang="en-US" dirty="0"/>
          </a:p>
          <a:p>
            <a:pPr algn="l"/>
            <a:r>
              <a:rPr lang="ja-JP" altLang="en-US" dirty="0"/>
              <a:t>　セキュリティー番号：</a:t>
            </a:r>
            <a:endParaRPr lang="ja-JP" altLang="en-US" dirty="0"/>
          </a:p>
          <a:p>
            <a:pPr algn="l"/>
            <a:endParaRPr lang="ja-JP" altLang="en-US" dirty="0"/>
          </a:p>
          <a:p>
            <a:pPr algn="l"/>
            <a:endParaRPr lang="ja-JP" altLang="en-US" dirty="0"/>
          </a:p>
          <a:p>
            <a:pPr algn="l"/>
            <a:endParaRPr lang="ja-JP" altLang="en-US" dirty="0"/>
          </a:p>
          <a:p>
            <a:pPr algn="l"/>
            <a:endParaRPr lang="ja-JP" altLang="en-US" dirty="0"/>
          </a:p>
          <a:p>
            <a:pPr algn="l"/>
            <a:endParaRPr lang="ja-JP" altLang="en-US" dirty="0"/>
          </a:p>
          <a:p>
            <a:pPr algn="l"/>
            <a:endParaRPr lang="ja-JP" altLang="en-US" dirty="0"/>
          </a:p>
        </p:txBody>
      </p:sp>
      <p:sp>
        <p:nvSpPr>
          <p:cNvPr id="13" name="角丸四角形 12"/>
          <p:cNvSpPr/>
          <p:nvPr/>
        </p:nvSpPr>
        <p:spPr>
          <a:xfrm>
            <a:off x="5506085" y="3756660"/>
            <a:ext cx="1612900" cy="5372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登録</a:t>
            </a:r>
            <a:endParaRPr lang="ja-JP" altLang="en-US" dirty="0">
              <a:solidFill>
                <a:schemeClr val="tx1"/>
              </a:solidFill>
            </a:endParaRPr>
          </a:p>
        </p:txBody>
      </p:sp>
      <p:sp>
        <p:nvSpPr>
          <p:cNvPr id="14" name="角丸四角形 13"/>
          <p:cNvSpPr/>
          <p:nvPr/>
        </p:nvSpPr>
        <p:spPr>
          <a:xfrm>
            <a:off x="5728335" y="1805940"/>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5" name="角丸四角形 14"/>
          <p:cNvSpPr/>
          <p:nvPr/>
        </p:nvSpPr>
        <p:spPr>
          <a:xfrm>
            <a:off x="5723890" y="2099945"/>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6" name="角丸四角形 15"/>
          <p:cNvSpPr/>
          <p:nvPr/>
        </p:nvSpPr>
        <p:spPr>
          <a:xfrm>
            <a:off x="5731510" y="2370455"/>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17" name="角丸四角形 16"/>
          <p:cNvSpPr/>
          <p:nvPr/>
        </p:nvSpPr>
        <p:spPr>
          <a:xfrm>
            <a:off x="5715635" y="2628900"/>
            <a:ext cx="1612900" cy="2635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形 11" descr="完了画面"/>
          <p:cNvPicPr>
            <a:picLocks noChangeAspect="1"/>
          </p:cNvPicPr>
          <p:nvPr/>
        </p:nvPicPr>
        <p:blipFill>
          <a:blip r:embed="rId1"/>
          <a:stretch>
            <a:fillRect/>
          </a:stretch>
        </p:blipFill>
        <p:spPr>
          <a:xfrm>
            <a:off x="3516630" y="2186305"/>
            <a:ext cx="5807075" cy="3702685"/>
          </a:xfrm>
          <a:prstGeom prst="rect">
            <a:avLst/>
          </a:prstGeom>
        </p:spPr>
      </p:pic>
      <p:sp>
        <p:nvSpPr>
          <p:cNvPr id="5" name="テキストボックス 4"/>
          <p:cNvSpPr txBox="1"/>
          <p:nvPr/>
        </p:nvSpPr>
        <p:spPr>
          <a:xfrm>
            <a:off x="273050" y="678180"/>
            <a:ext cx="8329295" cy="365760"/>
          </a:xfrm>
          <a:prstGeom prst="rect">
            <a:avLst/>
          </a:prstGeom>
          <a:noFill/>
        </p:spPr>
        <p:txBody>
          <a:bodyPr wrap="square" rtlCol="0">
            <a:spAutoFit/>
          </a:bodyPr>
          <a:lstStyle/>
          <a:p>
            <a:r>
              <a:rPr lang="ja-JP"/>
              <a:t>クレジットカード情報の</a:t>
            </a:r>
            <a:r>
              <a:rPr lang="ja-JP"/>
              <a:t>登録内容をお客様に確認してもらい購入画面に戻る画面</a:t>
            </a:r>
            <a:endParaRPr lang="ja-JP"/>
          </a:p>
        </p:txBody>
      </p:sp>
      <p:cxnSp>
        <p:nvCxnSpPr>
          <p:cNvPr id="6" name="直線コネクタ 5"/>
          <p:cNvCxnSpPr/>
          <p:nvPr/>
        </p:nvCxnSpPr>
        <p:spPr>
          <a:xfrm flipV="1">
            <a:off x="31115" y="634365"/>
            <a:ext cx="12171045" cy="10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1590" y="6476365"/>
            <a:ext cx="12171045" cy="10795"/>
          </a:xfrm>
          <a:prstGeom prst="line">
            <a:avLst/>
          </a:prstGeom>
        </p:spPr>
        <p:style>
          <a:lnRef idx="1">
            <a:schemeClr val="accent1"/>
          </a:lnRef>
          <a:fillRef idx="0">
            <a:schemeClr val="accent1"/>
          </a:fillRef>
          <a:effectRef idx="0">
            <a:schemeClr val="accent1"/>
          </a:effectRef>
          <a:fontRef idx="minor">
            <a:schemeClr val="tx1"/>
          </a:fontRef>
        </p:style>
      </p:cxnSp>
      <p:sp>
        <p:nvSpPr>
          <p:cNvPr id="8" name="フッタープレースホルダ 7"/>
          <p:cNvSpPr>
            <a:spLocks noGrp="1"/>
          </p:cNvSpPr>
          <p:nvPr>
            <p:ph type="ftr" sz="quarter" idx="11"/>
          </p:nvPr>
        </p:nvSpPr>
        <p:spPr>
          <a:xfrm>
            <a:off x="7225030" y="6483985"/>
            <a:ext cx="4960620" cy="365125"/>
          </a:xfrm>
        </p:spPr>
        <p:txBody>
          <a:bodyPr/>
          <a:lstStyle/>
          <a:p>
            <a:r>
              <a:rPr kumimoji="1" lang="en-US" altLang="ja-JP"/>
              <a:t>2016 </a:t>
            </a:r>
            <a:r>
              <a:rPr kumimoji="1" lang="ja-JP" altLang="en-US"/>
              <a:t>InterNous.,Inc.</a:t>
            </a:r>
          </a:p>
        </p:txBody>
      </p:sp>
      <p:sp>
        <p:nvSpPr>
          <p:cNvPr id="9" name="テキストボックス 8"/>
          <p:cNvSpPr txBox="1"/>
          <p:nvPr/>
        </p:nvSpPr>
        <p:spPr>
          <a:xfrm>
            <a:off x="163195" y="257175"/>
            <a:ext cx="11599545" cy="368300"/>
          </a:xfrm>
          <a:prstGeom prst="rect">
            <a:avLst/>
          </a:prstGeom>
          <a:noFill/>
        </p:spPr>
        <p:txBody>
          <a:bodyPr wrap="square" rtlCol="0">
            <a:spAutoFit/>
          </a:bodyPr>
          <a:lstStyle/>
          <a:p>
            <a:r>
              <a:rPr lang="ja-JP" altLang="en-US" b="1"/>
              <a:t>案件番号</a:t>
            </a:r>
            <a:r>
              <a:rPr lang="en-US" altLang="ja-JP" b="1"/>
              <a:t>-0002 クレジットカードによる買い物</a:t>
            </a:r>
            <a:r>
              <a:rPr lang="ja-JP" altLang="en-US" b="1"/>
              <a:t>の件</a:t>
            </a:r>
            <a:r>
              <a:rPr lang="en-US" altLang="ja-JP"/>
              <a:t> </a:t>
            </a:r>
          </a:p>
        </p:txBody>
      </p:sp>
      <p:sp>
        <p:nvSpPr>
          <p:cNvPr id="13" name="角丸四角形 12"/>
          <p:cNvSpPr/>
          <p:nvPr/>
        </p:nvSpPr>
        <p:spPr>
          <a:xfrm>
            <a:off x="4756785" y="4773295"/>
            <a:ext cx="3237230" cy="9855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ja-JP" altLang="en-US">
                <a:solidFill>
                  <a:schemeClr val="tx1"/>
                </a:solidFill>
              </a:rPr>
              <a:t>購入確認画面へ</a:t>
            </a:r>
            <a:endParaRPr lang="ja-JP" altLang="en-US">
              <a:solidFill>
                <a:schemeClr val="tx1"/>
              </a:solidFill>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904</Words>
  <Application>Kingsoft Office WPP</Application>
  <PresentationFormat>ワイド画面</PresentationFormat>
  <Paragraphs>91</Paragraphs>
  <Slides>7</Slides>
  <Notes>5</Notes>
  <HiddenSlides>0</HiddenSlides>
  <MMClips>0</MMClips>
  <ScaleCrop>false</ScaleCrop>
  <HeadingPairs>
    <vt:vector size="4" baseType="variant">
      <vt:variant>
        <vt:lpstr>主题</vt:lpstr>
      </vt:variant>
      <vt:variant>
        <vt:i4>1</vt:i4>
      </vt:variant>
      <vt:variant>
        <vt:lpstr>幻灯片标题</vt:lpstr>
      </vt:variant>
      <vt:variant>
        <vt:i4>7</vt:i4>
      </vt:variant>
    </vt:vector>
  </HeadingPairs>
  <TitlesOfParts>
    <vt:vector size="8" baseType="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internous</dc:creator>
  <cp:lastModifiedBy>internous</cp:lastModifiedBy>
  <cp:revision>9</cp:revision>
  <dcterms:created xsi:type="dcterms:W3CDTF">2016-03-28T10:14:00Z</dcterms:created>
  <dcterms:modified xsi:type="dcterms:W3CDTF">2016-04-04T01:54:01Z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1041-10.8.0.5416</vt:lpwstr>
  </property>
</Properties>
</file>