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7020" y="132715"/>
            <a:ext cx="10972800" cy="546100"/>
          </a:xfrm>
        </p:spPr>
        <p:txBody>
          <a:bodyPr>
            <a:normAutofit/>
          </a:bodyPr>
          <a:p>
            <a:pPr algn="l"/>
            <a:r>
              <a:rPr lang="ja-JP" altLang="en-US" sz="1800" b="1">
                <a:sym typeface="+mn-ea"/>
              </a:rPr>
              <a:t>案件番号</a:t>
            </a:r>
            <a:r>
              <a:rPr lang="en-US" altLang="ja-JP" sz="1800" b="1">
                <a:sym typeface="+mn-ea"/>
              </a:rPr>
              <a:t>-0007 </a:t>
            </a:r>
            <a:r>
              <a:rPr lang="ja-JP" altLang="en-US" sz="1800" b="1">
                <a:sym typeface="+mn-ea"/>
              </a:rPr>
              <a:t>購入フロー間におけるブラウザバックの禁止、画面遷移リンクの設置の件</a:t>
            </a:r>
            <a:endParaRPr lang="ja-JP" altLang="en-US" sz="1800" b="1">
              <a:sym typeface="+mn-ea"/>
            </a:endParaRPr>
          </a:p>
        </p:txBody>
      </p:sp>
      <p:pic>
        <p:nvPicPr>
          <p:cNvPr id="5" name="コンテンツプレースホルダ 4" descr="a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0845" y="2006600"/>
            <a:ext cx="3696335" cy="4526280"/>
          </a:xfrm>
          <a:prstGeom prst="rect">
            <a:avLst/>
          </a:prstGeom>
        </p:spPr>
      </p:pic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pic>
        <p:nvPicPr>
          <p:cNvPr id="6" name="コンテンツプレースホルダ 5" descr="a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16655" y="1564640"/>
            <a:ext cx="3786505" cy="4526280"/>
          </a:xfrm>
          <a:prstGeom prst="rect">
            <a:avLst/>
          </a:prstGeom>
        </p:spPr>
      </p:pic>
      <p:pic>
        <p:nvPicPr>
          <p:cNvPr id="7" name="図形 6" descr="a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55" y="2349500"/>
            <a:ext cx="4408805" cy="3401060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59055" y="591820"/>
            <a:ext cx="1209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384175" y="668020"/>
            <a:ext cx="1089850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en-US">
                <a:sym typeface="+mn-ea"/>
              </a:rPr>
              <a:t>当該サイトの購入フロー間でブラウザバックが可能になっている。</a:t>
            </a:r>
            <a:endParaRPr lang="ja-JP" altLang="en-US">
              <a:sym typeface="+mn-ea"/>
            </a:endParaRPr>
          </a:p>
          <a:p>
            <a:r>
              <a:rPr lang="ja-JP" altLang="en-US"/>
              <a:t>購入フロー間でのエラーを防ぐためブラウザバックを禁止にし、別に画面遷移リンクの設置をする。</a:t>
            </a:r>
            <a:endParaRPr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6985000" y="3726815"/>
            <a:ext cx="936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3486150" y="3726815"/>
            <a:ext cx="947420" cy="0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四角形 13"/>
          <p:cNvSpPr/>
          <p:nvPr/>
        </p:nvSpPr>
        <p:spPr>
          <a:xfrm>
            <a:off x="6495415" y="3908425"/>
            <a:ext cx="2411730" cy="454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6" name="テキストボックス 15"/>
          <p:cNvSpPr txBox="1"/>
          <p:nvPr/>
        </p:nvSpPr>
        <p:spPr>
          <a:xfrm>
            <a:off x="6483985" y="3990340"/>
            <a:ext cx="2468880" cy="406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rgbClr val="FF0000"/>
                </a:solidFill>
                <a:latin typeface="メイリオ" charset="0"/>
                <a:ea typeface="メイリオ" charset="0"/>
              </a:rPr>
              <a:t>ブラウザバックの禁止</a:t>
            </a:r>
            <a:endParaRPr lang="ja-JP" altLang="en-US">
              <a:solidFill>
                <a:srgbClr val="FF0000"/>
              </a:solidFill>
              <a:latin typeface="メイリオ" charset="0"/>
              <a:ea typeface="メイリオ" charset="0"/>
            </a:endParaRPr>
          </a:p>
        </p:txBody>
      </p:sp>
      <p:sp>
        <p:nvSpPr>
          <p:cNvPr id="17" name="四角形 16"/>
          <p:cNvSpPr/>
          <p:nvPr/>
        </p:nvSpPr>
        <p:spPr>
          <a:xfrm>
            <a:off x="3129280" y="3871595"/>
            <a:ext cx="2412365" cy="488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8" name="テキストボックス 17"/>
          <p:cNvSpPr txBox="1"/>
          <p:nvPr/>
        </p:nvSpPr>
        <p:spPr>
          <a:xfrm>
            <a:off x="3116580" y="3942080"/>
            <a:ext cx="2468880" cy="406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rgbClr val="FF0000"/>
                </a:solidFill>
                <a:latin typeface="メイリオ" charset="0"/>
                <a:ea typeface="メイリオ" charset="0"/>
              </a:rPr>
              <a:t>ブラウザバックの禁止</a:t>
            </a:r>
            <a:endParaRPr lang="ja-JP" altLang="en-US">
              <a:solidFill>
                <a:srgbClr val="FF0000"/>
              </a:solidFill>
              <a:latin typeface="メイリオ" charset="0"/>
              <a:ea typeface="メイリオ" charset="0"/>
            </a:endParaRPr>
          </a:p>
        </p:txBody>
      </p:sp>
      <p:sp>
        <p:nvSpPr>
          <p:cNvPr id="19" name="四角形 18"/>
          <p:cNvSpPr/>
          <p:nvPr/>
        </p:nvSpPr>
        <p:spPr>
          <a:xfrm>
            <a:off x="6173470" y="5422900"/>
            <a:ext cx="716280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0" name="四角形 19"/>
          <p:cNvSpPr/>
          <p:nvPr/>
        </p:nvSpPr>
        <p:spPr>
          <a:xfrm>
            <a:off x="3044825" y="5721350"/>
            <a:ext cx="716915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6938010" y="5614035"/>
            <a:ext cx="28800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3868420" y="5948045"/>
            <a:ext cx="28800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ボックス 23"/>
          <p:cNvSpPr txBox="1"/>
          <p:nvPr/>
        </p:nvSpPr>
        <p:spPr>
          <a:xfrm>
            <a:off x="7238365" y="5351145"/>
            <a:ext cx="1814195" cy="680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>
                <a:solidFill>
                  <a:srgbClr val="FF0000"/>
                </a:solidFill>
                <a:latin typeface="メイリオ" charset="0"/>
                <a:ea typeface="メイリオ" charset="0"/>
              </a:rPr>
              <a:t>画面遷移リンク</a:t>
            </a:r>
            <a:endParaRPr lang="ja-JP" altLang="en-US">
              <a:solidFill>
                <a:srgbClr val="FF0000"/>
              </a:solidFill>
              <a:latin typeface="メイリオ" charset="0"/>
              <a:ea typeface="メイリオ" charset="0"/>
            </a:endParaRPr>
          </a:p>
          <a:p>
            <a:r>
              <a:rPr lang="ja-JP" altLang="en-US">
                <a:solidFill>
                  <a:srgbClr val="FF0000"/>
                </a:solidFill>
                <a:latin typeface="メイリオ" charset="0"/>
                <a:ea typeface="メイリオ" charset="0"/>
              </a:rPr>
              <a:t>の設置</a:t>
            </a:r>
            <a:endParaRPr lang="ja-JP" altLang="en-US">
              <a:solidFill>
                <a:srgbClr val="FF0000"/>
              </a:solidFill>
              <a:latin typeface="メイリオ" charset="0"/>
              <a:ea typeface="メイリオ" charset="0"/>
            </a:endParaRPr>
          </a:p>
        </p:txBody>
      </p:sp>
      <p:sp>
        <p:nvSpPr>
          <p:cNvPr id="25" name="テキストボックス 24"/>
          <p:cNvSpPr txBox="1"/>
          <p:nvPr/>
        </p:nvSpPr>
        <p:spPr>
          <a:xfrm>
            <a:off x="4226560" y="5661660"/>
            <a:ext cx="1898650" cy="680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>
                <a:solidFill>
                  <a:srgbClr val="FF0000"/>
                </a:solidFill>
                <a:latin typeface="メイリオ" charset="0"/>
                <a:ea typeface="メイリオ" charset="0"/>
              </a:rPr>
              <a:t>画面遷移リンクの設置</a:t>
            </a:r>
            <a:endParaRPr lang="ja-JP" altLang="en-US">
              <a:solidFill>
                <a:srgbClr val="FF0000"/>
              </a:solidFill>
              <a:latin typeface="メイリオ" charset="0"/>
              <a:ea typeface="メイリオ" charset="0"/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107315" y="1315085"/>
            <a:ext cx="967232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Kingsoft Office WPP</Application>
  <PresentationFormat>宽屏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案件番号-0007 購入フロー間におけるブラウザバックの禁止、画面遷移リンクの設置の件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8</cp:revision>
  <dcterms:created xsi:type="dcterms:W3CDTF">2016-03-28T10:14:00Z</dcterms:created>
  <dcterms:modified xsi:type="dcterms:W3CDTF">2016-05-09T04:10:57Z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