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6" r:id="rId3"/>
    <p:sldId id="269" r:id="rId4"/>
    <p:sldId id="271" r:id="rId5"/>
    <p:sldId id="270" r:id="rId6"/>
    <p:sldId id="259" r:id="rId7"/>
    <p:sldId id="260" r:id="rId8"/>
    <p:sldId id="261" r:id="rId9"/>
    <p:sldId id="263" r:id="rId10"/>
    <p:sldId id="265" r:id="rId11"/>
    <p:sldId id="264" r:id="rId12"/>
    <p:sldId id="274" r:id="rId13"/>
    <p:sldId id="262" r:id="rId14"/>
    <p:sldId id="267" r:id="rId15"/>
    <p:sldId id="272" r:id="rId16"/>
    <p:sldId id="273" r:id="rId17"/>
    <p:sldId id="268" r:id="rId18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6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77F92-4194-924C-AD93-4575E02188DD}" type="datetimeFigureOut">
              <a:rPr kumimoji="1" lang="ja-JP" altLang="en-US" smtClean="0"/>
              <a:t>15/06/26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F7AE-26DE-0945-80AB-449F7098ED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9428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77F92-4194-924C-AD93-4575E02188DD}" type="datetimeFigureOut">
              <a:rPr kumimoji="1" lang="ja-JP" altLang="en-US" smtClean="0"/>
              <a:t>15/06/26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F7AE-26DE-0945-80AB-449F7098ED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1420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77F92-4194-924C-AD93-4575E02188DD}" type="datetimeFigureOut">
              <a:rPr kumimoji="1" lang="ja-JP" altLang="en-US" smtClean="0"/>
              <a:t>15/06/26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F7AE-26DE-0945-80AB-449F7098ED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5931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77F92-4194-924C-AD93-4575E02188DD}" type="datetimeFigureOut">
              <a:rPr kumimoji="1" lang="ja-JP" altLang="en-US" smtClean="0"/>
              <a:t>15/06/26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F7AE-26DE-0945-80AB-449F7098ED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1974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77F92-4194-924C-AD93-4575E02188DD}" type="datetimeFigureOut">
              <a:rPr kumimoji="1" lang="ja-JP" altLang="en-US" smtClean="0"/>
              <a:t>15/06/26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F7AE-26DE-0945-80AB-449F7098ED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8122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77F92-4194-924C-AD93-4575E02188DD}" type="datetimeFigureOut">
              <a:rPr kumimoji="1" lang="ja-JP" altLang="en-US" smtClean="0"/>
              <a:t>15/06/26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F7AE-26DE-0945-80AB-449F7098ED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9988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77F92-4194-924C-AD93-4575E02188DD}" type="datetimeFigureOut">
              <a:rPr kumimoji="1" lang="ja-JP" altLang="en-US" smtClean="0"/>
              <a:t>15/06/26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F7AE-26DE-0945-80AB-449F7098ED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770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77F92-4194-924C-AD93-4575E02188DD}" type="datetimeFigureOut">
              <a:rPr kumimoji="1" lang="ja-JP" altLang="en-US" smtClean="0"/>
              <a:t>15/06/26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F7AE-26DE-0945-80AB-449F7098ED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9734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77F92-4194-924C-AD93-4575E02188DD}" type="datetimeFigureOut">
              <a:rPr kumimoji="1" lang="ja-JP" altLang="en-US" smtClean="0"/>
              <a:t>15/06/26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F7AE-26DE-0945-80AB-449F7098ED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5905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77F92-4194-924C-AD93-4575E02188DD}" type="datetimeFigureOut">
              <a:rPr kumimoji="1" lang="ja-JP" altLang="en-US" smtClean="0"/>
              <a:t>15/06/26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F7AE-26DE-0945-80AB-449F7098ED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7710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77F92-4194-924C-AD93-4575E02188DD}" type="datetimeFigureOut">
              <a:rPr kumimoji="1" lang="ja-JP" altLang="en-US" smtClean="0"/>
              <a:t>15/06/26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F7AE-26DE-0945-80AB-449F7098ED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7873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77F92-4194-924C-AD93-4575E02188DD}" type="datetimeFigureOut">
              <a:rPr kumimoji="1" lang="ja-JP" altLang="en-US" smtClean="0"/>
              <a:t>15/06/26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BF7AE-26DE-0945-80AB-449F7098ED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7375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6385"/>
            <a:ext cx="9144000" cy="646161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941224"/>
            <a:ext cx="9144000" cy="682168"/>
          </a:xfrm>
        </p:spPr>
        <p:txBody>
          <a:bodyPr>
            <a:noAutofit/>
          </a:bodyPr>
          <a:lstStyle/>
          <a:p>
            <a:r>
              <a:rPr lang="en-US" altLang="ja-JP" dirty="0" smtClean="0">
                <a:solidFill>
                  <a:srgbClr val="000075"/>
                </a:solidFill>
              </a:rPr>
              <a:t>【</a:t>
            </a:r>
            <a:r>
              <a:rPr lang="ja-JP" altLang="en-US" dirty="0" smtClean="0">
                <a:solidFill>
                  <a:srgbClr val="000075"/>
                </a:solidFill>
              </a:rPr>
              <a:t>成長について</a:t>
            </a:r>
            <a:r>
              <a:rPr lang="en-US" altLang="ja-JP" dirty="0" smtClean="0">
                <a:solidFill>
                  <a:srgbClr val="000075"/>
                </a:solidFill>
              </a:rPr>
              <a:t>】</a:t>
            </a:r>
            <a:r>
              <a:rPr lang="en-US" altLang="ja-JP" dirty="0" smtClean="0">
                <a:solidFill>
                  <a:srgbClr val="000075"/>
                </a:solidFill>
              </a:rPr>
              <a:t/>
            </a:r>
            <a:br>
              <a:rPr lang="en-US" altLang="ja-JP" dirty="0" smtClean="0">
                <a:solidFill>
                  <a:srgbClr val="000075"/>
                </a:solidFill>
              </a:rPr>
            </a:br>
            <a:r>
              <a:rPr lang="en-US" altLang="ja-JP" sz="3200" dirty="0" smtClean="0">
                <a:solidFill>
                  <a:srgbClr val="000075"/>
                </a:solidFill>
              </a:rPr>
              <a:t>〜</a:t>
            </a:r>
            <a:r>
              <a:rPr lang="ja-JP" altLang="en-US" sz="3200" dirty="0" smtClean="0">
                <a:solidFill>
                  <a:srgbClr val="000075"/>
                </a:solidFill>
              </a:rPr>
              <a:t>より良い成長のために</a:t>
            </a:r>
            <a:r>
              <a:rPr lang="en-US" altLang="ja-JP" sz="3200" dirty="0" smtClean="0">
                <a:solidFill>
                  <a:srgbClr val="000075"/>
                </a:solidFill>
              </a:rPr>
              <a:t>〜</a:t>
            </a:r>
            <a:endParaRPr kumimoji="1" lang="ja-JP" altLang="en-US" sz="3200" dirty="0">
              <a:solidFill>
                <a:srgbClr val="000075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721123" y="5756681"/>
            <a:ext cx="3042142" cy="685800"/>
          </a:xfrm>
        </p:spPr>
        <p:txBody>
          <a:bodyPr>
            <a:normAutofit/>
          </a:bodyPr>
          <a:lstStyle/>
          <a:p>
            <a:r>
              <a:rPr lang="ja-JP" altLang="en-US" dirty="0" smtClean="0">
                <a:solidFill>
                  <a:schemeClr val="bg1"/>
                </a:solidFill>
                <a:latin typeface="Helvetica"/>
                <a:cs typeface="Helvetica"/>
              </a:rPr>
              <a:t>舟越</a:t>
            </a:r>
            <a:r>
              <a:rPr lang="en-US" altLang="ja-JP" dirty="0" smtClean="0">
                <a:solidFill>
                  <a:schemeClr val="bg1"/>
                </a:solidFill>
                <a:latin typeface="Helvetica"/>
                <a:cs typeface="Helvetica"/>
              </a:rPr>
              <a:t> </a:t>
            </a:r>
            <a:r>
              <a:rPr lang="ja-JP" altLang="en-US" dirty="0" smtClean="0">
                <a:solidFill>
                  <a:schemeClr val="bg1"/>
                </a:solidFill>
                <a:latin typeface="Helvetica"/>
                <a:cs typeface="Helvetica"/>
              </a:rPr>
              <a:t>　彬</a:t>
            </a:r>
            <a:endParaRPr lang="ja-JP" altLang="en-US" dirty="0">
              <a:solidFill>
                <a:schemeClr val="bg1"/>
              </a:solidFill>
              <a:latin typeface="Helvetica"/>
              <a:cs typeface="Helvetica"/>
            </a:endParaRPr>
          </a:p>
          <a:p>
            <a:endParaRPr lang="ja-JP" alt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944867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781511"/>
            <a:ext cx="9159802" cy="925771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4820959" cy="983602"/>
          </a:xfrm>
        </p:spPr>
        <p:txBody>
          <a:bodyPr>
            <a:normAutofit fontScale="90000"/>
          </a:bodyPr>
          <a:lstStyle/>
          <a:p>
            <a:r>
              <a:rPr lang="ja-JP" altLang="en-US" sz="40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ゲームのルール、</a:t>
            </a:r>
            <a:r>
              <a:rPr lang="en-US" altLang="ja-JP" sz="40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altLang="ja-JP" sz="40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ja-JP" altLang="en-US" sz="40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ミッションを把握する</a:t>
            </a:r>
            <a:r>
              <a:rPr kumimoji="1" lang="ja-JP" altLang="en-US" sz="40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　</a:t>
            </a:r>
            <a:endParaRPr kumimoji="1" lang="ja-JP" altLang="en-US" sz="4000" b="1" i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40172" y="2045441"/>
            <a:ext cx="735643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＜</a:t>
            </a:r>
            <a:r>
              <a:rPr kumimoji="1" lang="ja-JP" altLang="en-US" sz="2400" dirty="0" smtClean="0"/>
              <a:t>ゲーム</a:t>
            </a:r>
            <a:r>
              <a:rPr lang="ja-JP" altLang="en-US" sz="2400" dirty="0" smtClean="0"/>
              <a:t>のタイプ＞</a:t>
            </a:r>
            <a:endParaRPr lang="en-US" altLang="ja-JP" sz="2400" dirty="0" smtClean="0"/>
          </a:p>
          <a:p>
            <a:r>
              <a:rPr kumimoji="1" lang="ja-JP" altLang="en-US" sz="2400" dirty="0" smtClean="0"/>
              <a:t>無限ゲーム　か　有限ゲーム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ー今回プログラミングは無限ゲーム</a:t>
            </a:r>
            <a:endParaRPr lang="en-US" altLang="ja-JP" sz="2400" dirty="0" smtClean="0"/>
          </a:p>
          <a:p>
            <a:r>
              <a:rPr kumimoji="1" lang="en-US" altLang="ja-JP" sz="2400" dirty="0" smtClean="0"/>
              <a:t>⇨</a:t>
            </a:r>
            <a:r>
              <a:rPr kumimoji="1" lang="ja-JP" altLang="en-US" sz="2400" dirty="0" smtClean="0"/>
              <a:t>内発的動機付けを優先</a:t>
            </a:r>
            <a:endParaRPr kumimoji="1" lang="en-US" altLang="ja-JP" sz="2400" dirty="0" smtClean="0"/>
          </a:p>
          <a:p>
            <a:endParaRPr lang="en-US" altLang="ja-JP" sz="2400" dirty="0"/>
          </a:p>
          <a:p>
            <a:r>
              <a:rPr kumimoji="1" lang="ja-JP" altLang="en-US" sz="2400" dirty="0" smtClean="0"/>
              <a:t>＜ゲームのジャンル＞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知力　か　体力</a:t>
            </a:r>
            <a:endParaRPr kumimoji="1" lang="en-US" altLang="ja-JP" sz="2400" dirty="0" smtClean="0"/>
          </a:p>
          <a:p>
            <a:r>
              <a:rPr lang="en-US" altLang="ja-JP" sz="2400" dirty="0" smtClean="0"/>
              <a:t>⇨</a:t>
            </a:r>
            <a:r>
              <a:rPr lang="ja-JP" altLang="en-US" sz="2400" dirty="0" smtClean="0"/>
              <a:t>今回プログラミングは知力勝負</a:t>
            </a:r>
            <a:r>
              <a:rPr kumimoji="1" lang="ja-JP" altLang="en-US" sz="2400" dirty="0" smtClean="0"/>
              <a:t>　</a:t>
            </a:r>
            <a:endParaRPr kumimoji="1" lang="en-US" altLang="ja-JP" sz="2400" dirty="0" smtClean="0"/>
          </a:p>
          <a:p>
            <a:endParaRPr lang="en-US" altLang="ja-JP" sz="2400" dirty="0" smtClean="0"/>
          </a:p>
          <a:p>
            <a:r>
              <a:rPr lang="ja-JP" altLang="en-US" sz="2400" dirty="0" smtClean="0"/>
              <a:t>＜ミッション確認（必要な行動）＞</a:t>
            </a:r>
            <a:endParaRPr lang="en-US" altLang="ja-JP" sz="2400" dirty="0"/>
          </a:p>
          <a:p>
            <a:r>
              <a:rPr kumimoji="1" lang="ja-JP" altLang="en-US" sz="2400" dirty="0" smtClean="0"/>
              <a:t>！読解力ー</a:t>
            </a:r>
            <a:r>
              <a:rPr kumimoji="1" lang="en-US" altLang="ja-JP" sz="2400" dirty="0" smtClean="0"/>
              <a:t>API</a:t>
            </a:r>
            <a:r>
              <a:rPr kumimoji="1" lang="ja-JP" altLang="en-US" sz="2400" dirty="0" smtClean="0"/>
              <a:t>を見ながら様々なサンプルコードを読む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！編集力ーネットやサンプルから他からパクる</a:t>
            </a:r>
            <a:endParaRPr lang="en-US" altLang="ja-JP" sz="2400" dirty="0" smtClean="0"/>
          </a:p>
          <a:p>
            <a:r>
              <a:rPr kumimoji="1" lang="ja-JP" altLang="en-US" sz="2400" dirty="0" smtClean="0"/>
              <a:t>！記述力ー自分で書いてみる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29136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781511"/>
            <a:ext cx="9159802" cy="925771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2818655" cy="983602"/>
          </a:xfrm>
        </p:spPr>
        <p:txBody>
          <a:bodyPr>
            <a:normAutofit fontScale="90000"/>
          </a:bodyPr>
          <a:lstStyle/>
          <a:p>
            <a:r>
              <a:rPr lang="ja-JP" altLang="en-US" sz="40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勉強に使えるテクニック</a:t>
            </a:r>
            <a:r>
              <a:rPr kumimoji="1" lang="ja-JP" altLang="en-US" sz="40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　</a:t>
            </a:r>
            <a:endParaRPr kumimoji="1" lang="ja-JP" altLang="en-US" sz="4000" b="1" i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40172" y="2045441"/>
            <a:ext cx="7356436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！エビングハウス忘却曲線を忠実に活用する。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ー効率的な記憶術を使う</a:t>
            </a:r>
            <a:endParaRPr lang="en-US" altLang="ja-JP" sz="2400" dirty="0"/>
          </a:p>
          <a:p>
            <a:endParaRPr kumimoji="1" lang="en-US" altLang="ja-JP" sz="2400" dirty="0" smtClean="0"/>
          </a:p>
          <a:p>
            <a:r>
              <a:rPr kumimoji="1" lang="ja-JP" altLang="en-US" sz="2400" dirty="0" smtClean="0"/>
              <a:t>！鏡の前でミッション実行する。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ー集中力と自信上がる</a:t>
            </a:r>
            <a:endParaRPr lang="en-US" altLang="ja-JP" sz="2400" dirty="0"/>
          </a:p>
          <a:p>
            <a:endParaRPr kumimoji="1" lang="en-US" altLang="ja-JP" sz="2400" dirty="0" smtClean="0"/>
          </a:p>
          <a:p>
            <a:r>
              <a:rPr kumimoji="1" lang="ja-JP" altLang="en-US" sz="2400" dirty="0" smtClean="0"/>
              <a:t>！日記を書く。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ー記憶定着と反省と自信上がる</a:t>
            </a:r>
            <a:endParaRPr lang="en-US" altLang="ja-JP" sz="2400" dirty="0" smtClean="0"/>
          </a:p>
          <a:p>
            <a:endParaRPr lang="en-US" altLang="ja-JP" sz="2400" dirty="0"/>
          </a:p>
          <a:p>
            <a:r>
              <a:rPr kumimoji="1" lang="ja-JP" altLang="en-US" sz="2400" dirty="0" smtClean="0"/>
              <a:t>！自分で自分に教える動画を撮る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ー記憶定着と教育力上がる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29136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781511"/>
            <a:ext cx="9159802" cy="925771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3155040" cy="983602"/>
          </a:xfrm>
        </p:spPr>
        <p:txBody>
          <a:bodyPr>
            <a:normAutofit fontScale="90000"/>
          </a:bodyPr>
          <a:lstStyle/>
          <a:p>
            <a:r>
              <a:rPr kumimoji="1" lang="ja-JP" altLang="en-US" sz="40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エビングハウス</a:t>
            </a:r>
            <a:r>
              <a:rPr kumimoji="1" lang="en-US" altLang="ja-JP" sz="40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kumimoji="1" lang="en-US" altLang="ja-JP" sz="40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kumimoji="1" lang="ja-JP" altLang="en-US" sz="40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忘却曲線</a:t>
            </a:r>
            <a:r>
              <a:rPr kumimoji="1" lang="ja-JP" altLang="en-US" sz="40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　</a:t>
            </a:r>
            <a:endParaRPr kumimoji="1" lang="ja-JP" altLang="en-US" sz="4000" b="1" i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5" name="図 4" descr="auto_zkqgEf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26" y="1258239"/>
            <a:ext cx="7147022" cy="540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127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781511"/>
            <a:ext cx="9159802" cy="925771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3682856" cy="983602"/>
          </a:xfrm>
        </p:spPr>
        <p:txBody>
          <a:bodyPr>
            <a:normAutofit fontScale="90000"/>
          </a:bodyPr>
          <a:lstStyle/>
          <a:p>
            <a:r>
              <a:rPr kumimoji="1" lang="ja-JP" altLang="en-US" sz="40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モチベーション</a:t>
            </a:r>
            <a:r>
              <a:rPr kumimoji="1" lang="en-US" altLang="ja-JP" sz="40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kumimoji="1" lang="en-US" altLang="ja-JP" sz="40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kumimoji="1" lang="ja-JP" altLang="en-US" sz="40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管理</a:t>
            </a:r>
            <a:r>
              <a:rPr kumimoji="1" lang="ja-JP" altLang="en-US" sz="40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　</a:t>
            </a:r>
            <a:endParaRPr kumimoji="1" lang="ja-JP" altLang="en-US" sz="4000" b="1" i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40172" y="1595021"/>
            <a:ext cx="735643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！内発的動機付けと外発的動機付けを状況に合わせて活用する。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ー無限ゲーム</a:t>
            </a:r>
            <a:r>
              <a:rPr lang="en-US" altLang="ja-JP" sz="2000" dirty="0" smtClean="0"/>
              <a:t>⇨</a:t>
            </a:r>
            <a:r>
              <a:rPr lang="ja-JP" altLang="en-US" sz="2000" dirty="0" smtClean="0"/>
              <a:t>内発的動機付け</a:t>
            </a:r>
            <a:endParaRPr lang="en-US" altLang="ja-JP" sz="2000" dirty="0" smtClean="0"/>
          </a:p>
          <a:p>
            <a:r>
              <a:rPr lang="ja-JP" altLang="en-US" sz="2000" dirty="0" smtClean="0"/>
              <a:t>ー有限ゲーム</a:t>
            </a:r>
            <a:r>
              <a:rPr lang="en-US" altLang="ja-JP" sz="2000" dirty="0" smtClean="0"/>
              <a:t>⇨</a:t>
            </a:r>
            <a:r>
              <a:rPr lang="ja-JP" altLang="en-US" sz="2000" dirty="0" smtClean="0"/>
              <a:t>外発的動機付け</a:t>
            </a:r>
            <a:endParaRPr lang="en-US" altLang="ja-JP" sz="2000" dirty="0" smtClean="0"/>
          </a:p>
          <a:p>
            <a:endParaRPr lang="en-US" altLang="ja-JP" sz="2000" dirty="0"/>
          </a:p>
          <a:p>
            <a:r>
              <a:rPr kumimoji="1" lang="ja-JP" altLang="en-US" sz="2000" dirty="0" smtClean="0"/>
              <a:t>！ライバルを見つける。（人間は接戦の時に一番パフォーマンスと集中力が上がる）</a:t>
            </a:r>
            <a:endParaRPr kumimoji="1" lang="en-US" altLang="ja-JP" sz="2000" dirty="0" smtClean="0"/>
          </a:p>
          <a:p>
            <a:endParaRPr lang="en-US" altLang="ja-JP" sz="2000" dirty="0"/>
          </a:p>
          <a:p>
            <a:r>
              <a:rPr kumimoji="1" lang="ja-JP" altLang="en-US" sz="2000" dirty="0" smtClean="0"/>
              <a:t>！目標設定を工夫する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ーネガティブな時は、防御型（何を失うか）の目標設定。</a:t>
            </a:r>
            <a:endParaRPr lang="en-US" altLang="ja-JP" sz="2000" dirty="0" smtClean="0"/>
          </a:p>
          <a:p>
            <a:r>
              <a:rPr kumimoji="1" lang="ja-JP" altLang="en-US" sz="2000" dirty="0" smtClean="0"/>
              <a:t>ーポジティブな時は、</a:t>
            </a:r>
            <a:r>
              <a:rPr lang="ja-JP" altLang="en-US" sz="2000" dirty="0" smtClean="0"/>
              <a:t>獲得型（何を得れるか）の目標設定。</a:t>
            </a:r>
            <a:endParaRPr kumimoji="1" lang="en-US" altLang="ja-JP" sz="2000" dirty="0" smtClean="0"/>
          </a:p>
          <a:p>
            <a:endParaRPr kumimoji="1" lang="en-US" altLang="ja-JP" sz="2000" dirty="0" smtClean="0"/>
          </a:p>
          <a:p>
            <a:r>
              <a:rPr lang="ja-JP" altLang="en-US" sz="2000" dirty="0" smtClean="0"/>
              <a:t>！ソーシャルプルーフに気をつける</a:t>
            </a:r>
            <a:endParaRPr lang="en-US" altLang="ja-JP" sz="2000" dirty="0" smtClean="0"/>
          </a:p>
          <a:p>
            <a:r>
              <a:rPr kumimoji="1" lang="ja-JP" altLang="en-US" sz="2000" dirty="0" smtClean="0"/>
              <a:t>！モラルライセンシングに気をつける</a:t>
            </a:r>
            <a:endParaRPr kumimoji="1" lang="en-US" altLang="ja-JP" sz="2000" dirty="0" smtClean="0"/>
          </a:p>
          <a:p>
            <a:endParaRPr lang="en-US" altLang="ja-JP" sz="2000" dirty="0"/>
          </a:p>
          <a:p>
            <a:r>
              <a:rPr kumimoji="1" lang="ja-JP" altLang="en-US" sz="2000" dirty="0" smtClean="0"/>
              <a:t>！モチベーショナル動画を見る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ー</a:t>
            </a:r>
            <a:r>
              <a:rPr lang="en-US" altLang="ja-JP" sz="2000" dirty="0" err="1" smtClean="0"/>
              <a:t>masterz</a:t>
            </a:r>
            <a:r>
              <a:rPr lang="ja-JP" altLang="en-US" sz="2000" dirty="0" smtClean="0"/>
              <a:t> </a:t>
            </a:r>
            <a:r>
              <a:rPr lang="en-US" altLang="ja-JP" sz="2000" dirty="0" smtClean="0"/>
              <a:t>M</a:t>
            </a:r>
            <a:r>
              <a:rPr lang="ja-JP" altLang="en-US" sz="2000" dirty="0" smtClean="0"/>
              <a:t>がおすすめ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29136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781511"/>
            <a:ext cx="9159802" cy="925771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2818655" cy="983602"/>
          </a:xfrm>
        </p:spPr>
        <p:txBody>
          <a:bodyPr>
            <a:normAutofit fontScale="90000"/>
          </a:bodyPr>
          <a:lstStyle/>
          <a:p>
            <a:r>
              <a:rPr lang="ja-JP" altLang="en-US" sz="40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成長しないの</a:t>
            </a:r>
            <a:r>
              <a:rPr lang="en-US" altLang="ja-JP" sz="40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altLang="ja-JP" sz="40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ja-JP" altLang="en-US" sz="40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共通点</a:t>
            </a:r>
            <a:endParaRPr kumimoji="1" lang="ja-JP" altLang="en-US" sz="4000" b="1" i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40172" y="2045441"/>
            <a:ext cx="7356436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！やってない</a:t>
            </a:r>
            <a:endParaRPr kumimoji="1" lang="en-US" altLang="ja-JP" sz="2400" dirty="0" smtClean="0"/>
          </a:p>
          <a:p>
            <a:endParaRPr lang="en-US" altLang="ja-JP" sz="2400" dirty="0" smtClean="0"/>
          </a:p>
          <a:p>
            <a:r>
              <a:rPr lang="ja-JP" altLang="en-US" sz="2400" dirty="0" smtClean="0">
                <a:solidFill>
                  <a:srgbClr val="FF0000"/>
                </a:solidFill>
              </a:rPr>
              <a:t>ーモチベーション管理して、なんとかやる。</a:t>
            </a:r>
            <a:endParaRPr lang="en-US" altLang="ja-JP" sz="2400" dirty="0" smtClean="0">
              <a:solidFill>
                <a:srgbClr val="FF0000"/>
              </a:solidFill>
            </a:endParaRPr>
          </a:p>
          <a:p>
            <a:endParaRPr lang="en-US" altLang="ja-JP" sz="2400" dirty="0">
              <a:solidFill>
                <a:srgbClr val="FF0000"/>
              </a:solidFill>
            </a:endParaRPr>
          </a:p>
          <a:p>
            <a:endParaRPr lang="en-US" altLang="ja-JP" sz="2400" dirty="0"/>
          </a:p>
          <a:p>
            <a:r>
              <a:rPr kumimoji="1" lang="ja-JP" altLang="en-US" sz="2400" dirty="0" smtClean="0"/>
              <a:t>！ズレてる</a:t>
            </a:r>
            <a:endParaRPr lang="en-US" altLang="ja-JP" sz="2400" dirty="0" smtClean="0">
              <a:solidFill>
                <a:srgbClr val="FF0000"/>
              </a:solidFill>
            </a:endParaRPr>
          </a:p>
          <a:p>
            <a:endParaRPr lang="en-US" altLang="ja-JP" sz="2400" dirty="0">
              <a:solidFill>
                <a:srgbClr val="FF0000"/>
              </a:solidFill>
            </a:endParaRPr>
          </a:p>
          <a:p>
            <a:r>
              <a:rPr kumimoji="1" lang="ja-JP" altLang="en-US" sz="2400" dirty="0" smtClean="0">
                <a:solidFill>
                  <a:srgbClr val="FF0000"/>
                </a:solidFill>
              </a:rPr>
              <a:t>ー量やる前に効率を求めすぎ、量の前に効率はない。</a:t>
            </a:r>
            <a:endParaRPr kumimoji="1" lang="en-US" altLang="ja-JP" sz="2400" dirty="0" smtClean="0">
              <a:solidFill>
                <a:srgbClr val="FF0000"/>
              </a:solidFill>
            </a:endParaRPr>
          </a:p>
          <a:p>
            <a:r>
              <a:rPr kumimoji="1" lang="ja-JP" altLang="en-US" sz="2400" dirty="0" smtClean="0">
                <a:solidFill>
                  <a:srgbClr val="FF0000"/>
                </a:solidFill>
              </a:rPr>
              <a:t>まずは量やる。</a:t>
            </a:r>
            <a:endParaRPr kumimoji="1" lang="en-US" altLang="ja-JP" sz="2400" dirty="0" smtClean="0">
              <a:solidFill>
                <a:srgbClr val="FF0000"/>
              </a:solidFill>
            </a:endParaRPr>
          </a:p>
          <a:p>
            <a:endParaRPr lang="en-US" altLang="ja-JP" sz="2400" dirty="0">
              <a:solidFill>
                <a:srgbClr val="FF0000"/>
              </a:solidFill>
            </a:endParaRPr>
          </a:p>
          <a:p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29136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781511"/>
            <a:ext cx="9159802" cy="925771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2818655" cy="983602"/>
          </a:xfrm>
        </p:spPr>
        <p:txBody>
          <a:bodyPr>
            <a:normAutofit fontScale="90000"/>
          </a:bodyPr>
          <a:lstStyle/>
          <a:p>
            <a:r>
              <a:rPr lang="ja-JP" altLang="en-US" sz="40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成長者の</a:t>
            </a:r>
            <a:r>
              <a:rPr lang="en-US" altLang="ja-JP" sz="40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altLang="ja-JP" sz="40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ja-JP" altLang="en-US" sz="40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共通点</a:t>
            </a:r>
            <a:endParaRPr kumimoji="1" lang="ja-JP" altLang="en-US" sz="4000" b="1" i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40172" y="2045441"/>
            <a:ext cx="735643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自己への思いやり</a:t>
            </a:r>
            <a:endParaRPr lang="en-US" altLang="ja-JP" sz="2400" dirty="0" smtClean="0"/>
          </a:p>
          <a:p>
            <a:endParaRPr lang="en-US" altLang="ja-JP" sz="2400" dirty="0">
              <a:solidFill>
                <a:srgbClr val="FF0000"/>
              </a:solidFill>
            </a:endParaRPr>
          </a:p>
          <a:p>
            <a:endParaRPr lang="en-US" altLang="ja-JP" sz="2400" dirty="0" smtClean="0">
              <a:solidFill>
                <a:srgbClr val="FF0000"/>
              </a:solidFill>
            </a:endParaRPr>
          </a:p>
          <a:p>
            <a:r>
              <a:rPr lang="ja-JP" altLang="en-US" sz="2400" dirty="0" smtClean="0">
                <a:solidFill>
                  <a:srgbClr val="FF0000"/>
                </a:solidFill>
              </a:rPr>
              <a:t>「</a:t>
            </a:r>
            <a:r>
              <a:rPr lang="en-US" altLang="ja-JP" sz="2400" dirty="0" smtClean="0">
                <a:solidFill>
                  <a:srgbClr val="FF0000"/>
                </a:solidFill>
              </a:rPr>
              <a:t>I</a:t>
            </a:r>
            <a:r>
              <a:rPr lang="ja-JP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ja-JP" sz="2400" dirty="0" smtClean="0">
                <a:solidFill>
                  <a:srgbClr val="FF0000"/>
                </a:solidFill>
              </a:rPr>
              <a:t>will</a:t>
            </a:r>
            <a:r>
              <a:rPr lang="ja-JP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ja-JP" sz="2400" dirty="0" smtClean="0">
                <a:solidFill>
                  <a:srgbClr val="FF0000"/>
                </a:solidFill>
              </a:rPr>
              <a:t>show</a:t>
            </a:r>
            <a:r>
              <a:rPr lang="ja-JP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ja-JP" sz="2400" dirty="0" smtClean="0">
                <a:solidFill>
                  <a:srgbClr val="FF0000"/>
                </a:solidFill>
              </a:rPr>
              <a:t>you</a:t>
            </a:r>
            <a:r>
              <a:rPr lang="ja-JP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ja-JP" sz="2400" dirty="0" smtClean="0">
                <a:solidFill>
                  <a:srgbClr val="FF0000"/>
                </a:solidFill>
              </a:rPr>
              <a:t>how</a:t>
            </a:r>
            <a:r>
              <a:rPr lang="ja-JP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ja-JP" sz="2400" dirty="0" smtClean="0">
                <a:solidFill>
                  <a:srgbClr val="FF0000"/>
                </a:solidFill>
              </a:rPr>
              <a:t>great</a:t>
            </a:r>
            <a:r>
              <a:rPr lang="ja-JP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ja-JP" sz="2400" dirty="0" smtClean="0">
                <a:solidFill>
                  <a:srgbClr val="FF0000"/>
                </a:solidFill>
              </a:rPr>
              <a:t>you</a:t>
            </a:r>
            <a:r>
              <a:rPr lang="ja-JP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ja-JP" sz="2400" dirty="0" smtClean="0">
                <a:solidFill>
                  <a:srgbClr val="FF0000"/>
                </a:solidFill>
              </a:rPr>
              <a:t>are</a:t>
            </a:r>
          </a:p>
          <a:p>
            <a:endParaRPr lang="en-US" altLang="ja-JP" sz="2400" dirty="0" smtClean="0">
              <a:solidFill>
                <a:srgbClr val="FF0000"/>
              </a:solidFill>
            </a:endParaRPr>
          </a:p>
          <a:p>
            <a:r>
              <a:rPr lang="ja-JP" altLang="en-US" sz="2400" dirty="0" smtClean="0">
                <a:solidFill>
                  <a:srgbClr val="FF0000"/>
                </a:solidFill>
              </a:rPr>
              <a:t>（あなたがどれだけ素晴らしいか、俺が見せてやるよ）」</a:t>
            </a:r>
            <a:endParaRPr lang="en-US" altLang="ja-JP" sz="2400" dirty="0">
              <a:solidFill>
                <a:srgbClr val="FF0000"/>
              </a:solidFill>
            </a:endParaRPr>
          </a:p>
          <a:p>
            <a:endParaRPr kumimoji="1" lang="en-US" altLang="ja-JP" sz="2400" dirty="0" smtClean="0"/>
          </a:p>
          <a:p>
            <a:endParaRPr lang="en-US" altLang="ja-JP" sz="2400" dirty="0" smtClean="0"/>
          </a:p>
          <a:p>
            <a:r>
              <a:rPr lang="ja-JP" altLang="en-US" sz="2400" dirty="0" smtClean="0"/>
              <a:t>と鏡の自分に向かって言う。</a:t>
            </a:r>
            <a:endParaRPr lang="en-US" altLang="ja-JP" sz="2400" dirty="0" smtClean="0"/>
          </a:p>
          <a:p>
            <a:endParaRPr lang="en-US" altLang="ja-JP" sz="2400" dirty="0"/>
          </a:p>
          <a:p>
            <a:r>
              <a:rPr lang="en-US" altLang="ja-JP" sz="2400" dirty="0" smtClean="0"/>
              <a:t>⇨</a:t>
            </a:r>
            <a:r>
              <a:rPr lang="ja-JP" altLang="en-US" sz="2400" dirty="0" smtClean="0"/>
              <a:t>勝手に頑張ってしまう。</a:t>
            </a:r>
            <a:endParaRPr lang="en-US" altLang="ja-JP" sz="2400" dirty="0" smtClean="0"/>
          </a:p>
          <a:p>
            <a:endParaRPr lang="en-US" altLang="ja-JP" sz="2400" dirty="0"/>
          </a:p>
          <a:p>
            <a:r>
              <a:rPr lang="ja-JP" altLang="en-US" sz="2400" dirty="0" smtClean="0"/>
              <a:t>騙されたと思って、やってみてください。</a:t>
            </a:r>
            <a:endParaRPr lang="en-US" altLang="ja-JP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014252" y="1121693"/>
            <a:ext cx="3480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世界を変えるエリートは何をどう学んできたのか</a:t>
            </a:r>
            <a:endParaRPr kumimoji="1" lang="en-US" altLang="ja-JP" dirty="0" smtClean="0"/>
          </a:p>
          <a:p>
            <a:r>
              <a:rPr lang="ja-JP" altLang="en-US" dirty="0" smtClean="0"/>
              <a:t>ーケンベイン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97558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781511"/>
            <a:ext cx="9159802" cy="925771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2818655" cy="983602"/>
          </a:xfrm>
        </p:spPr>
        <p:txBody>
          <a:bodyPr>
            <a:normAutofit/>
          </a:bodyPr>
          <a:lstStyle/>
          <a:p>
            <a:r>
              <a:rPr kumimoji="1" lang="ja-JP" altLang="en-US" sz="40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まとめ</a:t>
            </a:r>
            <a:endParaRPr kumimoji="1" lang="ja-JP" altLang="en-US" sz="4000" b="1" i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40172" y="2045441"/>
            <a:ext cx="73564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！物事をゲーム感覚で取り組む。</a:t>
            </a:r>
            <a:endParaRPr kumimoji="1" lang="en-US" altLang="ja-JP" sz="2400" dirty="0" smtClean="0"/>
          </a:p>
          <a:p>
            <a:endParaRPr lang="en-US" altLang="ja-JP" sz="2400" dirty="0"/>
          </a:p>
          <a:p>
            <a:r>
              <a:rPr kumimoji="1" lang="ja-JP" altLang="en-US" sz="2400" dirty="0" smtClean="0"/>
              <a:t>！ゲームのルール、ミッションを把握する。</a:t>
            </a:r>
            <a:endParaRPr kumimoji="1" lang="en-US" altLang="ja-JP" sz="2400" dirty="0" smtClean="0"/>
          </a:p>
          <a:p>
            <a:endParaRPr lang="en-US" altLang="ja-JP" sz="2400" dirty="0"/>
          </a:p>
          <a:p>
            <a:r>
              <a:rPr kumimoji="1" lang="ja-JP" altLang="en-US" sz="2400" dirty="0" smtClean="0"/>
              <a:t>！モチベーション管理。</a:t>
            </a:r>
            <a:endParaRPr kumimoji="1" lang="en-US" altLang="ja-JP" sz="2400" dirty="0" smtClean="0"/>
          </a:p>
          <a:p>
            <a:endParaRPr lang="en-US" altLang="ja-JP" sz="2400" dirty="0"/>
          </a:p>
          <a:p>
            <a:r>
              <a:rPr kumimoji="1" lang="ja-JP" altLang="en-US" sz="2400" dirty="0" smtClean="0"/>
              <a:t>！勉強方法を工夫して勉強する。</a:t>
            </a:r>
            <a:endParaRPr kumimoji="1" lang="en-US" altLang="ja-JP" sz="2400" dirty="0" smtClean="0"/>
          </a:p>
          <a:p>
            <a:endParaRPr lang="en-US" altLang="ja-JP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220575" y="5461761"/>
            <a:ext cx="64327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 smtClean="0">
                <a:solidFill>
                  <a:srgbClr val="FF0000"/>
                </a:solidFill>
              </a:rPr>
              <a:t>人生</a:t>
            </a:r>
            <a:r>
              <a:rPr lang="ja-JP" altLang="en-US" sz="4800" dirty="0" smtClean="0">
                <a:solidFill>
                  <a:srgbClr val="FF0000"/>
                </a:solidFill>
              </a:rPr>
              <a:t>はええもん</a:t>
            </a:r>
            <a:endParaRPr kumimoji="1" lang="ja-JP" alt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250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781511"/>
            <a:ext cx="9159802" cy="9257710"/>
          </a:xfrm>
          <a:prstGeom prst="rect">
            <a:avLst/>
          </a:prstGeom>
        </p:spPr>
      </p:pic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57200" y="2814944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ご成長ありがとうございました。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ja-JP" altLang="en-US" dirty="0" smtClean="0"/>
              <a:t>以上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9136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781511"/>
            <a:ext cx="9159802" cy="925771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2818655" cy="983602"/>
          </a:xfrm>
        </p:spPr>
        <p:txBody>
          <a:bodyPr>
            <a:normAutofit/>
          </a:bodyPr>
          <a:lstStyle/>
          <a:p>
            <a:r>
              <a:rPr lang="ja-JP" altLang="en-US" sz="40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自己紹介</a:t>
            </a:r>
            <a:r>
              <a:rPr kumimoji="1" lang="ja-JP" altLang="en-US" sz="40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　</a:t>
            </a:r>
            <a:endParaRPr kumimoji="1" lang="ja-JP" altLang="en-US" sz="4000" b="1" i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40172" y="2045441"/>
            <a:ext cx="7356436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舟越　彬</a:t>
            </a:r>
            <a:endParaRPr lang="en-US" altLang="ja-JP" sz="2400" dirty="0" smtClean="0"/>
          </a:p>
          <a:p>
            <a:endParaRPr kumimoji="1" lang="en-US" altLang="ja-JP" sz="2400" dirty="0"/>
          </a:p>
          <a:p>
            <a:r>
              <a:rPr lang="ja-JP" altLang="en-US" sz="2400" dirty="0" smtClean="0"/>
              <a:t>疑われる</a:t>
            </a:r>
            <a:r>
              <a:rPr lang="ja-JP" altLang="ja-JP" sz="2400" dirty="0" smtClean="0"/>
              <a:t>2</a:t>
            </a:r>
            <a:r>
              <a:rPr lang="en-US" altLang="ja-JP" sz="2400" dirty="0" smtClean="0"/>
              <a:t>4</a:t>
            </a:r>
            <a:r>
              <a:rPr lang="ja-JP" altLang="en-US" sz="2400" dirty="0" smtClean="0"/>
              <a:t>歳</a:t>
            </a:r>
            <a:endParaRPr lang="en-US" altLang="ja-JP" sz="2400" dirty="0" smtClean="0"/>
          </a:p>
          <a:p>
            <a:endParaRPr kumimoji="1" lang="en-US" altLang="ja-JP" sz="2400" dirty="0"/>
          </a:p>
          <a:p>
            <a:r>
              <a:rPr lang="ja-JP" altLang="en-US" sz="2400" dirty="0" smtClean="0"/>
              <a:t>大阪出身</a:t>
            </a:r>
            <a:endParaRPr lang="en-US" altLang="ja-JP" sz="2400" dirty="0" smtClean="0"/>
          </a:p>
          <a:p>
            <a:endParaRPr lang="en-US" altLang="ja-JP" sz="2400" dirty="0"/>
          </a:p>
          <a:p>
            <a:r>
              <a:rPr lang="ja-JP" altLang="en-US" sz="2400" dirty="0" smtClean="0"/>
              <a:t>中３から鎌倉へ</a:t>
            </a:r>
            <a:endParaRPr lang="en-US" altLang="ja-JP" sz="2400" dirty="0" smtClean="0"/>
          </a:p>
          <a:p>
            <a:endParaRPr lang="en-US" altLang="ja-JP" sz="2400" dirty="0"/>
          </a:p>
          <a:p>
            <a:r>
              <a:rPr lang="ja-JP" altLang="en-US" sz="2400" dirty="0" smtClean="0"/>
              <a:t>好きなもの</a:t>
            </a:r>
            <a:endParaRPr lang="en-US" altLang="ja-JP" sz="2400" dirty="0" smtClean="0"/>
          </a:p>
          <a:p>
            <a:r>
              <a:rPr lang="ja-JP" altLang="en-US" sz="2400" dirty="0" smtClean="0"/>
              <a:t>！肉と酒</a:t>
            </a:r>
            <a:endParaRPr lang="en-US" altLang="ja-JP" sz="2400" dirty="0" smtClean="0"/>
          </a:p>
          <a:p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29136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781511"/>
            <a:ext cx="9159802" cy="925771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2818655" cy="983602"/>
          </a:xfrm>
        </p:spPr>
        <p:txBody>
          <a:bodyPr>
            <a:normAutofit/>
          </a:bodyPr>
          <a:lstStyle/>
          <a:p>
            <a:r>
              <a:rPr lang="ja-JP" altLang="en-US" sz="40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過去</a:t>
            </a:r>
            <a:r>
              <a:rPr kumimoji="1" lang="ja-JP" altLang="en-US" sz="40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　</a:t>
            </a:r>
            <a:endParaRPr kumimoji="1" lang="ja-JP" altLang="en-US" sz="4000" b="1" i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40172" y="2045441"/>
            <a:ext cx="73564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1</a:t>
            </a:r>
            <a:r>
              <a:rPr lang="ja-JP" altLang="ja-JP" sz="2400" dirty="0" smtClean="0"/>
              <a:t>8</a:t>
            </a:r>
            <a:r>
              <a:rPr lang="ja-JP" altLang="en-US" sz="2400" dirty="0" smtClean="0"/>
              <a:t>の時ー父親ー末期ガン</a:t>
            </a:r>
            <a:endParaRPr lang="en-US" altLang="ja-JP" sz="2400" dirty="0" smtClean="0"/>
          </a:p>
          <a:p>
            <a:endParaRPr kumimoji="1" lang="en-US" altLang="ja-JP" sz="2400" dirty="0"/>
          </a:p>
          <a:p>
            <a:r>
              <a:rPr lang="en-US" altLang="ja-JP" sz="2400" dirty="0" smtClean="0"/>
              <a:t>19</a:t>
            </a:r>
            <a:r>
              <a:rPr lang="ja-JP" altLang="en-US" sz="2400" dirty="0" smtClean="0"/>
              <a:t>の時ー母親ー乳がん</a:t>
            </a:r>
            <a:endParaRPr lang="en-US" altLang="ja-JP" sz="2400" dirty="0" smtClean="0"/>
          </a:p>
          <a:p>
            <a:endParaRPr kumimoji="1" lang="en-US" altLang="ja-JP" sz="2400" dirty="0"/>
          </a:p>
          <a:p>
            <a:r>
              <a:rPr lang="en-US" altLang="ja-JP" sz="2400" dirty="0" smtClean="0"/>
              <a:t>20</a:t>
            </a:r>
            <a:r>
              <a:rPr lang="ja-JP" altLang="en-US" sz="2400" dirty="0" smtClean="0"/>
              <a:t>の時ー姉（みーたん）ー記憶喪失</a:t>
            </a:r>
            <a:endParaRPr lang="en-US" altLang="ja-JP" sz="24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40172" y="3984433"/>
            <a:ext cx="73564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dirty="0" smtClean="0">
                <a:solidFill>
                  <a:schemeClr val="accent6">
                    <a:lumMod val="75000"/>
                  </a:schemeClr>
                </a:solidFill>
              </a:rPr>
              <a:t>⇩</a:t>
            </a:r>
          </a:p>
          <a:p>
            <a:pPr algn="ctr"/>
            <a:endParaRPr lang="en-US" altLang="ja-JP" sz="40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4000" dirty="0" smtClean="0">
                <a:solidFill>
                  <a:schemeClr val="accent6">
                    <a:lumMod val="75000"/>
                  </a:schemeClr>
                </a:solidFill>
              </a:rPr>
              <a:t>奇跡的に全員完治</a:t>
            </a:r>
            <a:endParaRPr lang="en-US" altLang="ja-JP" sz="4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573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781511"/>
            <a:ext cx="9159802" cy="925771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2818655" cy="983602"/>
          </a:xfrm>
        </p:spPr>
        <p:txBody>
          <a:bodyPr>
            <a:normAutofit/>
          </a:bodyPr>
          <a:lstStyle/>
          <a:p>
            <a:r>
              <a:rPr lang="ja-JP" altLang="en-US" sz="40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自己紹介</a:t>
            </a:r>
            <a:r>
              <a:rPr kumimoji="1" lang="ja-JP" altLang="en-US" sz="40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　</a:t>
            </a:r>
            <a:endParaRPr kumimoji="1" lang="ja-JP" altLang="en-US" sz="4000" b="1" i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40172" y="2705261"/>
            <a:ext cx="7356436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/>
              <a:t>⇩</a:t>
            </a:r>
          </a:p>
          <a:p>
            <a:pPr algn="ctr"/>
            <a:endParaRPr lang="en-US" altLang="ja-JP" sz="2400" dirty="0"/>
          </a:p>
          <a:p>
            <a:pPr algn="ctr"/>
            <a:r>
              <a:rPr kumimoji="1" lang="ja-JP" altLang="en-US" sz="2400" dirty="0" smtClean="0"/>
              <a:t>死を意識せざるをえない状況続く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40172" y="1917417"/>
            <a:ext cx="7356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東北大震災</a:t>
            </a:r>
            <a:r>
              <a:rPr lang="en-US" altLang="ja-JP" sz="2400" dirty="0" smtClean="0"/>
              <a:t>2011.3.11</a:t>
            </a:r>
            <a:r>
              <a:rPr lang="ja-JP" altLang="en-US" sz="2400" dirty="0" smtClean="0"/>
              <a:t>＝僕の二十歳の誕生日</a:t>
            </a:r>
            <a:r>
              <a:rPr lang="en-US" altLang="ja-JP" sz="2400" dirty="0" smtClean="0"/>
              <a:t>2011.3.11</a:t>
            </a:r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40172" y="5325456"/>
            <a:ext cx="73564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400" dirty="0" smtClean="0">
                <a:solidFill>
                  <a:srgbClr val="FF0000"/>
                </a:solidFill>
              </a:rPr>
              <a:t>⇩</a:t>
            </a:r>
            <a:endParaRPr lang="en-US" altLang="ja-JP" sz="4400" dirty="0" smtClean="0">
              <a:solidFill>
                <a:srgbClr val="FF0000"/>
              </a:solidFill>
            </a:endParaRPr>
          </a:p>
          <a:p>
            <a:pPr algn="ctr"/>
            <a:r>
              <a:rPr lang="ja-JP" altLang="en-US" sz="4400" dirty="0" smtClean="0">
                <a:solidFill>
                  <a:srgbClr val="FF0000"/>
                </a:solidFill>
              </a:rPr>
              <a:t>ええ人生にしたい</a:t>
            </a:r>
            <a:endParaRPr lang="en-US" altLang="ja-JP" sz="4400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40172" y="4057989"/>
            <a:ext cx="7356436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/>
              <a:t>⇩</a:t>
            </a:r>
          </a:p>
          <a:p>
            <a:pPr algn="ctr"/>
            <a:endParaRPr lang="en-US" altLang="ja-JP" sz="2400" dirty="0"/>
          </a:p>
          <a:p>
            <a:pPr algn="ctr"/>
            <a:r>
              <a:rPr lang="ja-JP" altLang="en-US" sz="2400" dirty="0" smtClean="0"/>
              <a:t>自分の人生と向き合う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46737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765016"/>
            <a:ext cx="9159802" cy="925771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2818655" cy="983602"/>
          </a:xfrm>
        </p:spPr>
        <p:txBody>
          <a:bodyPr>
            <a:normAutofit fontScale="90000"/>
          </a:bodyPr>
          <a:lstStyle/>
          <a:p>
            <a:r>
              <a:rPr kumimoji="1" lang="ja-JP" altLang="en-US" sz="40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人生の</a:t>
            </a:r>
            <a:r>
              <a:rPr kumimoji="1" lang="en-US" altLang="ja-JP" sz="40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kumimoji="1" lang="en-US" altLang="ja-JP" sz="40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kumimoji="1" lang="ja-JP" altLang="en-US" sz="40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醍醐味</a:t>
            </a:r>
            <a:r>
              <a:rPr kumimoji="1" lang="ja-JP" altLang="en-US" sz="40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　</a:t>
            </a:r>
            <a:endParaRPr kumimoji="1" lang="ja-JP" altLang="en-US" sz="4000" b="1" i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40172" y="2045441"/>
            <a:ext cx="73564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「自分が世界から集めた価値によるものではなく、</a:t>
            </a:r>
            <a:endParaRPr lang="en-US" altLang="ja-JP" sz="2400" dirty="0" smtClean="0"/>
          </a:p>
          <a:p>
            <a:endParaRPr lang="en-US" altLang="ja-JP" sz="2400" dirty="0"/>
          </a:p>
          <a:p>
            <a:r>
              <a:rPr lang="ja-JP" altLang="ja-JP" sz="2400" dirty="0" smtClean="0"/>
              <a:t>　</a:t>
            </a:r>
            <a:r>
              <a:rPr lang="ja-JP" altLang="en-US" sz="2400" dirty="0" smtClean="0"/>
              <a:t>自分が世界へ与えた価値によるもの」</a:t>
            </a:r>
            <a:endParaRPr lang="en-US" altLang="ja-JP" sz="2400" dirty="0" smtClean="0"/>
          </a:p>
          <a:p>
            <a:endParaRPr lang="en-US" altLang="ja-JP" sz="2400" dirty="0"/>
          </a:p>
          <a:p>
            <a:r>
              <a:rPr lang="ja-JP" altLang="en-US" sz="2400" dirty="0" smtClean="0"/>
              <a:t>父の教え</a:t>
            </a:r>
            <a:endParaRPr lang="en-US" altLang="ja-JP" sz="2400" dirty="0" smtClean="0"/>
          </a:p>
          <a:p>
            <a:r>
              <a:rPr lang="ja-JP" altLang="en-US" sz="2400" dirty="0" smtClean="0"/>
              <a:t>「より多く与えたければ、より強くなれ」</a:t>
            </a:r>
            <a:endParaRPr lang="en-US" altLang="ja-JP" sz="2400" dirty="0" smtClean="0"/>
          </a:p>
          <a:p>
            <a:endParaRPr kumimoji="1" lang="en-US" altLang="ja-JP" sz="2400" dirty="0" smtClean="0"/>
          </a:p>
          <a:p>
            <a:endParaRPr lang="en-US" altLang="ja-JP" sz="2400" dirty="0" smtClean="0"/>
          </a:p>
          <a:p>
            <a:r>
              <a:rPr lang="ja-JP" altLang="en-US" sz="2400" dirty="0" smtClean="0"/>
              <a:t>もっと強くなりてえ！　</a:t>
            </a:r>
            <a:r>
              <a:rPr lang="en-US" altLang="ja-JP" sz="2400" dirty="0" smtClean="0"/>
              <a:t>⇨</a:t>
            </a:r>
            <a:r>
              <a:rPr lang="ja-JP" altLang="en-US" sz="2400" dirty="0" smtClean="0"/>
              <a:t>　　成長欲求満タン</a:t>
            </a:r>
            <a:endParaRPr lang="en-US" altLang="ja-JP" sz="2400" dirty="0" smtClean="0"/>
          </a:p>
          <a:p>
            <a:endParaRPr lang="en-US" altLang="ja-JP" sz="2400" dirty="0"/>
          </a:p>
          <a:p>
            <a:pPr algn="ctr"/>
            <a:r>
              <a:rPr lang="en-US" altLang="ja-JP" sz="2400" dirty="0" smtClean="0"/>
              <a:t>⇨</a:t>
            </a:r>
            <a:r>
              <a:rPr lang="ja-JP" altLang="en-US" sz="2400" dirty="0" smtClean="0"/>
              <a:t>様々な挑戦へ</a:t>
            </a:r>
            <a:endParaRPr lang="en-US" altLang="ja-JP" sz="2400" dirty="0"/>
          </a:p>
          <a:p>
            <a:endParaRPr kumimoji="1"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3167573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781511"/>
            <a:ext cx="9159802" cy="925771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2818655" cy="983602"/>
          </a:xfrm>
        </p:spPr>
        <p:txBody>
          <a:bodyPr>
            <a:normAutofit/>
          </a:bodyPr>
          <a:lstStyle/>
          <a:p>
            <a:r>
              <a:rPr lang="ja-JP" altLang="en-US" sz="40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成長とは？</a:t>
            </a:r>
            <a:r>
              <a:rPr kumimoji="1" lang="ja-JP" altLang="en-US" sz="40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　</a:t>
            </a:r>
            <a:endParaRPr kumimoji="1" lang="ja-JP" altLang="en-US" sz="4000" b="1" i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40172" y="2045441"/>
            <a:ext cx="735643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sz="2400" dirty="0" smtClean="0"/>
          </a:p>
          <a:p>
            <a:endParaRPr lang="en-US" altLang="ja-JP" sz="2400" dirty="0"/>
          </a:p>
          <a:p>
            <a:endParaRPr kumimoji="1" lang="en-US" altLang="ja-JP" sz="2400" dirty="0" smtClean="0"/>
          </a:p>
          <a:p>
            <a:r>
              <a:rPr kumimoji="1" lang="ja-JP" altLang="en-US" sz="2400" dirty="0" smtClean="0"/>
              <a:t>成長とは、</a:t>
            </a:r>
            <a:endParaRPr kumimoji="1" lang="en-US" altLang="ja-JP" sz="2400" dirty="0" smtClean="0"/>
          </a:p>
          <a:p>
            <a:endParaRPr lang="en-US" altLang="ja-JP" sz="2400" dirty="0"/>
          </a:p>
          <a:p>
            <a:r>
              <a:rPr kumimoji="1" lang="en-US" altLang="ja-JP" sz="4400" dirty="0" smtClean="0">
                <a:solidFill>
                  <a:srgbClr val="FF0000"/>
                </a:solidFill>
              </a:rPr>
              <a:t>『</a:t>
            </a:r>
            <a:r>
              <a:rPr kumimoji="1" lang="ja-JP" altLang="en-US" sz="4400" dirty="0" smtClean="0">
                <a:solidFill>
                  <a:srgbClr val="FF0000"/>
                </a:solidFill>
              </a:rPr>
              <a:t>望ましい方向へ</a:t>
            </a:r>
            <a:endParaRPr kumimoji="1" lang="en-US" altLang="ja-JP" sz="4400" dirty="0" smtClean="0">
              <a:solidFill>
                <a:srgbClr val="FF0000"/>
              </a:solidFill>
            </a:endParaRPr>
          </a:p>
          <a:p>
            <a:r>
              <a:rPr lang="ja-JP" altLang="ja-JP" sz="4400" dirty="0">
                <a:solidFill>
                  <a:srgbClr val="FF0000"/>
                </a:solidFill>
              </a:rPr>
              <a:t>　</a:t>
            </a:r>
            <a:r>
              <a:rPr lang="ja-JP" altLang="en-US" sz="4400" dirty="0" smtClean="0">
                <a:solidFill>
                  <a:srgbClr val="FF0000"/>
                </a:solidFill>
              </a:rPr>
              <a:t>　　　　　　</a:t>
            </a:r>
            <a:r>
              <a:rPr kumimoji="1" lang="ja-JP" altLang="en-US" sz="4400" dirty="0" smtClean="0">
                <a:solidFill>
                  <a:srgbClr val="FF0000"/>
                </a:solidFill>
              </a:rPr>
              <a:t>変化すること</a:t>
            </a:r>
            <a:r>
              <a:rPr kumimoji="1" lang="en-US" altLang="ja-JP" sz="4400" dirty="0" smtClean="0">
                <a:solidFill>
                  <a:srgbClr val="FF0000"/>
                </a:solidFill>
              </a:rPr>
              <a:t>』</a:t>
            </a:r>
            <a:endParaRPr kumimoji="1" lang="ja-JP" altLang="en-US" sz="4400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589597" y="1847494"/>
            <a:ext cx="4321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smtClean="0"/>
              <a:t>Q</a:t>
            </a:r>
            <a:r>
              <a:rPr kumimoji="1" lang="ja-JP" altLang="en-US" sz="2400" smtClean="0"/>
              <a:t>：成長とは？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29136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781511"/>
            <a:ext cx="9159802" cy="925771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4672511" cy="983602"/>
          </a:xfrm>
        </p:spPr>
        <p:txBody>
          <a:bodyPr>
            <a:normAutofit fontScale="90000"/>
          </a:bodyPr>
          <a:lstStyle/>
          <a:p>
            <a:pPr algn="l"/>
            <a:r>
              <a:rPr lang="ja-JP" altLang="en-US" sz="40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なぜ成長力を</a:t>
            </a:r>
            <a:r>
              <a:rPr lang="en-US" altLang="ja-JP" sz="40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altLang="ja-JP" sz="40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ja-JP" altLang="en-US" sz="40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あげるべきなのか？</a:t>
            </a:r>
            <a:endParaRPr kumimoji="1" lang="ja-JP" altLang="en-US" sz="4000" b="1" i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40172" y="2045441"/>
            <a:ext cx="735643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！成長力とは、成長する力のこと。</a:t>
            </a:r>
            <a:endParaRPr kumimoji="1" lang="en-US" altLang="ja-JP" sz="2400" dirty="0" smtClean="0"/>
          </a:p>
          <a:p>
            <a:endParaRPr lang="en-US" altLang="ja-JP" sz="2400" dirty="0"/>
          </a:p>
          <a:p>
            <a:endParaRPr kumimoji="1" lang="en-US" altLang="ja-JP" sz="2400" dirty="0" smtClean="0"/>
          </a:p>
          <a:p>
            <a:r>
              <a:rPr lang="ja-JP" altLang="en-US" sz="2400" dirty="0" smtClean="0"/>
              <a:t>＜理由＞</a:t>
            </a:r>
            <a:endParaRPr lang="en-US" altLang="ja-JP" sz="2400" dirty="0" smtClean="0"/>
          </a:p>
          <a:p>
            <a:r>
              <a:rPr lang="ja-JP" altLang="en-US" sz="2400" dirty="0" smtClean="0"/>
              <a:t>！新しいことへ挑戦しやすい。</a:t>
            </a:r>
            <a:endParaRPr lang="en-US" altLang="ja-JP" sz="2400" dirty="0" smtClean="0"/>
          </a:p>
          <a:p>
            <a:r>
              <a:rPr kumimoji="1" lang="ja-JP" altLang="en-US" sz="2400" dirty="0" smtClean="0"/>
              <a:t>！仕事にやりがいを感じられる。</a:t>
            </a:r>
            <a:endParaRPr kumimoji="1" lang="en-US" altLang="ja-JP" sz="2400" dirty="0" smtClean="0"/>
          </a:p>
          <a:p>
            <a:r>
              <a:rPr lang="ja-JP" altLang="ja-JP" sz="2400" dirty="0" smtClean="0"/>
              <a:t>　</a:t>
            </a:r>
            <a:r>
              <a:rPr kumimoji="1" lang="ja-JP" altLang="en-US" sz="2400" dirty="0" smtClean="0"/>
              <a:t>ー成長力があれば、周りから必要とされるようになるから。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！有能感が早いうちから得られるから。内発的動機付けが起こりやすくなる</a:t>
            </a:r>
            <a:endParaRPr lang="en-US" altLang="ja-JP" sz="2400" dirty="0" smtClean="0"/>
          </a:p>
          <a:p>
            <a:r>
              <a:rPr kumimoji="1" lang="ja-JP" altLang="en-US" sz="2400" dirty="0" smtClean="0"/>
              <a:t>！成長すればするほど程、周りや会社の役に立てるから。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ーきもちーから。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29136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781511"/>
            <a:ext cx="9159802" cy="925771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2818655" cy="983602"/>
          </a:xfrm>
        </p:spPr>
        <p:txBody>
          <a:bodyPr>
            <a:normAutofit fontScale="90000"/>
          </a:bodyPr>
          <a:lstStyle/>
          <a:p>
            <a:r>
              <a:rPr lang="ja-JP" altLang="en-US" sz="40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成長力を</a:t>
            </a:r>
            <a:r>
              <a:rPr lang="en-US" altLang="ja-JP" sz="40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altLang="ja-JP" sz="40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ja-JP" altLang="en-US" sz="40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上げる方法</a:t>
            </a:r>
            <a:r>
              <a:rPr kumimoji="1" lang="ja-JP" altLang="en-US" sz="40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　</a:t>
            </a:r>
            <a:endParaRPr kumimoji="1" lang="ja-JP" altLang="en-US" sz="4000" b="1" i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40172" y="2045441"/>
            <a:ext cx="73564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！物事をゲーム感覚で取り組む。</a:t>
            </a:r>
            <a:endParaRPr kumimoji="1" lang="en-US" altLang="ja-JP" sz="2400" dirty="0" smtClean="0"/>
          </a:p>
          <a:p>
            <a:endParaRPr lang="en-US" altLang="ja-JP" sz="2400" dirty="0"/>
          </a:p>
          <a:p>
            <a:r>
              <a:rPr kumimoji="1" lang="ja-JP" altLang="en-US" sz="2400" dirty="0" smtClean="0"/>
              <a:t>！ゲームのルール、ミッションを把握する。</a:t>
            </a:r>
            <a:endParaRPr kumimoji="1" lang="en-US" altLang="ja-JP" sz="2400" dirty="0" smtClean="0"/>
          </a:p>
          <a:p>
            <a:endParaRPr lang="en-US" altLang="ja-JP" sz="2400" dirty="0"/>
          </a:p>
          <a:p>
            <a:r>
              <a:rPr kumimoji="1" lang="ja-JP" altLang="en-US" sz="2400" dirty="0" smtClean="0"/>
              <a:t>！モチベーション管理。</a:t>
            </a:r>
            <a:endParaRPr kumimoji="1" lang="en-US" altLang="ja-JP" sz="2400" dirty="0" smtClean="0"/>
          </a:p>
          <a:p>
            <a:endParaRPr lang="en-US" altLang="ja-JP" sz="2400" dirty="0"/>
          </a:p>
          <a:p>
            <a:r>
              <a:rPr kumimoji="1" lang="ja-JP" altLang="en-US" sz="2400" dirty="0" smtClean="0"/>
              <a:t>！勉強方法を工夫して勉強する。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29136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781511"/>
            <a:ext cx="9159802" cy="925771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2818655" cy="983602"/>
          </a:xfrm>
        </p:spPr>
        <p:txBody>
          <a:bodyPr>
            <a:normAutofit fontScale="90000"/>
          </a:bodyPr>
          <a:lstStyle/>
          <a:p>
            <a:r>
              <a:rPr lang="ja-JP" altLang="en-US" sz="40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ゲーム感覚</a:t>
            </a:r>
            <a:r>
              <a:rPr lang="en-US" altLang="ja-JP" sz="4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altLang="ja-JP" sz="4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ja-JP" altLang="en-US" sz="40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で取り組む</a:t>
            </a:r>
            <a:r>
              <a:rPr kumimoji="1" lang="ja-JP" altLang="en-US" sz="40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　</a:t>
            </a:r>
            <a:endParaRPr kumimoji="1" lang="ja-JP" altLang="en-US" sz="4000" b="1" i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40172" y="1748522"/>
            <a:ext cx="735643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世の中全てゲーム。</a:t>
            </a:r>
            <a:endParaRPr kumimoji="1" lang="en-US" altLang="ja-JP" sz="2400" dirty="0" smtClean="0"/>
          </a:p>
          <a:p>
            <a:endParaRPr kumimoji="1" lang="en-US" altLang="ja-JP" sz="2400" dirty="0" smtClean="0"/>
          </a:p>
          <a:p>
            <a:r>
              <a:rPr lang="ja-JP" altLang="en-US" sz="2400" dirty="0" smtClean="0"/>
              <a:t>いちいちクッパに負けたからて落ち込まないでしょう。</a:t>
            </a:r>
            <a:endParaRPr kumimoji="1" lang="en-US" altLang="ja-JP" sz="2400" dirty="0" smtClean="0"/>
          </a:p>
          <a:p>
            <a:endParaRPr kumimoji="1" lang="en-US" altLang="ja-JP" sz="2400" dirty="0" smtClean="0"/>
          </a:p>
          <a:p>
            <a:endParaRPr lang="en-US" altLang="ja-JP" sz="2400" dirty="0"/>
          </a:p>
          <a:p>
            <a:r>
              <a:rPr kumimoji="1" lang="ja-JP" altLang="en-US" sz="2400" dirty="0" smtClean="0"/>
              <a:t>＜効果＞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！挑戦回転率が上がる</a:t>
            </a:r>
            <a:endParaRPr lang="en-US" altLang="ja-JP" sz="2400" dirty="0"/>
          </a:p>
          <a:p>
            <a:r>
              <a:rPr kumimoji="1" lang="ja-JP" altLang="en-US" sz="2400" dirty="0" smtClean="0"/>
              <a:t>！落ち込まなくなる</a:t>
            </a:r>
            <a:endParaRPr lang="en-US" altLang="ja-JP" sz="2400" dirty="0"/>
          </a:p>
          <a:p>
            <a:r>
              <a:rPr kumimoji="1" lang="ja-JP" altLang="en-US" sz="2400" dirty="0" smtClean="0"/>
              <a:t>！集中力が上がる</a:t>
            </a:r>
            <a:endParaRPr kumimoji="1" lang="en-US" altLang="ja-JP" sz="2400" dirty="0" smtClean="0"/>
          </a:p>
          <a:p>
            <a:endParaRPr lang="en-US" altLang="ja-JP" sz="2400" dirty="0" smtClean="0"/>
          </a:p>
          <a:p>
            <a:r>
              <a:rPr lang="ja-JP" altLang="en-US" sz="2400" dirty="0" smtClean="0"/>
              <a:t>＜やり方＞</a:t>
            </a:r>
            <a:endParaRPr lang="en-US" altLang="ja-JP" sz="2400" dirty="0"/>
          </a:p>
          <a:p>
            <a:r>
              <a:rPr kumimoji="1" lang="ja-JP" altLang="en-US" sz="2400" dirty="0" smtClean="0"/>
              <a:t>！ゲームするー「ゲームしてる感覚を覚える」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！ゲームしてる感覚を日常に当てはめる練習を繰り返す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29136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4130</TotalTime>
  <Words>550</Words>
  <Application>Microsoft Macintosh PowerPoint</Application>
  <PresentationFormat>画面に合わせる (4:3)</PresentationFormat>
  <Paragraphs>165</Paragraphs>
  <Slides>17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18" baseType="lpstr">
      <vt:lpstr>ホワイト</vt:lpstr>
      <vt:lpstr>【成長について】 〜より良い成長のために〜</vt:lpstr>
      <vt:lpstr>自己紹介　</vt:lpstr>
      <vt:lpstr>過去　</vt:lpstr>
      <vt:lpstr>自己紹介　</vt:lpstr>
      <vt:lpstr>人生の 醍醐味　</vt:lpstr>
      <vt:lpstr>成長とは？　</vt:lpstr>
      <vt:lpstr>なぜ成長力を あげるべきなのか？</vt:lpstr>
      <vt:lpstr>成長力を 上げる方法　</vt:lpstr>
      <vt:lpstr>ゲーム感覚 で取り組む　</vt:lpstr>
      <vt:lpstr>ゲームのルール、 ミッションを把握する　</vt:lpstr>
      <vt:lpstr>勉強に使えるテクニック　</vt:lpstr>
      <vt:lpstr>エビングハウス 忘却曲線　</vt:lpstr>
      <vt:lpstr>モチベーション 管理　</vt:lpstr>
      <vt:lpstr>成長しないの 共通点</vt:lpstr>
      <vt:lpstr>成長者の 共通点</vt:lpstr>
      <vt:lpstr>まとめ</vt:lpstr>
      <vt:lpstr> ご成長ありがとうございました。   以上</vt:lpstr>
    </vt:vector>
  </TitlesOfParts>
  <Company>法政大学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【俺の成長論】 〜より良い成長のために〜</dc:title>
  <dc:creator>舟越 彬</dc:creator>
  <cp:lastModifiedBy>舟越 彬</cp:lastModifiedBy>
  <cp:revision>16</cp:revision>
  <dcterms:created xsi:type="dcterms:W3CDTF">2015-06-26T05:05:14Z</dcterms:created>
  <dcterms:modified xsi:type="dcterms:W3CDTF">2015-06-29T01:55:27Z</dcterms:modified>
</cp:coreProperties>
</file>