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140236-3562-420D-9F50-AB726FBD2E27}">
  <a:tblStyle styleId="{F8140236-3562-420D-9F50-AB726FBD2E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0097bd9bb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0097bd9bb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0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2"/>
              <a:buChar char="●"/>
            </a:pPr>
            <a:r>
              <a:rPr b="1" lang="en" sz="1991">
                <a:solidFill>
                  <a:srgbClr val="595959"/>
                </a:solidFill>
              </a:rPr>
              <a:t>Example: </a:t>
            </a:r>
            <a:r>
              <a:rPr lang="en" sz="1991">
                <a:solidFill>
                  <a:srgbClr val="595959"/>
                </a:solidFill>
              </a:rPr>
              <a:t>Loan decision for individual changed if “salary” reaches 100k (+33%) or “bank balance” reaches 30k (+20%). </a:t>
            </a:r>
            <a:br>
              <a:rPr lang="en" sz="1991">
                <a:solidFill>
                  <a:srgbClr val="595959"/>
                </a:solidFill>
              </a:rPr>
            </a:br>
            <a:endParaRPr sz="1991">
              <a:solidFill>
                <a:srgbClr val="595959"/>
              </a:solidFill>
            </a:endParaRPr>
          </a:p>
          <a:p>
            <a:pPr indent="-3550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2"/>
              <a:buChar char="●"/>
            </a:pPr>
            <a:r>
              <a:rPr lang="en" sz="1991">
                <a:solidFill>
                  <a:srgbClr val="595959"/>
                </a:solidFill>
              </a:rPr>
              <a:t>Increasing bank balance seems easier since only increase of 20% is needed.</a:t>
            </a:r>
            <a:br>
              <a:rPr lang="en" sz="1991">
                <a:solidFill>
                  <a:srgbClr val="595959"/>
                </a:solidFill>
              </a:rPr>
            </a:br>
            <a:endParaRPr sz="1991">
              <a:solidFill>
                <a:srgbClr val="595959"/>
              </a:solidFill>
            </a:endParaRPr>
          </a:p>
          <a:p>
            <a:pPr indent="-3550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2"/>
              <a:buChar char="●"/>
            </a:pPr>
            <a:r>
              <a:rPr lang="en" sz="1991">
                <a:solidFill>
                  <a:srgbClr val="595959"/>
                </a:solidFill>
              </a:rPr>
              <a:t>However, 30% of salary automatically saved, so increasing salary increases bank balance as well. </a:t>
            </a:r>
            <a:br>
              <a:rPr lang="en" sz="1991">
                <a:solidFill>
                  <a:srgbClr val="595959"/>
                </a:solidFill>
              </a:rPr>
            </a:br>
            <a:endParaRPr sz="1991">
              <a:solidFill>
                <a:srgbClr val="595959"/>
              </a:solidFill>
            </a:endParaRPr>
          </a:p>
          <a:p>
            <a:pPr indent="-3550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2"/>
              <a:buChar char="●"/>
            </a:pPr>
            <a:r>
              <a:rPr lang="en" sz="1991">
                <a:solidFill>
                  <a:srgbClr val="595959"/>
                </a:solidFill>
              </a:rPr>
              <a:t>So best action recommendation is increasing salary. Since 14% increase leads to reaching bank balance target.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0c08d8b8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0c08d8b8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SCM: captures all inter-variable causal dependencies in the real world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structural interventions example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severing graph edges incident on an intervened variable, X_i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0c08d8b8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0c08d8b8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595959"/>
                </a:solidFill>
              </a:rPr>
              <a:t>Result: </a:t>
            </a:r>
            <a:r>
              <a:rPr lang="en" sz="1600">
                <a:solidFill>
                  <a:srgbClr val="595959"/>
                </a:solidFill>
              </a:rPr>
              <a:t>we can determine 𝐹 </a:t>
            </a:r>
            <a:r>
              <a:rPr baseline="30000" lang="en" sz="1600">
                <a:solidFill>
                  <a:srgbClr val="595959"/>
                </a:solidFill>
              </a:rPr>
              <a:t>-1</a:t>
            </a:r>
            <a:r>
              <a:rPr lang="en" sz="1600">
                <a:solidFill>
                  <a:srgbClr val="595959"/>
                </a:solidFill>
              </a:rPr>
              <a:t>(𝑥</a:t>
            </a:r>
            <a:r>
              <a:rPr baseline="30000" lang="en" sz="1600">
                <a:solidFill>
                  <a:srgbClr val="595959"/>
                </a:solidFill>
              </a:rPr>
              <a:t>F</a:t>
            </a:r>
            <a:r>
              <a:rPr lang="en" sz="1600">
                <a:solidFill>
                  <a:srgbClr val="595959"/>
                </a:solidFill>
              </a:rPr>
              <a:t>): the exogenous variables that give rise to a particular realization of endogenous variables 𝑋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0c08d8b8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0c08d8b8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0c08d8b8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0c08d8b8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0c08d8b83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0c08d8b83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0c08d8b83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0c08d8b83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0c08d8b83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0c08d8b83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Solve for U’s using F and 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Modify X’s you’re interested 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Compute Y using graph and Us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d9377f97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d9377f97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0097bd9b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0097bd9b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0097bd9b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0097bd9b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Defendent awaiting trail should be released on bail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0097bd9b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0097bd9b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0097bd9b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10097bd9b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0097bd9b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10097bd9b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0097bd9bb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0097bd9b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0097bd9b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10097bd9b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0097bd9b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10097bd9b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0097bd9b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10097bd9b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10097bd9b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10097bd9b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10097bd9b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10097bd9b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0097bd9b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10097bd9b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0097bd9bb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0097bd9bb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0097bd9b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0097bd9b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0097bd9b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10097bd9b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10097bd9b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10097bd9b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10097bd9b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10097bd9b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10097bd9b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10097bd9b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10c08d8b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10c08d8b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0097bd9b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0097bd9b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0097bd9bb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0097bd9bb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0097bd9bb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0097bd9bb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Conflating explanations with recommendations / actions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0097bd9bb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0097bd9bb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Conflating explanations with recommendations / actions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0097bd9bb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0097bd9b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0b7fc92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0b7fc92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59725"/>
            <a:ext cx="8520600" cy="26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44"/>
              <a:t>Algorithmic Recourse: </a:t>
            </a:r>
            <a:br>
              <a:rPr lang="en" sz="3744"/>
            </a:br>
            <a:r>
              <a:rPr lang="en" sz="3522"/>
              <a:t>from Counterfactual Explanations to Interventions</a:t>
            </a:r>
            <a:br>
              <a:rPr lang="en" sz="4977"/>
            </a:br>
            <a:br>
              <a:rPr lang="en" sz="2377"/>
            </a:br>
            <a:r>
              <a:rPr lang="en" sz="2377"/>
              <a:t>B</a:t>
            </a:r>
            <a:r>
              <a:rPr lang="en" sz="2377"/>
              <a:t>y Kamiri, Schölkopf, and Valera</a:t>
            </a:r>
            <a:endParaRPr sz="2377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95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by </a:t>
            </a:r>
            <a:br>
              <a:rPr lang="en"/>
            </a:br>
            <a:r>
              <a:rPr lang="en"/>
              <a:t>Catherine Huang, Christina Xiao, </a:t>
            </a:r>
            <a:r>
              <a:rPr lang="en"/>
              <a:t>Kelly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6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Insufficiencies of Ustun et al. Formulation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806550"/>
            <a:ext cx="8520600" cy="4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  <a:highlight>
                  <a:schemeClr val="lt1"/>
                </a:highlight>
              </a:rPr>
              <a:t>asdf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200"/>
              <a:t>Doesn’t consider downstream “causal” impact of actions</a:t>
            </a:r>
            <a:br>
              <a:rPr lang="en" sz="2200"/>
            </a:br>
            <a:endParaRPr sz="2091">
              <a:solidFill>
                <a:schemeClr val="dk1"/>
              </a:solidFill>
            </a:endParaRPr>
          </a:p>
          <a:p>
            <a:pPr indent="-3550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2"/>
              <a:buChar char="○"/>
            </a:pPr>
            <a:r>
              <a:rPr b="1" lang="en" sz="1991"/>
              <a:t>Example: </a:t>
            </a:r>
            <a:r>
              <a:rPr lang="en" sz="1991"/>
              <a:t>Loan decision for individual changed if “salary” reaches 100k (+33%) or “bank balance” reaches 30k (+20%). </a:t>
            </a:r>
            <a:br>
              <a:rPr lang="en" sz="1991"/>
            </a:br>
            <a:r>
              <a:rPr lang="en" sz="1991"/>
              <a:t>20% change seems easier.</a:t>
            </a:r>
            <a:br>
              <a:rPr lang="en" sz="1991"/>
            </a:br>
            <a:endParaRPr sz="1991"/>
          </a:p>
          <a:p>
            <a:pPr indent="-3550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2"/>
              <a:buChar char="○"/>
            </a:pPr>
            <a:r>
              <a:rPr lang="en" sz="1991"/>
              <a:t>However, best </a:t>
            </a:r>
            <a:r>
              <a:rPr b="1" lang="en" sz="1991"/>
              <a:t>action recommendation</a:t>
            </a:r>
            <a:r>
              <a:rPr lang="en" sz="1991"/>
              <a:t> is to increase salary by 14% when 30% of salary automatically saved to bank.</a:t>
            </a:r>
            <a:endParaRPr sz="199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as</a:t>
            </a:r>
            <a:r>
              <a:rPr lang="en"/>
              <a:t> Interventions: Structured Causal Model (SCM)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Setup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𝑀 (𝑀 ∈ 𝛱) = ＜𝐹, 𝑋, U＞ : SCM</a:t>
            </a:r>
            <a:endParaRPr sz="1500" strike="sngStrike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𝑋: endogenous (observed) variables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U: exogenous (unobserved) variables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𝐹: U → 𝑋, structural equations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 (𝛱 → 𝛱): structural interventions, i.e. transformations between SCMs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of the form A := do({𝑋</a:t>
            </a:r>
            <a:r>
              <a:rPr baseline="-25000" lang="en" sz="1500"/>
              <a:t>i</a:t>
            </a:r>
            <a:r>
              <a:rPr lang="en" sz="1500"/>
              <a:t> := a</a:t>
            </a:r>
            <a:r>
              <a:rPr baseline="-25000" lang="en" sz="1500"/>
              <a:t>i</a:t>
            </a:r>
            <a:r>
              <a:rPr lang="en" sz="1500"/>
              <a:t>}</a:t>
            </a:r>
            <a:r>
              <a:rPr baseline="-25000" lang="en" sz="1500"/>
              <a:t>i∈</a:t>
            </a:r>
            <a:r>
              <a:rPr baseline="-25000" i="1" lang="en" sz="15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500"/>
              <a:t>)</a:t>
            </a:r>
            <a:endParaRPr sz="1500" strike="sngStrike"/>
          </a:p>
        </p:txBody>
      </p:sp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4623600" y="1152475"/>
            <a:ext cx="4208700" cy="3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Structural</a:t>
            </a:r>
            <a:r>
              <a:rPr lang="en" sz="1600"/>
              <a:t> Interventions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000"/>
            </a:br>
            <a:br>
              <a:rPr lang="en" sz="1000"/>
            </a:br>
            <a:endParaRPr sz="10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𝑀: true world model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observation: </a:t>
            </a:r>
            <a:r>
              <a:rPr lang="en" sz="1500"/>
              <a:t>𝑀</a:t>
            </a:r>
            <a:r>
              <a:rPr baseline="-25000" lang="en" sz="1500"/>
              <a:t>1</a:t>
            </a:r>
            <a:r>
              <a:rPr lang="en" sz="1500"/>
              <a:t> </a:t>
            </a:r>
            <a:r>
              <a:rPr lang="en" sz="1800"/>
              <a:t>≠ </a:t>
            </a:r>
            <a:r>
              <a:rPr lang="en" sz="1500"/>
              <a:t>𝑀</a:t>
            </a:r>
            <a:r>
              <a:rPr baseline="-25000" lang="en" sz="1500"/>
              <a:t>2 </a:t>
            </a:r>
            <a:r>
              <a:rPr lang="en" sz="1800"/>
              <a:t>≠ </a:t>
            </a:r>
            <a:r>
              <a:rPr lang="en" sz="1500"/>
              <a:t>𝑀</a:t>
            </a:r>
            <a:r>
              <a:rPr baseline="-25000" lang="en" sz="1500"/>
              <a:t>3 </a:t>
            </a:r>
            <a:endParaRPr sz="150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600" y="1665077"/>
            <a:ext cx="4170351" cy="226695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as Interventions: Structural Counterfactuals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24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/>
              <a:t>What will individual 𝑥</a:t>
            </a:r>
            <a:r>
              <a:rPr b="1" baseline="30000" i="1" lang="en"/>
              <a:t>F </a:t>
            </a:r>
            <a:r>
              <a:rPr b="1" i="1" lang="en"/>
              <a:t>‘s feature vector</a:t>
            </a:r>
            <a:r>
              <a:rPr b="1" baseline="30000" i="1" lang="en"/>
              <a:t> </a:t>
            </a:r>
            <a:r>
              <a:rPr b="1" i="1" lang="en"/>
              <a:t>be after the individual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performs action set A in world </a:t>
            </a:r>
            <a:r>
              <a:rPr b="1" i="1" lang="en" sz="2000"/>
              <a:t>𝑀</a:t>
            </a:r>
            <a:r>
              <a:rPr b="1" i="1" lang="en"/>
              <a:t>?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Assumptions: </a:t>
            </a:r>
            <a:r>
              <a:rPr lang="en" sz="1600"/>
              <a:t>(1) no hidden confounders (true SCM), (2) full access to invertible </a:t>
            </a:r>
            <a:r>
              <a:rPr lang="en" sz="1600"/>
              <a:t>𝐹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Idea: </a:t>
            </a:r>
            <a:r>
              <a:rPr lang="en" sz="1600"/>
              <a:t>once we know 𝐹, 𝑋 (endogenous variables) can be uniquely determined given U (exogenous variables)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Compute 𝐹 </a:t>
            </a:r>
            <a:r>
              <a:rPr baseline="30000" lang="en" sz="1600"/>
              <a:t>-1</a:t>
            </a:r>
            <a:r>
              <a:rPr lang="en" sz="1600"/>
              <a:t>(𝑥</a:t>
            </a:r>
            <a:r>
              <a:rPr baseline="30000" lang="en" sz="1600"/>
              <a:t>F</a:t>
            </a:r>
            <a:r>
              <a:rPr lang="en" sz="1600"/>
              <a:t>)</a:t>
            </a:r>
            <a:endParaRPr sz="1600"/>
          </a:p>
        </p:txBody>
      </p:sp>
      <p:sp>
        <p:nvSpPr>
          <p:cNvPr id="130" name="Google Shape;130;p24"/>
          <p:cNvSpPr txBox="1"/>
          <p:nvPr/>
        </p:nvSpPr>
        <p:spPr>
          <a:xfrm>
            <a:off x="311700" y="3880175"/>
            <a:ext cx="8520600" cy="868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Takeaway: </a:t>
            </a:r>
            <a:r>
              <a:rPr lang="en" sz="1600">
                <a:solidFill>
                  <a:schemeClr val="dk2"/>
                </a:solidFill>
              </a:rPr>
              <a:t>we can compute any structural counterfactual query for individual 𝑥</a:t>
            </a:r>
            <a:r>
              <a:rPr baseline="30000" lang="en" sz="1600">
                <a:solidFill>
                  <a:schemeClr val="dk2"/>
                </a:solidFill>
              </a:rPr>
              <a:t>F</a:t>
            </a:r>
            <a:r>
              <a:rPr lang="en" sz="1600">
                <a:solidFill>
                  <a:schemeClr val="dk2"/>
                </a:solidFill>
              </a:rPr>
              <a:t>: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𝑥</a:t>
            </a:r>
            <a:r>
              <a:rPr baseline="30000" lang="en" sz="1600">
                <a:solidFill>
                  <a:schemeClr val="dk2"/>
                </a:solidFill>
              </a:rPr>
              <a:t>SCF</a:t>
            </a:r>
            <a:r>
              <a:rPr lang="en" sz="1600">
                <a:solidFill>
                  <a:schemeClr val="dk2"/>
                </a:solidFill>
              </a:rPr>
              <a:t> = 𝐹</a:t>
            </a:r>
            <a:r>
              <a:rPr baseline="-25000" lang="en" sz="1600">
                <a:solidFill>
                  <a:schemeClr val="dk2"/>
                </a:solidFill>
              </a:rPr>
              <a:t>A</a:t>
            </a:r>
            <a:r>
              <a:rPr lang="en" sz="1600">
                <a:solidFill>
                  <a:schemeClr val="dk2"/>
                </a:solidFill>
              </a:rPr>
              <a:t>(𝐹 </a:t>
            </a:r>
            <a:r>
              <a:rPr baseline="30000" lang="en" sz="1600">
                <a:solidFill>
                  <a:schemeClr val="dk2"/>
                </a:solidFill>
              </a:rPr>
              <a:t>-1</a:t>
            </a:r>
            <a:r>
              <a:rPr lang="en" sz="1600">
                <a:solidFill>
                  <a:schemeClr val="dk2"/>
                </a:solidFill>
              </a:rPr>
              <a:t>(𝑥</a:t>
            </a:r>
            <a:r>
              <a:rPr baseline="30000" lang="en" sz="1600">
                <a:solidFill>
                  <a:schemeClr val="dk2"/>
                </a:solidFill>
              </a:rPr>
              <a:t>F</a:t>
            </a:r>
            <a:r>
              <a:rPr lang="en" sz="1600">
                <a:solidFill>
                  <a:schemeClr val="dk2"/>
                </a:solidFill>
              </a:rPr>
              <a:t>)).</a:t>
            </a:r>
            <a:endParaRPr i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CFE-Based Recourse: Formalism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Setup:</a:t>
            </a:r>
            <a:r>
              <a:rPr lang="en" sz="1600"/>
              <a:t> </a:t>
            </a:r>
            <a:r>
              <a:rPr lang="en" sz="1600"/>
              <a:t>𝑥</a:t>
            </a:r>
            <a:r>
              <a:rPr baseline="30000" lang="en" sz="1600"/>
              <a:t>F </a:t>
            </a:r>
            <a:r>
              <a:rPr lang="en" sz="1600"/>
              <a:t>(individual features), 𝛿* action recommendation (Ustun et al. solution), </a:t>
            </a:r>
            <a:br>
              <a:rPr lang="en" sz="1600"/>
            </a:b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600"/>
              <a:t> (set of indices of acted-upon observed variables: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600"/>
              <a:t> = {i | 𝛿*</a:t>
            </a:r>
            <a:r>
              <a:rPr baseline="-25000" lang="en" sz="1600"/>
              <a:t>i</a:t>
            </a:r>
            <a:r>
              <a:rPr lang="en" sz="1600"/>
              <a:t> </a:t>
            </a:r>
            <a:r>
              <a:rPr lang="en"/>
              <a:t>≠ 0})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Definition </a:t>
            </a:r>
            <a:r>
              <a:rPr lang="en" sz="1600"/>
              <a:t>(CFE-Based Actions): a set of structural interventions </a:t>
            </a:r>
            <a:r>
              <a:rPr lang="en" sz="1600"/>
              <a:t>A</a:t>
            </a:r>
            <a:r>
              <a:rPr baseline="30000" lang="en" sz="1600"/>
              <a:t>CFE</a:t>
            </a:r>
            <a:r>
              <a:rPr i="1" lang="en" sz="1600"/>
              <a:t> </a:t>
            </a:r>
            <a:r>
              <a:rPr lang="en" sz="1600"/>
              <a:t>:= do({</a:t>
            </a:r>
            <a:r>
              <a:rPr lang="en"/>
              <a:t>𝑋</a:t>
            </a:r>
            <a:r>
              <a:rPr baseline="-25000" lang="en"/>
              <a:t>i</a:t>
            </a:r>
            <a:r>
              <a:rPr lang="en"/>
              <a:t> := </a:t>
            </a:r>
            <a:r>
              <a:rPr lang="en" sz="1600"/>
              <a:t>𝑥</a:t>
            </a:r>
            <a:r>
              <a:rPr baseline="-25000" lang="en" sz="1600"/>
              <a:t>i</a:t>
            </a:r>
            <a:r>
              <a:rPr baseline="30000" lang="en" sz="1600"/>
              <a:t>F</a:t>
            </a:r>
            <a:r>
              <a:rPr lang="en" sz="1600"/>
              <a:t> + 𝛿*}</a:t>
            </a:r>
            <a:r>
              <a:rPr baseline="-25000" lang="en" sz="1600"/>
              <a:t>i</a:t>
            </a:r>
            <a:r>
              <a:rPr baseline="-25000" lang="en"/>
              <a:t>∈</a:t>
            </a:r>
            <a:r>
              <a:rPr baseline="-25000" i="1" lang="en" sz="16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600"/>
              <a:t>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Proposition:</a:t>
            </a:r>
            <a:r>
              <a:rPr lang="en" sz="1600"/>
              <a:t> </a:t>
            </a:r>
            <a:r>
              <a:rPr lang="en" sz="1600"/>
              <a:t>A</a:t>
            </a:r>
            <a:r>
              <a:rPr baseline="30000" lang="en" sz="1600"/>
              <a:t>CFE</a:t>
            </a:r>
            <a:r>
              <a:rPr lang="en" sz="1600"/>
              <a:t>  ⟶ 𝑥</a:t>
            </a:r>
            <a:r>
              <a:rPr baseline="30000" lang="en" sz="1600"/>
              <a:t>SCF</a:t>
            </a:r>
            <a:r>
              <a:rPr lang="en" sz="1600"/>
              <a:t>= 𝑥</a:t>
            </a:r>
            <a:r>
              <a:rPr baseline="30000" lang="en" sz="1600"/>
              <a:t>*CFE</a:t>
            </a:r>
            <a:r>
              <a:rPr lang="en" sz="1600"/>
              <a:t> := 𝑥</a:t>
            </a:r>
            <a:r>
              <a:rPr baseline="30000" lang="en" sz="1600"/>
              <a:t>F </a:t>
            </a:r>
            <a:r>
              <a:rPr lang="en" sz="1600"/>
              <a:t>+ 𝛿* (i.e. </a:t>
            </a:r>
            <a:r>
              <a:rPr lang="en" sz="1600"/>
              <a:t>recourse is guaranteed) </a:t>
            </a:r>
            <a:r>
              <a:rPr lang="en" sz="1600">
                <a:solidFill>
                  <a:srgbClr val="D93025"/>
                </a:solidFill>
              </a:rPr>
              <a:t>if and only if </a:t>
            </a:r>
            <a:r>
              <a:rPr i="1" lang="en" sz="1600">
                <a:solidFill>
                  <a:srgbClr val="D930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600">
                <a:solidFill>
                  <a:srgbClr val="D93025"/>
                </a:solidFill>
              </a:rPr>
              <a:t>’</a:t>
            </a:r>
            <a:r>
              <a:rPr lang="en" sz="1600">
                <a:solidFill>
                  <a:srgbClr val="D93025"/>
                </a:solidFill>
              </a:rPr>
              <a:t>s descendants</a:t>
            </a:r>
            <a:r>
              <a:rPr lang="en" sz="1600">
                <a:solidFill>
                  <a:srgbClr val="D93025"/>
                </a:solidFill>
              </a:rPr>
              <a:t> = {}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Corollary:</a:t>
            </a:r>
            <a:r>
              <a:rPr lang="en" sz="1600"/>
              <a:t> if the true world </a:t>
            </a:r>
            <a:r>
              <a:rPr lang="en" sz="1600"/>
              <a:t>𝑀</a:t>
            </a:r>
            <a:r>
              <a:rPr lang="en" sz="1600"/>
              <a:t> is independent—if all the observed features are root-nodes of </a:t>
            </a:r>
            <a:r>
              <a:rPr lang="en" sz="1600"/>
              <a:t>𝐺</a:t>
            </a:r>
            <a:r>
              <a:rPr lang="en" sz="1600"/>
              <a:t>—then CFE-based actions always guarantee recourse.</a:t>
            </a:r>
            <a:endParaRPr sz="1600"/>
          </a:p>
        </p:txBody>
      </p:sp>
      <p:sp>
        <p:nvSpPr>
          <p:cNvPr id="137" name="Google Shape;137;p25"/>
          <p:cNvSpPr txBox="1"/>
          <p:nvPr/>
        </p:nvSpPr>
        <p:spPr>
          <a:xfrm>
            <a:off x="1946675" y="2677350"/>
            <a:ext cx="71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gives</a:t>
            </a:r>
            <a:r>
              <a:rPr lang="en" sz="1000">
                <a:solidFill>
                  <a:srgbClr val="595959"/>
                </a:solidFill>
              </a:rPr>
              <a:t> rise to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Algorithmic Recourse via Minimal Interventions: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Formulation</a:t>
            </a:r>
            <a:endParaRPr sz="1700"/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12973" r="14346" t="0"/>
          <a:stretch/>
        </p:blipFill>
        <p:spPr>
          <a:xfrm>
            <a:off x="393100" y="1860925"/>
            <a:ext cx="3747425" cy="18799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Remarks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 strike="sngStrike"/>
              <a:t>finding minimal shift of features</a:t>
            </a:r>
            <a:r>
              <a:rPr lang="en" sz="1600"/>
              <a:t> → finding minimal cost action set that yields favorable label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highlight>
                  <a:srgbClr val="E4EEFF"/>
                </a:highlight>
              </a:rPr>
              <a:t>A* ∈ ℱ</a:t>
            </a:r>
            <a:r>
              <a:rPr lang="en" sz="1600"/>
              <a:t> = set of feasible actions with minimally costly recourse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highlight>
                  <a:srgbClr val="F4EBFF"/>
                </a:highlight>
              </a:rPr>
              <a:t>cost( ᐧ ; 𝑥</a:t>
            </a:r>
            <a:r>
              <a:rPr baseline="30000" lang="en" sz="1600">
                <a:highlight>
                  <a:srgbClr val="F4EBFF"/>
                </a:highlight>
              </a:rPr>
              <a:t>F</a:t>
            </a:r>
            <a:r>
              <a:rPr lang="en" sz="1600">
                <a:highlight>
                  <a:srgbClr val="F4EBFF"/>
                </a:highlight>
              </a:rPr>
              <a:t>)</a:t>
            </a:r>
            <a:r>
              <a:rPr lang="en" sz="1600"/>
              <a:t>: ℱ x 𝑋 → ℝ</a:t>
            </a:r>
            <a:r>
              <a:rPr baseline="-25000" lang="en" sz="1600"/>
              <a:t>+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highlight>
                  <a:srgbClr val="FDF1E0"/>
                </a:highlight>
              </a:rPr>
              <a:t>𝑥</a:t>
            </a:r>
            <a:r>
              <a:rPr baseline="30000" lang="en" sz="1600">
                <a:highlight>
                  <a:srgbClr val="FDF1E0"/>
                </a:highlight>
              </a:rPr>
              <a:t>*SCF</a:t>
            </a:r>
            <a:r>
              <a:rPr lang="en" sz="1600"/>
              <a:t>: 𝐹</a:t>
            </a:r>
            <a:r>
              <a:rPr baseline="-25000" lang="en" sz="1600"/>
              <a:t>A*</a:t>
            </a:r>
            <a:r>
              <a:rPr lang="en" sz="1600"/>
              <a:t>(𝐹 </a:t>
            </a:r>
            <a:r>
              <a:rPr baseline="30000" lang="en" sz="1600"/>
              <a:t>-1</a:t>
            </a:r>
            <a:r>
              <a:rPr lang="en" sz="1600"/>
              <a:t>(𝑥</a:t>
            </a:r>
            <a:r>
              <a:rPr baseline="30000" lang="en" sz="1600"/>
              <a:t>F</a:t>
            </a:r>
            <a:r>
              <a:rPr lang="en" sz="1600"/>
              <a:t>)): resulting counterfactual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D93025"/>
                </a:solidFill>
              </a:rPr>
              <a:t>𝑥</a:t>
            </a:r>
            <a:r>
              <a:rPr baseline="30000" lang="en" sz="1600">
                <a:solidFill>
                  <a:srgbClr val="D93025"/>
                </a:solidFill>
              </a:rPr>
              <a:t>*SCF </a:t>
            </a:r>
            <a:r>
              <a:rPr lang="en">
                <a:solidFill>
                  <a:srgbClr val="D93025"/>
                </a:solidFill>
              </a:rPr>
              <a:t>≠ </a:t>
            </a:r>
            <a:r>
              <a:rPr lang="en" sz="1600">
                <a:solidFill>
                  <a:srgbClr val="D93025"/>
                </a:solidFill>
              </a:rPr>
              <a:t>𝑥</a:t>
            </a:r>
            <a:r>
              <a:rPr baseline="30000" lang="en" sz="1600">
                <a:solidFill>
                  <a:srgbClr val="D93025"/>
                </a:solidFill>
              </a:rPr>
              <a:t>*CFE </a:t>
            </a:r>
            <a:r>
              <a:rPr lang="en" sz="1600"/>
              <a:t>(from Ustun et al.)!</a:t>
            </a:r>
            <a:endParaRPr sz="1600"/>
          </a:p>
        </p:txBody>
      </p:sp>
      <p:sp>
        <p:nvSpPr>
          <p:cNvPr id="146" name="Google Shape;146;p26"/>
          <p:cNvSpPr/>
          <p:nvPr/>
        </p:nvSpPr>
        <p:spPr>
          <a:xfrm>
            <a:off x="638950" y="2030600"/>
            <a:ext cx="312600" cy="236700"/>
          </a:xfrm>
          <a:prstGeom prst="rect">
            <a:avLst/>
          </a:prstGeom>
          <a:solidFill>
            <a:srgbClr val="C3D9FF">
              <a:alpha val="49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4EEFF"/>
              </a:solidFill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1984025" y="1983250"/>
            <a:ext cx="1060800" cy="331500"/>
          </a:xfrm>
          <a:prstGeom prst="rect">
            <a:avLst/>
          </a:prstGeom>
          <a:solidFill>
            <a:srgbClr val="E0C6FF">
              <a:alpha val="36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/>
          <p:nvPr/>
        </p:nvSpPr>
        <p:spPr>
          <a:xfrm>
            <a:off x="1988650" y="2859075"/>
            <a:ext cx="461700" cy="331500"/>
          </a:xfrm>
          <a:prstGeom prst="rect">
            <a:avLst/>
          </a:prstGeom>
          <a:solidFill>
            <a:srgbClr val="FFE0B5">
              <a:alpha val="40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Recourse via Minimal Interventions: Formalism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1783950" y="2888425"/>
            <a:ext cx="5576100" cy="1894800"/>
          </a:xfrm>
          <a:prstGeom prst="rect">
            <a:avLst/>
          </a:prstGeom>
          <a:ln cap="flat" cmpd="sng" w="9525">
            <a:solidFill>
              <a:srgbClr val="D930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Proposition:</a:t>
            </a:r>
            <a:endParaRPr b="1" sz="17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</a:t>
            </a:r>
            <a:r>
              <a:rPr baseline="30000" lang="en" sz="1600"/>
              <a:t>CFE </a:t>
            </a:r>
            <a:r>
              <a:rPr lang="en" sz="1600"/>
              <a:t>: Counter Factual Explanation-based action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A* : Minimal Intervention Solution (blue box above)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cost(A*;𝑥</a:t>
            </a:r>
            <a:r>
              <a:rPr b="1" baseline="30000" lang="en" sz="1600"/>
              <a:t>F</a:t>
            </a:r>
            <a:r>
              <a:rPr b="1" lang="en" sz="1600"/>
              <a:t>) ≤ cost(A</a:t>
            </a:r>
            <a:r>
              <a:rPr b="1" baseline="30000" lang="en" sz="1600"/>
              <a:t>CFE</a:t>
            </a:r>
            <a:r>
              <a:rPr b="1" lang="en" sz="1600"/>
              <a:t>;𝑥</a:t>
            </a:r>
            <a:r>
              <a:rPr b="1" baseline="30000" lang="en" sz="1600"/>
              <a:t>F</a:t>
            </a:r>
            <a:r>
              <a:rPr b="1" lang="en" sz="1600"/>
              <a:t>)</a:t>
            </a:r>
            <a:endParaRPr b="1" sz="1600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300" y="1170050"/>
            <a:ext cx="4283401" cy="14910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p27"/>
          <p:cNvSpPr txBox="1"/>
          <p:nvPr/>
        </p:nvSpPr>
        <p:spPr>
          <a:xfrm>
            <a:off x="422725" y="1618500"/>
            <a:ext cx="111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(from the last slide)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Algorithmic Recourse via Minimal Interventions: MINT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43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Recourse through Minimal Interventions (MINT) idea:</a:t>
            </a:r>
            <a:endParaRPr/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</a:t>
            </a:r>
            <a:r>
              <a:rPr lang="en" sz="1800"/>
              <a:t>equired: that we can compute structural counterfactual of an individual in the world given </a:t>
            </a:r>
            <a:r>
              <a:rPr i="1" lang="en" sz="1800"/>
              <a:t>any</a:t>
            </a:r>
            <a:r>
              <a:rPr lang="en" sz="1800"/>
              <a:t> feasible action</a:t>
            </a:r>
            <a:endParaRPr sz="1800"/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Focus on the case where the SCM is an additive noise model</a:t>
            </a:r>
            <a:endParaRPr sz="1800"/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⇒ Abduction-action-prediction technique (Pearl et al.) to compute </a:t>
            </a:r>
            <a:r>
              <a:rPr lang="en" sz="1800"/>
              <a:t>𝑥</a:t>
            </a:r>
            <a:r>
              <a:rPr baseline="30000" lang="en" sz="1800"/>
              <a:t>SCF</a:t>
            </a:r>
            <a:r>
              <a:rPr lang="en" sz="1800"/>
              <a:t>: 𝐹</a:t>
            </a:r>
            <a:r>
              <a:rPr baseline="-25000" lang="en" sz="1800"/>
              <a:t>A</a:t>
            </a:r>
            <a:r>
              <a:rPr lang="en" sz="1800"/>
              <a:t>(𝐹 </a:t>
            </a:r>
            <a:r>
              <a:rPr baseline="30000" lang="en" sz="1800"/>
              <a:t>-1</a:t>
            </a:r>
            <a:r>
              <a:rPr lang="en" sz="1800"/>
              <a:t>(𝑥</a:t>
            </a:r>
            <a:r>
              <a:rPr baseline="30000" lang="en" sz="1800"/>
              <a:t>F</a:t>
            </a:r>
            <a:r>
              <a:rPr lang="en" sz="1800"/>
              <a:t>))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Abduction-Action-Prediction to obtain </a:t>
            </a:r>
            <a:r>
              <a:rPr lang="en"/>
              <a:t>𝑥</a:t>
            </a:r>
            <a:r>
              <a:rPr baseline="30000" lang="en"/>
              <a:t>SCF</a:t>
            </a:r>
            <a:endParaRPr baseline="30000"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4764300" y="1017725"/>
            <a:ext cx="406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" sz="1400"/>
              <a:t>Abduction</a:t>
            </a:r>
            <a:r>
              <a:rPr lang="en" sz="1400"/>
              <a:t>: compute exogenous vari</a:t>
            </a:r>
            <a:r>
              <a:rPr lang="en" sz="1400"/>
              <a:t>ables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arenBoth"/>
            </a:pPr>
            <a:r>
              <a:rPr lang="en" sz="1400"/>
              <a:t>Action: modify SCM with interventions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arenBoth"/>
            </a:pPr>
            <a:r>
              <a:rPr lang="en" sz="1400"/>
              <a:t>Prediction: recursively compute endogenous variables based on (1) and (2)</a:t>
            </a:r>
            <a:endParaRPr sz="1400"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25" y="1152463"/>
            <a:ext cx="4068049" cy="2034025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426150" y="3390125"/>
            <a:ext cx="4068000" cy="11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{U</a:t>
            </a:r>
            <a:r>
              <a:rPr baseline="-25000" lang="en" sz="1400"/>
              <a:t>i</a:t>
            </a:r>
            <a:r>
              <a:rPr lang="en" sz="1400"/>
              <a:t>}</a:t>
            </a:r>
            <a:r>
              <a:rPr baseline="30000" lang="en" sz="1400"/>
              <a:t>4</a:t>
            </a:r>
            <a:r>
              <a:rPr baseline="-25000" lang="en" sz="1400"/>
              <a:t>i=1</a:t>
            </a:r>
            <a:r>
              <a:rPr lang="en" sz="1400"/>
              <a:t>: mutually independent, exogenous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{f</a:t>
            </a:r>
            <a:r>
              <a:rPr baseline="-25000" lang="en" sz="1400"/>
              <a:t>i</a:t>
            </a:r>
            <a:r>
              <a:rPr lang="en" sz="1400"/>
              <a:t>}</a:t>
            </a:r>
            <a:r>
              <a:rPr baseline="30000" lang="en" sz="1400"/>
              <a:t>4</a:t>
            </a:r>
            <a:r>
              <a:rPr baseline="-25000" lang="en" sz="1400"/>
              <a:t>i=1</a:t>
            </a:r>
            <a:r>
              <a:rPr lang="en" sz="1400"/>
              <a:t>: structural equations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𝑥 = [𝑥</a:t>
            </a:r>
            <a:r>
              <a:rPr baseline="-25000" lang="en" sz="1400"/>
              <a:t>1</a:t>
            </a:r>
            <a:r>
              <a:rPr baseline="30000" lang="en" sz="1400"/>
              <a:t>F</a:t>
            </a:r>
            <a:r>
              <a:rPr lang="en" sz="1400"/>
              <a:t>, 𝑥</a:t>
            </a:r>
            <a:r>
              <a:rPr baseline="-25000" lang="en" sz="1400"/>
              <a:t>2</a:t>
            </a:r>
            <a:r>
              <a:rPr baseline="30000" lang="en" sz="1400"/>
              <a:t>F</a:t>
            </a:r>
            <a:r>
              <a:rPr lang="en" sz="1400"/>
              <a:t>, 𝑥</a:t>
            </a:r>
            <a:r>
              <a:rPr baseline="-25000" lang="en" sz="1400"/>
              <a:t>3</a:t>
            </a:r>
            <a:r>
              <a:rPr baseline="30000" lang="en" sz="1400"/>
              <a:t>F</a:t>
            </a:r>
            <a:r>
              <a:rPr lang="en" sz="1400"/>
              <a:t>,</a:t>
            </a:r>
            <a:r>
              <a:rPr baseline="-25000" lang="en" sz="1400"/>
              <a:t> </a:t>
            </a:r>
            <a:r>
              <a:rPr lang="en" sz="1400"/>
              <a:t>𝑥</a:t>
            </a:r>
            <a:r>
              <a:rPr baseline="-25000" lang="en" sz="1400"/>
              <a:t>4</a:t>
            </a:r>
            <a:r>
              <a:rPr baseline="30000" lang="en" sz="1400"/>
              <a:t>F</a:t>
            </a:r>
            <a:r>
              <a:rPr lang="en" sz="1400"/>
              <a:t>]</a:t>
            </a:r>
            <a:r>
              <a:rPr baseline="30000" lang="en" sz="1400"/>
              <a:t>T</a:t>
            </a:r>
            <a:r>
              <a:rPr lang="en" sz="1400"/>
              <a:t>: observed factual features</a:t>
            </a:r>
            <a:endParaRPr baseline="-25000" sz="1400"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025" y="3975550"/>
            <a:ext cx="2915670" cy="10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 rotWithShape="1">
          <a:blip r:embed="rId5">
            <a:alphaModFix/>
          </a:blip>
          <a:srcRect b="1980" l="0" r="0" t="7159"/>
          <a:stretch/>
        </p:blipFill>
        <p:spPr>
          <a:xfrm>
            <a:off x="5537025" y="2571738"/>
            <a:ext cx="2765492" cy="9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 rotWithShape="1">
          <a:blip r:embed="rId6">
            <a:alphaModFix/>
          </a:blip>
          <a:srcRect b="6526" l="0" r="0" t="5630"/>
          <a:stretch/>
        </p:blipFill>
        <p:spPr>
          <a:xfrm>
            <a:off x="5440575" y="1343675"/>
            <a:ext cx="1944504" cy="9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-1966850" y="775500"/>
            <a:ext cx="1403700" cy="24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𝐹𝑭𝑿𝑋𝑀𝓜ℳ𝕄𝑴𝕏𝑥𝒙UUuАΑA𝐹𝛱Ⲡ𝜫∈∊𝐺𝑔𝛿𝜹≠⋃∪ℱ𝑥</a:t>
            </a:r>
            <a:r>
              <a:rPr i="1" lang="en" sz="1800">
                <a:solidFill>
                  <a:schemeClr val="dk2"/>
                </a:solidFill>
              </a:rPr>
              <a:t>I</a:t>
            </a:r>
            <a:r>
              <a:rPr lang="en" sz="1600">
                <a:solidFill>
                  <a:schemeClr val="dk2"/>
                </a:solidFill>
              </a:rPr>
              <a:t>𝛿*</a:t>
            </a:r>
            <a:r>
              <a:rPr lang="en" sz="1800">
                <a:solidFill>
                  <a:schemeClr val="dk2"/>
                </a:solidFill>
              </a:rPr>
              <a:t>𝑥</a:t>
            </a:r>
            <a:r>
              <a:rPr baseline="30000" lang="en" sz="1600">
                <a:solidFill>
                  <a:schemeClr val="dk2"/>
                </a:solidFill>
              </a:rPr>
              <a:t>𝐹</a:t>
            </a:r>
            <a:r>
              <a:rPr lang="en" sz="1600">
                <a:solidFill>
                  <a:schemeClr val="dk2"/>
                </a:solidFill>
              </a:rPr>
              <a:t>A</a:t>
            </a:r>
            <a:r>
              <a:rPr baseline="30000" lang="en" sz="1600">
                <a:solidFill>
                  <a:schemeClr val="dk2"/>
                </a:solidFill>
              </a:rPr>
              <a:t>CFE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274800" y="445025"/>
            <a:ext cx="859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General Formulation and Solving the Optimization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General </a:t>
            </a:r>
            <a:r>
              <a:rPr lang="en" sz="1500"/>
              <a:t>Formulation</a:t>
            </a:r>
            <a:endParaRPr sz="1500"/>
          </a:p>
        </p:txBody>
      </p:sp>
      <p:pic>
        <p:nvPicPr>
          <p:cNvPr id="181" name="Google Shape;181;p30"/>
          <p:cNvPicPr preferRelativeResize="0"/>
          <p:nvPr/>
        </p:nvPicPr>
        <p:blipFill rotWithShape="1">
          <a:blip r:embed="rId3">
            <a:alphaModFix/>
          </a:blip>
          <a:srcRect b="46904" l="12973" r="14346" t="0"/>
          <a:stretch/>
        </p:blipFill>
        <p:spPr>
          <a:xfrm>
            <a:off x="274800" y="1747050"/>
            <a:ext cx="3376001" cy="89921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/>
          <p:nvPr/>
        </p:nvSpPr>
        <p:spPr>
          <a:xfrm>
            <a:off x="401725" y="1759400"/>
            <a:ext cx="4929600" cy="2214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5599600" y="1152475"/>
            <a:ext cx="32325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Remarks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>
                <a:highlight>
                  <a:srgbClr val="FDF1E0"/>
                </a:highlight>
              </a:rPr>
              <a:t>𝑥</a:t>
            </a:r>
            <a:r>
              <a:rPr baseline="-25000" lang="en" sz="1500">
                <a:highlight>
                  <a:srgbClr val="FDF1E0"/>
                </a:highlight>
              </a:rPr>
              <a:t>i</a:t>
            </a:r>
            <a:r>
              <a:rPr baseline="30000" lang="en" sz="1500">
                <a:highlight>
                  <a:srgbClr val="FDF1E0"/>
                </a:highlight>
              </a:rPr>
              <a:t>F</a:t>
            </a:r>
            <a:r>
              <a:rPr lang="en" sz="1500">
                <a:highlight>
                  <a:srgbClr val="FDF1E0"/>
                </a:highlight>
              </a:rPr>
              <a:t> + 𝛿</a:t>
            </a:r>
            <a:r>
              <a:rPr baseline="-25000" lang="en" sz="1500">
                <a:highlight>
                  <a:srgbClr val="FDF1E0"/>
                </a:highlight>
              </a:rPr>
              <a:t>i</a:t>
            </a:r>
            <a:r>
              <a:rPr lang="en" sz="1500"/>
              <a:t>: intervention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>
                <a:highlight>
                  <a:srgbClr val="F4EBFF"/>
                </a:highlight>
              </a:rPr>
              <a:t>𝑓</a:t>
            </a:r>
            <a:r>
              <a:rPr baseline="-25000" lang="en" sz="1500">
                <a:highlight>
                  <a:srgbClr val="F4EBFF"/>
                </a:highlight>
              </a:rPr>
              <a:t>i</a:t>
            </a:r>
            <a:r>
              <a:rPr lang="en" sz="1500">
                <a:highlight>
                  <a:srgbClr val="F4EBFF"/>
                </a:highlight>
              </a:rPr>
              <a:t>(</a:t>
            </a:r>
            <a:r>
              <a:rPr b="1" lang="en" sz="1500">
                <a:highlight>
                  <a:srgbClr val="F4EBFF"/>
                </a:highlight>
              </a:rPr>
              <a:t>pa</a:t>
            </a:r>
            <a:r>
              <a:rPr b="1" baseline="-25000" lang="en" sz="1500">
                <a:highlight>
                  <a:srgbClr val="F4EBFF"/>
                </a:highlight>
              </a:rPr>
              <a:t>i</a:t>
            </a:r>
            <a:r>
              <a:rPr baseline="30000" lang="en" sz="1500">
                <a:highlight>
                  <a:srgbClr val="F4EBFF"/>
                </a:highlight>
              </a:rPr>
              <a:t>F</a:t>
            </a:r>
            <a:r>
              <a:rPr lang="en" sz="1500">
                <a:highlight>
                  <a:srgbClr val="F4EBFF"/>
                </a:highlight>
              </a:rPr>
              <a:t>)</a:t>
            </a:r>
            <a:r>
              <a:rPr lang="en" sz="1500"/>
              <a:t>: factual values of 𝑥</a:t>
            </a:r>
            <a:r>
              <a:rPr baseline="-25000" lang="en" sz="1500"/>
              <a:t>i</a:t>
            </a:r>
            <a:r>
              <a:rPr lang="en" sz="1500"/>
              <a:t>’s parents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>
                <a:highlight>
                  <a:srgbClr val="E4EEFF"/>
                </a:highlight>
              </a:rPr>
              <a:t>𝑓</a:t>
            </a:r>
            <a:r>
              <a:rPr baseline="-25000" lang="en" sz="1500">
                <a:highlight>
                  <a:srgbClr val="E4EEFF"/>
                </a:highlight>
              </a:rPr>
              <a:t>i</a:t>
            </a:r>
            <a:r>
              <a:rPr lang="en" sz="1500">
                <a:highlight>
                  <a:srgbClr val="E4EEFF"/>
                </a:highlight>
              </a:rPr>
              <a:t>(</a:t>
            </a:r>
            <a:r>
              <a:rPr b="1" lang="en" sz="1500">
                <a:highlight>
                  <a:srgbClr val="E4EEFF"/>
                </a:highlight>
              </a:rPr>
              <a:t>pa</a:t>
            </a:r>
            <a:r>
              <a:rPr b="1" baseline="-25000" lang="en" sz="1500">
                <a:highlight>
                  <a:srgbClr val="E4EEFF"/>
                </a:highlight>
              </a:rPr>
              <a:t>i</a:t>
            </a:r>
            <a:r>
              <a:rPr baseline="30000" lang="en" sz="1500">
                <a:highlight>
                  <a:srgbClr val="E4EEFF"/>
                </a:highlight>
              </a:rPr>
              <a:t>SCF</a:t>
            </a:r>
            <a:r>
              <a:rPr lang="en" sz="1500">
                <a:highlight>
                  <a:srgbClr val="E4EEFF"/>
                </a:highlight>
              </a:rPr>
              <a:t>)</a:t>
            </a:r>
            <a:r>
              <a:rPr lang="en" sz="1500"/>
              <a:t>: counterfactual values of 𝑥</a:t>
            </a:r>
            <a:r>
              <a:rPr baseline="-25000" lang="en" sz="1500"/>
              <a:t>i</a:t>
            </a:r>
            <a:r>
              <a:rPr lang="en" sz="1500"/>
              <a:t>’s parents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new closed-form expression for 𝐹</a:t>
            </a:r>
            <a:r>
              <a:rPr baseline="-25000" lang="en" sz="1500"/>
              <a:t>A*</a:t>
            </a:r>
            <a:r>
              <a:rPr lang="en" sz="1500"/>
              <a:t>(𝐹 </a:t>
            </a:r>
            <a:r>
              <a:rPr baseline="30000" lang="en" sz="1500"/>
              <a:t>-1</a:t>
            </a:r>
            <a:r>
              <a:rPr lang="en" sz="1500"/>
              <a:t>(𝑥</a:t>
            </a:r>
            <a:r>
              <a:rPr baseline="30000" lang="en" sz="1500"/>
              <a:t>F</a:t>
            </a:r>
            <a:r>
              <a:rPr lang="en" sz="1500"/>
              <a:t>)) ⇒ use optimization methods</a:t>
            </a:r>
            <a:endParaRPr sz="1500"/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4">
            <a:alphaModFix/>
          </a:blip>
          <a:srcRect b="0" l="3993" r="0" t="0"/>
          <a:stretch/>
        </p:blipFill>
        <p:spPr>
          <a:xfrm>
            <a:off x="1723400" y="2670250"/>
            <a:ext cx="3485001" cy="7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/>
          <p:nvPr/>
        </p:nvSpPr>
        <p:spPr>
          <a:xfrm>
            <a:off x="4500575" y="3116625"/>
            <a:ext cx="566700" cy="283800"/>
          </a:xfrm>
          <a:prstGeom prst="rect">
            <a:avLst/>
          </a:prstGeom>
          <a:solidFill>
            <a:srgbClr val="E0C6FF">
              <a:alpha val="36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2860400" y="2785125"/>
            <a:ext cx="718500" cy="283800"/>
          </a:xfrm>
          <a:prstGeom prst="rect">
            <a:avLst/>
          </a:prstGeom>
          <a:solidFill>
            <a:srgbClr val="FFE0B5">
              <a:alpha val="40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5">
            <a:alphaModFix/>
          </a:blip>
          <a:srcRect b="0" l="4333" r="0" t="0"/>
          <a:stretch/>
        </p:blipFill>
        <p:spPr>
          <a:xfrm>
            <a:off x="1723400" y="3489475"/>
            <a:ext cx="1611950" cy="3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/>
          <p:nvPr/>
        </p:nvSpPr>
        <p:spPr>
          <a:xfrm>
            <a:off x="3578900" y="3093075"/>
            <a:ext cx="718500" cy="283800"/>
          </a:xfrm>
          <a:prstGeom prst="rect">
            <a:avLst/>
          </a:prstGeom>
          <a:solidFill>
            <a:srgbClr val="A6C7FF">
              <a:alpha val="3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1639625" y="2716875"/>
            <a:ext cx="3523500" cy="702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6404350" y="3214525"/>
            <a:ext cx="991200" cy="327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3999900" cy="27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Synthetic setting:</a:t>
            </a:r>
            <a:endParaRPr b="1"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Generate data following causal generative process</a:t>
            </a:r>
            <a:endParaRPr sz="2400"/>
          </a:p>
        </p:txBody>
      </p:sp>
      <p:sp>
        <p:nvSpPr>
          <p:cNvPr id="197" name="Google Shape;197;p31"/>
          <p:cNvSpPr txBox="1"/>
          <p:nvPr>
            <p:ph idx="2" type="body"/>
          </p:nvPr>
        </p:nvSpPr>
        <p:spPr>
          <a:xfrm>
            <a:off x="4832400" y="1152475"/>
            <a:ext cx="3999900" cy="27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Real-world setting:</a:t>
            </a:r>
            <a:r>
              <a:rPr lang="en" sz="2400"/>
              <a:t> 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Use existing German credit </a:t>
            </a:r>
            <a:r>
              <a:rPr lang="en" sz="2400"/>
              <a:t>dataset</a:t>
            </a:r>
            <a:r>
              <a:rPr lang="en" sz="2400"/>
              <a:t> to learn structural causal model equations, by fitting a linear regression</a:t>
            </a:r>
            <a:endParaRPr sz="2400"/>
          </a:p>
        </p:txBody>
      </p:sp>
      <p:sp>
        <p:nvSpPr>
          <p:cNvPr id="198" name="Google Shape;198;p31"/>
          <p:cNvSpPr txBox="1"/>
          <p:nvPr>
            <p:ph idx="2" type="body"/>
          </p:nvPr>
        </p:nvSpPr>
        <p:spPr>
          <a:xfrm>
            <a:off x="311700" y="3973975"/>
            <a:ext cx="8673000" cy="7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Cost for both is ℓ</a:t>
            </a:r>
            <a:r>
              <a:rPr baseline="-25000" lang="en" sz="2400"/>
              <a:t>1</a:t>
            </a:r>
            <a:r>
              <a:rPr lang="en" sz="2400"/>
              <a:t> norm over normalized feature change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Recourse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69675" y="941525"/>
            <a:ext cx="531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Increasingly algorithms are used to make consequential decisions for individuals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Recourse: “</a:t>
            </a:r>
            <a:r>
              <a:rPr i="1" lang="en" sz="2000"/>
              <a:t>Systematic process of reversing unfavorable decisions made by algorithms and </a:t>
            </a:r>
            <a:r>
              <a:rPr i="1" lang="en" sz="2000"/>
              <a:t>bureaucracies</a:t>
            </a:r>
            <a:r>
              <a:rPr lang="en" sz="2000"/>
              <a:t>”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Promoting </a:t>
            </a:r>
            <a:r>
              <a:rPr b="1" lang="en" sz="2000"/>
              <a:t>agency </a:t>
            </a:r>
            <a:r>
              <a:rPr lang="en" sz="2000"/>
              <a:t>and </a:t>
            </a:r>
            <a:r>
              <a:rPr b="1" lang="en" sz="2000"/>
              <a:t>trust</a:t>
            </a:r>
            <a:endParaRPr b="1" sz="2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700" y="3664325"/>
            <a:ext cx="3116601" cy="140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573" y="106150"/>
            <a:ext cx="3048850" cy="375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Setup: Synthetic Setting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750" y="1470348"/>
            <a:ext cx="7678504" cy="25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2572050" y="4372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Casual Generative Process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2106500" y="1128000"/>
            <a:ext cx="87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/>
              <a:t>a</a:t>
            </a:r>
            <a:r>
              <a:rPr b="1" lang="en" sz="1250"/>
              <a:t>nnual salary</a:t>
            </a:r>
            <a:endParaRPr b="1" sz="1250"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2106500" y="3766975"/>
            <a:ext cx="87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/>
              <a:t>b</a:t>
            </a:r>
            <a:r>
              <a:rPr b="1" lang="en" sz="1250"/>
              <a:t>ank balance</a:t>
            </a:r>
            <a:endParaRPr b="1" sz="1250"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392625" y="3193250"/>
            <a:ext cx="119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/>
              <a:t>e</a:t>
            </a:r>
            <a:r>
              <a:rPr b="1" lang="en" sz="1250"/>
              <a:t>ligibility to receive loan</a:t>
            </a:r>
            <a:endParaRPr b="1" sz="1250"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334500" y="2742166"/>
            <a:ext cx="36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</a:t>
            </a:r>
            <a:r>
              <a:rPr baseline="-25000" lang="en" sz="1600"/>
              <a:t>2</a:t>
            </a:r>
            <a:r>
              <a:rPr lang="en" sz="1600"/>
              <a:t> </a:t>
            </a:r>
            <a:r>
              <a:rPr lang="en" sz="1600"/>
              <a:t>:= 3/10 ⋅ X</a:t>
            </a:r>
            <a:r>
              <a:rPr baseline="-25000" lang="en" sz="1600"/>
              <a:t>1</a:t>
            </a:r>
            <a:r>
              <a:rPr lang="en" sz="1600"/>
              <a:t> + U</a:t>
            </a:r>
            <a:r>
              <a:rPr baseline="-25000" lang="en" sz="1600"/>
              <a:t>2</a:t>
            </a:r>
            <a:endParaRPr b="1" sz="1600"/>
          </a:p>
        </p:txBody>
      </p:sp>
      <p:sp>
        <p:nvSpPr>
          <p:cNvPr id="210" name="Google Shape;210;p32"/>
          <p:cNvSpPr txBox="1"/>
          <p:nvPr/>
        </p:nvSpPr>
        <p:spPr>
          <a:xfrm>
            <a:off x="5934500" y="3320321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2"/>
                </a:solidFill>
              </a:rPr>
              <a:t>h</a:t>
            </a:r>
            <a:r>
              <a:rPr lang="en" sz="1600">
                <a:solidFill>
                  <a:schemeClr val="dk2"/>
                </a:solidFill>
              </a:rPr>
              <a:t> = sgn(X</a:t>
            </a:r>
            <a:r>
              <a:rPr baseline="-25000" lang="en" sz="1600">
                <a:solidFill>
                  <a:schemeClr val="dk2"/>
                </a:solidFill>
              </a:rPr>
              <a:t>1</a:t>
            </a:r>
            <a:r>
              <a:rPr lang="en" sz="1600">
                <a:solidFill>
                  <a:schemeClr val="dk2"/>
                </a:solidFill>
              </a:rPr>
              <a:t> + 5 ⋅ X</a:t>
            </a:r>
            <a:r>
              <a:rPr baseline="-25000" lang="en" sz="1600">
                <a:solidFill>
                  <a:schemeClr val="dk2"/>
                </a:solidFill>
              </a:rPr>
              <a:t>2</a:t>
            </a:r>
            <a:r>
              <a:rPr lang="en" sz="1600">
                <a:solidFill>
                  <a:schemeClr val="dk2"/>
                </a:solidFill>
              </a:rPr>
              <a:t> – $225000)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5143500" y="1128000"/>
            <a:ext cx="2724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U</a:t>
            </a:r>
            <a:r>
              <a:rPr baseline="-25000" lang="en" sz="1600">
                <a:solidFill>
                  <a:schemeClr val="dk2"/>
                </a:solidFill>
              </a:rPr>
              <a:t>1</a:t>
            </a:r>
            <a:r>
              <a:rPr lang="en" sz="1600">
                <a:solidFill>
                  <a:schemeClr val="dk2"/>
                </a:solidFill>
              </a:rPr>
              <a:t> ~ $10000 ⋅ Poisson(10), U</a:t>
            </a:r>
            <a:r>
              <a:rPr baseline="-25000" lang="en" sz="1600">
                <a:solidFill>
                  <a:schemeClr val="dk2"/>
                </a:solidFill>
              </a:rPr>
              <a:t>2</a:t>
            </a:r>
            <a:r>
              <a:rPr lang="en" sz="1600">
                <a:solidFill>
                  <a:schemeClr val="dk2"/>
                </a:solidFill>
              </a:rPr>
              <a:t> ~ $2500 ⋅ </a:t>
            </a:r>
            <a:r>
              <a:rPr i="1" lang="en" sz="1600">
                <a:solidFill>
                  <a:schemeClr val="dk2"/>
                </a:solidFill>
              </a:rPr>
              <a:t>N</a:t>
            </a:r>
            <a:r>
              <a:rPr lang="en" sz="1600">
                <a:solidFill>
                  <a:schemeClr val="dk2"/>
                </a:solidFill>
              </a:rPr>
              <a:t>(0,1)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Results: Synthetic Setting</a:t>
            </a:r>
            <a:endParaRPr/>
          </a:p>
        </p:txBody>
      </p:sp>
      <p:graphicFrame>
        <p:nvGraphicFramePr>
          <p:cNvPr id="217" name="Google Shape;217;p33"/>
          <p:cNvGraphicFramePr/>
          <p:nvPr/>
        </p:nvGraphicFramePr>
        <p:xfrm>
          <a:off x="1226488" y="156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{F8140236-3562-420D-9F50-AB726FBD2E27}</a:tableStyleId>
              </a:tblPr>
              <a:tblGrid>
                <a:gridCol w="1064625"/>
                <a:gridCol w="859725"/>
                <a:gridCol w="4766675"/>
              </a:tblGrid>
              <a:tr h="6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baseline="30000" lang="en"/>
                        <a:t>F</a:t>
                      </a:r>
                      <a:endParaRPr b="1" baseline="30000"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[$75000, $25000]</a:t>
                      </a:r>
                      <a:r>
                        <a:rPr baseline="30000" lang="en"/>
                        <a:t>T</a:t>
                      </a:r>
                      <a:endParaRPr baseline="30000"/>
                    </a:p>
                  </a:txBody>
                  <a:tcPr marT="91425" marB="91425" marR="91425" marL="91425" anchor="ctr"/>
                </a:tc>
              </a:tr>
              <a:tr h="600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Karimi et al.’s formulation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A*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do(X</a:t>
                      </a:r>
                      <a:r>
                        <a:rPr baseline="-25000" lang="en"/>
                        <a:t>1</a:t>
                      </a:r>
                      <a:r>
                        <a:rPr lang="en"/>
                        <a:t> := x</a:t>
                      </a:r>
                      <a:r>
                        <a:rPr baseline="-25000" lang="en"/>
                        <a:t>1</a:t>
                      </a:r>
                      <a:r>
                        <a:rPr baseline="30000" lang="en"/>
                        <a:t>F</a:t>
                      </a:r>
                      <a:r>
                        <a:rPr lang="en"/>
                        <a:t> + $10000)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x*</a:t>
                      </a:r>
                      <a:r>
                        <a:rPr b="1" baseline="30000" lang="en"/>
                        <a:t>SCF</a:t>
                      </a:r>
                      <a:endParaRPr b="1" baseline="300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[$85000, $28000]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600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Prior formulation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𝛿*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[$0, +$5000]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x*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CFE</a:t>
                      </a:r>
                      <a:endParaRPr b="1" baseline="300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[$75000, $30000]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571225" y="10939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[annual salary, bank balance]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Results: Synthetic Setting</a:t>
            </a:r>
            <a:endParaRPr/>
          </a:p>
        </p:txBody>
      </p:sp>
      <p:graphicFrame>
        <p:nvGraphicFramePr>
          <p:cNvPr id="224" name="Google Shape;224;p34"/>
          <p:cNvGraphicFramePr/>
          <p:nvPr/>
        </p:nvGraphicFramePr>
        <p:xfrm>
          <a:off x="388338" y="189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{F8140236-3562-420D-9F50-AB726FBD2E27}</a:tableStyleId>
              </a:tblPr>
              <a:tblGrid>
                <a:gridCol w="1036800"/>
                <a:gridCol w="945875"/>
                <a:gridCol w="2124325"/>
              </a:tblGrid>
              <a:tr h="4526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x</a:t>
                      </a:r>
                      <a:r>
                        <a:rPr b="1" baseline="30000" lang="en" sz="1200"/>
                        <a:t>F</a:t>
                      </a:r>
                      <a:endParaRPr b="1" baseline="30000" sz="1200"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[$75000, $25000]</a:t>
                      </a:r>
                      <a:r>
                        <a:rPr baseline="30000" lang="en" sz="1200"/>
                        <a:t>T</a:t>
                      </a:r>
                      <a:endParaRPr baseline="30000" sz="1200"/>
                    </a:p>
                  </a:txBody>
                  <a:tcPr marT="91425" marB="91425" marR="91425" marL="91425" anchor="ctr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Karimi et al.’s formulation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x*</a:t>
                      </a:r>
                      <a:r>
                        <a:rPr b="1" baseline="30000" lang="en" sz="1200"/>
                        <a:t>SCF</a:t>
                      </a:r>
                      <a:endParaRPr b="1" baseline="30000" sz="12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[$85000, $28000]</a:t>
                      </a:r>
                      <a:r>
                        <a:rPr baseline="30000" lang="en" sz="1200">
                          <a:solidFill>
                            <a:schemeClr val="dk1"/>
                          </a:solidFill>
                        </a:rPr>
                        <a:t>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Prior formulation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x*</a:t>
                      </a:r>
                      <a:r>
                        <a:rPr b="1" baseline="30000" lang="en" sz="1200">
                          <a:solidFill>
                            <a:schemeClr val="dk1"/>
                          </a:solidFill>
                        </a:rPr>
                        <a:t>CFE</a:t>
                      </a:r>
                      <a:endParaRPr b="1" baseline="30000" sz="12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[$75000, $30000]</a:t>
                      </a:r>
                      <a:r>
                        <a:rPr baseline="30000" lang="en" sz="1200">
                          <a:solidFill>
                            <a:schemeClr val="dk1"/>
                          </a:solidFill>
                        </a:rPr>
                        <a:t>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4755750" y="11280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x*</a:t>
            </a:r>
            <a:r>
              <a:rPr b="1" baseline="30000" lang="en" sz="2000"/>
              <a:t>SCF</a:t>
            </a:r>
            <a:r>
              <a:rPr baseline="30000" lang="en" sz="2000"/>
              <a:t> </a:t>
            </a:r>
            <a:r>
              <a:rPr lang="en" sz="2000"/>
              <a:t>further dist from </a:t>
            </a:r>
            <a:r>
              <a:rPr b="1" lang="en" sz="2000"/>
              <a:t>x</a:t>
            </a:r>
            <a:r>
              <a:rPr b="1" baseline="30000" lang="en" sz="2000"/>
              <a:t>F </a:t>
            </a:r>
            <a:r>
              <a:rPr lang="en" sz="2000"/>
              <a:t>than </a:t>
            </a:r>
            <a:r>
              <a:rPr b="1" lang="en" sz="2000"/>
              <a:t>x*</a:t>
            </a:r>
            <a:r>
              <a:rPr b="1" baseline="30000" lang="en" sz="2000"/>
              <a:t>CFE</a:t>
            </a:r>
            <a:r>
              <a:rPr baseline="30000" lang="en" sz="2000"/>
              <a:t> 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BUT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cost(</a:t>
            </a:r>
            <a:r>
              <a:rPr b="1" lang="en" sz="2000"/>
              <a:t>𝛿*</a:t>
            </a:r>
            <a:r>
              <a:rPr lang="en" sz="2000"/>
              <a:t>;</a:t>
            </a:r>
            <a:r>
              <a:rPr b="1" lang="en" sz="2000"/>
              <a:t> x</a:t>
            </a:r>
            <a:r>
              <a:rPr b="1" baseline="30000" lang="en" sz="2000"/>
              <a:t>F</a:t>
            </a:r>
            <a:r>
              <a:rPr lang="en" sz="2000"/>
              <a:t>) ≈ 2 cost(</a:t>
            </a:r>
            <a:r>
              <a:rPr b="1" lang="en" sz="2000"/>
              <a:t>A*</a:t>
            </a:r>
            <a:r>
              <a:rPr lang="en" sz="2000"/>
              <a:t>;</a:t>
            </a:r>
            <a:r>
              <a:rPr b="1" lang="en" sz="2000"/>
              <a:t> x</a:t>
            </a:r>
            <a:r>
              <a:rPr b="1" baseline="30000" lang="en" sz="2000"/>
              <a:t>F</a:t>
            </a:r>
            <a:r>
              <a:rPr lang="en" sz="2000"/>
              <a:t>)</a:t>
            </a:r>
            <a:endParaRPr sz="2000"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1455933" y="15253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[annual salary, bank balance]</a:t>
            </a:r>
            <a:endParaRPr b="1"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311700" y="1152475"/>
            <a:ext cx="3999900" cy="27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Synthetic setting:</a:t>
            </a:r>
            <a:endParaRPr b="1"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Generate data following causal generative process</a:t>
            </a:r>
            <a:endParaRPr sz="2400"/>
          </a:p>
        </p:txBody>
      </p:sp>
      <p:sp>
        <p:nvSpPr>
          <p:cNvPr id="233" name="Google Shape;233;p35"/>
          <p:cNvSpPr txBox="1"/>
          <p:nvPr>
            <p:ph idx="2" type="body"/>
          </p:nvPr>
        </p:nvSpPr>
        <p:spPr>
          <a:xfrm>
            <a:off x="4832400" y="1152475"/>
            <a:ext cx="3999900" cy="27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Real-world setting:</a:t>
            </a:r>
            <a:r>
              <a:rPr lang="en" sz="2400"/>
              <a:t> 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Use existing German credit dataset to learn structural causal model equations, by fitting a linear regression</a:t>
            </a:r>
            <a:endParaRPr sz="2400"/>
          </a:p>
        </p:txBody>
      </p:sp>
      <p:sp>
        <p:nvSpPr>
          <p:cNvPr id="234" name="Google Shape;234;p35"/>
          <p:cNvSpPr txBox="1"/>
          <p:nvPr>
            <p:ph idx="2" type="body"/>
          </p:nvPr>
        </p:nvSpPr>
        <p:spPr>
          <a:xfrm>
            <a:off x="311700" y="3973975"/>
            <a:ext cx="8673000" cy="7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Cost for both is ℓ</a:t>
            </a:r>
            <a:r>
              <a:rPr baseline="-25000" lang="en" sz="2400"/>
              <a:t>1</a:t>
            </a:r>
            <a:r>
              <a:rPr lang="en" sz="2400"/>
              <a:t> norm over normalized feature change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Setup: Real-World Setting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2572050" y="46158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Structural Causal Model</a:t>
            </a:r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825" y="1268800"/>
            <a:ext cx="6390349" cy="30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2341650" y="904175"/>
            <a:ext cx="126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/>
              <a:t>g</a:t>
            </a:r>
            <a:r>
              <a:rPr b="1" lang="en" sz="1250"/>
              <a:t>ender (immutable)</a:t>
            </a:r>
            <a:endParaRPr b="1" sz="1250"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736650" y="904175"/>
            <a:ext cx="160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/>
              <a:t>age</a:t>
            </a:r>
            <a:r>
              <a:rPr b="1" lang="en" sz="1250"/>
              <a:t> (actionable, only increases)</a:t>
            </a:r>
            <a:endParaRPr b="1" sz="1250"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866350" y="2454225"/>
            <a:ext cx="201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/>
              <a:t>c</a:t>
            </a:r>
            <a:r>
              <a:rPr b="1" lang="en" sz="1250"/>
              <a:t>redit given by bank (non-actionable)</a:t>
            </a:r>
            <a:endParaRPr b="1" sz="1250"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1756334" y="4094050"/>
            <a:ext cx="246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/>
              <a:t>repayment duration of credit (non-actionable, mutable)</a:t>
            </a:r>
            <a:endParaRPr b="1" sz="1250"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834400" y="2950725"/>
            <a:ext cx="9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/>
              <a:t>c</a:t>
            </a:r>
            <a:r>
              <a:rPr b="1" lang="en" sz="1250"/>
              <a:t>ustomer risk</a:t>
            </a:r>
            <a:endParaRPr b="1" sz="1250"/>
          </a:p>
        </p:txBody>
      </p:sp>
      <p:sp>
        <p:nvSpPr>
          <p:cNvPr id="247" name="Google Shape;247;p36"/>
          <p:cNvSpPr txBox="1"/>
          <p:nvPr/>
        </p:nvSpPr>
        <p:spPr>
          <a:xfrm>
            <a:off x="5230525" y="3638271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2"/>
                </a:solidFill>
              </a:rPr>
              <a:t>h</a:t>
            </a:r>
            <a:r>
              <a:rPr lang="en" sz="1600">
                <a:solidFill>
                  <a:schemeClr val="dk2"/>
                </a:solidFill>
              </a:rPr>
              <a:t> can be logistic regression or decision tree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Results: Real-World Setting</a:t>
            </a:r>
            <a:endParaRPr/>
          </a:p>
        </p:txBody>
      </p:sp>
      <p:graphicFrame>
        <p:nvGraphicFramePr>
          <p:cNvPr id="253" name="Google Shape;253;p37"/>
          <p:cNvGraphicFramePr/>
          <p:nvPr/>
        </p:nvGraphicFramePr>
        <p:xfrm>
          <a:off x="1226488" y="156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{F8140236-3562-420D-9F50-AB726FBD2E27}</a:tableStyleId>
              </a:tblPr>
              <a:tblGrid>
                <a:gridCol w="1064625"/>
                <a:gridCol w="859725"/>
                <a:gridCol w="4766675"/>
              </a:tblGrid>
              <a:tr h="6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baseline="30000" lang="en"/>
                        <a:t>F</a:t>
                      </a:r>
                      <a:endParaRPr b="1" baseline="30000"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[Male, 32, $1938, 24]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00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Karimi et al.’s formulation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A*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do({X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:= x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+ 1, X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:= x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– $800})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x*</a:t>
                      </a:r>
                      <a:r>
                        <a:rPr b="1" baseline="30000" lang="en"/>
                        <a:t>SCF</a:t>
                      </a:r>
                      <a:endParaRPr b="1" baseline="300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[Male, 33, $1138, 22]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600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Prior formulation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𝛿*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[N/A, +6, $0, 0]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x*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CFE</a:t>
                      </a:r>
                      <a:endParaRPr b="1" baseline="300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[Male, 38, $1938, 24]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049179" y="1093925"/>
            <a:ext cx="498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[gender, age, credit given, credit repayment duration]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Results: Real-World Setting</a:t>
            </a:r>
            <a:endParaRPr/>
          </a:p>
        </p:txBody>
      </p:sp>
      <p:sp>
        <p:nvSpPr>
          <p:cNvPr id="260" name="Google Shape;260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42% decrease in cost using Karimi et al.’s formulation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Averaged over 50 test individuals, 39 ± 24% and 65</a:t>
            </a:r>
            <a:r>
              <a:rPr lang="en" sz="2000"/>
              <a:t> ± 8% decrease in cost, for </a:t>
            </a:r>
            <a:r>
              <a:rPr i="1" lang="en" sz="2000"/>
              <a:t>h</a:t>
            </a:r>
            <a:r>
              <a:rPr lang="en" sz="2000"/>
              <a:t> as logistic regression and decision tree, respectively</a:t>
            </a:r>
            <a:endParaRPr sz="2000"/>
          </a:p>
        </p:txBody>
      </p:sp>
      <p:graphicFrame>
        <p:nvGraphicFramePr>
          <p:cNvPr id="261" name="Google Shape;261;p38"/>
          <p:cNvGraphicFramePr/>
          <p:nvPr/>
        </p:nvGraphicFramePr>
        <p:xfrm>
          <a:off x="388338" y="189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{F8140236-3562-420D-9F50-AB726FBD2E27}</a:tableStyleId>
              </a:tblPr>
              <a:tblGrid>
                <a:gridCol w="1036800"/>
                <a:gridCol w="945875"/>
                <a:gridCol w="2124325"/>
              </a:tblGrid>
              <a:tr h="4526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x</a:t>
                      </a:r>
                      <a:r>
                        <a:rPr b="1" baseline="30000" lang="en" sz="1200"/>
                        <a:t>F</a:t>
                      </a:r>
                      <a:endParaRPr b="1" baseline="30000" sz="1200"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[Male, 32, $1938, 24]</a:t>
                      </a:r>
                      <a:r>
                        <a:rPr baseline="30000" lang="en" sz="1200"/>
                        <a:t>T</a:t>
                      </a:r>
                      <a:endParaRPr baseline="30000" sz="1200"/>
                    </a:p>
                  </a:txBody>
                  <a:tcPr marT="91425" marB="91425" marR="91425" marL="91425" anchor="ctr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Karimi et al.’s formulation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x*</a:t>
                      </a:r>
                      <a:r>
                        <a:rPr b="1" baseline="30000" lang="en" sz="1200"/>
                        <a:t>SCF</a:t>
                      </a:r>
                      <a:endParaRPr b="1" baseline="30000" sz="12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Male, 33, $1138, 22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]</a:t>
                      </a:r>
                      <a:r>
                        <a:rPr baseline="30000" lang="en" sz="1200">
                          <a:solidFill>
                            <a:schemeClr val="dk1"/>
                          </a:solidFill>
                        </a:rPr>
                        <a:t>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Prior formulation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x*</a:t>
                      </a:r>
                      <a:r>
                        <a:rPr b="1" baseline="30000" lang="en" sz="1200">
                          <a:solidFill>
                            <a:schemeClr val="dk1"/>
                          </a:solidFill>
                        </a:rPr>
                        <a:t>CFE</a:t>
                      </a:r>
                      <a:endParaRPr b="1" baseline="30000" sz="12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Male, 38, $1938, 24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]</a:t>
                      </a:r>
                      <a:r>
                        <a:rPr baseline="30000" lang="en" sz="1200">
                          <a:solidFill>
                            <a:schemeClr val="dk1"/>
                          </a:solidFill>
                        </a:rPr>
                        <a:t>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2069425" y="1301525"/>
            <a:ext cx="27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[gender, age, credit given, credit repayment duration]</a:t>
            </a:r>
            <a:endParaRPr b="1"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 Extended Kinds of Interventions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r>
              <a:rPr lang="en"/>
              <a:t>: Extended Kinds of Interventions</a:t>
            </a:r>
            <a:endParaRPr/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311700" y="1152475"/>
            <a:ext cx="3753300" cy="3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Forms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Structural/hard</a:t>
            </a:r>
            <a:r>
              <a:rPr lang="en"/>
              <a:t> (actions in Karimi et al.)</a:t>
            </a:r>
            <a:r>
              <a:rPr b="1" lang="en"/>
              <a:t>:</a:t>
            </a:r>
            <a:r>
              <a:rPr lang="en"/>
              <a:t> unconditionally sever all edges incident on intervened node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Additive/soft:</a:t>
            </a:r>
            <a:r>
              <a:rPr lang="en"/>
              <a:t> do not sever incident edges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 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274" name="Google Shape;2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025" y="2895275"/>
            <a:ext cx="2936975" cy="3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 Extended Kinds of Interventions</a:t>
            </a:r>
            <a:endParaRPr/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311700" y="1152475"/>
            <a:ext cx="3753300" cy="3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Forms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Structural/hard</a:t>
            </a:r>
            <a:r>
              <a:rPr lang="en"/>
              <a:t> (actions in Karimi et al.)</a:t>
            </a:r>
            <a:r>
              <a:rPr b="1" lang="en"/>
              <a:t>:</a:t>
            </a:r>
            <a:r>
              <a:rPr lang="en"/>
              <a:t> unconditionally sever all edges incident on intervened node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Additive/soft:</a:t>
            </a:r>
            <a:r>
              <a:rPr lang="en"/>
              <a:t> do not sever incident edges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 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1"/>
          <p:cNvSpPr txBox="1"/>
          <p:nvPr>
            <p:ph idx="2" type="body"/>
          </p:nvPr>
        </p:nvSpPr>
        <p:spPr>
          <a:xfrm>
            <a:off x="4382750" y="1152475"/>
            <a:ext cx="4449300" cy="3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Feasibility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encode as constraints to amend to </a:t>
            </a:r>
            <a:r>
              <a:rPr b="1" lang="en"/>
              <a:t>A</a:t>
            </a:r>
            <a:r>
              <a:rPr lang="en"/>
              <a:t> ∈ </a:t>
            </a:r>
            <a:r>
              <a:rPr i="1" lang="en"/>
              <a:t>F</a:t>
            </a:r>
            <a:endParaRPr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Immutable:</a:t>
            </a:r>
            <a:r>
              <a:rPr lang="en"/>
              <a:t> closed under ancestral relationships; [</a:t>
            </a:r>
            <a:r>
              <a:rPr i="1" lang="en"/>
              <a:t>i</a:t>
            </a:r>
            <a:r>
              <a:rPr lang="en"/>
              <a:t> ∉ </a:t>
            </a:r>
            <a:r>
              <a:rPr i="1" lang="en"/>
              <a:t>I</a:t>
            </a:r>
            <a:r>
              <a:rPr lang="en"/>
              <a:t>] = 1 recursively necessitates fulfillment of [</a:t>
            </a:r>
            <a:r>
              <a:rPr i="1" lang="en"/>
              <a:t>j</a:t>
            </a:r>
            <a:r>
              <a:rPr lang="en"/>
              <a:t> ∉ </a:t>
            </a:r>
            <a:r>
              <a:rPr i="1" lang="en"/>
              <a:t>I</a:t>
            </a:r>
            <a:r>
              <a:rPr lang="en"/>
              <a:t>] = 1 for all </a:t>
            </a:r>
            <a:r>
              <a:rPr i="1" lang="en"/>
              <a:t>j</a:t>
            </a:r>
            <a:r>
              <a:rPr lang="en"/>
              <a:t> ∈ pa</a:t>
            </a:r>
            <a:r>
              <a:rPr baseline="-25000" lang="en"/>
              <a:t>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Mutable but non-actionable:</a:t>
            </a:r>
            <a:r>
              <a:rPr lang="en"/>
              <a:t> [</a:t>
            </a:r>
            <a:r>
              <a:rPr i="1" lang="en"/>
              <a:t>i</a:t>
            </a:r>
            <a:r>
              <a:rPr lang="en"/>
              <a:t> ∉ </a:t>
            </a:r>
            <a:r>
              <a:rPr i="1" lang="en"/>
              <a:t>I</a:t>
            </a:r>
            <a:r>
              <a:rPr lang="en"/>
              <a:t>] = 1 is sufficient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Actionable and mutable:</a:t>
            </a:r>
            <a:r>
              <a:rPr lang="en"/>
              <a:t> contingent on (a) pre-intervention value of variable (b) pre-intervention value of other variables (c) post-intervention value of variable (d) post-intervention value of other variables</a:t>
            </a:r>
            <a:endParaRPr/>
          </a:p>
        </p:txBody>
      </p:sp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025" y="2895275"/>
            <a:ext cx="2936975" cy="3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Paper’s Main Contributions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8379" lvl="0" marL="457200" rtl="0" algn="l">
              <a:spcBef>
                <a:spcPts val="0"/>
              </a:spcBef>
              <a:spcAft>
                <a:spcPts val="0"/>
              </a:spcAft>
              <a:buSzPts val="2516"/>
              <a:buAutoNum type="arabicPeriod"/>
            </a:pPr>
            <a:r>
              <a:rPr b="1" lang="en" sz="2516"/>
              <a:t>Insufficiencies of previous problem formulations</a:t>
            </a:r>
            <a:r>
              <a:rPr b="1" lang="en" sz="2516"/>
              <a:t> </a:t>
            </a:r>
            <a:br>
              <a:rPr b="1" lang="en" sz="2516"/>
            </a:br>
            <a:r>
              <a:rPr b="1" lang="en" sz="2516"/>
              <a:t>→ Motivates causal approach to recourse (Kelly)</a:t>
            </a:r>
            <a:br>
              <a:rPr b="1" lang="en" sz="2516"/>
            </a:br>
            <a:endParaRPr b="1" sz="2516"/>
          </a:p>
          <a:p>
            <a:pPr indent="-388379" lvl="0" marL="457200" rtl="0" algn="l">
              <a:spcBef>
                <a:spcPts val="0"/>
              </a:spcBef>
              <a:spcAft>
                <a:spcPts val="0"/>
              </a:spcAft>
              <a:buSzPts val="2516"/>
              <a:buAutoNum type="arabicPeriod"/>
            </a:pPr>
            <a:r>
              <a:rPr b="1" lang="en" sz="2516"/>
              <a:t>Structural Causal Model approach to recourse (Catherine)</a:t>
            </a:r>
            <a:br>
              <a:rPr b="1" lang="en" sz="2516"/>
            </a:br>
            <a:endParaRPr b="1" sz="2516"/>
          </a:p>
          <a:p>
            <a:pPr indent="-388379" lvl="0" marL="457200" rtl="0" algn="l">
              <a:spcBef>
                <a:spcPts val="0"/>
              </a:spcBef>
              <a:spcAft>
                <a:spcPts val="0"/>
              </a:spcAft>
              <a:buSzPts val="2516"/>
              <a:buAutoNum type="arabicPeriod"/>
            </a:pPr>
            <a:r>
              <a:rPr b="1" lang="en" sz="2516"/>
              <a:t>Discuss examples motivated by real-world problems and future directions (Christina)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 Extended Kinds of Interventions</a:t>
            </a:r>
            <a:endParaRPr/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311700" y="1152475"/>
            <a:ext cx="3753300" cy="3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Forms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Structural/hard</a:t>
            </a:r>
            <a:r>
              <a:rPr lang="en"/>
              <a:t> (actions in Karimi et al.)</a:t>
            </a:r>
            <a:r>
              <a:rPr b="1" lang="en"/>
              <a:t>:</a:t>
            </a:r>
            <a:r>
              <a:rPr lang="en"/>
              <a:t> unconditionally sever all edges incident on intervened node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Additive/soft:</a:t>
            </a:r>
            <a:r>
              <a:rPr lang="en"/>
              <a:t> do not sever incident edges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Scopes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Karimi et al. assumes action = intervention on endogenous variable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Fat-hand/non-atomic:</a:t>
            </a:r>
            <a:r>
              <a:rPr lang="en"/>
              <a:t> confounded/correlated interventions</a:t>
            </a:r>
            <a:endParaRPr/>
          </a:p>
        </p:txBody>
      </p:sp>
      <p:sp>
        <p:nvSpPr>
          <p:cNvPr id="289" name="Google Shape;289;p42"/>
          <p:cNvSpPr txBox="1"/>
          <p:nvPr>
            <p:ph idx="2" type="body"/>
          </p:nvPr>
        </p:nvSpPr>
        <p:spPr>
          <a:xfrm>
            <a:off x="4382750" y="1152475"/>
            <a:ext cx="4449300" cy="3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Feasibility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encode as constraints to amend to </a:t>
            </a:r>
            <a:r>
              <a:rPr b="1" lang="en"/>
              <a:t>A</a:t>
            </a:r>
            <a:r>
              <a:rPr lang="en"/>
              <a:t> ∈ </a:t>
            </a:r>
            <a:r>
              <a:rPr i="1" lang="en"/>
              <a:t>F</a:t>
            </a:r>
            <a:endParaRPr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Immutable:</a:t>
            </a:r>
            <a:r>
              <a:rPr lang="en"/>
              <a:t> closed under ancestral relationships; [</a:t>
            </a:r>
            <a:r>
              <a:rPr i="1" lang="en"/>
              <a:t>i</a:t>
            </a:r>
            <a:r>
              <a:rPr lang="en"/>
              <a:t> ∉ </a:t>
            </a:r>
            <a:r>
              <a:rPr i="1" lang="en"/>
              <a:t>I</a:t>
            </a:r>
            <a:r>
              <a:rPr lang="en"/>
              <a:t>] = 1 recursively necessitates fulfillment of [</a:t>
            </a:r>
            <a:r>
              <a:rPr i="1" lang="en"/>
              <a:t>j</a:t>
            </a:r>
            <a:r>
              <a:rPr lang="en"/>
              <a:t> ∉ </a:t>
            </a:r>
            <a:r>
              <a:rPr i="1" lang="en"/>
              <a:t>I</a:t>
            </a:r>
            <a:r>
              <a:rPr lang="en"/>
              <a:t>] = 1 for all </a:t>
            </a:r>
            <a:r>
              <a:rPr i="1" lang="en"/>
              <a:t>j</a:t>
            </a:r>
            <a:r>
              <a:rPr lang="en"/>
              <a:t> ∈ pa</a:t>
            </a:r>
            <a:r>
              <a:rPr baseline="-25000" lang="en"/>
              <a:t>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Mutable but non-actionable:</a:t>
            </a:r>
            <a:r>
              <a:rPr lang="en"/>
              <a:t> [</a:t>
            </a:r>
            <a:r>
              <a:rPr i="1" lang="en"/>
              <a:t>i</a:t>
            </a:r>
            <a:r>
              <a:rPr lang="en"/>
              <a:t> ∉ </a:t>
            </a:r>
            <a:r>
              <a:rPr i="1" lang="en"/>
              <a:t>I</a:t>
            </a:r>
            <a:r>
              <a:rPr lang="en"/>
              <a:t>] = 1 is sufficient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Actionable and mutable:</a:t>
            </a:r>
            <a:r>
              <a:rPr lang="en"/>
              <a:t> contingent on (a) pre-intervention value of variable (b) pre-intervention value of other variables (c) post-intervention value of variable (d) post-intervention value of other variables</a:t>
            </a:r>
            <a:endParaRPr/>
          </a:p>
        </p:txBody>
      </p:sp>
      <p:pic>
        <p:nvPicPr>
          <p:cNvPr id="290" name="Google Shape;2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025" y="2895275"/>
            <a:ext cx="2936975" cy="3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 Current Limitations</a:t>
            </a:r>
            <a:endParaRPr/>
          </a:p>
        </p:txBody>
      </p:sp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Reliance on true causal </a:t>
            </a:r>
            <a:br>
              <a:rPr lang="en" sz="2000"/>
            </a:br>
            <a:r>
              <a:rPr lang="en" sz="2000"/>
              <a:t>model of the world</a:t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 Current Limitations</a:t>
            </a:r>
            <a:endParaRPr/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Reliance on true causal </a:t>
            </a:r>
            <a:br>
              <a:rPr lang="en" sz="2000"/>
            </a:br>
            <a:r>
              <a:rPr lang="en" sz="2000"/>
              <a:t>model of the world</a:t>
            </a:r>
            <a:endParaRPr sz="2000"/>
          </a:p>
        </p:txBody>
      </p:sp>
      <p:sp>
        <p:nvSpPr>
          <p:cNvPr id="303" name="Google Shape;303;p44"/>
          <p:cNvSpPr txBox="1"/>
          <p:nvPr>
            <p:ph idx="2" type="body"/>
          </p:nvPr>
        </p:nvSpPr>
        <p:spPr>
          <a:xfrm>
            <a:off x="4832400" y="1152475"/>
            <a:ext cx="3999900" cy="17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True for any approach </a:t>
            </a:r>
            <a:br>
              <a:rPr lang="en" sz="2000"/>
            </a:br>
            <a:r>
              <a:rPr lang="en" sz="2000"/>
              <a:t>suggesting actions to be performed in the real world?</a:t>
            </a:r>
            <a:endParaRPr sz="2000"/>
          </a:p>
        </p:txBody>
      </p:sp>
      <p:cxnSp>
        <p:nvCxnSpPr>
          <p:cNvPr id="304" name="Google Shape;304;p44"/>
          <p:cNvCxnSpPr>
            <a:stCxn id="302" idx="3"/>
            <a:endCxn id="303" idx="1"/>
          </p:cNvCxnSpPr>
          <p:nvPr/>
        </p:nvCxnSpPr>
        <p:spPr>
          <a:xfrm flipH="1" rot="10800000">
            <a:off x="4311600" y="2006575"/>
            <a:ext cx="520800" cy="8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 Current Limitations</a:t>
            </a:r>
            <a:endParaRPr/>
          </a:p>
        </p:txBody>
      </p:sp>
      <p:sp>
        <p:nvSpPr>
          <p:cNvPr id="310" name="Google Shape;310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Reliance on true causal </a:t>
            </a:r>
            <a:br>
              <a:rPr lang="en" sz="2000"/>
            </a:br>
            <a:r>
              <a:rPr lang="en" sz="2000"/>
              <a:t>model of the world</a:t>
            </a:r>
            <a:endParaRPr sz="2000"/>
          </a:p>
        </p:txBody>
      </p:sp>
      <p:sp>
        <p:nvSpPr>
          <p:cNvPr id="311" name="Google Shape;311;p45"/>
          <p:cNvSpPr txBox="1"/>
          <p:nvPr>
            <p:ph idx="2" type="body"/>
          </p:nvPr>
        </p:nvSpPr>
        <p:spPr>
          <a:xfrm>
            <a:off x="4832400" y="1152475"/>
            <a:ext cx="3999900" cy="17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True for any approach </a:t>
            </a:r>
            <a:br>
              <a:rPr lang="en" sz="2000"/>
            </a:br>
            <a:r>
              <a:rPr lang="en" sz="2000"/>
              <a:t>suggesting actions to be performed in the real world?</a:t>
            </a:r>
            <a:endParaRPr sz="2000"/>
          </a:p>
        </p:txBody>
      </p:sp>
      <p:cxnSp>
        <p:nvCxnSpPr>
          <p:cNvPr id="312" name="Google Shape;312;p45"/>
          <p:cNvCxnSpPr>
            <a:stCxn id="310" idx="3"/>
            <a:endCxn id="311" idx="1"/>
          </p:cNvCxnSpPr>
          <p:nvPr/>
        </p:nvCxnSpPr>
        <p:spPr>
          <a:xfrm flipH="1" rot="10800000">
            <a:off x="4311600" y="2006575"/>
            <a:ext cx="520800" cy="8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45"/>
          <p:cNvSpPr txBox="1"/>
          <p:nvPr>
            <p:ph idx="2" type="body"/>
          </p:nvPr>
        </p:nvSpPr>
        <p:spPr>
          <a:xfrm>
            <a:off x="4832400" y="2995425"/>
            <a:ext cx="3999900" cy="17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Study potential inefficiencies </a:t>
            </a:r>
            <a:br>
              <a:rPr lang="en" sz="2000"/>
            </a:br>
            <a:r>
              <a:rPr lang="en" sz="2000"/>
              <a:t>from partial/imperfect </a:t>
            </a:r>
            <a:br>
              <a:rPr lang="en" sz="2000"/>
            </a:br>
            <a:r>
              <a:rPr lang="en" sz="2000"/>
              <a:t>causal model</a:t>
            </a:r>
            <a:endParaRPr sz="2000"/>
          </a:p>
        </p:txBody>
      </p:sp>
      <p:cxnSp>
        <p:nvCxnSpPr>
          <p:cNvPr id="314" name="Google Shape;314;p45"/>
          <p:cNvCxnSpPr>
            <a:stCxn id="310" idx="3"/>
            <a:endCxn id="313" idx="1"/>
          </p:cNvCxnSpPr>
          <p:nvPr/>
        </p:nvCxnSpPr>
        <p:spPr>
          <a:xfrm>
            <a:off x="4311600" y="2860675"/>
            <a:ext cx="520800" cy="98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Concluding Thoughts</a:t>
            </a:r>
            <a:endParaRPr/>
          </a:p>
        </p:txBody>
      </p:sp>
      <p:sp>
        <p:nvSpPr>
          <p:cNvPr id="320" name="Google Shape;32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an interesting work bridging counterfactual explanations (previous week’s papers) and algorithmic recourse (next week’s papers), clarifying their differences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Tradeoff between </a:t>
            </a:r>
            <a:r>
              <a:rPr lang="en"/>
              <a:t>generalizability</a:t>
            </a:r>
            <a:r>
              <a:rPr lang="en"/>
              <a:t> of setting and hardness of optimization problem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Ustun et al. pursue algorithmic recourse in a specific linear setting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Karimi et al. pursue algorithmic recourse in general settings, require true causal model of world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question: where do we stand on this tradeoff? Consider the origins of counterfactual explanations in Wachter et al.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CFE-Based Recourse: Idea</a:t>
            </a:r>
            <a:endParaRPr/>
          </a:p>
        </p:txBody>
      </p:sp>
      <p:sp>
        <p:nvSpPr>
          <p:cNvPr id="326" name="Google Shape;326;p47"/>
          <p:cNvSpPr txBox="1"/>
          <p:nvPr>
            <p:ph idx="1" type="body"/>
          </p:nvPr>
        </p:nvSpPr>
        <p:spPr>
          <a:xfrm>
            <a:off x="311700" y="1204975"/>
            <a:ext cx="3999900" cy="1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</a:t>
            </a:r>
            <a:r>
              <a:rPr lang="en" sz="1600"/>
              <a:t>eature-wise counterfactual </a:t>
            </a:r>
            <a:br>
              <a:rPr lang="en" sz="1600"/>
            </a:br>
            <a:r>
              <a:rPr lang="en" sz="1600"/>
              <a:t>(𝛿* = </a:t>
            </a:r>
            <a:r>
              <a:rPr lang="en" sz="1800"/>
              <a:t>𝑥</a:t>
            </a:r>
            <a:r>
              <a:rPr lang="en" sz="1600"/>
              <a:t>*</a:t>
            </a:r>
            <a:r>
              <a:rPr baseline="30000" lang="en" sz="1600"/>
              <a:t>CFE</a:t>
            </a:r>
            <a:r>
              <a:rPr lang="en" sz="1600"/>
              <a:t> - </a:t>
            </a:r>
            <a:r>
              <a:rPr lang="en" sz="1800"/>
              <a:t>𝑥</a:t>
            </a:r>
            <a:r>
              <a:rPr baseline="30000" lang="en" sz="1600"/>
              <a:t>F</a:t>
            </a:r>
            <a:r>
              <a:rPr lang="en" sz="1600"/>
              <a:t>) directly translates to action set (A</a:t>
            </a:r>
            <a:r>
              <a:rPr baseline="30000" lang="en" sz="1600"/>
              <a:t>CFE</a:t>
            </a:r>
            <a:r>
              <a:rPr lang="en" sz="1600"/>
              <a:t>), where if we perform actions in A</a:t>
            </a:r>
            <a:r>
              <a:rPr baseline="30000" lang="en" sz="1600"/>
              <a:t>CFE</a:t>
            </a:r>
            <a:r>
              <a:rPr lang="en" sz="1600"/>
              <a:t>, we go </a:t>
            </a:r>
            <a:r>
              <a:rPr lang="en" sz="1800"/>
              <a:t>𝑥</a:t>
            </a:r>
            <a:r>
              <a:rPr baseline="30000" lang="en" sz="1800"/>
              <a:t>F</a:t>
            </a:r>
            <a:r>
              <a:rPr lang="en" sz="1600"/>
              <a:t> → </a:t>
            </a:r>
            <a:r>
              <a:rPr lang="en" sz="1800"/>
              <a:t>𝑥</a:t>
            </a:r>
            <a:r>
              <a:rPr lang="en" sz="1600"/>
              <a:t>*</a:t>
            </a:r>
            <a:r>
              <a:rPr baseline="30000" lang="en" sz="1600"/>
              <a:t>CFE</a:t>
            </a:r>
            <a:endParaRPr baseline="30000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7" name="Google Shape;327;p47"/>
          <p:cNvSpPr txBox="1"/>
          <p:nvPr>
            <p:ph idx="2" type="body"/>
          </p:nvPr>
        </p:nvSpPr>
        <p:spPr>
          <a:xfrm>
            <a:off x="4832400" y="1204975"/>
            <a:ext cx="3999900" cy="1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2. 1-1 mapping between dist(ᐧ,ᐧ) and cost(ᐧ,ᐧ): actions involving higher distance (to decision boundary) incur higher cost</a:t>
            </a:r>
            <a:endParaRPr sz="1600"/>
          </a:p>
        </p:txBody>
      </p:sp>
      <p:sp>
        <p:nvSpPr>
          <p:cNvPr id="328" name="Google Shape;328;p47"/>
          <p:cNvSpPr txBox="1"/>
          <p:nvPr/>
        </p:nvSpPr>
        <p:spPr>
          <a:xfrm>
            <a:off x="1412400" y="2942925"/>
            <a:ext cx="6319200" cy="1434600"/>
          </a:xfrm>
          <a:prstGeom prst="rect">
            <a:avLst/>
          </a:prstGeom>
          <a:noFill/>
          <a:ln cap="flat" cmpd="sng" w="9525">
            <a:solidFill>
              <a:srgbClr val="D930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Restrictions: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Independent world assumption (sub-optimality)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Breaking dependencies between features (lack of feasibility)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➔"/>
            </a:pPr>
            <a:r>
              <a:rPr lang="en" sz="1600">
                <a:solidFill>
                  <a:schemeClr val="dk2"/>
                </a:solidFill>
              </a:rPr>
              <a:t>Tradeoff between the two restrictions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Counterfactual Explanations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71800"/>
            <a:ext cx="38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For a person with features </a:t>
            </a:r>
            <a:r>
              <a:rPr b="1" lang="en" sz="2100"/>
              <a:t>x</a:t>
            </a:r>
            <a:r>
              <a:rPr b="1" baseline="30000" lang="en" sz="2100"/>
              <a:t>F</a:t>
            </a:r>
            <a:r>
              <a:rPr lang="en" sz="2100"/>
              <a:t> who was denied a loan, find the “nearest neighbor” </a:t>
            </a:r>
            <a:r>
              <a:rPr b="1" lang="en" sz="2100"/>
              <a:t>x</a:t>
            </a:r>
            <a:r>
              <a:rPr lang="en" sz="2100"/>
              <a:t> who was granted a loan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Difference between </a:t>
            </a:r>
            <a:r>
              <a:rPr b="1" lang="en" sz="2100"/>
              <a:t>x</a:t>
            </a:r>
            <a:r>
              <a:rPr b="1" baseline="30000" lang="en" sz="2100"/>
              <a:t>F</a:t>
            </a:r>
            <a:r>
              <a:rPr lang="en" sz="2100"/>
              <a:t> </a:t>
            </a:r>
            <a:r>
              <a:rPr lang="en" sz="2100"/>
              <a:t>and </a:t>
            </a:r>
            <a:r>
              <a:rPr b="1" lang="en" sz="2100"/>
              <a:t>x </a:t>
            </a:r>
            <a:r>
              <a:rPr lang="en" sz="2100"/>
              <a:t>is an “explanation” for the loan denial for </a:t>
            </a:r>
            <a:r>
              <a:rPr b="1" lang="en" sz="2100"/>
              <a:t>x</a:t>
            </a:r>
            <a:r>
              <a:rPr b="1" baseline="30000" lang="en" sz="2100"/>
              <a:t>F</a:t>
            </a:r>
            <a:r>
              <a:rPr lang="en" sz="2100"/>
              <a:t>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725" y="1626538"/>
            <a:ext cx="4833901" cy="2623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Counterfactual Explanation (CFE)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931475"/>
            <a:ext cx="8706300" cy="26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Finding nearest counterfactual explanation as an optimization problem</a:t>
            </a:r>
            <a:endParaRPr b="1"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2200"/>
              <a:t>x</a:t>
            </a:r>
            <a:r>
              <a:rPr b="1" baseline="30000" lang="en" sz="2200"/>
              <a:t>*CFE</a:t>
            </a:r>
            <a:r>
              <a:rPr lang="en" sz="2200"/>
              <a:t> is the Counter Factual Explanation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Function </a:t>
            </a:r>
            <a:r>
              <a:rPr b="1" lang="en" sz="2200"/>
              <a:t>h</a:t>
            </a:r>
            <a:r>
              <a:rPr lang="en" sz="2200"/>
              <a:t> is the classifier</a:t>
            </a:r>
            <a:br>
              <a:rPr lang="en" sz="2200"/>
            </a:b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Distance metrics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Lp norm;   L1 norm </a:t>
            </a:r>
            <a:r>
              <a:rPr lang="en" sz="2200"/>
              <a:t>divided</a:t>
            </a:r>
            <a:r>
              <a:rPr lang="en" sz="2200"/>
              <a:t> by median absolute deviation; etc</a:t>
            </a:r>
            <a:endParaRPr sz="22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675" y="1075675"/>
            <a:ext cx="7329050" cy="8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00775"/>
            <a:ext cx="85206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are counterfactual </a:t>
            </a:r>
            <a:r>
              <a:rPr b="1" lang="en"/>
              <a:t>explanations </a:t>
            </a:r>
            <a:r>
              <a:rPr lang="en"/>
              <a:t>not ideal for </a:t>
            </a:r>
            <a:r>
              <a:rPr b="1" lang="en"/>
              <a:t>recommendations </a:t>
            </a:r>
            <a:r>
              <a:rPr lang="en"/>
              <a:t>for recourse?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t/>
            </a:r>
            <a:endParaRPr b="1" sz="2390">
              <a:solidFill>
                <a:schemeClr val="dk2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29350" y="1818750"/>
            <a:ext cx="8520600" cy="25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/>
              <a:t>Counterfactual Explanations provide </a:t>
            </a:r>
            <a:r>
              <a:rPr b="1" lang="en" sz="3200"/>
              <a:t>understanding</a:t>
            </a:r>
            <a:r>
              <a:rPr lang="en" sz="3200"/>
              <a:t> but do not necessarily lead to optimal </a:t>
            </a:r>
            <a:r>
              <a:rPr b="1" lang="en" sz="3200"/>
              <a:t>action</a:t>
            </a:r>
            <a:r>
              <a:rPr lang="en" sz="3200"/>
              <a:t> </a:t>
            </a:r>
            <a:r>
              <a:rPr b="1" lang="en" sz="3200"/>
              <a:t>recommendations</a:t>
            </a:r>
            <a:endParaRPr sz="3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00775"/>
            <a:ext cx="85206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Why are counterfactual </a:t>
            </a:r>
            <a:r>
              <a:rPr b="1" lang="en"/>
              <a:t>explanations </a:t>
            </a:r>
            <a:r>
              <a:rPr lang="en"/>
              <a:t>not ideal for </a:t>
            </a:r>
            <a:r>
              <a:rPr b="1" lang="en"/>
              <a:t>recommendations </a:t>
            </a:r>
            <a:r>
              <a:rPr lang="en"/>
              <a:t>for recourse?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t/>
            </a:r>
            <a:endParaRPr b="1" sz="2390">
              <a:solidFill>
                <a:schemeClr val="dk2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591825"/>
            <a:ext cx="8520600" cy="26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600"/>
              <a:t>Don’t account for person’s difficulty or “cost” of changing dimensions of </a:t>
            </a:r>
            <a:r>
              <a:rPr b="1" lang="en" sz="2500"/>
              <a:t>x</a:t>
            </a:r>
            <a:r>
              <a:rPr b="1" baseline="30000" lang="en" sz="2500"/>
              <a:t>F </a:t>
            </a:r>
            <a:r>
              <a:rPr lang="en" sz="2600"/>
              <a:t>(addressed by Ustun et al.)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Don’t account for downstream “causal” impact of taking actions (addressed by this work)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33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Accounting for the “Cost” of Actions (Ustun et al.)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2854600"/>
            <a:ext cx="8520600" cy="20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300">
                <a:solidFill>
                  <a:schemeClr val="dk1"/>
                </a:solidFill>
              </a:rPr>
              <a:t>𝛿</a:t>
            </a:r>
            <a:r>
              <a:rPr baseline="30000" lang="en" sz="2300">
                <a:solidFill>
                  <a:schemeClr val="dk1"/>
                </a:solidFill>
              </a:rPr>
              <a:t>* </a:t>
            </a:r>
            <a:r>
              <a:rPr lang="en" sz="2200"/>
              <a:t>restricted to the set of “feasible changes”</a:t>
            </a:r>
            <a:endParaRPr sz="2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00"/>
              <a:t>Consider linear impact of changes </a:t>
            </a:r>
            <a:r>
              <a:rPr lang="en" sz="2300">
                <a:solidFill>
                  <a:schemeClr val="dk1"/>
                </a:solidFill>
              </a:rPr>
              <a:t>𝛿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Non-trivial to choose costs that reflect </a:t>
            </a:r>
            <a:r>
              <a:rPr lang="en" sz="2200"/>
              <a:t>people's’</a:t>
            </a:r>
            <a:r>
              <a:rPr lang="en" sz="2200"/>
              <a:t> true objective functions</a:t>
            </a:r>
            <a:endParaRPr sz="22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450" y="1017725"/>
            <a:ext cx="5394489" cy="17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6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Insufficiencies of Ustun et al. Formulation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600" y="1098825"/>
            <a:ext cx="5394489" cy="17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40000" y="3077600"/>
            <a:ext cx="85206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200"/>
              <a:t>Marginal cost of changing a feature is constant</a:t>
            </a:r>
            <a:endParaRPr sz="2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Example: </a:t>
            </a:r>
            <a:r>
              <a:rPr lang="en" sz="1800"/>
              <a:t>Cost of going from salary $0 to $100k equals cost to go from salary $800k to $900k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