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Inter"/>
      <p:regular r:id="rId36"/>
      <p:bold r:id="rId37"/>
    </p:embeddedFont>
    <p:embeddedFont>
      <p:font typeface="Inter Medium"/>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Inter-bold.fntdata"/><Relationship Id="rId14" Type="http://schemas.openxmlformats.org/officeDocument/2006/relationships/slide" Target="slides/slide9.xml"/><Relationship Id="rId36" Type="http://schemas.openxmlformats.org/officeDocument/2006/relationships/font" Target="fonts/Inter-regular.fntdata"/><Relationship Id="rId17" Type="http://schemas.openxmlformats.org/officeDocument/2006/relationships/slide" Target="slides/slide12.xml"/><Relationship Id="rId39" Type="http://schemas.openxmlformats.org/officeDocument/2006/relationships/font" Target="fonts/InterMedium-bold.fntdata"/><Relationship Id="rId16" Type="http://schemas.openxmlformats.org/officeDocument/2006/relationships/slide" Target="slides/slide11.xml"/><Relationship Id="rId38" Type="http://schemas.openxmlformats.org/officeDocument/2006/relationships/font" Target="fonts/Inter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2205.05424.pd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f58cb89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f58cb89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6d87e7b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6d87e7b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6d87e7b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6d87e7b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Optimized with ADAM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f7159e2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f7159e2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Norms: L1 &gt; sparsity &gt; interpretability</a:t>
            </a:r>
            <a:endParaRPr/>
          </a:p>
          <a:p>
            <a:pPr indent="0" lvl="0" marL="0" rtl="0" algn="l">
              <a:spcBef>
                <a:spcPts val="0"/>
              </a:spcBef>
              <a:spcAft>
                <a:spcPts val="0"/>
              </a:spcAft>
              <a:buNone/>
            </a:pPr>
            <a:r>
              <a:rPr lang="en"/>
              <a:t>L2 &gt; classic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Factors: MAD &gt; robust to outliers</a:t>
            </a:r>
            <a:endParaRPr/>
          </a:p>
          <a:p>
            <a:pPr indent="0" lvl="0" marL="0" rtl="0" algn="l">
              <a:spcBef>
                <a:spcPts val="0"/>
              </a:spcBef>
              <a:spcAft>
                <a:spcPts val="0"/>
              </a:spcAft>
              <a:buNone/>
            </a:pPr>
            <a:r>
              <a:rPr lang="en"/>
              <a:t>STD &gt; standardizes over features of differents scale (hopefully MAD does this to a similar extent)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f7159e2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f7159e2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f7159e2a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f7159e2a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f7159e2a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f7159e2a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set of talking points or critiques about design choices. First, they have to clamp discrete or clip continuous variables to realistic values (ie keep race to either 0 or 1, or limit GPA between 0 and 4). This is where I was </a:t>
            </a:r>
            <a:r>
              <a:rPr lang="en"/>
              <a:t>going</a:t>
            </a:r>
            <a:r>
              <a:rPr lang="en"/>
              <a:t> to ask the class if they had any thoughts, its pretty cool and makes sense but also could have some downsides.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was going to point out the fact that instead of counterfactuals of say, targeting a really high Law School grade or a really low risk score, the counterfactuals are just trying to get users towards the middle. Esp for PIMA risk, why not look at results for patients wanting to lower their risk score much below 0.5, which would be more realistic?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233613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233613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2336139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2336139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23361391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2336139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6d87e7b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6d87e7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25 minutes + 5 minutes Q/A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u="sng">
                <a:solidFill>
                  <a:schemeClr val="dk1"/>
                </a:solidFill>
              </a:rPr>
              <a:t>Outline</a:t>
            </a:r>
            <a:endParaRPr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Motivation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Summary of contribution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Related work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Preliminaries and background [intuition about any underlying concepts]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Approach (intuition first)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Key experimental results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Conclusion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23361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23361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23361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23361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23361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23361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23361391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23361391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Clr>
                <a:srgbClr val="595959"/>
              </a:buClr>
              <a:buSzPts val="1400"/>
              <a:buChar char="○"/>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23361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23361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23361391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23361391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6d87e7b8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6d87e7b8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Judges Respond to CFE: </a:t>
            </a:r>
            <a:r>
              <a:rPr lang="en" sz="1150" u="sng">
                <a:solidFill>
                  <a:schemeClr val="hlink"/>
                </a:solidFill>
                <a:highlight>
                  <a:srgbClr val="F8F8F8"/>
                </a:highlight>
                <a:hlinkClick r:id="rId2"/>
              </a:rPr>
              <a:t>https://arxiv.org/pdf/2205.05424.pdf</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f58cb89d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f58cb89d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f58cb89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f58cb89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f58cb89d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f58cb89d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58cb89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58cb89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f58cb89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f58cb89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f58cb89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f58cb89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f58cb89d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f58cb89d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22" name="Google Shape;22;p4"/>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23" name="Google Shape;23;p4"/>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24" name="Google Shape;24;p4"/>
          <p:cNvPicPr preferRelativeResize="0"/>
          <p:nvPr/>
        </p:nvPicPr>
        <p:blipFill rotWithShape="1">
          <a:blip r:embed="rId2">
            <a:alphaModFix/>
          </a:blip>
          <a:srcRect b="0" l="0" r="74645" t="0"/>
          <a:stretch/>
        </p:blipFill>
        <p:spPr>
          <a:xfrm>
            <a:off x="8715800" y="4830725"/>
            <a:ext cx="245299" cy="253200"/>
          </a:xfrm>
          <a:prstGeom prst="rect">
            <a:avLst/>
          </a:prstGeom>
          <a:noFill/>
          <a:ln>
            <a:noFill/>
          </a:ln>
        </p:spPr>
      </p:pic>
      <p:sp>
        <p:nvSpPr>
          <p:cNvPr id="25" name="Google Shape;25;p4"/>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 name="Google Shape;26;p4"/>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27" name="Google Shape;27;p4"/>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gif"/><Relationship Id="rId4" Type="http://schemas.openxmlformats.org/officeDocument/2006/relationships/image" Target="../media/image2.gif"/><Relationship Id="rId5" Type="http://schemas.openxmlformats.org/officeDocument/2006/relationships/image" Target="../media/image3.gif"/><Relationship Id="rId6" Type="http://schemas.openxmlformats.org/officeDocument/2006/relationships/image" Target="../media/image10.gif"/><Relationship Id="rId7"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gif"/><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3480"/>
              <a:t>Counterfactual Explanations Without Opening the Black Box</a:t>
            </a:r>
            <a:endParaRPr b="1" sz="3480"/>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Paper by: </a:t>
            </a:r>
            <a:r>
              <a:rPr lang="en" sz="1400"/>
              <a:t>Sandra Wachter, Brent Mittelstadt, &amp; Chris Russell</a:t>
            </a:r>
            <a:endParaRPr sz="1400"/>
          </a:p>
          <a:p>
            <a:pPr indent="0" lvl="0" marL="0" rtl="0" algn="ctr">
              <a:spcBef>
                <a:spcPts val="0"/>
              </a:spcBef>
              <a:spcAft>
                <a:spcPts val="0"/>
              </a:spcAft>
              <a:buNone/>
            </a:pPr>
            <a:r>
              <a:rPr lang="en" sz="1400"/>
              <a:t>Presented by: Alex, Chelse, &amp; Usha</a:t>
            </a:r>
            <a:endParaRPr sz="1400"/>
          </a:p>
        </p:txBody>
      </p:sp>
      <p:sp>
        <p:nvSpPr>
          <p:cNvPr id="64" name="Google Shape;64;p13"/>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66" name="Google Shape;66;p13"/>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67" name="Google Shape;67;p13"/>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68" name="Google Shape;68;p13"/>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69" name="Google Shape;69;p13"/>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3"/>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71" name="Google Shape;71;p13"/>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B</a:t>
            </a:r>
            <a:r>
              <a:rPr lang="en"/>
              <a:t>ackground: Causality and Fairness</a:t>
            </a:r>
            <a:endParaRPr/>
          </a:p>
        </p:txBody>
      </p:sp>
      <p:sp>
        <p:nvSpPr>
          <p:cNvPr id="193" name="Google Shape;193;p22"/>
          <p:cNvSpPr txBox="1"/>
          <p:nvPr>
            <p:ph idx="1" type="body"/>
          </p:nvPr>
        </p:nvSpPr>
        <p:spPr>
          <a:xfrm>
            <a:off x="311700" y="1152475"/>
            <a:ext cx="482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provide evidence that models/decisions are affected by protected attributes</a:t>
            </a:r>
            <a:endParaRPr/>
          </a:p>
          <a:p>
            <a:pPr indent="-342900" lvl="0" marL="457200" rtl="0" algn="l">
              <a:spcBef>
                <a:spcPts val="0"/>
              </a:spcBef>
              <a:spcAft>
                <a:spcPts val="0"/>
              </a:spcAft>
              <a:buSzPts val="1800"/>
              <a:buChar char="●"/>
            </a:pPr>
            <a:r>
              <a:rPr lang="en"/>
              <a:t>If CFEs change one’s race, the treatment of that individual is dependent on race</a:t>
            </a:r>
            <a:endParaRPr/>
          </a:p>
        </p:txBody>
      </p:sp>
      <p:sp>
        <p:nvSpPr>
          <p:cNvPr id="194" name="Google Shape;194;p22"/>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96" name="Google Shape;196;p22"/>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97" name="Google Shape;197;p22"/>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98" name="Google Shape;198;p22"/>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99" name="Google Shape;199;p22"/>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201" name="Google Shape;201;p22"/>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511875" y="1827650"/>
            <a:ext cx="1359600" cy="1212000"/>
          </a:xfrm>
          <a:prstGeom prst="rect">
            <a:avLst/>
          </a:prstGeom>
          <a:solidFill>
            <a:srgbClr val="F4CCCC">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txBox="1"/>
          <p:nvPr/>
        </p:nvSpPr>
        <p:spPr>
          <a:xfrm>
            <a:off x="6676725" y="2005700"/>
            <a:ext cx="119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Is the converse true?</a:t>
            </a:r>
            <a:endParaRPr/>
          </a:p>
        </p:txBody>
      </p:sp>
      <p:sp>
        <p:nvSpPr>
          <p:cNvPr id="204" name="Google Shape;204;p22"/>
          <p:cNvSpPr/>
          <p:nvPr/>
        </p:nvSpPr>
        <p:spPr>
          <a:xfrm rot="2311159">
            <a:off x="5416202" y="2251238"/>
            <a:ext cx="1010197" cy="627604"/>
          </a:xfrm>
          <a:custGeom>
            <a:rect b="b" l="l" r="r" t="t"/>
            <a:pathLst>
              <a:path extrusionOk="0" h="29238" w="29238">
                <a:moveTo>
                  <a:pt x="29238" y="0"/>
                </a:moveTo>
                <a:cubicBezTo>
                  <a:pt x="28703" y="3387"/>
                  <a:pt x="29179" y="16937"/>
                  <a:pt x="26029" y="20324"/>
                </a:cubicBezTo>
                <a:cubicBezTo>
                  <a:pt x="22879" y="23711"/>
                  <a:pt x="14678" y="18838"/>
                  <a:pt x="10340" y="20324"/>
                </a:cubicBezTo>
                <a:cubicBezTo>
                  <a:pt x="6002" y="21810"/>
                  <a:pt x="1723" y="27752"/>
                  <a:pt x="0" y="29238"/>
                </a:cubicBezTo>
              </a:path>
            </a:pathLst>
          </a:custGeom>
          <a:noFill/>
          <a:ln cap="flat" cmpd="sng" w="19050">
            <a:solidFill>
              <a:schemeClr val="dk2"/>
            </a:solidFill>
            <a:prstDash val="solid"/>
            <a:round/>
            <a:headEnd len="med" w="med" type="none"/>
            <a:tailEnd len="med" w="med" type="none"/>
          </a:ln>
        </p:spPr>
      </p:sp>
      <p:sp>
        <p:nvSpPr>
          <p:cNvPr id="205" name="Google Shape;205;p22"/>
          <p:cNvSpPr/>
          <p:nvPr/>
        </p:nvSpPr>
        <p:spPr>
          <a:xfrm rot="2707867">
            <a:off x="5291772" y="2454526"/>
            <a:ext cx="92702" cy="88247"/>
          </a:xfrm>
          <a:prstGeom prst="rtTriangl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S</a:t>
            </a:r>
            <a:r>
              <a:rPr lang="en"/>
              <a:t>ummary of Contributions </a:t>
            </a:r>
            <a:endParaRPr/>
          </a:p>
        </p:txBody>
      </p:sp>
      <p:sp>
        <p:nvSpPr>
          <p:cNvPr id="211" name="Google Shape;21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Highlights the difficulties with conveying the inner workings of modern ML algorithms to users</a:t>
            </a:r>
            <a:endParaRPr/>
          </a:p>
          <a:p>
            <a:pPr indent="-317500" lvl="1" marL="914400" rtl="0" algn="l">
              <a:spcBef>
                <a:spcPts val="0"/>
              </a:spcBef>
              <a:spcAft>
                <a:spcPts val="0"/>
              </a:spcAft>
              <a:buSzPts val="1400"/>
              <a:buChar char="-"/>
            </a:pPr>
            <a:r>
              <a:rPr lang="en"/>
              <a:t>Complexity</a:t>
            </a:r>
            <a:endParaRPr/>
          </a:p>
          <a:p>
            <a:pPr indent="-317500" lvl="1" marL="914400" rtl="0" algn="l">
              <a:spcBef>
                <a:spcPts val="0"/>
              </a:spcBef>
              <a:spcAft>
                <a:spcPts val="0"/>
              </a:spcAft>
              <a:buSzPts val="1400"/>
              <a:buChar char="-"/>
            </a:pPr>
            <a:r>
              <a:rPr lang="en"/>
              <a:t>Lack of utility (except for “builders”)</a:t>
            </a:r>
            <a:endParaRPr/>
          </a:p>
          <a:p>
            <a:pPr indent="-342900" lvl="0" marL="457200" rtl="0" algn="l">
              <a:spcBef>
                <a:spcPts val="0"/>
              </a:spcBef>
              <a:spcAft>
                <a:spcPts val="0"/>
              </a:spcAft>
              <a:buSzPts val="1800"/>
              <a:buChar char="-"/>
            </a:pPr>
            <a:r>
              <a:rPr lang="en"/>
              <a:t>Introduces an algorithmic approach to counterfactuals</a:t>
            </a:r>
            <a:endParaRPr/>
          </a:p>
          <a:p>
            <a:pPr indent="-317500" lvl="1" marL="914400" rtl="0" algn="l">
              <a:spcBef>
                <a:spcPts val="0"/>
              </a:spcBef>
              <a:spcAft>
                <a:spcPts val="0"/>
              </a:spcAft>
              <a:buSzPts val="1400"/>
              <a:buChar char="-"/>
            </a:pPr>
            <a:r>
              <a:rPr lang="en"/>
              <a:t>Rooted in adversarial machine learning</a:t>
            </a:r>
            <a:endParaRPr/>
          </a:p>
          <a:p>
            <a:pPr indent="-342900" lvl="0" marL="457200" rtl="0" algn="l">
              <a:spcBef>
                <a:spcPts val="0"/>
              </a:spcBef>
              <a:spcAft>
                <a:spcPts val="0"/>
              </a:spcAft>
              <a:buSzPts val="1800"/>
              <a:buChar char="-"/>
            </a:pPr>
            <a:r>
              <a:rPr lang="en"/>
              <a:t>Connects counterfactuals to the GDPR</a:t>
            </a:r>
            <a:endParaRPr/>
          </a:p>
          <a:p>
            <a:pPr indent="-317500" lvl="1" marL="914400" rtl="0" algn="l">
              <a:spcBef>
                <a:spcPts val="0"/>
              </a:spcBef>
              <a:spcAft>
                <a:spcPts val="0"/>
              </a:spcAft>
              <a:buSzPts val="1400"/>
              <a:buChar char="-"/>
            </a:pPr>
            <a:r>
              <a:rPr lang="en"/>
              <a:t>Demonstrates advantages over other interpretability methods from a policy perspective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A</a:t>
            </a:r>
            <a:r>
              <a:rPr lang="en"/>
              <a:t>pproach: Counterfactual Optimization</a:t>
            </a:r>
            <a:endParaRPr/>
          </a:p>
        </p:txBody>
      </p:sp>
      <p:sp>
        <p:nvSpPr>
          <p:cNvPr id="217" name="Google Shape;217;p24"/>
          <p:cNvSpPr txBox="1"/>
          <p:nvPr>
            <p:ph idx="1" type="body"/>
          </p:nvPr>
        </p:nvSpPr>
        <p:spPr>
          <a:xfrm>
            <a:off x="311700" y="2571750"/>
            <a:ext cx="8520600" cy="2351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Minimize:</a:t>
            </a:r>
            <a:endParaRPr/>
          </a:p>
          <a:p>
            <a:pPr indent="-317500" lvl="1" marL="914400" rtl="0" algn="l">
              <a:spcBef>
                <a:spcPts val="0"/>
              </a:spcBef>
              <a:spcAft>
                <a:spcPts val="0"/>
              </a:spcAft>
              <a:buSzPts val="1400"/>
              <a:buChar char="○"/>
            </a:pPr>
            <a:r>
              <a:rPr lang="en"/>
              <a:t>Squared error with desired (counterfactual) label</a:t>
            </a:r>
            <a:endParaRPr/>
          </a:p>
          <a:p>
            <a:pPr indent="-317500" lvl="1" marL="914400" rtl="0" algn="l">
              <a:spcBef>
                <a:spcPts val="0"/>
              </a:spcBef>
              <a:spcAft>
                <a:spcPts val="0"/>
              </a:spcAft>
              <a:buSzPts val="1400"/>
              <a:buChar char="○"/>
            </a:pPr>
            <a:r>
              <a:rPr lang="en"/>
              <a:t>Distance to perturbed point</a:t>
            </a:r>
            <a:endParaRPr/>
          </a:p>
          <a:p>
            <a:pPr indent="-342900" lvl="0" marL="457200" rtl="0" algn="l">
              <a:spcBef>
                <a:spcPts val="0"/>
              </a:spcBef>
              <a:spcAft>
                <a:spcPts val="0"/>
              </a:spcAft>
              <a:buSzPts val="1800"/>
              <a:buChar char="●"/>
            </a:pPr>
            <a:r>
              <a:rPr lang="en"/>
              <a:t>While maximizing weight on squared error term</a:t>
            </a:r>
            <a:endParaRPr/>
          </a:p>
          <a:p>
            <a:pPr indent="-317500" lvl="1" marL="914400" rtl="0" algn="l">
              <a:spcBef>
                <a:spcPts val="0"/>
              </a:spcBef>
              <a:spcAft>
                <a:spcPts val="0"/>
              </a:spcAft>
              <a:buSzPts val="1400"/>
              <a:buChar char="○"/>
            </a:pPr>
            <a:r>
              <a:rPr lang="en"/>
              <a:t>We want to have the prediction change more than we want the point to be close</a:t>
            </a:r>
            <a:endParaRPr/>
          </a:p>
          <a:p>
            <a:pPr indent="-317500" lvl="1" marL="914400" rtl="0" algn="l">
              <a:spcBef>
                <a:spcPts val="0"/>
              </a:spcBef>
              <a:spcAft>
                <a:spcPts val="0"/>
              </a:spcAft>
              <a:buSzPts val="1400"/>
              <a:buChar char="○"/>
            </a:pPr>
            <a:r>
              <a:rPr lang="en"/>
              <a:t>Iteratively: solve for x’, then maximize lambda</a:t>
            </a:r>
            <a:endParaRPr/>
          </a:p>
          <a:p>
            <a:pPr indent="-342900" lvl="0" marL="457200" rtl="0" algn="l">
              <a:spcBef>
                <a:spcPts val="0"/>
              </a:spcBef>
              <a:spcAft>
                <a:spcPts val="0"/>
              </a:spcAft>
              <a:buSzPts val="1800"/>
              <a:buChar char="●"/>
            </a:pPr>
            <a:r>
              <a:rPr lang="en"/>
              <a:t>Settings:</a:t>
            </a:r>
            <a:endParaRPr/>
          </a:p>
          <a:p>
            <a:pPr indent="-317500" lvl="1" marL="914400" rtl="0" algn="l">
              <a:spcBef>
                <a:spcPts val="0"/>
              </a:spcBef>
              <a:spcAft>
                <a:spcPts val="0"/>
              </a:spcAft>
              <a:buSzPts val="1400"/>
              <a:buChar char="○"/>
            </a:pPr>
            <a:r>
              <a:rPr lang="en"/>
              <a:t>Tabular Data</a:t>
            </a:r>
            <a:endParaRPr/>
          </a:p>
          <a:p>
            <a:pPr indent="-317500" lvl="1" marL="914400" rtl="0" algn="l">
              <a:spcBef>
                <a:spcPts val="0"/>
              </a:spcBef>
              <a:spcAft>
                <a:spcPts val="0"/>
              </a:spcAft>
              <a:buSzPts val="1400"/>
              <a:buChar char="○"/>
            </a:pPr>
            <a:r>
              <a:rPr lang="en"/>
              <a:t>Regression</a:t>
            </a:r>
            <a:endParaRPr/>
          </a:p>
        </p:txBody>
      </p:sp>
      <p:pic>
        <p:nvPicPr>
          <p:cNvPr descr="\arg\min_{x'}\max_\lambda \lambda(f_w(x')-y')^2 + d(x_i, x')" id="218" name="Google Shape;218;p24"/>
          <p:cNvPicPr preferRelativeResize="0"/>
          <p:nvPr/>
        </p:nvPicPr>
        <p:blipFill>
          <a:blip r:embed="rId3">
            <a:alphaModFix/>
          </a:blip>
          <a:stretch>
            <a:fillRect/>
          </a:stretch>
        </p:blipFill>
        <p:spPr>
          <a:xfrm>
            <a:off x="1392450" y="1417263"/>
            <a:ext cx="6359076" cy="75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A</a:t>
            </a:r>
            <a:r>
              <a:rPr lang="en"/>
              <a:t>pproach: Distance Metrics</a:t>
            </a:r>
            <a:endParaRPr/>
          </a:p>
        </p:txBody>
      </p:sp>
      <p:pic>
        <p:nvPicPr>
          <p:cNvPr descr="d(x, x')  = \sum_{k \in F} \frac{||x_{i,k} - x_k'||_p}{N}" id="224" name="Google Shape;224;p25"/>
          <p:cNvPicPr preferRelativeResize="0"/>
          <p:nvPr/>
        </p:nvPicPr>
        <p:blipFill>
          <a:blip r:embed="rId3">
            <a:alphaModFix/>
          </a:blip>
          <a:stretch>
            <a:fillRect/>
          </a:stretch>
        </p:blipFill>
        <p:spPr>
          <a:xfrm>
            <a:off x="2910488" y="1017724"/>
            <a:ext cx="3323026" cy="853925"/>
          </a:xfrm>
          <a:prstGeom prst="rect">
            <a:avLst/>
          </a:prstGeom>
          <a:noFill/>
          <a:ln>
            <a:noFill/>
          </a:ln>
        </p:spPr>
      </p:pic>
      <p:sp>
        <p:nvSpPr>
          <p:cNvPr id="225" name="Google Shape;225;p25"/>
          <p:cNvSpPr txBox="1"/>
          <p:nvPr/>
        </p:nvSpPr>
        <p:spPr>
          <a:xfrm>
            <a:off x="399475" y="2005450"/>
            <a:ext cx="39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Norms</a:t>
            </a:r>
            <a:endParaRPr/>
          </a:p>
        </p:txBody>
      </p:sp>
      <p:pic>
        <p:nvPicPr>
          <p:cNvPr descr="|x_{i,k} - x_k'|" id="226" name="Google Shape;226;p25"/>
          <p:cNvPicPr preferRelativeResize="0"/>
          <p:nvPr/>
        </p:nvPicPr>
        <p:blipFill>
          <a:blip r:embed="rId4">
            <a:alphaModFix/>
          </a:blip>
          <a:stretch>
            <a:fillRect/>
          </a:stretch>
        </p:blipFill>
        <p:spPr>
          <a:xfrm>
            <a:off x="1102100" y="2523738"/>
            <a:ext cx="1843921" cy="572700"/>
          </a:xfrm>
          <a:prstGeom prst="rect">
            <a:avLst/>
          </a:prstGeom>
          <a:noFill/>
          <a:ln>
            <a:noFill/>
          </a:ln>
        </p:spPr>
      </p:pic>
      <p:pic>
        <p:nvPicPr>
          <p:cNvPr descr="(x_{i,k} - x_k')^2" id="227" name="Google Shape;227;p25"/>
          <p:cNvPicPr preferRelativeResize="0"/>
          <p:nvPr/>
        </p:nvPicPr>
        <p:blipFill>
          <a:blip r:embed="rId5">
            <a:alphaModFix/>
          </a:blip>
          <a:stretch>
            <a:fillRect/>
          </a:stretch>
        </p:blipFill>
        <p:spPr>
          <a:xfrm>
            <a:off x="1102088" y="3748525"/>
            <a:ext cx="1998358" cy="572700"/>
          </a:xfrm>
          <a:prstGeom prst="rect">
            <a:avLst/>
          </a:prstGeom>
          <a:noFill/>
          <a:ln>
            <a:noFill/>
          </a:ln>
        </p:spPr>
      </p:pic>
      <p:sp>
        <p:nvSpPr>
          <p:cNvPr id="228" name="Google Shape;228;p25"/>
          <p:cNvSpPr txBox="1"/>
          <p:nvPr/>
        </p:nvSpPr>
        <p:spPr>
          <a:xfrm>
            <a:off x="3417250" y="2005450"/>
            <a:ext cx="47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Normalizing Factors</a:t>
            </a:r>
            <a:endParaRPr/>
          </a:p>
        </p:txBody>
      </p:sp>
      <p:pic>
        <p:nvPicPr>
          <p:cNvPr descr="MAD_k := \text{median}_{j \in P}(|X_{j,k} - \text{median}_{l \in P&#10;}(X_{l,k})|)" id="229" name="Google Shape;229;p25"/>
          <p:cNvPicPr preferRelativeResize="0"/>
          <p:nvPr/>
        </p:nvPicPr>
        <p:blipFill>
          <a:blip r:embed="rId6">
            <a:alphaModFix/>
          </a:blip>
          <a:stretch>
            <a:fillRect/>
          </a:stretch>
        </p:blipFill>
        <p:spPr>
          <a:xfrm>
            <a:off x="3789788" y="2671838"/>
            <a:ext cx="4698376" cy="276500"/>
          </a:xfrm>
          <a:prstGeom prst="rect">
            <a:avLst/>
          </a:prstGeom>
          <a:noFill/>
          <a:ln>
            <a:noFill/>
          </a:ln>
        </p:spPr>
      </p:pic>
      <p:pic>
        <p:nvPicPr>
          <p:cNvPr descr="\text{std}_{j \in P}(x_{j,k})" id="230" name="Google Shape;230;p25"/>
          <p:cNvPicPr preferRelativeResize="0"/>
          <p:nvPr/>
        </p:nvPicPr>
        <p:blipFill>
          <a:blip r:embed="rId7">
            <a:alphaModFix/>
          </a:blip>
          <a:stretch>
            <a:fillRect/>
          </a:stretch>
        </p:blipFill>
        <p:spPr>
          <a:xfrm>
            <a:off x="5273541" y="3834775"/>
            <a:ext cx="1730881" cy="4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LSAT</a:t>
            </a:r>
            <a:endParaRPr/>
          </a:p>
        </p:txBody>
      </p:sp>
      <p:pic>
        <p:nvPicPr>
          <p:cNvPr id="236" name="Google Shape;236;p26"/>
          <p:cNvPicPr preferRelativeResize="0"/>
          <p:nvPr/>
        </p:nvPicPr>
        <p:blipFill>
          <a:blip r:embed="rId3">
            <a:alphaModFix/>
          </a:blip>
          <a:stretch>
            <a:fillRect/>
          </a:stretch>
        </p:blipFill>
        <p:spPr>
          <a:xfrm>
            <a:off x="1074550" y="1242785"/>
            <a:ext cx="6994898" cy="1983075"/>
          </a:xfrm>
          <a:prstGeom prst="rect">
            <a:avLst/>
          </a:prstGeom>
          <a:noFill/>
          <a:ln>
            <a:noFill/>
          </a:ln>
        </p:spPr>
      </p:pic>
      <p:pic>
        <p:nvPicPr>
          <p:cNvPr id="237" name="Google Shape;237;p26"/>
          <p:cNvPicPr preferRelativeResize="0"/>
          <p:nvPr/>
        </p:nvPicPr>
        <p:blipFill>
          <a:blip r:embed="rId4">
            <a:alphaModFix/>
          </a:blip>
          <a:stretch>
            <a:fillRect/>
          </a:stretch>
        </p:blipFill>
        <p:spPr>
          <a:xfrm>
            <a:off x="1120700" y="3194400"/>
            <a:ext cx="6902602" cy="1676875"/>
          </a:xfrm>
          <a:prstGeom prst="rect">
            <a:avLst/>
          </a:prstGeom>
          <a:noFill/>
          <a:ln>
            <a:noFill/>
          </a:ln>
        </p:spPr>
      </p:pic>
      <p:pic>
        <p:nvPicPr>
          <p:cNvPr descr="d(x_i, x') \propto \sum_{k \in F}(x_{i,k}-x'_k)^2" id="238" name="Google Shape;238;p26"/>
          <p:cNvPicPr preferRelativeResize="0"/>
          <p:nvPr/>
        </p:nvPicPr>
        <p:blipFill>
          <a:blip r:embed="rId5">
            <a:alphaModFix/>
          </a:blip>
          <a:stretch>
            <a:fillRect/>
          </a:stretch>
        </p:blipFill>
        <p:spPr>
          <a:xfrm>
            <a:off x="5362650" y="215150"/>
            <a:ext cx="3350800" cy="692350"/>
          </a:xfrm>
          <a:prstGeom prst="rect">
            <a:avLst/>
          </a:prstGeom>
          <a:noFill/>
          <a:ln>
            <a:noFill/>
          </a:ln>
        </p:spPr>
      </p:pic>
      <p:sp>
        <p:nvSpPr>
          <p:cNvPr id="239" name="Google Shape;239;p26"/>
          <p:cNvSpPr/>
          <p:nvPr/>
        </p:nvSpPr>
        <p:spPr>
          <a:xfrm>
            <a:off x="5362650" y="1891575"/>
            <a:ext cx="379500" cy="797100"/>
          </a:xfrm>
          <a:prstGeom prst="rect">
            <a:avLst/>
          </a:prstGeom>
          <a:noFill/>
          <a:ln cap="flat" cmpd="sng" w="9525">
            <a:solidFill>
              <a:srgbClr val="BE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5980050" y="1891575"/>
            <a:ext cx="379500" cy="797100"/>
          </a:xfrm>
          <a:prstGeom prst="rect">
            <a:avLst/>
          </a:prstGeom>
          <a:noFill/>
          <a:ln cap="flat" cmpd="sng" w="9525">
            <a:solidFill>
              <a:srgbClr val="BE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5980050" y="3707575"/>
            <a:ext cx="379500" cy="7971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7375600" y="3707575"/>
            <a:ext cx="379500" cy="7971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LSAT</a:t>
            </a:r>
            <a:endParaRPr/>
          </a:p>
        </p:txBody>
      </p:sp>
      <p:pic>
        <p:nvPicPr>
          <p:cNvPr descr="d(x_i, x') = \sum_{k \in F}\frac{|x_{i,k}-x'_k|}{MAD_k}" id="248" name="Google Shape;248;p27"/>
          <p:cNvPicPr preferRelativeResize="0"/>
          <p:nvPr/>
        </p:nvPicPr>
        <p:blipFill>
          <a:blip r:embed="rId3">
            <a:alphaModFix/>
          </a:blip>
          <a:stretch>
            <a:fillRect/>
          </a:stretch>
        </p:blipFill>
        <p:spPr>
          <a:xfrm>
            <a:off x="5228500" y="221525"/>
            <a:ext cx="3341324" cy="913450"/>
          </a:xfrm>
          <a:prstGeom prst="rect">
            <a:avLst/>
          </a:prstGeom>
          <a:noFill/>
          <a:ln>
            <a:noFill/>
          </a:ln>
        </p:spPr>
      </p:pic>
      <p:pic>
        <p:nvPicPr>
          <p:cNvPr id="249" name="Google Shape;249;p27"/>
          <p:cNvPicPr preferRelativeResize="0"/>
          <p:nvPr/>
        </p:nvPicPr>
        <p:blipFill>
          <a:blip r:embed="rId4">
            <a:alphaModFix/>
          </a:blip>
          <a:stretch>
            <a:fillRect/>
          </a:stretch>
        </p:blipFill>
        <p:spPr>
          <a:xfrm>
            <a:off x="646300" y="1621025"/>
            <a:ext cx="7851402" cy="198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a:t>
            </a:r>
            <a:r>
              <a:rPr lang="en"/>
              <a:t> Results: Discussion</a:t>
            </a:r>
            <a:endParaRPr/>
          </a:p>
        </p:txBody>
      </p:sp>
      <p:sp>
        <p:nvSpPr>
          <p:cNvPr id="255" name="Google Shape;2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Realistic (or achievable) counterfactual values</a:t>
            </a:r>
            <a:endParaRPr/>
          </a:p>
          <a:p>
            <a:pPr indent="-317500" lvl="1" marL="914400" rtl="0" algn="l">
              <a:spcBef>
                <a:spcPts val="0"/>
              </a:spcBef>
              <a:spcAft>
                <a:spcPts val="0"/>
              </a:spcAft>
              <a:buSzPts val="1400"/>
              <a:buChar char="○"/>
            </a:pPr>
            <a:r>
              <a:rPr lang="en"/>
              <a:t>Clipping and Clamping</a:t>
            </a:r>
            <a:endParaRPr/>
          </a:p>
          <a:p>
            <a:pPr indent="-342900" lvl="0" marL="457200" rtl="0" algn="l">
              <a:spcBef>
                <a:spcPts val="0"/>
              </a:spcBef>
              <a:spcAft>
                <a:spcPts val="0"/>
              </a:spcAft>
              <a:buSzPts val="1800"/>
              <a:buChar char="●"/>
            </a:pPr>
            <a:r>
              <a:rPr lang="en"/>
              <a:t>Counterfactual Targets</a:t>
            </a:r>
            <a:endParaRPr/>
          </a:p>
          <a:p>
            <a:pPr indent="-317500" lvl="1" marL="914400" rtl="0" algn="l">
              <a:spcBef>
                <a:spcPts val="0"/>
              </a:spcBef>
              <a:spcAft>
                <a:spcPts val="0"/>
              </a:spcAft>
              <a:buSzPts val="1400"/>
              <a:buChar char="○"/>
            </a:pPr>
            <a:r>
              <a:rPr lang="en"/>
              <a:t>LSAT: Avg. Grade 0</a:t>
            </a:r>
            <a:endParaRPr/>
          </a:p>
          <a:p>
            <a:pPr indent="-317500" lvl="2" marL="1371600" rtl="0" algn="l">
              <a:spcBef>
                <a:spcPts val="0"/>
              </a:spcBef>
              <a:spcAft>
                <a:spcPts val="0"/>
              </a:spcAft>
              <a:buSzPts val="1400"/>
              <a:buChar char="■"/>
            </a:pPr>
            <a:r>
              <a:rPr lang="en"/>
              <a:t>Students would want to know how to improve their average grade</a:t>
            </a:r>
            <a:endParaRPr/>
          </a:p>
          <a:p>
            <a:pPr indent="-317500" lvl="1" marL="914400" rtl="0" algn="l">
              <a:spcBef>
                <a:spcPts val="0"/>
              </a:spcBef>
              <a:spcAft>
                <a:spcPts val="0"/>
              </a:spcAft>
              <a:buSzPts val="1400"/>
              <a:buChar char="○"/>
            </a:pPr>
            <a:r>
              <a:rPr lang="en"/>
              <a:t>PIMA: Risk Score of 0.5</a:t>
            </a:r>
            <a:endParaRPr/>
          </a:p>
          <a:p>
            <a:pPr indent="-317500" lvl="2" marL="1371600" rtl="0" algn="l">
              <a:spcBef>
                <a:spcPts val="0"/>
              </a:spcBef>
              <a:spcAft>
                <a:spcPts val="0"/>
              </a:spcAft>
              <a:buSzPts val="1400"/>
              <a:buChar char="■"/>
            </a:pPr>
            <a:r>
              <a:rPr lang="en"/>
              <a:t>Patients would want to know how to achieve a lower risk score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Explanations and The GDPR</a:t>
            </a:r>
            <a:endParaRPr/>
          </a:p>
        </p:txBody>
      </p:sp>
      <p:sp>
        <p:nvSpPr>
          <p:cNvPr id="261" name="Google Shape;261;p29"/>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263" name="Google Shape;263;p29"/>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264" name="Google Shape;264;p29"/>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265" name="Google Shape;265;p29"/>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266" name="Google Shape;266;p29"/>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29"/>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268" name="Google Shape;268;p29"/>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txBox="1"/>
          <p:nvPr/>
        </p:nvSpPr>
        <p:spPr>
          <a:xfrm>
            <a:off x="5403675" y="1509750"/>
            <a:ext cx="3312000" cy="1693200"/>
          </a:xfrm>
          <a:prstGeom prst="rect">
            <a:avLst/>
          </a:prstGeom>
          <a:solidFill>
            <a:srgbClr val="F4CCCC"/>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Does not require opening the “black box” to explain the internal logic of decision-making systems</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Does not explicitly define requirements for explanations of automated decision-making </a:t>
            </a:r>
            <a:endParaRPr>
              <a:solidFill>
                <a:schemeClr val="dk2"/>
              </a:solidFill>
            </a:endParaRPr>
          </a:p>
        </p:txBody>
      </p:sp>
      <p:sp>
        <p:nvSpPr>
          <p:cNvPr id="270" name="Google Shape;270;p29"/>
          <p:cNvSpPr txBox="1"/>
          <p:nvPr/>
        </p:nvSpPr>
        <p:spPr>
          <a:xfrm>
            <a:off x="361275" y="1197100"/>
            <a:ext cx="3530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GDPR Requirements: Recital 71</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Implement suitable safeguards against automated decision-making</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Include specific information to the data subject and the right to obtain human intervention</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To express their point of view</a:t>
            </a:r>
            <a:br>
              <a:rPr lang="en">
                <a:solidFill>
                  <a:schemeClr val="dk2"/>
                </a:solidFill>
              </a:rPr>
            </a:b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To challenge the decision</a:t>
            </a:r>
            <a:br>
              <a:rPr lang="en">
                <a:solidFill>
                  <a:schemeClr val="dk2"/>
                </a:solidFill>
              </a:rPr>
            </a:b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To obtain an </a:t>
            </a:r>
            <a:r>
              <a:rPr i="1" lang="en">
                <a:solidFill>
                  <a:schemeClr val="dk2"/>
                </a:solidFill>
              </a:rPr>
              <a:t>explanation</a:t>
            </a:r>
            <a:r>
              <a:rPr lang="en">
                <a:solidFill>
                  <a:schemeClr val="dk2"/>
                </a:solidFill>
              </a:rPr>
              <a:t> of the decision reached after such assessment</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71" name="Google Shape;271;p29"/>
          <p:cNvSpPr/>
          <p:nvPr/>
        </p:nvSpPr>
        <p:spPr>
          <a:xfrm rot="375443">
            <a:off x="3905234" y="2530631"/>
            <a:ext cx="1345950" cy="731436"/>
          </a:xfrm>
          <a:custGeom>
            <a:rect b="b" l="l" r="r" t="t"/>
            <a:pathLst>
              <a:path extrusionOk="0" h="29238" w="29238">
                <a:moveTo>
                  <a:pt x="29238" y="0"/>
                </a:moveTo>
                <a:cubicBezTo>
                  <a:pt x="28703" y="3387"/>
                  <a:pt x="29179" y="16937"/>
                  <a:pt x="26029" y="20324"/>
                </a:cubicBezTo>
                <a:cubicBezTo>
                  <a:pt x="22879" y="23711"/>
                  <a:pt x="14678" y="18838"/>
                  <a:pt x="10340" y="20324"/>
                </a:cubicBezTo>
                <a:cubicBezTo>
                  <a:pt x="6002" y="21810"/>
                  <a:pt x="1723" y="27752"/>
                  <a:pt x="0" y="29238"/>
                </a:cubicBezTo>
              </a:path>
            </a:pathLst>
          </a:custGeom>
          <a:noFill/>
          <a:ln cap="flat" cmpd="sng" w="19050">
            <a:solidFill>
              <a:srgbClr val="595959"/>
            </a:solidFill>
            <a:prstDash val="solid"/>
            <a:round/>
            <a:headEnd len="med" w="med" type="none"/>
            <a:tailEnd len="med" w="med" type="none"/>
          </a:ln>
        </p:spPr>
      </p:sp>
      <p:sp>
        <p:nvSpPr>
          <p:cNvPr id="272" name="Google Shape;272;p29"/>
          <p:cNvSpPr/>
          <p:nvPr/>
        </p:nvSpPr>
        <p:spPr>
          <a:xfrm rot="-10085574">
            <a:off x="5257287" y="2580777"/>
            <a:ext cx="95965" cy="82430"/>
          </a:xfrm>
          <a:prstGeom prst="rtTriangl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000"/>
                                        <p:tgtEl>
                                          <p:spTgt spid="2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Effect filter="fade" transition="in">
                                      <p:cBhvr>
                                        <p:cTn dur="1000"/>
                                        <p:tgtEl>
                                          <p:spTgt spid="2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Effect filter="fade" transition="in">
                                      <p:cBhvr>
                                        <p:cTn dur="1000"/>
                                        <p:tgtEl>
                                          <p:spTgt spid="2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Counterfactual Explanations and The GDPR</a:t>
            </a:r>
            <a:endParaRPr/>
          </a:p>
          <a:p>
            <a:pPr indent="0" lvl="0" marL="0" rtl="0" algn="l">
              <a:spcBef>
                <a:spcPts val="0"/>
              </a:spcBef>
              <a:spcAft>
                <a:spcPts val="0"/>
              </a:spcAft>
              <a:buNone/>
            </a:pPr>
            <a:r>
              <a:t/>
            </a:r>
            <a:endParaRPr/>
          </a:p>
        </p:txBody>
      </p:sp>
      <p:sp>
        <p:nvSpPr>
          <p:cNvPr id="278" name="Google Shape;278;p30"/>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280" name="Google Shape;280;p30"/>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281" name="Google Shape;281;p30"/>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282" name="Google Shape;282;p30"/>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283" name="Google Shape;283;p30"/>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0"/>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285" name="Google Shape;285;p30"/>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txBox="1"/>
          <p:nvPr/>
        </p:nvSpPr>
        <p:spPr>
          <a:xfrm>
            <a:off x="445825" y="1065025"/>
            <a:ext cx="7595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Legislators wanted to clarify that some type of explanation can voluntarily be offered after a decision has been made</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Many aims for explanations are feasible</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Emphasis of GDPR is on protections and rights for individuals</a:t>
            </a:r>
            <a:br>
              <a:rPr lang="en">
                <a:solidFill>
                  <a:schemeClr val="dk2"/>
                </a:solidFill>
              </a:rPr>
            </a:b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500"/>
              <a:t>Advantages of Counterfactual Explanations </a:t>
            </a:r>
            <a:endParaRPr sz="2500"/>
          </a:p>
          <a:p>
            <a:pPr indent="0" lvl="0" marL="0" rtl="0" algn="l">
              <a:spcBef>
                <a:spcPts val="0"/>
              </a:spcBef>
              <a:spcAft>
                <a:spcPts val="0"/>
              </a:spcAft>
              <a:buSzPts val="1100"/>
              <a:buNone/>
            </a:pPr>
            <a:r>
              <a:t/>
            </a:r>
            <a:endParaRPr sz="2720">
              <a:solidFill>
                <a:srgbClr val="660000"/>
              </a:solidFill>
              <a:latin typeface="Inter Medium"/>
              <a:ea typeface="Inter Medium"/>
              <a:cs typeface="Inter Medium"/>
              <a:sym typeface="Inter Medium"/>
            </a:endParaRPr>
          </a:p>
          <a:p>
            <a:pPr indent="0" lvl="0" marL="0" rtl="0" algn="l">
              <a:spcBef>
                <a:spcPts val="0"/>
              </a:spcBef>
              <a:spcAft>
                <a:spcPts val="0"/>
              </a:spcAft>
              <a:buSzPts val="990"/>
              <a:buNone/>
            </a:pPr>
            <a:r>
              <a:t/>
            </a:r>
            <a:endParaRPr sz="2720">
              <a:solidFill>
                <a:srgbClr val="660000"/>
              </a:solidFill>
              <a:latin typeface="Inter Medium"/>
              <a:ea typeface="Inter Medium"/>
              <a:cs typeface="Inter Medium"/>
              <a:sym typeface="Inter Medium"/>
            </a:endParaRPr>
          </a:p>
        </p:txBody>
      </p:sp>
      <p:sp>
        <p:nvSpPr>
          <p:cNvPr id="292" name="Google Shape;292;p31"/>
          <p:cNvSpPr txBox="1"/>
          <p:nvPr>
            <p:ph idx="1" type="body"/>
          </p:nvPr>
        </p:nvSpPr>
        <p:spPr>
          <a:xfrm>
            <a:off x="311700" y="1152475"/>
            <a:ext cx="73248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Bypass explaining the </a:t>
            </a:r>
            <a:r>
              <a:rPr i="1" lang="en" sz="1600"/>
              <a:t>internal workings</a:t>
            </a:r>
            <a:r>
              <a:rPr lang="en" sz="1600"/>
              <a:t> of complex machine learning system</a:t>
            </a:r>
            <a:br>
              <a:rPr lang="en" sz="1600"/>
            </a:br>
            <a:endParaRPr sz="1600"/>
          </a:p>
          <a:p>
            <a:pPr indent="-330200" lvl="0" marL="457200" rtl="0" algn="l">
              <a:spcBef>
                <a:spcPts val="0"/>
              </a:spcBef>
              <a:spcAft>
                <a:spcPts val="0"/>
              </a:spcAft>
              <a:buSzPts val="1600"/>
              <a:buChar char="●"/>
            </a:pPr>
            <a:r>
              <a:rPr lang="en" sz="1600"/>
              <a:t>Simple to compute and convey</a:t>
            </a:r>
            <a:br>
              <a:rPr lang="en" sz="1600"/>
            </a:br>
            <a:endParaRPr sz="1600"/>
          </a:p>
          <a:p>
            <a:pPr indent="-330200" lvl="0" marL="457200" rtl="0" algn="l">
              <a:spcBef>
                <a:spcPts val="0"/>
              </a:spcBef>
              <a:spcAft>
                <a:spcPts val="0"/>
              </a:spcAft>
              <a:buSzPts val="1600"/>
              <a:buChar char="●"/>
            </a:pPr>
            <a:r>
              <a:rPr lang="en" sz="1600"/>
              <a:t>Provide information that is both easily digestible and practically useful </a:t>
            </a:r>
            <a:endParaRPr sz="1600"/>
          </a:p>
          <a:p>
            <a:pPr indent="-330200" lvl="1" marL="914400" rtl="0" algn="l">
              <a:spcBef>
                <a:spcPts val="0"/>
              </a:spcBef>
              <a:spcAft>
                <a:spcPts val="0"/>
              </a:spcAft>
              <a:buSzPts val="1600"/>
              <a:buChar char="○"/>
            </a:pPr>
            <a:r>
              <a:rPr lang="en" sz="1600"/>
              <a:t>Understanding the reasons for a decision</a:t>
            </a:r>
            <a:endParaRPr sz="1600"/>
          </a:p>
          <a:p>
            <a:pPr indent="-330200" lvl="1" marL="914400" rtl="0" algn="l">
              <a:spcBef>
                <a:spcPts val="0"/>
              </a:spcBef>
              <a:spcAft>
                <a:spcPts val="0"/>
              </a:spcAft>
              <a:buSzPts val="1600"/>
              <a:buChar char="○"/>
            </a:pPr>
            <a:r>
              <a:rPr lang="en" sz="1600"/>
              <a:t>Contesting decisions</a:t>
            </a:r>
            <a:endParaRPr sz="1600"/>
          </a:p>
          <a:p>
            <a:pPr indent="-330200" lvl="1" marL="914400" rtl="0" algn="l">
              <a:spcBef>
                <a:spcPts val="0"/>
              </a:spcBef>
              <a:spcAft>
                <a:spcPts val="0"/>
              </a:spcAft>
              <a:buSzPts val="1600"/>
              <a:buChar char="○"/>
            </a:pPr>
            <a:r>
              <a:rPr lang="en" sz="1600"/>
              <a:t>Altering future behaviour to receive a preferred outcome</a:t>
            </a:r>
            <a:br>
              <a:rPr lang="en" sz="1600"/>
            </a:br>
            <a:endParaRPr sz="1600"/>
          </a:p>
          <a:p>
            <a:pPr indent="0" lvl="0" marL="2286000" rtl="0" algn="l">
              <a:spcBef>
                <a:spcPts val="1200"/>
              </a:spcBef>
              <a:spcAft>
                <a:spcPts val="1200"/>
              </a:spcAft>
              <a:buNone/>
            </a:pPr>
            <a:r>
              <a:t/>
            </a:r>
            <a:endParaRPr sz="1400">
              <a:latin typeface="Inter"/>
              <a:ea typeface="Inter"/>
              <a:cs typeface="Inter"/>
              <a:sym typeface="Inter"/>
            </a:endParaRPr>
          </a:p>
        </p:txBody>
      </p:sp>
      <p:sp>
        <p:nvSpPr>
          <p:cNvPr id="293" name="Google Shape;293;p31"/>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295" name="Google Shape;295;p31"/>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296" name="Google Shape;296;p31"/>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297" name="Google Shape;297;p31"/>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298" name="Google Shape;298;p31"/>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31"/>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00" name="Google Shape;300;p31"/>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txBox="1"/>
          <p:nvPr/>
        </p:nvSpPr>
        <p:spPr>
          <a:xfrm>
            <a:off x="480250" y="3947675"/>
            <a:ext cx="7578300" cy="6465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595959"/>
                </a:solidFill>
              </a:rPr>
              <a:t>Possible mechanism to meet the explicit requirements and background aims of the GDPR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0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1000"/>
                                        <p:tgtEl>
                                          <p:spTgt spid="2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1000"/>
                                        <p:tgtEl>
                                          <p:spTgt spid="2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1000"/>
                                        <p:tgtEl>
                                          <p:spTgt spid="2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1000"/>
                                        <p:tgtEl>
                                          <p:spTgt spid="2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1000"/>
                                        <p:tgtEl>
                                          <p:spTgt spid="2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O</a:t>
            </a:r>
            <a:r>
              <a:rPr lang="en"/>
              <a:t>utline</a:t>
            </a:r>
            <a:endParaRPr/>
          </a:p>
        </p:txBody>
      </p:sp>
      <p:sp>
        <p:nvSpPr>
          <p:cNvPr id="77" name="Google Shape;77;p1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Summary of contribution </a:t>
            </a:r>
            <a:endParaRPr/>
          </a:p>
          <a:p>
            <a:pPr indent="-342900" lvl="0" marL="457200" rtl="0" algn="l">
              <a:spcBef>
                <a:spcPts val="0"/>
              </a:spcBef>
              <a:spcAft>
                <a:spcPts val="0"/>
              </a:spcAft>
              <a:buSzPts val="1800"/>
              <a:buChar char="●"/>
            </a:pPr>
            <a:r>
              <a:rPr lang="en"/>
              <a:t>Related work </a:t>
            </a:r>
            <a:endParaRPr/>
          </a:p>
          <a:p>
            <a:pPr indent="-342900" lvl="0" marL="457200" rtl="0" algn="l">
              <a:spcBef>
                <a:spcPts val="0"/>
              </a:spcBef>
              <a:spcAft>
                <a:spcPts val="0"/>
              </a:spcAft>
              <a:buSzPts val="1800"/>
              <a:buChar char="●"/>
            </a:pPr>
            <a:r>
              <a:rPr lang="en"/>
              <a:t>Preliminaries and background </a:t>
            </a:r>
            <a:endParaRPr/>
          </a:p>
          <a:p>
            <a:pPr indent="-342900" lvl="0" marL="457200" rtl="0" algn="l">
              <a:spcBef>
                <a:spcPts val="0"/>
              </a:spcBef>
              <a:spcAft>
                <a:spcPts val="0"/>
              </a:spcAft>
              <a:buSzPts val="1800"/>
              <a:buChar char="●"/>
            </a:pPr>
            <a:r>
              <a:rPr lang="en"/>
              <a:t>Approach </a:t>
            </a:r>
            <a:endParaRPr/>
          </a:p>
          <a:p>
            <a:pPr indent="-342900" lvl="0" marL="457200" rtl="0" algn="l">
              <a:spcBef>
                <a:spcPts val="0"/>
              </a:spcBef>
              <a:spcAft>
                <a:spcPts val="0"/>
              </a:spcAft>
              <a:buSzPts val="1800"/>
              <a:buChar char="●"/>
            </a:pPr>
            <a:r>
              <a:rPr lang="en"/>
              <a:t>Key Results</a:t>
            </a:r>
            <a:endParaRPr/>
          </a:p>
          <a:p>
            <a:pPr indent="-317500" lvl="1" marL="914400" rtl="0" algn="l">
              <a:spcBef>
                <a:spcPts val="0"/>
              </a:spcBef>
              <a:spcAft>
                <a:spcPts val="0"/>
              </a:spcAft>
              <a:buSzPts val="1400"/>
              <a:buChar char="○"/>
            </a:pPr>
            <a:r>
              <a:rPr lang="en"/>
              <a:t>Experimental </a:t>
            </a:r>
            <a:endParaRPr/>
          </a:p>
          <a:p>
            <a:pPr indent="-317500" lvl="1" marL="914400" rtl="0" algn="l">
              <a:spcBef>
                <a:spcPts val="0"/>
              </a:spcBef>
              <a:spcAft>
                <a:spcPts val="0"/>
              </a:spcAft>
              <a:buSzPts val="1400"/>
              <a:buChar char="○"/>
            </a:pPr>
            <a:r>
              <a:rPr lang="en"/>
              <a:t>Empirical</a:t>
            </a:r>
            <a:endParaRPr/>
          </a:p>
          <a:p>
            <a:pPr indent="-342900" lvl="0" marL="457200" rtl="0" algn="l">
              <a:spcBef>
                <a:spcPts val="0"/>
              </a:spcBef>
              <a:spcAft>
                <a:spcPts val="0"/>
              </a:spcAft>
              <a:buSzPts val="1800"/>
              <a:buChar char="●"/>
            </a:pPr>
            <a:r>
              <a:rPr lang="en"/>
              <a:t>Conclusion</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Possibilities with the Right of Access</a:t>
            </a:r>
            <a:endParaRPr/>
          </a:p>
        </p:txBody>
      </p:sp>
      <p:sp>
        <p:nvSpPr>
          <p:cNvPr id="307" name="Google Shape;307;p32"/>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309" name="Google Shape;309;p32"/>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310" name="Google Shape;310;p32"/>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311" name="Google Shape;311;p32"/>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312" name="Google Shape;312;p32"/>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 name="Google Shape;313;p32"/>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14" name="Google Shape;314;p32"/>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434300" y="124875"/>
            <a:ext cx="1187700" cy="787500"/>
          </a:xfrm>
          <a:prstGeom prst="wedgeRoundRectCallout">
            <a:avLst>
              <a:gd fmla="val -20833" name="adj1"/>
              <a:gd fmla="val 62500"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Explanations to </a:t>
            </a:r>
            <a:r>
              <a:rPr b="1" i="1" lang="en" sz="1100"/>
              <a:t>understand</a:t>
            </a:r>
            <a:r>
              <a:rPr lang="en" sz="1100"/>
              <a:t> decisions</a:t>
            </a:r>
            <a:endParaRPr sz="1100"/>
          </a:p>
        </p:txBody>
      </p:sp>
      <p:sp>
        <p:nvSpPr>
          <p:cNvPr id="316" name="Google Shape;316;p32"/>
          <p:cNvSpPr txBox="1"/>
          <p:nvPr/>
        </p:nvSpPr>
        <p:spPr>
          <a:xfrm>
            <a:off x="388025" y="1173050"/>
            <a:ext cx="7179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Art 15.</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Confirm whether or not personal data used</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Provide information available after a decision has been made</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Avoid disclosing personal data of other data subjects</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Balance interest of the subject and controller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Potential to contravene trade secrets or intellectual property rights</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1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10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1000"/>
                                        <p:tgtEl>
                                          <p:spTgt spid="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animEffect filter="fade" transition="in">
                                      <p:cBhvr>
                                        <p:cTn dur="1000"/>
                                        <p:tgtEl>
                                          <p:spTgt spid="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animEffect filter="fade" transition="in">
                                      <p:cBhvr>
                                        <p:cTn dur="1000"/>
                                        <p:tgtEl>
                                          <p:spTgt spid="3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animEffect filter="fade" transition="in">
                                      <p:cBhvr>
                                        <p:cTn dur="1000"/>
                                        <p:tgtEl>
                                          <p:spTgt spid="3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6" st="6"/>
                                            </p:txEl>
                                          </p:spTgt>
                                        </p:tgtEl>
                                        <p:attrNameLst>
                                          <p:attrName>style.visibility</p:attrName>
                                        </p:attrNameLst>
                                      </p:cBhvr>
                                      <p:to>
                                        <p:strVal val="visible"/>
                                      </p:to>
                                    </p:set>
                                    <p:animEffect filter="fade" transition="in">
                                      <p:cBhvr>
                                        <p:cTn dur="1000"/>
                                        <p:tgtEl>
                                          <p:spTgt spid="3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Possibilities with the Right of Access</a:t>
            </a:r>
            <a:endParaRPr/>
          </a:p>
        </p:txBody>
      </p:sp>
      <p:sp>
        <p:nvSpPr>
          <p:cNvPr id="322" name="Google Shape;322;p33"/>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324" name="Google Shape;324;p33"/>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325" name="Google Shape;325;p33"/>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326" name="Google Shape;326;p33"/>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327" name="Google Shape;327;p33"/>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33"/>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29" name="Google Shape;329;p33"/>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7434300" y="124875"/>
            <a:ext cx="1187700" cy="787500"/>
          </a:xfrm>
          <a:prstGeom prst="wedgeRoundRectCallout">
            <a:avLst>
              <a:gd fmla="val -20833" name="adj1"/>
              <a:gd fmla="val 62500"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Explanations to </a:t>
            </a:r>
            <a:r>
              <a:rPr b="1" i="1" lang="en" sz="1100"/>
              <a:t>understand</a:t>
            </a:r>
            <a:r>
              <a:rPr lang="en" sz="1100"/>
              <a:t> decisions</a:t>
            </a:r>
            <a:endParaRPr sz="1100"/>
          </a:p>
        </p:txBody>
      </p:sp>
      <p:sp>
        <p:nvSpPr>
          <p:cNvPr id="331" name="Google Shape;331;p33"/>
          <p:cNvSpPr txBox="1"/>
          <p:nvPr/>
        </p:nvSpPr>
        <p:spPr>
          <a:xfrm>
            <a:off x="686225" y="1730875"/>
            <a:ext cx="7672500" cy="1908600"/>
          </a:xfrm>
          <a:prstGeom prst="rect">
            <a:avLst/>
          </a:prstGeom>
          <a:solidFill>
            <a:srgbClr val="F4CCCC">
              <a:alpha val="345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Counterfactuals</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Data of other data subjects or detailed information about the algorithm does not needs to be disclosed</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Disclose only the influence of select external facts and variables on a specific decision</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Less likely to infringe on trade secrets or privacy</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1000"/>
                                        <p:tgtEl>
                                          <p:spTgt spid="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1000"/>
                                        <p:tgtEl>
                                          <p:spTgt spid="3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animEffect filter="fade" transition="in">
                                      <p:cBhvr>
                                        <p:cTn dur="1000"/>
                                        <p:tgtEl>
                                          <p:spTgt spid="3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animEffect filter="fade" transition="in">
                                      <p:cBhvr>
                                        <p:cTn dur="1000"/>
                                        <p:tgtEl>
                                          <p:spTgt spid="3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animEffect filter="fade" transition="in">
                                      <p:cBhvr>
                                        <p:cTn dur="1000"/>
                                        <p:tgtEl>
                                          <p:spTgt spid="3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Through Counterfactuals</a:t>
            </a:r>
            <a:endParaRPr/>
          </a:p>
        </p:txBody>
      </p:sp>
      <p:sp>
        <p:nvSpPr>
          <p:cNvPr id="337" name="Google Shape;337;p34"/>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339" name="Google Shape;339;p34"/>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340" name="Google Shape;340;p34"/>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341" name="Google Shape;341;p34"/>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342" name="Google Shape;342;p34"/>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34"/>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44" name="Google Shape;344;p34"/>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7434300" y="124875"/>
            <a:ext cx="1187700" cy="787500"/>
          </a:xfrm>
          <a:prstGeom prst="wedgeRoundRectCallout">
            <a:avLst>
              <a:gd fmla="val -20833" name="adj1"/>
              <a:gd fmla="val 62500" name="adj2"/>
              <a:gd fmla="val 0" name="adj3"/>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Explanations to </a:t>
            </a:r>
            <a:r>
              <a:rPr b="1" i="1" lang="en" sz="1100"/>
              <a:t>understand</a:t>
            </a:r>
            <a:r>
              <a:rPr lang="en" sz="1100"/>
              <a:t> decisions</a:t>
            </a:r>
            <a:endParaRPr sz="1100"/>
          </a:p>
        </p:txBody>
      </p:sp>
      <p:sp>
        <p:nvSpPr>
          <p:cNvPr id="346" name="Google Shape;346;p34"/>
          <p:cNvSpPr txBox="1"/>
          <p:nvPr/>
        </p:nvSpPr>
        <p:spPr>
          <a:xfrm>
            <a:off x="462350" y="1213625"/>
            <a:ext cx="759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Art 12(1)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Requires information to be conveyed in a “concise, transparent, intelligible and easily accessible form”</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CFEs align with this requirement by providing simple “if-then” statements </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CFEs provide greater insight into the data subject’s personal situation as opposed to an overview tailored to a general audience</a:t>
            </a:r>
            <a:endParaRPr>
              <a:solidFill>
                <a:schemeClr val="dk2"/>
              </a:solidFill>
            </a:endParaRPr>
          </a:p>
        </p:txBody>
      </p:sp>
      <p:sp>
        <p:nvSpPr>
          <p:cNvPr id="347" name="Google Shape;347;p34"/>
          <p:cNvSpPr txBox="1"/>
          <p:nvPr/>
        </p:nvSpPr>
        <p:spPr>
          <a:xfrm>
            <a:off x="600825" y="3723475"/>
            <a:ext cx="7502100" cy="369300"/>
          </a:xfrm>
          <a:prstGeom prst="rect">
            <a:avLst/>
          </a:prstGeom>
          <a:solidFill>
            <a:srgbClr val="F4CCCC">
              <a:alpha val="34590"/>
            </a:srgbClr>
          </a:solid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200">
                <a:solidFill>
                  <a:schemeClr val="dk2"/>
                </a:solidFill>
              </a:rPr>
              <a:t>Minimally burdensome and disruptive technique to understand the rationale of specific decisions</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Legal Information Gaps on Contesting Decisions</a:t>
            </a:r>
            <a:endParaRPr/>
          </a:p>
        </p:txBody>
      </p:sp>
      <p:sp>
        <p:nvSpPr>
          <p:cNvPr id="353" name="Google Shape;353;p35"/>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355" name="Google Shape;355;p35"/>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356" name="Google Shape;356;p35"/>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357" name="Google Shape;357;p35"/>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358" name="Google Shape;358;p35"/>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5"/>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60" name="Google Shape;360;p35"/>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txBox="1"/>
          <p:nvPr/>
        </p:nvSpPr>
        <p:spPr>
          <a:xfrm>
            <a:off x="490725" y="1241150"/>
            <a:ext cx="7612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Art. 16</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Data subject has the right to correct inaccurate data used to make a decision, but does not need to be informed of which data the decision depended</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Art. 22</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Data subjects do not need to be informed of their right </a:t>
            </a:r>
            <a:r>
              <a:rPr i="1" lang="en">
                <a:solidFill>
                  <a:schemeClr val="dk2"/>
                </a:solidFill>
              </a:rPr>
              <a:t>not</a:t>
            </a:r>
            <a:r>
              <a:rPr lang="en">
                <a:solidFill>
                  <a:schemeClr val="dk2"/>
                </a:solidFill>
              </a:rPr>
              <a:t> to be subject to an automated decision</a:t>
            </a:r>
            <a:br>
              <a:rPr lang="en">
                <a:solidFill>
                  <a:schemeClr val="dk2"/>
                </a:solidFill>
              </a:rPr>
            </a:b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0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0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000"/>
                                        <p:tgtEl>
                                          <p:spTgt spid="3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Contesting Through Counterfactuals</a:t>
            </a:r>
            <a:endParaRPr/>
          </a:p>
        </p:txBody>
      </p:sp>
      <p:sp>
        <p:nvSpPr>
          <p:cNvPr id="367" name="Google Shape;367;p36"/>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369" name="Google Shape;369;p36"/>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370" name="Google Shape;370;p36"/>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371" name="Google Shape;371;p36"/>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372" name="Google Shape;372;p36"/>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36"/>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74" name="Google Shape;374;p36"/>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txBox="1"/>
          <p:nvPr/>
        </p:nvSpPr>
        <p:spPr>
          <a:xfrm>
            <a:off x="490725" y="1161825"/>
            <a:ext cx="7612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Lead to greater protection for the data subject than currently envisioned by the GDPR</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Align with Article 29 Working Party</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Understanding decisions + knowing legal basis is essential for contesting decisions</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Reduce burden on data subject</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Understand most influential data (instead of vetting all collected data)</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Compact way to convey dependencies</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0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0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1000"/>
                                        <p:tgtEl>
                                          <p:spTgt spid="3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1000"/>
                                        <p:tgtEl>
                                          <p:spTgt spid="3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Effect filter="fade" transition="in">
                                      <p:cBhvr>
                                        <p:cTn dur="1000"/>
                                        <p:tgtEl>
                                          <p:spTgt spid="3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Explanations to Alter Future Decisions</a:t>
            </a:r>
            <a:endParaRPr/>
          </a:p>
        </p:txBody>
      </p:sp>
      <p:sp>
        <p:nvSpPr>
          <p:cNvPr id="381" name="Google Shape;381;p37"/>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383" name="Google Shape;383;p37"/>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384" name="Google Shape;384;p37"/>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385" name="Google Shape;385;p37"/>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386" name="Google Shape;386;p37"/>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37"/>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388" name="Google Shape;388;p37"/>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p:cNvSpPr txBox="1"/>
          <p:nvPr/>
        </p:nvSpPr>
        <p:spPr>
          <a:xfrm>
            <a:off x="421050" y="1032000"/>
            <a:ext cx="7645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GDPR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Explanations not explicitly mentioned as a guide to altering behavior to receive a desired automated decision </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Article 29 Working Party</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Provide suggestions on how to improve habits and receive better outcome</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Counterfactual explanations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Can address the impact of changes to more than one variable on a model’s output at the same time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Can be used in a contractual agreement between data controllers and data subjects </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10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10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10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1000"/>
                                        <p:tgtEl>
                                          <p:spTgt spid="3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1000"/>
                                        <p:tgtEl>
                                          <p:spTgt spid="3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5" st="5"/>
                                            </p:txEl>
                                          </p:spTgt>
                                        </p:tgtEl>
                                        <p:attrNameLst>
                                          <p:attrName>style.visibility</p:attrName>
                                        </p:attrNameLst>
                                      </p:cBhvr>
                                      <p:to>
                                        <p:strVal val="visible"/>
                                      </p:to>
                                    </p:set>
                                    <p:animEffect filter="fade" transition="in">
                                      <p:cBhvr>
                                        <p:cTn dur="1000"/>
                                        <p:tgtEl>
                                          <p:spTgt spid="3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6" st="6"/>
                                            </p:txEl>
                                          </p:spTgt>
                                        </p:tgtEl>
                                        <p:attrNameLst>
                                          <p:attrName>style.visibility</p:attrName>
                                        </p:attrNameLst>
                                      </p:cBhvr>
                                      <p:to>
                                        <p:strVal val="visible"/>
                                      </p:to>
                                    </p:set>
                                    <p:animEffect filter="fade" transition="in">
                                      <p:cBhvr>
                                        <p:cTn dur="1000"/>
                                        <p:tgtEl>
                                          <p:spTgt spid="3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7" st="7"/>
                                            </p:txEl>
                                          </p:spTgt>
                                        </p:tgtEl>
                                        <p:attrNameLst>
                                          <p:attrName>style.visibility</p:attrName>
                                        </p:attrNameLst>
                                      </p:cBhvr>
                                      <p:to>
                                        <p:strVal val="visible"/>
                                      </p:to>
                                    </p:set>
                                    <p:animEffect filter="fade" transition="in">
                                      <p:cBhvr>
                                        <p:cTn dur="1000"/>
                                        <p:tgtEl>
                                          <p:spTgt spid="3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395" name="Google Shape;39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Who do these explanations serve?</a:t>
            </a:r>
            <a:endParaRPr/>
          </a:p>
          <a:p>
            <a:pPr indent="-317500" lvl="1" marL="914400" rtl="0" algn="l">
              <a:spcBef>
                <a:spcPts val="0"/>
              </a:spcBef>
              <a:spcAft>
                <a:spcPts val="0"/>
              </a:spcAft>
              <a:buSzPts val="1400"/>
              <a:buChar char="○"/>
            </a:pPr>
            <a:r>
              <a:rPr lang="en"/>
              <a:t>Developers, Data subjects, and Lawmakers</a:t>
            </a:r>
            <a:endParaRPr/>
          </a:p>
          <a:p>
            <a:pPr indent="-342900" lvl="0" marL="457200" rtl="0" algn="l">
              <a:spcBef>
                <a:spcPts val="0"/>
              </a:spcBef>
              <a:spcAft>
                <a:spcPts val="0"/>
              </a:spcAft>
              <a:buSzPts val="1800"/>
              <a:buChar char="●"/>
            </a:pPr>
            <a:r>
              <a:rPr lang="en"/>
              <a:t>Do you think they are misinterpreted?</a:t>
            </a:r>
            <a:endParaRPr/>
          </a:p>
          <a:p>
            <a:pPr indent="-317500" lvl="1" marL="914400" rtl="0" algn="l">
              <a:spcBef>
                <a:spcPts val="0"/>
              </a:spcBef>
              <a:spcAft>
                <a:spcPts val="0"/>
              </a:spcAft>
              <a:buSzPts val="1400"/>
              <a:buChar char="○"/>
            </a:pPr>
            <a:r>
              <a:rPr lang="en"/>
              <a:t>Causality</a:t>
            </a:r>
            <a:endParaRPr/>
          </a:p>
          <a:p>
            <a:pPr indent="-317500" lvl="1" marL="914400" rtl="0" algn="l">
              <a:spcBef>
                <a:spcPts val="0"/>
              </a:spcBef>
              <a:spcAft>
                <a:spcPts val="0"/>
              </a:spcAft>
              <a:buSzPts val="1400"/>
              <a:buChar char="○"/>
            </a:pPr>
            <a:r>
              <a:rPr lang="en"/>
              <a:t>Optimizing for sparsity may not reflect reality</a:t>
            </a:r>
            <a:endParaRPr/>
          </a:p>
          <a:p>
            <a:pPr indent="-342900" lvl="0" marL="457200" rtl="0" algn="l">
              <a:spcBef>
                <a:spcPts val="0"/>
              </a:spcBef>
              <a:spcAft>
                <a:spcPts val="0"/>
              </a:spcAft>
              <a:buSzPts val="1800"/>
              <a:buChar char="●"/>
            </a:pPr>
            <a:r>
              <a:rPr lang="en"/>
              <a:t>Priors and desired outcomes</a:t>
            </a:r>
            <a:endParaRPr/>
          </a:p>
        </p:txBody>
      </p:sp>
      <p:pic>
        <p:nvPicPr>
          <p:cNvPr id="396" name="Google Shape;396;p38"/>
          <p:cNvPicPr preferRelativeResize="0"/>
          <p:nvPr/>
        </p:nvPicPr>
        <p:blipFill>
          <a:blip r:embed="rId3">
            <a:alphaModFix/>
          </a:blip>
          <a:stretch>
            <a:fillRect/>
          </a:stretch>
        </p:blipFill>
        <p:spPr>
          <a:xfrm>
            <a:off x="5576950" y="1472850"/>
            <a:ext cx="2988552" cy="2197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idx="1" type="body"/>
          </p:nvPr>
        </p:nvSpPr>
        <p:spPr>
          <a:xfrm>
            <a:off x="4502250" y="1281188"/>
            <a:ext cx="39672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4 key problems</a:t>
            </a:r>
            <a:endParaRPr/>
          </a:p>
          <a:p>
            <a:pPr indent="-317500" lvl="0" marL="914400" rtl="0" algn="l">
              <a:spcBef>
                <a:spcPts val="1200"/>
              </a:spcBef>
              <a:spcAft>
                <a:spcPts val="0"/>
              </a:spcAft>
              <a:buSzPts val="1400"/>
              <a:buAutoNum type="arabicPeriod"/>
            </a:pPr>
            <a:r>
              <a:rPr lang="en" sz="1400"/>
              <a:t>Not legally binding</a:t>
            </a:r>
            <a:endParaRPr sz="1400"/>
          </a:p>
          <a:p>
            <a:pPr indent="-317500" lvl="0" marL="914400" rtl="0" algn="l">
              <a:spcBef>
                <a:spcPts val="0"/>
              </a:spcBef>
              <a:spcAft>
                <a:spcPts val="0"/>
              </a:spcAft>
              <a:buSzPts val="1400"/>
              <a:buAutoNum type="arabicPeriod"/>
            </a:pPr>
            <a:r>
              <a:rPr lang="en" sz="1400"/>
              <a:t>Only applicable in limited cases</a:t>
            </a:r>
            <a:endParaRPr sz="1400"/>
          </a:p>
          <a:p>
            <a:pPr indent="-317500" lvl="0" marL="914400" rtl="0" algn="l">
              <a:spcBef>
                <a:spcPts val="0"/>
              </a:spcBef>
              <a:spcAft>
                <a:spcPts val="0"/>
              </a:spcAft>
              <a:buSzPts val="1400"/>
              <a:buAutoNum type="arabicPeriod"/>
            </a:pPr>
            <a:r>
              <a:rPr lang="en" sz="1400"/>
              <a:t>Explainability is technically very challenging</a:t>
            </a:r>
            <a:endParaRPr sz="1400"/>
          </a:p>
          <a:p>
            <a:pPr indent="-317500" lvl="0" marL="914400" rtl="0" algn="l">
              <a:spcBef>
                <a:spcPts val="0"/>
              </a:spcBef>
              <a:spcAft>
                <a:spcPts val="0"/>
              </a:spcAft>
              <a:buSzPts val="1400"/>
              <a:buAutoNum type="arabicPeriod"/>
            </a:pPr>
            <a:r>
              <a:rPr lang="en" sz="1400"/>
              <a:t>Competing interests of data controllers, subjects, etc</a:t>
            </a:r>
            <a:endParaRPr sz="1400">
              <a:solidFill>
                <a:srgbClr val="000000"/>
              </a:solidFill>
            </a:endParaRPr>
          </a:p>
          <a:p>
            <a:pPr indent="0" lvl="0" marL="2286000" rtl="0" algn="l">
              <a:spcBef>
                <a:spcPts val="1200"/>
              </a:spcBef>
              <a:spcAft>
                <a:spcPts val="1200"/>
              </a:spcAft>
              <a:buNone/>
            </a:pPr>
            <a:r>
              <a:t/>
            </a:r>
            <a:endParaRPr sz="1400"/>
          </a:p>
        </p:txBody>
      </p:sp>
      <p:sp>
        <p:nvSpPr>
          <p:cNvPr id="83" name="Google Shape;8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solidFill>
                  <a:srgbClr val="660000"/>
                </a:solidFill>
              </a:rPr>
              <a:t>I</a:t>
            </a:r>
            <a:r>
              <a:rPr lang="en" sz="2720"/>
              <a:t>ntroduction + Motivation</a:t>
            </a:r>
            <a:endParaRPr sz="2720"/>
          </a:p>
        </p:txBody>
      </p:sp>
      <p:sp>
        <p:nvSpPr>
          <p:cNvPr id="84" name="Google Shape;84;p15"/>
          <p:cNvSpPr txBox="1"/>
          <p:nvPr>
            <p:ph idx="1" type="body"/>
          </p:nvPr>
        </p:nvSpPr>
        <p:spPr>
          <a:xfrm>
            <a:off x="311700" y="1152475"/>
            <a:ext cx="39405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EU General Data Protection Regulation (2018) </a:t>
            </a:r>
            <a:endParaRPr/>
          </a:p>
          <a:p>
            <a:pPr indent="-300354" lvl="0" marL="914400" rtl="0" algn="l">
              <a:lnSpc>
                <a:spcPct val="115000"/>
              </a:lnSpc>
              <a:spcBef>
                <a:spcPts val="1000"/>
              </a:spcBef>
              <a:spcAft>
                <a:spcPts val="0"/>
              </a:spcAft>
              <a:buSzPct val="73856"/>
              <a:buChar char="●"/>
            </a:pPr>
            <a:r>
              <a:rPr lang="en"/>
              <a:t>“the toughest privacy and security law in the world”</a:t>
            </a:r>
            <a:endParaRPr/>
          </a:p>
          <a:p>
            <a:pPr indent="-300354" lvl="0" marL="914400" rtl="0" algn="l">
              <a:lnSpc>
                <a:spcPct val="115000"/>
              </a:lnSpc>
              <a:spcBef>
                <a:spcPts val="0"/>
              </a:spcBef>
              <a:spcAft>
                <a:spcPts val="0"/>
              </a:spcAft>
              <a:buSzPct val="73856"/>
              <a:buChar char="●"/>
            </a:pPr>
            <a:r>
              <a:rPr lang="en"/>
              <a:t>Article 13-14, regarding automated decision-making: “meaningful information about the logic involved”</a:t>
            </a:r>
            <a:endParaRPr/>
          </a:p>
          <a:p>
            <a:pPr indent="-300354" lvl="0" marL="914400" rtl="0" algn="l">
              <a:lnSpc>
                <a:spcPct val="115000"/>
              </a:lnSpc>
              <a:spcBef>
                <a:spcPts val="0"/>
              </a:spcBef>
              <a:spcAft>
                <a:spcPts val="0"/>
              </a:spcAft>
              <a:buSzPct val="73856"/>
              <a:buChar char="●"/>
            </a:pPr>
            <a:r>
              <a:rPr lang="en"/>
              <a:t>Recital 71: “the right to obtain an explanation of the decision reached and to challenge the decision”</a:t>
            </a:r>
            <a:endParaRPr/>
          </a:p>
          <a:p>
            <a:pPr indent="0" lvl="0" marL="2286000" rtl="0" algn="l">
              <a:spcBef>
                <a:spcPts val="1200"/>
              </a:spcBef>
              <a:spcAft>
                <a:spcPts val="1200"/>
              </a:spcAft>
              <a:buNone/>
            </a:pPr>
            <a:r>
              <a:t/>
            </a:r>
            <a:endParaRPr sz="1400"/>
          </a:p>
        </p:txBody>
      </p:sp>
      <p:sp>
        <p:nvSpPr>
          <p:cNvPr id="85" name="Google Shape;85;p15"/>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87" name="Google Shape;87;p15"/>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88" name="Google Shape;88;p15"/>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89" name="Google Shape;89;p15"/>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90" name="Google Shape;90;p15"/>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5"/>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92" name="Google Shape;92;p15"/>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5"/>
          <p:cNvCxnSpPr/>
          <p:nvPr/>
        </p:nvCxnSpPr>
        <p:spPr>
          <a:xfrm>
            <a:off x="4502250" y="825075"/>
            <a:ext cx="17700" cy="3610200"/>
          </a:xfrm>
          <a:prstGeom prst="straightConnector1">
            <a:avLst/>
          </a:prstGeom>
          <a:noFill/>
          <a:ln cap="flat" cmpd="sng" w="19050">
            <a:solidFill>
              <a:schemeClr val="dk2"/>
            </a:solidFill>
            <a:prstDash val="solid"/>
            <a:round/>
            <a:headEnd len="med" w="med" type="none"/>
            <a:tailEnd len="med" w="med" type="none"/>
          </a:ln>
        </p:spPr>
      </p:cxnSp>
      <p:sp>
        <p:nvSpPr>
          <p:cNvPr id="94" name="Google Shape;94;p15"/>
          <p:cNvSpPr/>
          <p:nvPr/>
        </p:nvSpPr>
        <p:spPr>
          <a:xfrm rot="5400000">
            <a:off x="4389300" y="2445150"/>
            <a:ext cx="365400" cy="253200"/>
          </a:xfrm>
          <a:prstGeom prst="triangle">
            <a:avLst>
              <a:gd fmla="val 50000" name="adj"/>
            </a:avLst>
          </a:prstGeom>
          <a:solidFill>
            <a:schemeClr val="lt1"/>
          </a:solidFill>
          <a:ln cap="flat" cmpd="sng" w="19050">
            <a:solidFill>
              <a:srgbClr val="BE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660000"/>
                </a:solidFill>
              </a:rPr>
              <a:t>U</a:t>
            </a:r>
            <a:r>
              <a:rPr lang="en"/>
              <a:t>nconditional Counterfactual Explanations</a:t>
            </a:r>
            <a:endParaRPr/>
          </a:p>
        </p:txBody>
      </p:sp>
      <p:sp>
        <p:nvSpPr>
          <p:cNvPr id="100" name="Google Shape;100;p16"/>
          <p:cNvSpPr txBox="1"/>
          <p:nvPr>
            <p:ph idx="1" type="body"/>
          </p:nvPr>
        </p:nvSpPr>
        <p:spPr>
          <a:xfrm>
            <a:off x="311700" y="1152475"/>
            <a:ext cx="655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Authors propose</a:t>
            </a:r>
            <a:endParaRPr/>
          </a:p>
          <a:p>
            <a:pPr indent="-317500" lvl="0" marL="457200" rtl="0" algn="l">
              <a:spcBef>
                <a:spcPts val="1200"/>
              </a:spcBef>
              <a:spcAft>
                <a:spcPts val="0"/>
              </a:spcAft>
              <a:buSzPts val="1400"/>
              <a:buChar char="●"/>
            </a:pPr>
            <a:r>
              <a:rPr lang="en"/>
              <a:t>3 aims for explanations</a:t>
            </a:r>
            <a:endParaRPr/>
          </a:p>
          <a:p>
            <a:pPr indent="-298450" lvl="1" marL="914400" rtl="0" algn="l">
              <a:spcBef>
                <a:spcPts val="0"/>
              </a:spcBef>
              <a:spcAft>
                <a:spcPts val="0"/>
              </a:spcAft>
              <a:buSzPts val="1100"/>
              <a:buChar char="●"/>
            </a:pPr>
            <a:r>
              <a:rPr lang="en"/>
              <a:t>Inform and help the subject understand “why”</a:t>
            </a:r>
            <a:endParaRPr/>
          </a:p>
          <a:p>
            <a:pPr indent="-298450" lvl="1" marL="914400" rtl="0" algn="l">
              <a:spcBef>
                <a:spcPts val="0"/>
              </a:spcBef>
              <a:spcAft>
                <a:spcPts val="0"/>
              </a:spcAft>
              <a:buSzPts val="1100"/>
              <a:buChar char="●"/>
            </a:pPr>
            <a:r>
              <a:rPr lang="en"/>
              <a:t>Provide grounds to contest decisions</a:t>
            </a:r>
            <a:endParaRPr/>
          </a:p>
          <a:p>
            <a:pPr indent="-298450" lvl="1" marL="914400" rtl="0" algn="l">
              <a:spcBef>
                <a:spcPts val="0"/>
              </a:spcBef>
              <a:spcAft>
                <a:spcPts val="0"/>
              </a:spcAft>
              <a:buSzPts val="1100"/>
              <a:buChar char="●"/>
            </a:pPr>
            <a:r>
              <a:rPr lang="en"/>
              <a:t>Understand options for recourse</a:t>
            </a:r>
            <a:endParaRPr/>
          </a:p>
          <a:p>
            <a:pPr indent="-317500" lvl="0" marL="457200" rtl="0" algn="l">
              <a:spcBef>
                <a:spcPts val="0"/>
              </a:spcBef>
              <a:spcAft>
                <a:spcPts val="0"/>
              </a:spcAft>
              <a:buSzPts val="1400"/>
              <a:buChar char="●"/>
            </a:pPr>
            <a:r>
              <a:rPr lang="en"/>
              <a:t>CFEs</a:t>
            </a:r>
            <a:endParaRPr/>
          </a:p>
          <a:p>
            <a:pPr indent="-298450" lvl="1" marL="914400" rtl="0" algn="l">
              <a:spcBef>
                <a:spcPts val="0"/>
              </a:spcBef>
              <a:spcAft>
                <a:spcPts val="0"/>
              </a:spcAft>
              <a:buSzPts val="1100"/>
              <a:buChar char="●"/>
            </a:pPr>
            <a:r>
              <a:rPr lang="en"/>
              <a:t>Fulfill the above goals</a:t>
            </a:r>
            <a:endParaRPr/>
          </a:p>
          <a:p>
            <a:pPr indent="-298450" lvl="1" marL="914400" rtl="0" algn="l">
              <a:spcBef>
                <a:spcPts val="0"/>
              </a:spcBef>
              <a:spcAft>
                <a:spcPts val="0"/>
              </a:spcAft>
              <a:buSzPts val="1100"/>
              <a:buChar char="●"/>
            </a:pPr>
            <a:r>
              <a:rPr lang="en"/>
              <a:t>Overcome challenges w.r.t. current interpretability work</a:t>
            </a:r>
            <a:endParaRPr/>
          </a:p>
          <a:p>
            <a:pPr indent="-298450" lvl="1" marL="914400" rtl="0" algn="l">
              <a:spcBef>
                <a:spcPts val="0"/>
              </a:spcBef>
              <a:spcAft>
                <a:spcPts val="0"/>
              </a:spcAft>
              <a:buSzPts val="1100"/>
              <a:buChar char="●"/>
            </a:pPr>
            <a:r>
              <a:rPr lang="en"/>
              <a:t>Can bridge the gap between interests of data subjects and data controllers</a:t>
            </a:r>
            <a:endParaRPr/>
          </a:p>
        </p:txBody>
      </p:sp>
      <p:sp>
        <p:nvSpPr>
          <p:cNvPr id="101" name="Google Shape;101;p16"/>
          <p:cNvSpPr/>
          <p:nvPr/>
        </p:nvSpPr>
        <p:spPr>
          <a:xfrm>
            <a:off x="6633075" y="1854400"/>
            <a:ext cx="1524300" cy="971700"/>
          </a:xfrm>
          <a:prstGeom prst="rect">
            <a:avLst/>
          </a:prstGeom>
          <a:solidFill>
            <a:srgbClr val="F4CCCC">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a:off x="6797925" y="2032450"/>
            <a:ext cx="119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 you buy this?</a:t>
            </a:r>
            <a:endParaRPr/>
          </a:p>
        </p:txBody>
      </p:sp>
      <p:sp>
        <p:nvSpPr>
          <p:cNvPr id="103" name="Google Shape;103;p16"/>
          <p:cNvSpPr/>
          <p:nvPr/>
        </p:nvSpPr>
        <p:spPr>
          <a:xfrm>
            <a:off x="6908525" y="2736675"/>
            <a:ext cx="730950" cy="730950"/>
          </a:xfrm>
          <a:custGeom>
            <a:rect b="b" l="l" r="r" t="t"/>
            <a:pathLst>
              <a:path extrusionOk="0" h="29238" w="29238">
                <a:moveTo>
                  <a:pt x="29238" y="0"/>
                </a:moveTo>
                <a:cubicBezTo>
                  <a:pt x="28703" y="3387"/>
                  <a:pt x="29179" y="16937"/>
                  <a:pt x="26029" y="20324"/>
                </a:cubicBezTo>
                <a:cubicBezTo>
                  <a:pt x="22879" y="23711"/>
                  <a:pt x="14678" y="18838"/>
                  <a:pt x="10340" y="20324"/>
                </a:cubicBezTo>
                <a:cubicBezTo>
                  <a:pt x="6002" y="21810"/>
                  <a:pt x="1723" y="27752"/>
                  <a:pt x="0" y="29238"/>
                </a:cubicBezTo>
              </a:path>
            </a:pathLst>
          </a:custGeom>
          <a:noFill/>
          <a:ln cap="flat" cmpd="sng" w="19050">
            <a:solidFill>
              <a:schemeClr val="dk2"/>
            </a:solidFill>
            <a:prstDash val="solid"/>
            <a:round/>
            <a:headEnd len="med" w="med" type="none"/>
            <a:tailEnd len="med" w="med" type="none"/>
          </a:ln>
        </p:spPr>
      </p:sp>
      <p:sp>
        <p:nvSpPr>
          <p:cNvPr id="104" name="Google Shape;104;p16"/>
          <p:cNvSpPr/>
          <p:nvPr/>
        </p:nvSpPr>
        <p:spPr>
          <a:xfrm>
            <a:off x="6868475" y="3418600"/>
            <a:ext cx="95700" cy="82500"/>
          </a:xfrm>
          <a:prstGeom prst="rtTriangl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07" name="Google Shape;107;p16"/>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08" name="Google Shape;108;p16"/>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09" name="Google Shape;109;p16"/>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10" name="Google Shape;110;p16"/>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6"/>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112" name="Google Shape;112;p16"/>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p:nvPr/>
        </p:nvSpPr>
        <p:spPr>
          <a:xfrm>
            <a:off x="1239075" y="2290950"/>
            <a:ext cx="2736600" cy="845700"/>
          </a:xfrm>
          <a:prstGeom prst="rect">
            <a:avLst/>
          </a:prstGeom>
          <a:solidFill>
            <a:srgbClr val="F4CCCC">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4832400" y="1152475"/>
            <a:ext cx="3731100" cy="2691300"/>
          </a:xfrm>
          <a:prstGeom prst="rect">
            <a:avLst/>
          </a:prstGeom>
          <a:solidFill>
            <a:srgbClr val="F4CCCC">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660000"/>
                </a:solidFill>
              </a:rPr>
              <a:t>U</a:t>
            </a:r>
            <a:r>
              <a:rPr lang="en"/>
              <a:t>nconditional Counterfactual Explanations</a:t>
            </a:r>
            <a:endParaRPr/>
          </a:p>
          <a:p>
            <a:pPr indent="0" lvl="0" marL="0" rtl="0" algn="l">
              <a:spcBef>
                <a:spcPts val="0"/>
              </a:spcBef>
              <a:spcAft>
                <a:spcPts val="0"/>
              </a:spcAft>
              <a:buNone/>
            </a:pPr>
            <a:r>
              <a:t/>
            </a:r>
            <a:endParaRPr/>
          </a:p>
        </p:txBody>
      </p:sp>
      <p:sp>
        <p:nvSpPr>
          <p:cNvPr id="120" name="Google Shape;120;p17"/>
          <p:cNvSpPr txBox="1"/>
          <p:nvPr>
            <p:ph idx="2" type="body"/>
          </p:nvPr>
        </p:nvSpPr>
        <p:spPr>
          <a:xfrm>
            <a:off x="4969725" y="1267525"/>
            <a:ext cx="3398700" cy="24612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  </a:t>
            </a:r>
            <a:r>
              <a:rPr lang="en" sz="1800"/>
              <a:t>Notes:</a:t>
            </a:r>
            <a:endParaRPr sz="1800"/>
          </a:p>
          <a:p>
            <a:pPr indent="-311150" lvl="1" marL="685800" rtl="0" algn="l">
              <a:spcBef>
                <a:spcPts val="1200"/>
              </a:spcBef>
              <a:spcAft>
                <a:spcPts val="0"/>
              </a:spcAft>
              <a:buSzPts val="1300"/>
              <a:buChar char="●"/>
            </a:pPr>
            <a:r>
              <a:rPr lang="en" sz="1400"/>
              <a:t>No one </a:t>
            </a:r>
            <a:r>
              <a:rPr b="1" lang="en" sz="1400"/>
              <a:t>unique</a:t>
            </a:r>
            <a:r>
              <a:rPr lang="en" sz="1400"/>
              <a:t> CF</a:t>
            </a:r>
            <a:endParaRPr sz="1400"/>
          </a:p>
          <a:p>
            <a:pPr indent="-311150" lvl="1" marL="685800" rtl="0" algn="l">
              <a:spcBef>
                <a:spcPts val="0"/>
              </a:spcBef>
              <a:spcAft>
                <a:spcPts val="0"/>
              </a:spcAft>
              <a:buSzPts val="1300"/>
              <a:buChar char="●"/>
            </a:pPr>
            <a:r>
              <a:rPr lang="en" sz="1400"/>
              <a:t>Need to consider </a:t>
            </a:r>
            <a:r>
              <a:rPr b="1" lang="en" sz="1400"/>
              <a:t>actionability</a:t>
            </a:r>
            <a:r>
              <a:rPr lang="en" sz="1400"/>
              <a:t> (mutability of variables)</a:t>
            </a:r>
            <a:endParaRPr sz="1400"/>
          </a:p>
          <a:p>
            <a:pPr indent="-311150" lvl="1" marL="685800" rtl="0" algn="l">
              <a:spcBef>
                <a:spcPts val="0"/>
              </a:spcBef>
              <a:spcAft>
                <a:spcPts val="0"/>
              </a:spcAft>
              <a:buSzPts val="1300"/>
              <a:buChar char="●"/>
            </a:pPr>
            <a:r>
              <a:rPr lang="en" sz="1400"/>
              <a:t>Providing </a:t>
            </a:r>
            <a:r>
              <a:rPr b="1" lang="en" sz="1400"/>
              <a:t>several</a:t>
            </a:r>
            <a:r>
              <a:rPr lang="en" sz="1400"/>
              <a:t> </a:t>
            </a:r>
            <a:r>
              <a:rPr b="1" lang="en" sz="1400"/>
              <a:t>diverse</a:t>
            </a:r>
            <a:r>
              <a:rPr lang="en" sz="1400"/>
              <a:t> CFEs may be more useful than simply the closest/shortest one</a:t>
            </a:r>
            <a:endParaRPr sz="1400"/>
          </a:p>
          <a:p>
            <a:pPr indent="0" lvl="0" marL="0" rtl="0" algn="l">
              <a:spcBef>
                <a:spcPts val="1200"/>
              </a:spcBef>
              <a:spcAft>
                <a:spcPts val="1200"/>
              </a:spcAft>
              <a:buNone/>
            </a:pPr>
            <a:r>
              <a:t/>
            </a:r>
            <a:endParaRPr/>
          </a:p>
        </p:txBody>
      </p:sp>
      <p:sp>
        <p:nvSpPr>
          <p:cNvPr id="121" name="Google Shape;121;p17"/>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23" name="Google Shape;123;p17"/>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24" name="Google Shape;124;p17"/>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25" name="Google Shape;125;p17"/>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26" name="Google Shape;126;p17"/>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7"/>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128" name="Google Shape;128;p17"/>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800"/>
              <a:t>Definition:</a:t>
            </a:r>
            <a:endParaRPr sz="1800"/>
          </a:p>
          <a:p>
            <a:pPr indent="-298450" lvl="1" marL="914400" rtl="0" algn="l">
              <a:spcBef>
                <a:spcPts val="0"/>
              </a:spcBef>
              <a:spcAft>
                <a:spcPts val="0"/>
              </a:spcAft>
              <a:buSzPts val="1100"/>
              <a:buChar char="●"/>
            </a:pPr>
            <a:r>
              <a:rPr lang="en" sz="1400"/>
              <a:t>A statement of how the world would have to be different for a desirable outcome to occur</a:t>
            </a:r>
            <a:endParaRPr sz="1400"/>
          </a:p>
          <a:p>
            <a:pPr indent="-298450" lvl="1" marL="914400" rtl="0" algn="l">
              <a:spcBef>
                <a:spcPts val="0"/>
              </a:spcBef>
              <a:spcAft>
                <a:spcPts val="0"/>
              </a:spcAft>
              <a:buSzPts val="1100"/>
              <a:buChar char="●"/>
            </a:pPr>
            <a:r>
              <a:rPr b="1" lang="en" sz="1400"/>
              <a:t>Because</a:t>
            </a:r>
            <a:r>
              <a:rPr lang="en" sz="1400"/>
              <a:t> of features </a:t>
            </a:r>
            <a:r>
              <a:rPr lang="en" sz="1400">
                <a:latin typeface="Times New Roman"/>
                <a:ea typeface="Times New Roman"/>
                <a:cs typeface="Times New Roman"/>
                <a:sym typeface="Times New Roman"/>
              </a:rPr>
              <a:t>{</a:t>
            </a:r>
            <a:r>
              <a:rPr i="1" lang="en" sz="1400">
                <a:latin typeface="Times New Roman"/>
                <a:ea typeface="Times New Roman"/>
                <a:cs typeface="Times New Roman"/>
                <a:sym typeface="Times New Roman"/>
              </a:rPr>
              <a:t>x</a:t>
            </a:r>
            <a:r>
              <a:rPr baseline="-25000" lang="en" sz="1400">
                <a:latin typeface="Times New Roman"/>
                <a:ea typeface="Times New Roman"/>
                <a:cs typeface="Times New Roman"/>
                <a:sym typeface="Times New Roman"/>
              </a:rPr>
              <a:t>1</a:t>
            </a:r>
            <a:r>
              <a:rPr lang="en" sz="1400">
                <a:latin typeface="Times New Roman"/>
                <a:ea typeface="Times New Roman"/>
                <a:cs typeface="Times New Roman"/>
                <a:sym typeface="Times New Roman"/>
              </a:rPr>
              <a:t>, </a:t>
            </a:r>
            <a:r>
              <a:rPr i="1" lang="en" sz="1400">
                <a:latin typeface="Times New Roman"/>
                <a:ea typeface="Times New Roman"/>
                <a:cs typeface="Times New Roman"/>
                <a:sym typeface="Times New Roman"/>
              </a:rPr>
              <a:t>x</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a:t>
            </a:r>
            <a:r>
              <a:rPr lang="en" sz="1400"/>
              <a:t> </a:t>
            </a:r>
            <a:r>
              <a:rPr i="1" lang="en" sz="1400">
                <a:latin typeface="Times New Roman"/>
                <a:ea typeface="Times New Roman"/>
                <a:cs typeface="Times New Roman"/>
                <a:sym typeface="Times New Roman"/>
              </a:rPr>
              <a:t>x</a:t>
            </a:r>
            <a:r>
              <a:rPr lang="en" sz="1400"/>
              <a:t>’s outcome was label </a:t>
            </a:r>
            <a:r>
              <a:rPr i="1" lang="en" sz="1400">
                <a:latin typeface="Times New Roman"/>
                <a:ea typeface="Times New Roman"/>
                <a:cs typeface="Times New Roman"/>
                <a:sym typeface="Times New Roman"/>
              </a:rPr>
              <a:t>y</a:t>
            </a:r>
            <a:r>
              <a:rPr baseline="-25000" lang="en" sz="1400">
                <a:latin typeface="Times New Roman"/>
                <a:ea typeface="Times New Roman"/>
                <a:cs typeface="Times New Roman"/>
                <a:sym typeface="Times New Roman"/>
              </a:rPr>
              <a:t>1</a:t>
            </a:r>
            <a:r>
              <a:rPr lang="en" sz="1400"/>
              <a:t>       </a:t>
            </a:r>
            <a:endParaRPr sz="1400"/>
          </a:p>
          <a:p>
            <a:pPr indent="-298450" lvl="1" marL="914400" rtl="0" algn="l">
              <a:spcBef>
                <a:spcPts val="0"/>
              </a:spcBef>
              <a:spcAft>
                <a:spcPts val="0"/>
              </a:spcAft>
              <a:buSzPts val="1100"/>
              <a:buChar char="●"/>
            </a:pPr>
            <a:r>
              <a:rPr b="1" lang="en" sz="1400"/>
              <a:t>If</a:t>
            </a:r>
            <a:r>
              <a:rPr lang="en" sz="1400"/>
              <a:t> </a:t>
            </a:r>
            <a:r>
              <a:rPr i="1" lang="en" sz="1400">
                <a:latin typeface="Times New Roman"/>
                <a:ea typeface="Times New Roman"/>
                <a:cs typeface="Times New Roman"/>
                <a:sym typeface="Times New Roman"/>
              </a:rPr>
              <a:t>x =</a:t>
            </a:r>
            <a:r>
              <a:rPr lang="en" sz="1400">
                <a:latin typeface="Times New Roman"/>
                <a:ea typeface="Times New Roman"/>
                <a:cs typeface="Times New Roman"/>
                <a:sym typeface="Times New Roman"/>
              </a:rPr>
              <a:t> {</a:t>
            </a:r>
            <a:r>
              <a:rPr i="1" lang="en" sz="1400">
                <a:latin typeface="Times New Roman"/>
                <a:ea typeface="Times New Roman"/>
                <a:cs typeface="Times New Roman"/>
                <a:sym typeface="Times New Roman"/>
              </a:rPr>
              <a:t>x</a:t>
            </a:r>
            <a:r>
              <a:rPr baseline="-25000" lang="en" sz="1400">
                <a:latin typeface="Times New Roman"/>
                <a:ea typeface="Times New Roman"/>
                <a:cs typeface="Times New Roman"/>
                <a:sym typeface="Times New Roman"/>
              </a:rPr>
              <a:t>1</a:t>
            </a:r>
            <a:r>
              <a:rPr lang="en" sz="1400">
                <a:latin typeface="Times New Roman"/>
                <a:ea typeface="Times New Roman"/>
                <a:cs typeface="Times New Roman"/>
                <a:sym typeface="Times New Roman"/>
              </a:rPr>
              <a:t> + δ</a:t>
            </a:r>
            <a:r>
              <a:rPr baseline="-25000" lang="en" sz="1400">
                <a:latin typeface="Times New Roman"/>
                <a:ea typeface="Times New Roman"/>
                <a:cs typeface="Times New Roman"/>
                <a:sym typeface="Times New Roman"/>
              </a:rPr>
              <a:t>1</a:t>
            </a:r>
            <a:r>
              <a:rPr lang="en" sz="1400"/>
              <a:t>, </a:t>
            </a:r>
            <a:r>
              <a:rPr i="1" lang="en" sz="1400">
                <a:latin typeface="Times New Roman"/>
                <a:ea typeface="Times New Roman"/>
                <a:cs typeface="Times New Roman"/>
                <a:sym typeface="Times New Roman"/>
              </a:rPr>
              <a:t>x</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 + δ</a:t>
            </a:r>
            <a:r>
              <a:rPr baseline="-25000" lang="en" sz="1400">
                <a:latin typeface="Times New Roman"/>
                <a:ea typeface="Times New Roman"/>
                <a:cs typeface="Times New Roman"/>
                <a:sym typeface="Times New Roman"/>
              </a:rPr>
              <a:t>2</a:t>
            </a:r>
            <a:r>
              <a:rPr lang="en" sz="1400">
                <a:latin typeface="Times New Roman"/>
                <a:ea typeface="Times New Roman"/>
                <a:cs typeface="Times New Roman"/>
                <a:sym typeface="Times New Roman"/>
              </a:rPr>
              <a:t>}</a:t>
            </a:r>
            <a:r>
              <a:rPr lang="en" sz="1400"/>
              <a:t>, </a:t>
            </a:r>
            <a:r>
              <a:rPr b="1" lang="en" sz="1400"/>
              <a:t>then</a:t>
            </a:r>
            <a:r>
              <a:rPr lang="en" sz="1400"/>
              <a:t> </a:t>
            </a:r>
            <a:r>
              <a:rPr i="1" lang="en" sz="1400">
                <a:latin typeface="Times New Roman"/>
                <a:ea typeface="Times New Roman"/>
                <a:cs typeface="Times New Roman"/>
                <a:sym typeface="Times New Roman"/>
              </a:rPr>
              <a:t>y</a:t>
            </a:r>
            <a:r>
              <a:rPr baseline="-25000" lang="en" sz="1400">
                <a:latin typeface="Times New Roman"/>
                <a:ea typeface="Times New Roman"/>
                <a:cs typeface="Times New Roman"/>
                <a:sym typeface="Times New Roman"/>
              </a:rPr>
              <a:t>2</a:t>
            </a:r>
            <a:r>
              <a:rPr lang="en" sz="1400"/>
              <a:t>.</a:t>
            </a:r>
            <a:endParaRPr sz="1400"/>
          </a:p>
          <a:p>
            <a:pPr indent="-317500" lvl="0" marL="457200" rtl="0" algn="l">
              <a:spcBef>
                <a:spcPts val="1000"/>
              </a:spcBef>
              <a:spcAft>
                <a:spcPts val="0"/>
              </a:spcAft>
              <a:buSzPts val="1400"/>
              <a:buChar char="●"/>
            </a:pPr>
            <a:r>
              <a:rPr lang="en" sz="1800"/>
              <a:t>Example</a:t>
            </a:r>
            <a:r>
              <a:rPr lang="en" sz="1400"/>
              <a:t>:</a:t>
            </a:r>
            <a:endParaRPr sz="1400"/>
          </a:p>
          <a:p>
            <a:pPr indent="-298450" lvl="1" marL="914400" rtl="0" algn="l">
              <a:spcBef>
                <a:spcPts val="0"/>
              </a:spcBef>
              <a:spcAft>
                <a:spcPts val="0"/>
              </a:spcAft>
              <a:buSzPts val="1100"/>
              <a:buChar char="●"/>
            </a:pPr>
            <a:r>
              <a:rPr lang="en" sz="1400"/>
              <a:t>“You were denied a loan because your annual income was $30000. If your income has been $45000, you would have been offered a loan”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B</a:t>
            </a:r>
            <a:r>
              <a:rPr lang="en"/>
              <a:t>ackground + Related Work</a:t>
            </a:r>
            <a:endParaRPr/>
          </a:p>
        </p:txBody>
      </p:sp>
      <p:sp>
        <p:nvSpPr>
          <p:cNvPr id="135" name="Google Shape;13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Historic context of knowledge</a:t>
            </a:r>
            <a:endParaRPr/>
          </a:p>
          <a:p>
            <a:pPr indent="-317500" lvl="0" marL="457200" rtl="0" algn="l">
              <a:spcBef>
                <a:spcPts val="0"/>
              </a:spcBef>
              <a:spcAft>
                <a:spcPts val="0"/>
              </a:spcAft>
              <a:buSzPts val="1400"/>
              <a:buChar char="●"/>
            </a:pPr>
            <a:r>
              <a:rPr lang="en"/>
              <a:t>Prior explainability work</a:t>
            </a:r>
            <a:endParaRPr/>
          </a:p>
          <a:p>
            <a:pPr indent="-317500" lvl="0" marL="457200" rtl="0" algn="l">
              <a:spcBef>
                <a:spcPts val="0"/>
              </a:spcBef>
              <a:spcAft>
                <a:spcPts val="0"/>
              </a:spcAft>
              <a:buSzPts val="1400"/>
              <a:buChar char="●"/>
            </a:pPr>
            <a:r>
              <a:rPr lang="en"/>
              <a:t>Adversarial examples/perturbations</a:t>
            </a:r>
            <a:endParaRPr/>
          </a:p>
          <a:p>
            <a:pPr indent="-317500" lvl="0" marL="457200" rtl="0" algn="l">
              <a:spcBef>
                <a:spcPts val="0"/>
              </a:spcBef>
              <a:spcAft>
                <a:spcPts val="0"/>
              </a:spcAft>
              <a:buSzPts val="1400"/>
              <a:buChar char="●"/>
            </a:pPr>
            <a:r>
              <a:rPr lang="en"/>
              <a:t>Causality/Fairness</a:t>
            </a:r>
            <a:endParaRPr/>
          </a:p>
        </p:txBody>
      </p:sp>
      <p:sp>
        <p:nvSpPr>
          <p:cNvPr id="136" name="Google Shape;136;p18"/>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38" name="Google Shape;138;p18"/>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39" name="Google Shape;139;p18"/>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40" name="Google Shape;140;p18"/>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41" name="Google Shape;141;p18"/>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8"/>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143" name="Google Shape;143;p18"/>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B</a:t>
            </a:r>
            <a:r>
              <a:rPr lang="en"/>
              <a:t>ackground: Historic Context of Knowledge</a:t>
            </a:r>
            <a:endParaRPr/>
          </a:p>
          <a:p>
            <a:pPr indent="0" lvl="0" marL="0" rtl="0" algn="l">
              <a:spcBef>
                <a:spcPts val="0"/>
              </a:spcBef>
              <a:spcAft>
                <a:spcPts val="0"/>
              </a:spcAft>
              <a:buNone/>
            </a:pPr>
            <a:r>
              <a:t/>
            </a:r>
            <a:endParaRPr/>
          </a:p>
        </p:txBody>
      </p:sp>
      <p:sp>
        <p:nvSpPr>
          <p:cNvPr id="149" name="Google Shape;149;p19"/>
          <p:cNvSpPr txBox="1"/>
          <p:nvPr>
            <p:ph idx="1" type="body"/>
          </p:nvPr>
        </p:nvSpPr>
        <p:spPr>
          <a:xfrm>
            <a:off x="311700" y="1152475"/>
            <a:ext cx="4163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 order to know something, it is not enough to simply </a:t>
            </a:r>
            <a:r>
              <a:rPr b="1" lang="en"/>
              <a:t>believe</a:t>
            </a:r>
            <a:r>
              <a:rPr lang="en"/>
              <a:t> that it is true: rather, you must also have a good </a:t>
            </a:r>
            <a:r>
              <a:rPr b="1" lang="en"/>
              <a:t>reason</a:t>
            </a:r>
            <a:r>
              <a:rPr lang="en"/>
              <a:t> for believing it</a:t>
            </a:r>
            <a:endParaRPr/>
          </a:p>
          <a:p>
            <a:pPr indent="-317500" lvl="0" marL="457200" rtl="0" algn="l">
              <a:spcBef>
                <a:spcPts val="0"/>
              </a:spcBef>
              <a:spcAft>
                <a:spcPts val="0"/>
              </a:spcAft>
              <a:buClr>
                <a:srgbClr val="990000"/>
              </a:buClr>
              <a:buSzPts val="1400"/>
              <a:buChar char="●"/>
            </a:pPr>
            <a:r>
              <a:rPr lang="en">
                <a:solidFill>
                  <a:srgbClr val="990000"/>
                </a:solidFill>
              </a:rPr>
              <a:t>If </a:t>
            </a:r>
            <a:r>
              <a:rPr i="1" lang="en">
                <a:solidFill>
                  <a:srgbClr val="990000"/>
                </a:solidFill>
              </a:rPr>
              <a:t>q</a:t>
            </a:r>
            <a:r>
              <a:rPr lang="en">
                <a:solidFill>
                  <a:srgbClr val="990000"/>
                </a:solidFill>
              </a:rPr>
              <a:t> were false, </a:t>
            </a:r>
            <a:r>
              <a:rPr i="1" lang="en">
                <a:solidFill>
                  <a:srgbClr val="990000"/>
                </a:solidFill>
              </a:rPr>
              <a:t>S</a:t>
            </a:r>
            <a:r>
              <a:rPr lang="en">
                <a:solidFill>
                  <a:srgbClr val="990000"/>
                </a:solidFill>
              </a:rPr>
              <a:t> would not believe </a:t>
            </a:r>
            <a:r>
              <a:rPr i="1" lang="en">
                <a:solidFill>
                  <a:srgbClr val="990000"/>
                </a:solidFill>
              </a:rPr>
              <a:t>p</a:t>
            </a:r>
            <a:endParaRPr>
              <a:solidFill>
                <a:srgbClr val="990000"/>
              </a:solidFill>
            </a:endParaRPr>
          </a:p>
        </p:txBody>
      </p:sp>
      <p:sp>
        <p:nvSpPr>
          <p:cNvPr id="150" name="Google Shape;150;p19"/>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52" name="Google Shape;152;p19"/>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53" name="Google Shape;153;p19"/>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54" name="Google Shape;154;p19"/>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55" name="Google Shape;155;p19"/>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9"/>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157" name="Google Shape;157;p19"/>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4758750" y="1097100"/>
            <a:ext cx="3677700" cy="3116700"/>
          </a:xfrm>
          <a:prstGeom prst="rect">
            <a:avLst/>
          </a:prstGeom>
          <a:solidFill>
            <a:srgbClr val="F4CCCC">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ph idx="4294967295" type="body"/>
          </p:nvPr>
        </p:nvSpPr>
        <p:spPr>
          <a:xfrm>
            <a:off x="4952350" y="1286163"/>
            <a:ext cx="3207000" cy="27972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Note:</a:t>
            </a:r>
            <a:endParaRPr/>
          </a:p>
          <a:p>
            <a:pPr indent="-298450" lvl="0" marL="457200" rtl="0" algn="l">
              <a:spcBef>
                <a:spcPts val="1200"/>
              </a:spcBef>
              <a:spcAft>
                <a:spcPts val="0"/>
              </a:spcAft>
              <a:buSzPts val="1100"/>
              <a:buChar char="●"/>
            </a:pPr>
            <a:r>
              <a:rPr lang="en" sz="1600"/>
              <a:t>This statement only describes </a:t>
            </a:r>
            <a:r>
              <a:rPr i="1" lang="en" sz="1600"/>
              <a:t>S</a:t>
            </a:r>
            <a:r>
              <a:rPr lang="en" sz="1600"/>
              <a:t>’s </a:t>
            </a:r>
            <a:r>
              <a:rPr b="1" lang="en" sz="1600"/>
              <a:t>beliefs</a:t>
            </a:r>
            <a:r>
              <a:rPr lang="en" sz="1600"/>
              <a:t>, which might not reflect reality</a:t>
            </a:r>
            <a:endParaRPr sz="1600"/>
          </a:p>
          <a:p>
            <a:pPr indent="-298450" lvl="0" marL="457200" rtl="0" algn="l">
              <a:spcBef>
                <a:spcPts val="0"/>
              </a:spcBef>
              <a:spcAft>
                <a:spcPts val="0"/>
              </a:spcAft>
              <a:buSzPts val="1100"/>
              <a:buChar char="●"/>
            </a:pPr>
            <a:r>
              <a:rPr lang="en" sz="1600"/>
              <a:t>This statement can be made without knowledge of the </a:t>
            </a:r>
            <a:r>
              <a:rPr b="1" lang="en" sz="1600"/>
              <a:t>causal relationship</a:t>
            </a:r>
            <a:r>
              <a:rPr lang="en" sz="1600"/>
              <a:t> between </a:t>
            </a:r>
            <a:r>
              <a:rPr i="1" lang="en" sz="1600"/>
              <a:t>p</a:t>
            </a:r>
            <a:r>
              <a:rPr lang="en" sz="1600"/>
              <a:t> and </a:t>
            </a:r>
            <a:r>
              <a:rPr i="1" lang="en" sz="1600"/>
              <a:t>q</a:t>
            </a:r>
            <a:endParaRPr i="1" sz="1600"/>
          </a:p>
          <a:p>
            <a:pPr indent="-298450" lvl="0" marL="457200" rtl="0" algn="l">
              <a:spcBef>
                <a:spcPts val="0"/>
              </a:spcBef>
              <a:spcAft>
                <a:spcPts val="0"/>
              </a:spcAft>
              <a:buSzPts val="1100"/>
              <a:buChar char="●"/>
            </a:pPr>
            <a:r>
              <a:rPr lang="en" sz="1600"/>
              <a:t>Q: who is </a:t>
            </a:r>
            <a:r>
              <a:rPr i="1" lang="en" sz="1600"/>
              <a:t>S</a:t>
            </a:r>
            <a:r>
              <a:rPr lang="en" sz="1600"/>
              <a:t>? The user? The model?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B</a:t>
            </a:r>
            <a:r>
              <a:rPr lang="en"/>
              <a:t>ackground: Previous Explanations in AI/ML</a:t>
            </a:r>
            <a:endParaRPr/>
          </a:p>
        </p:txBody>
      </p:sp>
      <p:sp>
        <p:nvSpPr>
          <p:cNvPr id="165" name="Google Shape;16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Previously: providing insight into the internal state of an algorithm, human-understandable approximations of the algorithm</a:t>
            </a:r>
            <a:endParaRPr/>
          </a:p>
          <a:p>
            <a:pPr indent="-317500" lvl="0" marL="457200" rtl="0" algn="l">
              <a:spcBef>
                <a:spcPts val="0"/>
              </a:spcBef>
              <a:spcAft>
                <a:spcPts val="0"/>
              </a:spcAft>
              <a:buSzPts val="1400"/>
              <a:buChar char="●"/>
            </a:pPr>
            <a:r>
              <a:rPr lang="en"/>
              <a:t>Three-way tradeoff between </a:t>
            </a:r>
            <a:endParaRPr/>
          </a:p>
          <a:p>
            <a:pPr indent="-260350" lvl="0" marL="914400" rtl="0" algn="l">
              <a:spcBef>
                <a:spcPts val="0"/>
              </a:spcBef>
              <a:spcAft>
                <a:spcPts val="0"/>
              </a:spcAft>
              <a:buSzPts val="1400"/>
              <a:buAutoNum type="arabicPeriod"/>
            </a:pPr>
            <a:r>
              <a:rPr lang="en" sz="1400"/>
              <a:t>quality of approximation</a:t>
            </a:r>
            <a:endParaRPr sz="1400"/>
          </a:p>
          <a:p>
            <a:pPr indent="-260350" lvl="0" marL="914400" rtl="0" algn="l">
              <a:spcBef>
                <a:spcPts val="0"/>
              </a:spcBef>
              <a:spcAft>
                <a:spcPts val="0"/>
              </a:spcAft>
              <a:buSzPts val="1400"/>
              <a:buAutoNum type="arabicPeriod"/>
            </a:pPr>
            <a:r>
              <a:rPr lang="en" sz="1400"/>
              <a:t>ease of understanding the function</a:t>
            </a:r>
            <a:endParaRPr sz="1400"/>
          </a:p>
          <a:p>
            <a:pPr indent="-260350" lvl="0" marL="914400" rtl="0" algn="l">
              <a:spcBef>
                <a:spcPts val="0"/>
              </a:spcBef>
              <a:spcAft>
                <a:spcPts val="0"/>
              </a:spcAft>
              <a:buSzPts val="1400"/>
              <a:buAutoNum type="arabicPeriod"/>
            </a:pPr>
            <a:r>
              <a:rPr lang="en" sz="1400"/>
              <a:t>size of the domain for which the approximation is valid </a:t>
            </a:r>
            <a:endParaRPr sz="1400"/>
          </a:p>
          <a:p>
            <a:pPr indent="-317500" lvl="0" marL="457200" rtl="0" algn="l">
              <a:spcBef>
                <a:spcPts val="0"/>
              </a:spcBef>
              <a:spcAft>
                <a:spcPts val="0"/>
              </a:spcAft>
              <a:buSzPts val="1400"/>
              <a:buChar char="●"/>
            </a:pPr>
            <a:r>
              <a:rPr lang="en"/>
              <a:t>CFEs:</a:t>
            </a:r>
            <a:endParaRPr/>
          </a:p>
          <a:p>
            <a:pPr indent="-298450" lvl="1" marL="914400" rtl="0" algn="l">
              <a:spcBef>
                <a:spcPts val="0"/>
              </a:spcBef>
              <a:spcAft>
                <a:spcPts val="0"/>
              </a:spcAft>
              <a:buSzPts val="1100"/>
              <a:buChar char="●"/>
            </a:pPr>
            <a:r>
              <a:rPr lang="en"/>
              <a:t>Minimal amount of information </a:t>
            </a:r>
            <a:endParaRPr/>
          </a:p>
          <a:p>
            <a:pPr indent="-298450" lvl="1" marL="914400" rtl="0" algn="l">
              <a:spcBef>
                <a:spcPts val="0"/>
              </a:spcBef>
              <a:spcAft>
                <a:spcPts val="0"/>
              </a:spcAft>
              <a:buSzPts val="1100"/>
              <a:buChar char="●"/>
            </a:pPr>
            <a:r>
              <a:rPr lang="en"/>
              <a:t>Require no understanding of internal logic of model</a:t>
            </a:r>
            <a:endParaRPr/>
          </a:p>
          <a:p>
            <a:pPr indent="-298450" lvl="1" marL="914400" rtl="0" algn="l">
              <a:spcBef>
                <a:spcPts val="0"/>
              </a:spcBef>
              <a:spcAft>
                <a:spcPts val="0"/>
              </a:spcAft>
              <a:buSzPts val="1100"/>
              <a:buChar char="●"/>
            </a:pPr>
            <a:r>
              <a:rPr lang="en"/>
              <a:t>No approximation (although might not always be minimum length)</a:t>
            </a:r>
            <a:endParaRPr/>
          </a:p>
          <a:p>
            <a:pPr indent="-298450" lvl="1" marL="914400" rtl="0" algn="l">
              <a:spcBef>
                <a:spcPts val="0"/>
              </a:spcBef>
              <a:spcAft>
                <a:spcPts val="0"/>
              </a:spcAft>
              <a:buSzPts val="1100"/>
              <a:buChar char="●"/>
            </a:pPr>
            <a:r>
              <a:rPr lang="en"/>
              <a:t>Con: May be overly restrictive </a:t>
            </a:r>
            <a:endParaRPr/>
          </a:p>
        </p:txBody>
      </p:sp>
      <p:sp>
        <p:nvSpPr>
          <p:cNvPr id="166" name="Google Shape;166;p20"/>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68" name="Google Shape;168;p20"/>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69" name="Google Shape;169;p20"/>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70" name="Google Shape;170;p20"/>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71" name="Google Shape;171;p20"/>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20"/>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173" name="Google Shape;173;p20"/>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60000"/>
                </a:solidFill>
              </a:rPr>
              <a:t>B</a:t>
            </a:r>
            <a:r>
              <a:rPr lang="en"/>
              <a:t>ackground: Adversarial Perturbations</a:t>
            </a:r>
            <a:endParaRPr/>
          </a:p>
        </p:txBody>
      </p:sp>
      <p:sp>
        <p:nvSpPr>
          <p:cNvPr id="179" name="Google Shape;179;p21"/>
          <p:cNvSpPr txBox="1"/>
          <p:nvPr>
            <p:ph idx="1" type="body"/>
          </p:nvPr>
        </p:nvSpPr>
        <p:spPr>
          <a:xfrm>
            <a:off x="311700" y="1152475"/>
            <a:ext cx="8121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Small changes to a given image can result in the image being assigned to a different class</a:t>
            </a:r>
            <a:endParaRPr/>
          </a:p>
          <a:p>
            <a:pPr indent="-317500" lvl="0" marL="457200" rtl="0" algn="l">
              <a:spcBef>
                <a:spcPts val="0"/>
              </a:spcBef>
              <a:spcAft>
                <a:spcPts val="0"/>
              </a:spcAft>
              <a:buSzPts val="1400"/>
              <a:buChar char="●"/>
            </a:pPr>
            <a:r>
              <a:rPr lang="en"/>
              <a:t>Very similar to CFEs but the changes aren’t necessarily sparse</a:t>
            </a:r>
            <a:endParaRPr/>
          </a:p>
          <a:p>
            <a:pPr indent="-317500" lvl="0" marL="457200" rtl="0" algn="l">
              <a:spcBef>
                <a:spcPts val="0"/>
              </a:spcBef>
              <a:spcAft>
                <a:spcPts val="0"/>
              </a:spcAft>
              <a:buSzPts val="1400"/>
              <a:buChar char="●"/>
            </a:pPr>
            <a:r>
              <a:rPr lang="en"/>
              <a:t>Often not human perceptible</a:t>
            </a:r>
            <a:endParaRPr/>
          </a:p>
          <a:p>
            <a:pPr indent="-298450" lvl="1" marL="914400" rtl="0" algn="l">
              <a:spcBef>
                <a:spcPts val="0"/>
              </a:spcBef>
              <a:spcAft>
                <a:spcPts val="0"/>
              </a:spcAft>
              <a:buSzPts val="1100"/>
              <a:buChar char="●"/>
            </a:pPr>
            <a:r>
              <a:rPr lang="en"/>
              <a:t>Authors propose that this is because the new images lie outside the “real-image” manifold</a:t>
            </a:r>
            <a:endParaRPr/>
          </a:p>
          <a:p>
            <a:pPr indent="-298450" lvl="1" marL="914400" rtl="0" algn="l">
              <a:spcBef>
                <a:spcPts val="0"/>
              </a:spcBef>
              <a:spcAft>
                <a:spcPts val="0"/>
              </a:spcAft>
              <a:buSzPts val="1100"/>
              <a:buChar char="●"/>
            </a:pPr>
            <a:r>
              <a:rPr lang="en"/>
              <a:t>Emphasize the importance of solutions/CFEs being </a:t>
            </a:r>
            <a:r>
              <a:rPr i="1" lang="en"/>
              <a:t>possible </a:t>
            </a:r>
            <a:r>
              <a:rPr lang="en"/>
              <a:t>as well as close</a:t>
            </a:r>
            <a:endParaRPr/>
          </a:p>
          <a:p>
            <a:pPr indent="-298450" lvl="1" marL="914400" rtl="0" algn="l">
              <a:spcBef>
                <a:spcPts val="0"/>
              </a:spcBef>
              <a:spcAft>
                <a:spcPts val="0"/>
              </a:spcAft>
              <a:buSzPts val="1100"/>
              <a:buChar char="●"/>
            </a:pPr>
            <a:r>
              <a:rPr lang="en"/>
              <a:t>Further research into structure of high-D data is structured before CFEs can be useful/reliable in those domains</a:t>
            </a:r>
            <a:endParaRPr/>
          </a:p>
        </p:txBody>
      </p:sp>
      <p:sp>
        <p:nvSpPr>
          <p:cNvPr id="180" name="Google Shape;180;p21"/>
          <p:cNvSpPr/>
          <p:nvPr/>
        </p:nvSpPr>
        <p:spPr>
          <a:xfrm>
            <a:off x="0" y="4961075"/>
            <a:ext cx="9144000" cy="182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8102925" y="3492725"/>
            <a:ext cx="729382" cy="1650721"/>
          </a:xfrm>
          <a:custGeom>
            <a:rect b="b" l="l" r="r" t="t"/>
            <a:pathLst>
              <a:path extrusionOk="0" h="274320" w="126300">
                <a:moveTo>
                  <a:pt x="0" y="274320"/>
                </a:moveTo>
                <a:cubicBezTo>
                  <a:pt x="9251" y="272108"/>
                  <a:pt x="44379" y="268018"/>
                  <a:pt x="55507" y="261046"/>
                </a:cubicBezTo>
                <a:cubicBezTo>
                  <a:pt x="66635" y="254074"/>
                  <a:pt x="68848" y="246700"/>
                  <a:pt x="66770" y="232488"/>
                </a:cubicBezTo>
                <a:cubicBezTo>
                  <a:pt x="64692" y="218276"/>
                  <a:pt x="33653" y="186031"/>
                  <a:pt x="43038" y="175774"/>
                </a:cubicBezTo>
                <a:cubicBezTo>
                  <a:pt x="52423" y="165517"/>
                  <a:pt x="112825" y="182612"/>
                  <a:pt x="123082" y="170947"/>
                </a:cubicBezTo>
                <a:cubicBezTo>
                  <a:pt x="133339" y="159282"/>
                  <a:pt x="104512" y="126702"/>
                  <a:pt x="104579" y="105786"/>
                </a:cubicBezTo>
                <a:cubicBezTo>
                  <a:pt x="104646" y="84870"/>
                  <a:pt x="119864" y="63083"/>
                  <a:pt x="123484" y="45452"/>
                </a:cubicBezTo>
                <a:cubicBezTo>
                  <a:pt x="127104" y="27821"/>
                  <a:pt x="125831" y="7575"/>
                  <a:pt x="126300" y="0"/>
                </a:cubicBezTo>
              </a:path>
            </a:pathLst>
          </a:custGeom>
          <a:noFill/>
          <a:ln cap="flat" cmpd="sng" w="28575">
            <a:solidFill>
              <a:srgbClr val="BE4949"/>
            </a:solidFill>
            <a:prstDash val="solid"/>
            <a:round/>
            <a:headEnd len="med" w="med" type="none"/>
            <a:tailEnd len="med" w="med" type="none"/>
          </a:ln>
        </p:spPr>
      </p:sp>
      <p:cxnSp>
        <p:nvCxnSpPr>
          <p:cNvPr id="182" name="Google Shape;182;p21"/>
          <p:cNvCxnSpPr/>
          <p:nvPr/>
        </p:nvCxnSpPr>
        <p:spPr>
          <a:xfrm flipH="1" rot="10800000">
            <a:off x="8832300" y="-8575"/>
            <a:ext cx="12300" cy="3501300"/>
          </a:xfrm>
          <a:prstGeom prst="straightConnector1">
            <a:avLst/>
          </a:prstGeom>
          <a:noFill/>
          <a:ln cap="flat" cmpd="sng" w="28575">
            <a:solidFill>
              <a:srgbClr val="BE4949"/>
            </a:solidFill>
            <a:prstDash val="solid"/>
            <a:round/>
            <a:headEnd len="med" w="med" type="none"/>
            <a:tailEnd len="med" w="med" type="none"/>
          </a:ln>
        </p:spPr>
      </p:cxnSp>
      <p:cxnSp>
        <p:nvCxnSpPr>
          <p:cNvPr id="183" name="Google Shape;183;p21"/>
          <p:cNvCxnSpPr/>
          <p:nvPr/>
        </p:nvCxnSpPr>
        <p:spPr>
          <a:xfrm>
            <a:off x="8159425" y="4380000"/>
            <a:ext cx="402000" cy="310800"/>
          </a:xfrm>
          <a:prstGeom prst="straightConnector1">
            <a:avLst/>
          </a:prstGeom>
          <a:noFill/>
          <a:ln cap="flat" cmpd="sng" w="28575">
            <a:solidFill>
              <a:srgbClr val="999999"/>
            </a:solidFill>
            <a:prstDash val="solid"/>
            <a:round/>
            <a:headEnd len="med" w="med" type="none"/>
            <a:tailEnd len="med" w="med" type="none"/>
          </a:ln>
        </p:spPr>
      </p:cxnSp>
      <p:pic>
        <p:nvPicPr>
          <p:cNvPr id="184" name="Google Shape;184;p21"/>
          <p:cNvPicPr preferRelativeResize="0"/>
          <p:nvPr/>
        </p:nvPicPr>
        <p:blipFill rotWithShape="1">
          <a:blip r:embed="rId3">
            <a:alphaModFix/>
          </a:blip>
          <a:srcRect b="0" l="0" r="74645" t="0"/>
          <a:stretch/>
        </p:blipFill>
        <p:spPr>
          <a:xfrm>
            <a:off x="8715800" y="4830725"/>
            <a:ext cx="245299" cy="253200"/>
          </a:xfrm>
          <a:prstGeom prst="rect">
            <a:avLst/>
          </a:prstGeom>
          <a:noFill/>
          <a:ln>
            <a:noFill/>
          </a:ln>
        </p:spPr>
      </p:pic>
      <p:sp>
        <p:nvSpPr>
          <p:cNvPr id="185" name="Google Shape;185;p21"/>
          <p:cNvSpPr/>
          <p:nvPr/>
        </p:nvSpPr>
        <p:spPr>
          <a:xfrm rot="5148905">
            <a:off x="8156842" y="4374305"/>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1"/>
          <p:cNvCxnSpPr/>
          <p:nvPr/>
        </p:nvCxnSpPr>
        <p:spPr>
          <a:xfrm>
            <a:off x="8563475" y="4409113"/>
            <a:ext cx="402000" cy="310800"/>
          </a:xfrm>
          <a:prstGeom prst="straightConnector1">
            <a:avLst/>
          </a:prstGeom>
          <a:noFill/>
          <a:ln cap="flat" cmpd="sng" w="28575">
            <a:solidFill>
              <a:srgbClr val="999999"/>
            </a:solidFill>
            <a:prstDash val="solid"/>
            <a:round/>
            <a:headEnd len="med" w="med" type="none"/>
            <a:tailEnd len="med" w="med" type="none"/>
          </a:ln>
        </p:spPr>
      </p:cxnSp>
      <p:sp>
        <p:nvSpPr>
          <p:cNvPr id="187" name="Google Shape;187;p21"/>
          <p:cNvSpPr/>
          <p:nvPr/>
        </p:nvSpPr>
        <p:spPr>
          <a:xfrm rot="5148905">
            <a:off x="8560892" y="4403417"/>
            <a:ext cx="61664" cy="56257"/>
          </a:xfrm>
          <a:prstGeom prst="rtTriangl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