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0daecf93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0daecf93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0ad1ef7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0ad1ef7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0ad1ef7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0ad1ef7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0f28151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0f28151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0f28151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0f28151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37b835cc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37b835cc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0f28151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0f28151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0f28151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0f28151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0ad1ef7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0ad1ef7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0daecf93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0daecf93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0daecf93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0daecf93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0ad1ef7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0ad1ef7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0ad1ef7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0ad1ef7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0ad1ef7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0ad1ef7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0ad1ef7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0ad1ef7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ad1ef7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ad1ef7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76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00"/>
              <a:t>Probabilistically Robust Recourse: </a:t>
            </a:r>
            <a:endParaRPr sz="3000"/>
          </a:p>
          <a:p>
            <a:pPr indent="0" lvl="0" marL="0" rtl="0" algn="ctr">
              <a:spcBef>
                <a:spcPts val="0"/>
              </a:spcBef>
              <a:spcAft>
                <a:spcPts val="0"/>
              </a:spcAft>
              <a:buSzPts val="990"/>
              <a:buNone/>
            </a:pPr>
            <a:r>
              <a:rPr lang="en" sz="3000"/>
              <a:t>Navigating the Tradeoffs Between Costs and Robustness in Algorithmic Recourse</a:t>
            </a:r>
            <a:endParaRPr sz="3000"/>
          </a:p>
        </p:txBody>
      </p:sp>
      <p:sp>
        <p:nvSpPr>
          <p:cNvPr id="55" name="Google Shape;55;p13"/>
          <p:cNvSpPr txBox="1"/>
          <p:nvPr>
            <p:ph idx="1" type="subTitle"/>
          </p:nvPr>
        </p:nvSpPr>
        <p:spPr>
          <a:xfrm>
            <a:off x="278850" y="29875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solidFill>
                  <a:srgbClr val="666666"/>
                </a:solidFill>
              </a:rPr>
              <a:t>Authors:</a:t>
            </a:r>
            <a:r>
              <a:rPr lang="en">
                <a:solidFill>
                  <a:srgbClr val="666666"/>
                </a:solidFill>
              </a:rPr>
              <a:t> </a:t>
            </a:r>
            <a:r>
              <a:rPr lang="en">
                <a:solidFill>
                  <a:srgbClr val="E06666"/>
                </a:solidFill>
              </a:rPr>
              <a:t>Martin Pawelczyk, Teresa Datta, Johannes van-den-Heuvel, Gjergji Kasneci, Himabindu Lakkaraju (2022)</a:t>
            </a:r>
            <a:endParaRPr>
              <a:solidFill>
                <a:srgbClr val="E06666"/>
              </a:solidFill>
            </a:endParaRPr>
          </a:p>
        </p:txBody>
      </p:sp>
      <p:sp>
        <p:nvSpPr>
          <p:cNvPr id="56" name="Google Shape;56;p13"/>
          <p:cNvSpPr txBox="1"/>
          <p:nvPr>
            <p:ph idx="1" type="subTitle"/>
          </p:nvPr>
        </p:nvSpPr>
        <p:spPr>
          <a:xfrm>
            <a:off x="453125" y="3967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solidFill>
                  <a:srgbClr val="666666"/>
                </a:solidFill>
              </a:rPr>
              <a:t>Presentation:</a:t>
            </a:r>
            <a:r>
              <a:rPr lang="en" sz="2200">
                <a:solidFill>
                  <a:srgbClr val="666666"/>
                </a:solidFill>
              </a:rPr>
              <a:t> </a:t>
            </a:r>
            <a:r>
              <a:rPr lang="en" sz="2200">
                <a:solidFill>
                  <a:srgbClr val="E06666"/>
                </a:solidFill>
              </a:rPr>
              <a:t>Dan Ley, Tessa Han, Yasha Ektefaie</a:t>
            </a:r>
            <a:endParaRPr sz="2200">
              <a:solidFill>
                <a:srgbClr val="E0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of</a:t>
            </a:r>
            <a:r>
              <a:rPr lang="en"/>
              <a:t> recourse invalidation rate (Theorem 1): further analyses</a:t>
            </a:r>
            <a:endParaRPr/>
          </a:p>
        </p:txBody>
      </p:sp>
      <p:sp>
        <p:nvSpPr>
          <p:cNvPr id="167" name="Google Shape;167;p22"/>
          <p:cNvSpPr txBox="1"/>
          <p:nvPr/>
        </p:nvSpPr>
        <p:spPr>
          <a:xfrm>
            <a:off x="413700" y="1691975"/>
            <a:ext cx="8369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solidFill>
                  <a:schemeClr val="dk1"/>
                </a:solidFill>
              </a:rPr>
              <a:t>Proposition 1 — </a:t>
            </a:r>
            <a:r>
              <a:rPr lang="en" sz="1800"/>
              <a:t>Wachter et al. (2018) method for </a:t>
            </a:r>
            <a:r>
              <a:rPr lang="en" sz="1800">
                <a:solidFill>
                  <a:schemeClr val="dk1"/>
                </a:solidFill>
              </a:rPr>
              <a:t>logistic regression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Derive closed form solution for IR of CF</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Show how to make CF more robust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SzPts val="1800"/>
              <a:buChar char="●"/>
            </a:pPr>
            <a:r>
              <a:rPr lang="en" sz="1800"/>
              <a:t>Proposition 2 — PROBE recourse incurs an additional cost (linear regression)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Proposition 3 — Upperbound on IR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 Datasets considered</a:t>
            </a:r>
            <a:endParaRPr/>
          </a:p>
        </p:txBody>
      </p:sp>
      <p:sp>
        <p:nvSpPr>
          <p:cNvPr id="173" name="Google Shape;17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Adult Dataset: Predict whether an individual has an income greater than 50,000 USD/year</a:t>
            </a:r>
            <a:br>
              <a:rPr lang="en"/>
            </a:br>
            <a:endParaRPr/>
          </a:p>
          <a:p>
            <a:pPr indent="-342900" lvl="0" marL="457200" rtl="0" algn="l">
              <a:spcBef>
                <a:spcPts val="0"/>
              </a:spcBef>
              <a:spcAft>
                <a:spcPts val="0"/>
              </a:spcAft>
              <a:buSzPts val="1800"/>
              <a:buChar char="●"/>
            </a:pPr>
            <a:r>
              <a:rPr lang="en"/>
              <a:t>Give Me Some Credit: Predict whether an individual will experience financial distress within the next two years or not</a:t>
            </a:r>
            <a:br>
              <a:rPr lang="en"/>
            </a:br>
            <a:endParaRPr/>
          </a:p>
          <a:p>
            <a:pPr indent="-342900" lvl="0" marL="457200" rtl="0" algn="l">
              <a:spcBef>
                <a:spcPts val="0"/>
              </a:spcBef>
              <a:spcAft>
                <a:spcPts val="0"/>
              </a:spcAft>
              <a:buSzPts val="1800"/>
              <a:buChar char="●"/>
            </a:pPr>
            <a:r>
              <a:rPr lang="en"/>
              <a:t>COMPAS: Predict if criminal is high or low risk of re-offending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Evaluations: Baselines considered</a:t>
            </a:r>
            <a:endParaRPr/>
          </a:p>
        </p:txBody>
      </p:sp>
      <p:sp>
        <p:nvSpPr>
          <p:cNvPr id="179" name="Google Shape;17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Baseline Methods</a:t>
            </a:r>
            <a:endParaRPr/>
          </a:p>
          <a:p>
            <a:pPr indent="-304165" lvl="1" marL="914400" rtl="0" algn="l">
              <a:spcBef>
                <a:spcPts val="0"/>
              </a:spcBef>
              <a:spcAft>
                <a:spcPts val="0"/>
              </a:spcAft>
              <a:buSzPct val="100000"/>
              <a:buChar char="○"/>
            </a:pPr>
            <a:r>
              <a:rPr lang="en"/>
              <a:t>Growing Spheres (GS)</a:t>
            </a:r>
            <a:endParaRPr/>
          </a:p>
          <a:p>
            <a:pPr indent="-304164" lvl="2" marL="1371600" rtl="0" algn="l">
              <a:spcBef>
                <a:spcPts val="0"/>
              </a:spcBef>
              <a:spcAft>
                <a:spcPts val="0"/>
              </a:spcAft>
              <a:buSzPct val="100000"/>
              <a:buChar char="■"/>
            </a:pPr>
            <a:r>
              <a:rPr lang="en"/>
              <a:t>Random search algorithm: generate observations until decision boundary is crossed then move greedily toward decision boundary</a:t>
            </a:r>
            <a:endParaRPr/>
          </a:p>
          <a:p>
            <a:pPr indent="-304165" lvl="1" marL="914400" rtl="0" algn="l">
              <a:spcBef>
                <a:spcPts val="0"/>
              </a:spcBef>
              <a:spcAft>
                <a:spcPts val="0"/>
              </a:spcAft>
              <a:buSzPct val="100000"/>
              <a:buChar char="○"/>
            </a:pPr>
            <a:r>
              <a:rPr lang="en"/>
              <a:t>AR (-LIME) Local interpretable model-agnostic explanations (LIME)</a:t>
            </a:r>
            <a:endParaRPr/>
          </a:p>
          <a:p>
            <a:pPr indent="-304164" lvl="2" marL="1371600" rtl="0" algn="l">
              <a:spcBef>
                <a:spcPts val="0"/>
              </a:spcBef>
              <a:spcAft>
                <a:spcPts val="0"/>
              </a:spcAft>
              <a:buSzPct val="100000"/>
              <a:buChar char="■"/>
            </a:pPr>
            <a:r>
              <a:rPr lang="en"/>
              <a:t>Actional Recourse in Linear Models (AR) → use integer programming</a:t>
            </a:r>
            <a:endParaRPr/>
          </a:p>
          <a:p>
            <a:pPr indent="-304165" lvl="1" marL="914400" rtl="0" algn="l">
              <a:spcBef>
                <a:spcPts val="0"/>
              </a:spcBef>
              <a:spcAft>
                <a:spcPts val="0"/>
              </a:spcAft>
              <a:buSzPct val="100000"/>
              <a:buChar char="○"/>
            </a:pPr>
            <a:r>
              <a:rPr lang="en"/>
              <a:t>Diverse Counterfactual Explanations (DICE)</a:t>
            </a:r>
            <a:endParaRPr/>
          </a:p>
          <a:p>
            <a:pPr indent="-304164" lvl="2" marL="1371600" rtl="0" algn="l">
              <a:spcBef>
                <a:spcPts val="0"/>
              </a:spcBef>
              <a:spcAft>
                <a:spcPts val="0"/>
              </a:spcAft>
              <a:buSzPct val="100000"/>
              <a:buChar char="■"/>
            </a:pPr>
            <a:r>
              <a:rPr lang="en"/>
              <a:t>Promote diversity of counterfactual explanations</a:t>
            </a:r>
            <a:endParaRPr/>
          </a:p>
          <a:p>
            <a:pPr indent="-304165" lvl="1" marL="914400" rtl="0" algn="l">
              <a:spcBef>
                <a:spcPts val="0"/>
              </a:spcBef>
              <a:spcAft>
                <a:spcPts val="0"/>
              </a:spcAft>
              <a:buSzPct val="100000"/>
              <a:buChar char="○"/>
            </a:pPr>
            <a:r>
              <a:rPr lang="en"/>
              <a:t>Gradient</a:t>
            </a:r>
            <a:endParaRPr/>
          </a:p>
          <a:p>
            <a:pPr indent="-304164" lvl="2" marL="1371600" rtl="0" algn="l">
              <a:spcBef>
                <a:spcPts val="0"/>
              </a:spcBef>
              <a:spcAft>
                <a:spcPts val="0"/>
              </a:spcAft>
              <a:buSzPct val="100000"/>
              <a:buChar char="■"/>
            </a:pPr>
            <a:r>
              <a:rPr lang="en"/>
              <a:t>General formulation of algorithmic recourse  </a:t>
            </a:r>
            <a:endParaRPr/>
          </a:p>
          <a:p>
            <a:pPr indent="-325755" lvl="0" marL="457200" rtl="0" algn="l">
              <a:spcBef>
                <a:spcPts val="0"/>
              </a:spcBef>
              <a:spcAft>
                <a:spcPts val="0"/>
              </a:spcAft>
              <a:buSzPct val="100000"/>
              <a:buChar char="●"/>
            </a:pPr>
            <a:r>
              <a:rPr lang="en"/>
              <a:t>Adversarial Minmax Objectives Methods</a:t>
            </a:r>
            <a:endParaRPr/>
          </a:p>
          <a:p>
            <a:pPr indent="-304165" lvl="1" marL="914400" rtl="0" algn="l">
              <a:spcBef>
                <a:spcPts val="0"/>
              </a:spcBef>
              <a:spcAft>
                <a:spcPts val="0"/>
              </a:spcAft>
              <a:buSzPct val="100000"/>
              <a:buChar char="○"/>
            </a:pPr>
            <a:r>
              <a:rPr lang="en"/>
              <a:t>Robust Algorithm Recourse (ROAR)</a:t>
            </a:r>
            <a:endParaRPr/>
          </a:p>
          <a:p>
            <a:pPr indent="-304164" lvl="2" marL="1371600" rtl="0" algn="l">
              <a:spcBef>
                <a:spcPts val="0"/>
              </a:spcBef>
              <a:spcAft>
                <a:spcPts val="0"/>
              </a:spcAft>
              <a:buSzPct val="100000"/>
              <a:buChar char="■"/>
            </a:pPr>
            <a:r>
              <a:rPr lang="en"/>
              <a:t>Recourse robust to model changes by generating counterfactuals that minimize worst-case loss over plausible model shifts</a:t>
            </a:r>
            <a:endParaRPr/>
          </a:p>
          <a:p>
            <a:pPr indent="-304165" lvl="1" marL="914400" rtl="0" algn="l">
              <a:spcBef>
                <a:spcPts val="0"/>
              </a:spcBef>
              <a:spcAft>
                <a:spcPts val="0"/>
              </a:spcAft>
              <a:buSzPct val="100000"/>
              <a:buChar char="○"/>
            </a:pPr>
            <a:r>
              <a:rPr b="1" lang="en"/>
              <a:t>A</a:t>
            </a:r>
            <a:r>
              <a:rPr lang="en"/>
              <a:t>dversarial </a:t>
            </a:r>
            <a:r>
              <a:rPr b="1" lang="en"/>
              <a:t>R</a:t>
            </a:r>
            <a:r>
              <a:rPr lang="en"/>
              <a:t>obustness of Casual </a:t>
            </a:r>
            <a:r>
              <a:rPr b="1" lang="en"/>
              <a:t>A</a:t>
            </a:r>
            <a:r>
              <a:rPr lang="en"/>
              <a:t>lgorithmic </a:t>
            </a:r>
            <a:r>
              <a:rPr b="1" lang="en"/>
              <a:t>R</a:t>
            </a:r>
            <a:r>
              <a:rPr lang="en"/>
              <a:t>ecourse (ARAR)</a:t>
            </a:r>
            <a:endParaRPr/>
          </a:p>
          <a:p>
            <a:pPr indent="-304164" lvl="2" marL="1371600" rtl="0" algn="l">
              <a:spcBef>
                <a:spcPts val="0"/>
              </a:spcBef>
              <a:spcAft>
                <a:spcPts val="0"/>
              </a:spcAft>
              <a:buSzPct val="100000"/>
              <a:buChar char="■"/>
            </a:pPr>
            <a:r>
              <a:rPr lang="en"/>
              <a:t>Recourse robust to features of individual (in the time individual seeks implement recourse other features may change)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 Measures Used</a:t>
            </a:r>
            <a:endParaRPr/>
          </a:p>
        </p:txBody>
      </p:sp>
      <p:sp>
        <p:nvSpPr>
          <p:cNvPr id="185" name="Google Shape;18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Cost (AC): Average cost for all </a:t>
            </a:r>
            <a:r>
              <a:rPr lang="en"/>
              <a:t>prescribed</a:t>
            </a:r>
            <a:r>
              <a:rPr lang="en"/>
              <a:t> recourses for the test set (implemented as l1-norm)</a:t>
            </a:r>
            <a:br>
              <a:rPr lang="en"/>
            </a:br>
            <a:endParaRPr/>
          </a:p>
          <a:p>
            <a:pPr indent="-342900" lvl="0" marL="457200" rtl="0" algn="l">
              <a:spcBef>
                <a:spcPts val="0"/>
              </a:spcBef>
              <a:spcAft>
                <a:spcPts val="0"/>
              </a:spcAft>
              <a:buSzPts val="1800"/>
              <a:buChar char="●"/>
            </a:pPr>
            <a:r>
              <a:rPr lang="en"/>
              <a:t>Recourse Accuracy (RA): For all prescribed recourses what fraction results in the desired prediction </a:t>
            </a:r>
            <a:br>
              <a:rPr lang="en"/>
            </a:br>
            <a:endParaRPr/>
          </a:p>
          <a:p>
            <a:pPr indent="-342900" lvl="0" marL="457200" rtl="0" algn="l">
              <a:spcBef>
                <a:spcPts val="0"/>
              </a:spcBef>
              <a:spcAft>
                <a:spcPts val="0"/>
              </a:spcAft>
              <a:buSzPts val="1800"/>
              <a:buChar char="●"/>
            </a:pPr>
            <a:r>
              <a:rPr lang="en"/>
              <a:t>Average IR (AIR): Average recourse invalidation rate for all prescribed recourses in test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 Results</a:t>
            </a:r>
            <a:endParaRPr/>
          </a:p>
        </p:txBody>
      </p:sp>
      <p:pic>
        <p:nvPicPr>
          <p:cNvPr id="191" name="Google Shape;191;p26"/>
          <p:cNvPicPr preferRelativeResize="0"/>
          <p:nvPr/>
        </p:nvPicPr>
        <p:blipFill>
          <a:blip r:embed="rId3">
            <a:alphaModFix/>
          </a:blip>
          <a:stretch>
            <a:fillRect/>
          </a:stretch>
        </p:blipFill>
        <p:spPr>
          <a:xfrm>
            <a:off x="639738" y="1156625"/>
            <a:ext cx="7864523" cy="30878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Evaluation: Results</a:t>
            </a:r>
            <a:endParaRPr/>
          </a:p>
        </p:txBody>
      </p:sp>
      <p:pic>
        <p:nvPicPr>
          <p:cNvPr id="197" name="Google Shape;197;p27"/>
          <p:cNvPicPr preferRelativeResize="0"/>
          <p:nvPr/>
        </p:nvPicPr>
        <p:blipFill>
          <a:blip r:embed="rId3">
            <a:alphaModFix/>
          </a:blip>
          <a:stretch>
            <a:fillRect/>
          </a:stretch>
        </p:blipFill>
        <p:spPr>
          <a:xfrm>
            <a:off x="490162" y="1671012"/>
            <a:ext cx="8163676" cy="180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Future work</a:t>
            </a:r>
            <a:endParaRPr/>
          </a:p>
        </p:txBody>
      </p:sp>
      <p:sp>
        <p:nvSpPr>
          <p:cNvPr id="203" name="Google Shape;20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work to navigate tradeoff between recourse cost and robustness, give control to the user</a:t>
            </a:r>
            <a:br>
              <a:rPr lang="en"/>
            </a:br>
            <a:endParaRPr/>
          </a:p>
          <a:p>
            <a:pPr indent="-342900" lvl="0" marL="457200" rtl="0" algn="l">
              <a:spcBef>
                <a:spcPts val="0"/>
              </a:spcBef>
              <a:spcAft>
                <a:spcPts val="0"/>
              </a:spcAft>
              <a:buSzPts val="1800"/>
              <a:buChar char="●"/>
            </a:pPr>
            <a:r>
              <a:rPr lang="en"/>
              <a:t>Experimental evidence demonstrates usefulness of framework and the existence of tradeoff</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Future work: generate recourse that is simultaneously robust to noise in </a:t>
            </a:r>
            <a:r>
              <a:rPr lang="en"/>
              <a:t>inputs</a:t>
            </a:r>
            <a:r>
              <a:rPr lang="en"/>
              <a:t> and shifts in model </a:t>
            </a:r>
            <a:r>
              <a:rPr lang="en"/>
              <a:t>parameters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Discussions/Limitations</a:t>
            </a:r>
            <a:endParaRPr/>
          </a:p>
        </p:txBody>
      </p:sp>
      <p:sp>
        <p:nvSpPr>
          <p:cNvPr id="209" name="Google Shape;20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“G</a:t>
            </a:r>
            <a:r>
              <a:rPr lang="en"/>
              <a:t>enerate recourse that is simultaneously robust to noise in inputs and shifts in model parameters”</a:t>
            </a:r>
            <a:endParaRPr/>
          </a:p>
          <a:p>
            <a:pPr indent="-304165" lvl="1" marL="914400" rtl="0" algn="l">
              <a:spcBef>
                <a:spcPts val="0"/>
              </a:spcBef>
              <a:spcAft>
                <a:spcPts val="0"/>
              </a:spcAft>
              <a:buSzPct val="100000"/>
              <a:buChar char="○"/>
            </a:pPr>
            <a:r>
              <a:rPr lang="en"/>
              <a:t>Is there not a tradeoff still? Would the user have to provide different robustness thresholds for the different aspects the method is robust with respect to? Or is there one threshold to rule them all?</a:t>
            </a:r>
            <a:br>
              <a:rPr lang="en"/>
            </a:br>
            <a:endParaRPr/>
          </a:p>
          <a:p>
            <a:pPr indent="-325755" lvl="0" marL="457200" rtl="0" algn="l">
              <a:spcBef>
                <a:spcPts val="0"/>
              </a:spcBef>
              <a:spcAft>
                <a:spcPts val="0"/>
              </a:spcAft>
              <a:buSzPct val="100000"/>
              <a:buChar char="●"/>
            </a:pPr>
            <a:r>
              <a:rPr lang="en"/>
              <a:t>Would users be okay with this risk of defining r% invalidation? Bias? How does recourse relate to bias?</a:t>
            </a:r>
            <a:br>
              <a:rPr lang="en"/>
            </a:br>
            <a:br>
              <a:rPr lang="en"/>
            </a:br>
            <a:endParaRPr/>
          </a:p>
          <a:p>
            <a:pPr indent="-331152" lvl="0" marL="457200" rtl="0" algn="l">
              <a:spcBef>
                <a:spcPts val="0"/>
              </a:spcBef>
              <a:spcAft>
                <a:spcPts val="0"/>
              </a:spcAft>
              <a:buSzPct val="100000"/>
              <a:buChar char="●"/>
            </a:pPr>
            <a:r>
              <a:rPr lang="en" sz="1900"/>
              <a:t>In general this idea of cost being described as l1 distance across methods seems to be a major limitation. Not all features incur similar contributions to cost (i.e. getting a degree versus putting more money into your savings account, one is harder than the other). Cost is a difficult concept to quantify. </a:t>
            </a:r>
            <a:br>
              <a:rPr lang="en" sz="1900"/>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2" name="Google Shape;62;p14"/>
          <p:cNvSpPr txBox="1"/>
          <p:nvPr>
            <p:ph idx="1" type="body"/>
          </p:nvPr>
        </p:nvSpPr>
        <p:spPr>
          <a:xfrm>
            <a:off x="311700" y="965175"/>
            <a:ext cx="8520600" cy="360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Algorithmic recourse aims to provide users with actionable changes to move from a negative to a positive prediction in a machine learning (ML) model</a:t>
            </a:r>
            <a:endParaRPr/>
          </a:p>
          <a:p>
            <a:pPr indent="-342900" lvl="0" marL="457200" rtl="0" algn="l">
              <a:spcBef>
                <a:spcPts val="0"/>
              </a:spcBef>
              <a:spcAft>
                <a:spcPts val="0"/>
              </a:spcAft>
              <a:buSzPts val="1800"/>
              <a:buChar char="●"/>
            </a:pPr>
            <a:r>
              <a:rPr lang="en"/>
              <a:t>Typically, the minimum cost change is computed</a:t>
            </a:r>
            <a:endParaRPr/>
          </a:p>
          <a:p>
            <a:pPr indent="-342900" lvl="0" marL="457200" rtl="0" algn="l">
              <a:spcBef>
                <a:spcPts val="0"/>
              </a:spcBef>
              <a:spcAft>
                <a:spcPts val="0"/>
              </a:spcAft>
              <a:buSzPts val="1800"/>
              <a:buChar char="●"/>
            </a:pPr>
            <a:r>
              <a:rPr lang="en"/>
              <a:t>In the real-world, these changes are often implemented noisily</a:t>
            </a:r>
            <a:endParaRPr/>
          </a:p>
          <a:p>
            <a:pPr indent="-317500" lvl="1" marL="914400" rtl="0" algn="l">
              <a:spcBef>
                <a:spcPts val="0"/>
              </a:spcBef>
              <a:spcAft>
                <a:spcPts val="0"/>
              </a:spcAft>
              <a:buSzPts val="1400"/>
              <a:buChar char="○"/>
            </a:pPr>
            <a:r>
              <a:rPr lang="en"/>
              <a:t>E.g. an individual who was asked to increase their salary by $500 may get a promotion which comes with a raise of $505 or even $499.95</a:t>
            </a:r>
            <a:endParaRPr/>
          </a:p>
          <a:p>
            <a:pPr indent="-317500" lvl="1" marL="914400" rtl="0" algn="l">
              <a:spcBef>
                <a:spcPts val="0"/>
              </a:spcBef>
              <a:spcAft>
                <a:spcPts val="0"/>
              </a:spcAft>
              <a:buSzPts val="1400"/>
              <a:buChar char="○"/>
            </a:pPr>
            <a:r>
              <a:rPr lang="en"/>
              <a:t>Or, as seen on Monday, changing certain factors may cause others to change</a:t>
            </a:r>
            <a:endParaRPr/>
          </a:p>
        </p:txBody>
      </p:sp>
      <p:pic>
        <p:nvPicPr>
          <p:cNvPr id="63" name="Google Shape;63;p14"/>
          <p:cNvPicPr preferRelativeResize="0"/>
          <p:nvPr/>
        </p:nvPicPr>
        <p:blipFill rotWithShape="1">
          <a:blip r:embed="rId3">
            <a:alphaModFix/>
          </a:blip>
          <a:srcRect b="0" l="0" r="67181" t="0"/>
          <a:stretch/>
        </p:blipFill>
        <p:spPr>
          <a:xfrm>
            <a:off x="311700" y="3065275"/>
            <a:ext cx="2547123" cy="1663675"/>
          </a:xfrm>
          <a:prstGeom prst="rect">
            <a:avLst/>
          </a:prstGeom>
          <a:noFill/>
          <a:ln>
            <a:noFill/>
          </a:ln>
        </p:spPr>
      </p:pic>
      <p:pic>
        <p:nvPicPr>
          <p:cNvPr id="64" name="Google Shape;64;p14"/>
          <p:cNvPicPr preferRelativeResize="0"/>
          <p:nvPr/>
        </p:nvPicPr>
        <p:blipFill rotWithShape="1">
          <a:blip r:embed="rId3">
            <a:alphaModFix/>
          </a:blip>
          <a:srcRect b="0" l="33254" r="33927" t="0"/>
          <a:stretch/>
        </p:blipFill>
        <p:spPr>
          <a:xfrm>
            <a:off x="3211749" y="3065275"/>
            <a:ext cx="2547123" cy="1663675"/>
          </a:xfrm>
          <a:prstGeom prst="rect">
            <a:avLst/>
          </a:prstGeom>
          <a:noFill/>
          <a:ln>
            <a:noFill/>
          </a:ln>
        </p:spPr>
      </p:pic>
      <p:pic>
        <p:nvPicPr>
          <p:cNvPr id="65" name="Google Shape;65;p14"/>
          <p:cNvPicPr preferRelativeResize="0"/>
          <p:nvPr/>
        </p:nvPicPr>
        <p:blipFill rotWithShape="1">
          <a:blip r:embed="rId3">
            <a:alphaModFix/>
          </a:blip>
          <a:srcRect b="0" l="66295" r="0" t="0"/>
          <a:stretch/>
        </p:blipFill>
        <p:spPr>
          <a:xfrm>
            <a:off x="6216426" y="3118825"/>
            <a:ext cx="2615875" cy="166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Counterfactual Explanations and Recourse</a:t>
            </a:r>
            <a:endParaRPr/>
          </a:p>
          <a:p>
            <a:pPr indent="-317500" lvl="1" marL="914400" rtl="0" algn="l">
              <a:spcBef>
                <a:spcPts val="0"/>
              </a:spcBef>
              <a:spcAft>
                <a:spcPts val="0"/>
              </a:spcAft>
              <a:buSzPts val="1400"/>
              <a:buChar char="○"/>
            </a:pPr>
            <a:r>
              <a:rPr lang="en"/>
              <a:t>A plethora of papers including </a:t>
            </a:r>
            <a:r>
              <a:rPr lang="en">
                <a:solidFill>
                  <a:srgbClr val="4A86E8"/>
                </a:solidFill>
              </a:rPr>
              <a:t>Wachter et al. (2018)</a:t>
            </a:r>
            <a:endParaRPr>
              <a:solidFill>
                <a:srgbClr val="4A86E8"/>
              </a:solidFill>
            </a:endParaRPr>
          </a:p>
          <a:p>
            <a:pPr indent="-342900" lvl="0" marL="457200" rtl="0" algn="l">
              <a:spcBef>
                <a:spcPts val="0"/>
              </a:spcBef>
              <a:spcAft>
                <a:spcPts val="0"/>
              </a:spcAft>
              <a:buSzPts val="1800"/>
              <a:buChar char="●"/>
            </a:pPr>
            <a:r>
              <a:rPr lang="en"/>
              <a:t>Summarised in </a:t>
            </a:r>
            <a:r>
              <a:rPr lang="en">
                <a:solidFill>
                  <a:srgbClr val="4A86E8"/>
                </a:solidFill>
              </a:rPr>
              <a:t>Verma et al. (2020)</a:t>
            </a:r>
            <a:endParaRPr/>
          </a:p>
          <a:p>
            <a:pPr indent="-317500" lvl="1" marL="914400" rtl="0" algn="l">
              <a:spcBef>
                <a:spcPts val="0"/>
              </a:spcBef>
              <a:spcAft>
                <a:spcPts val="0"/>
              </a:spcAft>
              <a:buSzPts val="1400"/>
              <a:buChar char="○"/>
            </a:pPr>
            <a:r>
              <a:rPr lang="en"/>
              <a:t>Type of the underlying predictive model (</a:t>
            </a:r>
            <a:r>
              <a:rPr lang="en"/>
              <a:t>e.g. </a:t>
            </a:r>
            <a:r>
              <a:rPr lang="en"/>
              <a:t>tree based vs. differentiable classifier)</a:t>
            </a:r>
            <a:endParaRPr/>
          </a:p>
          <a:p>
            <a:pPr indent="-317500" lvl="1" marL="914400" rtl="0" algn="l">
              <a:spcBef>
                <a:spcPts val="0"/>
              </a:spcBef>
              <a:spcAft>
                <a:spcPts val="0"/>
              </a:spcAft>
              <a:buSzPts val="1400"/>
              <a:buChar char="○"/>
            </a:pPr>
            <a:r>
              <a:rPr lang="en"/>
              <a:t>Whether they encourage sparsity in counterfactuals (i.e. a small number of features)</a:t>
            </a:r>
            <a:endParaRPr/>
          </a:p>
          <a:p>
            <a:pPr indent="-317500" lvl="1" marL="914400" rtl="0" algn="l">
              <a:spcBef>
                <a:spcPts val="0"/>
              </a:spcBef>
              <a:spcAft>
                <a:spcPts val="0"/>
              </a:spcAft>
              <a:buSzPts val="1400"/>
              <a:buChar char="○"/>
            </a:pPr>
            <a:r>
              <a:rPr lang="en"/>
              <a:t>Whether counterfactuals should lie on the data manifold</a:t>
            </a:r>
            <a:endParaRPr/>
          </a:p>
          <a:p>
            <a:pPr indent="-317500" lvl="1" marL="914400" rtl="0" algn="l">
              <a:spcBef>
                <a:spcPts val="0"/>
              </a:spcBef>
              <a:spcAft>
                <a:spcPts val="0"/>
              </a:spcAft>
              <a:buSzPts val="1400"/>
              <a:buChar char="○"/>
            </a:pPr>
            <a:r>
              <a:rPr lang="en"/>
              <a:t>Whether the underlying causal relationships should be accounted for when generating counterfactuals</a:t>
            </a:r>
            <a:endParaRPr/>
          </a:p>
          <a:p>
            <a:pPr indent="-342900" lvl="0" marL="457200" rtl="0" algn="l">
              <a:spcBef>
                <a:spcPts val="0"/>
              </a:spcBef>
              <a:spcAft>
                <a:spcPts val="0"/>
              </a:spcAft>
              <a:buSzPts val="1800"/>
              <a:buChar char="●"/>
            </a:pPr>
            <a:r>
              <a:rPr lang="en"/>
              <a:t>Robustness to model/data shift:</a:t>
            </a:r>
            <a:endParaRPr/>
          </a:p>
          <a:p>
            <a:pPr indent="-317500" lvl="1" marL="914400" rtl="0" algn="l">
              <a:spcBef>
                <a:spcPts val="0"/>
              </a:spcBef>
              <a:spcAft>
                <a:spcPts val="0"/>
              </a:spcAft>
              <a:buSzPts val="1400"/>
              <a:buChar char="○"/>
            </a:pPr>
            <a:r>
              <a:rPr lang="en"/>
              <a:t>ROAR - Robust Algorithmic Recourse, </a:t>
            </a:r>
            <a:r>
              <a:rPr lang="en">
                <a:solidFill>
                  <a:srgbClr val="4A86E8"/>
                </a:solidFill>
              </a:rPr>
              <a:t>Upadhyay et al. (2021)</a:t>
            </a:r>
            <a:endParaRPr>
              <a:solidFill>
                <a:srgbClr val="4A86E8"/>
              </a:solidFill>
            </a:endParaRPr>
          </a:p>
          <a:p>
            <a:pPr indent="-342900" lvl="0" marL="457200" rtl="0" algn="l">
              <a:spcBef>
                <a:spcPts val="0"/>
              </a:spcBef>
              <a:spcAft>
                <a:spcPts val="0"/>
              </a:spcAft>
              <a:buSzPts val="1800"/>
              <a:buChar char="●"/>
            </a:pPr>
            <a:r>
              <a:rPr lang="en"/>
              <a:t>Robustness to input perturbations:</a:t>
            </a:r>
            <a:endParaRPr/>
          </a:p>
          <a:p>
            <a:pPr indent="-317500" lvl="1" marL="914400" rtl="0" algn="l">
              <a:spcBef>
                <a:spcPts val="0"/>
              </a:spcBef>
              <a:spcAft>
                <a:spcPts val="0"/>
              </a:spcAft>
              <a:buSzPts val="1400"/>
              <a:buChar char="○"/>
            </a:pPr>
            <a:r>
              <a:rPr lang="en"/>
              <a:t>Causal Algorithmic Recourse, </a:t>
            </a:r>
            <a:r>
              <a:rPr lang="en">
                <a:solidFill>
                  <a:srgbClr val="4A86E8"/>
                </a:solidFill>
              </a:rPr>
              <a:t>Dominguez-Olmedo et al. (2022)</a:t>
            </a:r>
            <a:endParaRPr>
              <a:solidFill>
                <a:srgbClr val="4A86E8"/>
              </a:solidFill>
            </a:endParaRPr>
          </a:p>
          <a:p>
            <a:pPr indent="-342900" lvl="0" marL="457200" rtl="0" algn="l">
              <a:spcBef>
                <a:spcPts val="0"/>
              </a:spcBef>
              <a:spcAft>
                <a:spcPts val="0"/>
              </a:spcAft>
              <a:buSzPts val="1800"/>
              <a:buChar char="●"/>
            </a:pPr>
            <a:r>
              <a:rPr lang="en"/>
              <a:t>All approaches generate recourses assuming that the prescribed recourses will be correctly implemented by users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7" name="Google Shape;77;p16"/>
          <p:cNvSpPr txBox="1"/>
          <p:nvPr>
            <p:ph idx="1" type="body"/>
          </p:nvPr>
        </p:nvSpPr>
        <p:spPr>
          <a:xfrm>
            <a:off x="2922900" y="1152475"/>
            <a:ext cx="59094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PROBE - Probabilistically Robust Recourse</a:t>
            </a:r>
            <a:endParaRPr/>
          </a:p>
          <a:p>
            <a:pPr indent="-342900" lvl="0" marL="457200" rtl="0" algn="l">
              <a:spcBef>
                <a:spcPts val="0"/>
              </a:spcBef>
              <a:spcAft>
                <a:spcPts val="0"/>
              </a:spcAft>
              <a:buSzPts val="1800"/>
              <a:buChar char="●"/>
            </a:pPr>
            <a:r>
              <a:rPr lang="en"/>
              <a:t>Allows users</a:t>
            </a:r>
            <a:r>
              <a:rPr lang="en"/>
              <a:t> to manage the recourse cost vs. robustness trade-offs</a:t>
            </a:r>
            <a:endParaRPr/>
          </a:p>
          <a:p>
            <a:pPr indent="-342900" lvl="0" marL="457200" rtl="0" algn="l">
              <a:spcBef>
                <a:spcPts val="0"/>
              </a:spcBef>
              <a:spcAft>
                <a:spcPts val="0"/>
              </a:spcAft>
              <a:buSzPts val="1800"/>
              <a:buChar char="●"/>
            </a:pPr>
            <a:r>
              <a:rPr lang="en"/>
              <a:t>Users can choose the </a:t>
            </a:r>
            <a:r>
              <a:rPr b="1" lang="en"/>
              <a:t>recourse invalidation rate</a:t>
            </a:r>
            <a:endParaRPr b="1"/>
          </a:p>
          <a:p>
            <a:pPr indent="-317500" lvl="1" marL="914400" rtl="0" algn="l">
              <a:spcBef>
                <a:spcPts val="0"/>
              </a:spcBef>
              <a:spcAft>
                <a:spcPts val="0"/>
              </a:spcAft>
              <a:buSzPts val="1400"/>
              <a:buChar char="○"/>
            </a:pPr>
            <a:r>
              <a:rPr lang="en"/>
              <a:t>Probability with which a recourse could get invalidated</a:t>
            </a:r>
            <a:endParaRPr/>
          </a:p>
          <a:p>
            <a:pPr indent="-342900" lvl="0" marL="457200" rtl="0" algn="l">
              <a:spcBef>
                <a:spcPts val="0"/>
              </a:spcBef>
              <a:spcAft>
                <a:spcPts val="0"/>
              </a:spcAft>
              <a:buSzPts val="1800"/>
              <a:buChar char="●"/>
            </a:pPr>
            <a:r>
              <a:rPr lang="en"/>
              <a:t>Baselines include:</a:t>
            </a:r>
            <a:endParaRPr/>
          </a:p>
          <a:p>
            <a:pPr indent="-317500" lvl="1" marL="914400" rtl="0" algn="l">
              <a:spcBef>
                <a:spcPts val="0"/>
              </a:spcBef>
              <a:spcAft>
                <a:spcPts val="0"/>
              </a:spcAft>
              <a:buSzPts val="1400"/>
              <a:buChar char="○"/>
            </a:pPr>
            <a:r>
              <a:rPr lang="en">
                <a:solidFill>
                  <a:srgbClr val="4A86E8"/>
                </a:solidFill>
              </a:rPr>
              <a:t>Upadhyay et al. (2021)</a:t>
            </a:r>
            <a:r>
              <a:rPr lang="en"/>
              <a:t> - ROAR, targeting recourses that are robust to model changes</a:t>
            </a:r>
            <a:endParaRPr/>
          </a:p>
          <a:p>
            <a:pPr indent="-317500" lvl="1" marL="914400" rtl="0" algn="l">
              <a:spcBef>
                <a:spcPts val="0"/>
              </a:spcBef>
              <a:spcAft>
                <a:spcPts val="0"/>
              </a:spcAft>
              <a:buSzPts val="1400"/>
              <a:buChar char="○"/>
            </a:pPr>
            <a:r>
              <a:rPr lang="en">
                <a:solidFill>
                  <a:srgbClr val="4A86E8"/>
                </a:solidFill>
              </a:rPr>
              <a:t>Dominguez-Olmedo et al. (2022)</a:t>
            </a:r>
            <a:r>
              <a:rPr lang="en"/>
              <a:t> - targeting recourses that are robust to input changes</a:t>
            </a:r>
            <a:endParaRPr/>
          </a:p>
          <a:p>
            <a:pPr indent="-342900" lvl="0" marL="457200" rtl="0" algn="l">
              <a:spcBef>
                <a:spcPts val="0"/>
              </a:spcBef>
              <a:spcAft>
                <a:spcPts val="0"/>
              </a:spcAft>
              <a:buSzPts val="1800"/>
              <a:buChar char="●"/>
            </a:pPr>
            <a:r>
              <a:rPr lang="en"/>
              <a:t>PROBE recourses are, compared to the baselines:</a:t>
            </a:r>
            <a:endParaRPr/>
          </a:p>
          <a:p>
            <a:pPr indent="-317500" lvl="1" marL="914400" rtl="0" algn="l">
              <a:spcBef>
                <a:spcPts val="0"/>
              </a:spcBef>
              <a:spcAft>
                <a:spcPts val="0"/>
              </a:spcAft>
              <a:buSzPts val="1400"/>
              <a:buChar char="○"/>
            </a:pPr>
            <a:r>
              <a:rPr lang="en"/>
              <a:t>Less costly than previous methods</a:t>
            </a:r>
            <a:endParaRPr/>
          </a:p>
          <a:p>
            <a:pPr indent="-317500" lvl="1" marL="914400" rtl="0" algn="l">
              <a:spcBef>
                <a:spcPts val="0"/>
              </a:spcBef>
              <a:spcAft>
                <a:spcPts val="0"/>
              </a:spcAft>
              <a:buSzPts val="1400"/>
              <a:buChar char="○"/>
            </a:pPr>
            <a:r>
              <a:rPr lang="en"/>
              <a:t>More robust to noisy implementations</a:t>
            </a:r>
            <a:endParaRPr/>
          </a:p>
          <a:p>
            <a:pPr indent="-317500" lvl="1" marL="914400" rtl="0" algn="l">
              <a:spcBef>
                <a:spcPts val="0"/>
              </a:spcBef>
              <a:spcAft>
                <a:spcPts val="0"/>
              </a:spcAft>
              <a:buSzPts val="1400"/>
              <a:buChar char="○"/>
            </a:pPr>
            <a:r>
              <a:rPr lang="en"/>
              <a:t>Able to provide recourses at various invalidation rates</a:t>
            </a:r>
            <a:endParaRPr/>
          </a:p>
        </p:txBody>
      </p:sp>
      <p:pic>
        <p:nvPicPr>
          <p:cNvPr id="78" name="Google Shape;78;p16"/>
          <p:cNvPicPr preferRelativeResize="0"/>
          <p:nvPr/>
        </p:nvPicPr>
        <p:blipFill rotWithShape="1">
          <a:blip r:embed="rId3">
            <a:alphaModFix/>
          </a:blip>
          <a:srcRect b="0" l="0" r="50619" t="0"/>
          <a:stretch/>
        </p:blipFill>
        <p:spPr>
          <a:xfrm>
            <a:off x="488700" y="1017725"/>
            <a:ext cx="2069151" cy="2075501"/>
          </a:xfrm>
          <a:prstGeom prst="rect">
            <a:avLst/>
          </a:prstGeom>
          <a:noFill/>
          <a:ln>
            <a:noFill/>
          </a:ln>
        </p:spPr>
      </p:pic>
      <p:pic>
        <p:nvPicPr>
          <p:cNvPr id="79" name="Google Shape;79;p16"/>
          <p:cNvPicPr preferRelativeResize="0"/>
          <p:nvPr/>
        </p:nvPicPr>
        <p:blipFill rotWithShape="1">
          <a:blip r:embed="rId3">
            <a:alphaModFix/>
          </a:blip>
          <a:srcRect b="0" l="48963" r="0" t="0"/>
          <a:stretch/>
        </p:blipFill>
        <p:spPr>
          <a:xfrm>
            <a:off x="466275" y="2882750"/>
            <a:ext cx="2167776" cy="210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Notation</a:t>
            </a:r>
            <a:endParaRPr/>
          </a:p>
        </p:txBody>
      </p:sp>
      <p:pic>
        <p:nvPicPr>
          <p:cNvPr id="85" name="Google Shape;85;p17"/>
          <p:cNvPicPr preferRelativeResize="0"/>
          <p:nvPr/>
        </p:nvPicPr>
        <p:blipFill>
          <a:blip r:embed="rId3">
            <a:alphaModFix/>
          </a:blip>
          <a:stretch>
            <a:fillRect/>
          </a:stretch>
        </p:blipFill>
        <p:spPr>
          <a:xfrm>
            <a:off x="970750" y="2810363"/>
            <a:ext cx="1866900" cy="552450"/>
          </a:xfrm>
          <a:prstGeom prst="rect">
            <a:avLst/>
          </a:prstGeom>
          <a:noFill/>
          <a:ln>
            <a:noFill/>
          </a:ln>
        </p:spPr>
      </p:pic>
      <p:pic>
        <p:nvPicPr>
          <p:cNvPr id="86" name="Google Shape;86;p17"/>
          <p:cNvPicPr preferRelativeResize="0"/>
          <p:nvPr/>
        </p:nvPicPr>
        <p:blipFill>
          <a:blip r:embed="rId4">
            <a:alphaModFix/>
          </a:blip>
          <a:stretch>
            <a:fillRect/>
          </a:stretch>
        </p:blipFill>
        <p:spPr>
          <a:xfrm>
            <a:off x="943975" y="1180025"/>
            <a:ext cx="2000250" cy="514350"/>
          </a:xfrm>
          <a:prstGeom prst="rect">
            <a:avLst/>
          </a:prstGeom>
          <a:noFill/>
          <a:ln>
            <a:noFill/>
          </a:ln>
        </p:spPr>
      </p:pic>
      <p:pic>
        <p:nvPicPr>
          <p:cNvPr id="87" name="Google Shape;87;p17"/>
          <p:cNvPicPr preferRelativeResize="0"/>
          <p:nvPr/>
        </p:nvPicPr>
        <p:blipFill>
          <a:blip r:embed="rId5">
            <a:alphaModFix/>
          </a:blip>
          <a:stretch>
            <a:fillRect/>
          </a:stretch>
        </p:blipFill>
        <p:spPr>
          <a:xfrm>
            <a:off x="970750" y="1846925"/>
            <a:ext cx="1714500" cy="533400"/>
          </a:xfrm>
          <a:prstGeom prst="rect">
            <a:avLst/>
          </a:prstGeom>
          <a:noFill/>
          <a:ln>
            <a:noFill/>
          </a:ln>
        </p:spPr>
      </p:pic>
      <p:pic>
        <p:nvPicPr>
          <p:cNvPr id="88" name="Google Shape;88;p17"/>
          <p:cNvPicPr preferRelativeResize="0"/>
          <p:nvPr/>
        </p:nvPicPr>
        <p:blipFill>
          <a:blip r:embed="rId6">
            <a:alphaModFix/>
          </a:blip>
          <a:stretch>
            <a:fillRect/>
          </a:stretch>
        </p:blipFill>
        <p:spPr>
          <a:xfrm>
            <a:off x="970750" y="3687913"/>
            <a:ext cx="2362200" cy="514350"/>
          </a:xfrm>
          <a:prstGeom prst="rect">
            <a:avLst/>
          </a:prstGeom>
          <a:noFill/>
          <a:ln>
            <a:noFill/>
          </a:ln>
        </p:spPr>
      </p:pic>
      <p:pic>
        <p:nvPicPr>
          <p:cNvPr id="89" name="Google Shape;89;p17"/>
          <p:cNvPicPr preferRelativeResize="0"/>
          <p:nvPr/>
        </p:nvPicPr>
        <p:blipFill rotWithShape="1">
          <a:blip r:embed="rId7">
            <a:alphaModFix/>
          </a:blip>
          <a:srcRect b="8138" l="0" r="0" t="0"/>
          <a:stretch/>
        </p:blipFill>
        <p:spPr>
          <a:xfrm>
            <a:off x="3833850" y="4129700"/>
            <a:ext cx="1695450" cy="490000"/>
          </a:xfrm>
          <a:prstGeom prst="rect">
            <a:avLst/>
          </a:prstGeom>
          <a:noFill/>
          <a:ln>
            <a:noFill/>
          </a:ln>
        </p:spPr>
      </p:pic>
      <p:pic>
        <p:nvPicPr>
          <p:cNvPr id="90" name="Google Shape;90;p17"/>
          <p:cNvPicPr preferRelativeResize="0"/>
          <p:nvPr/>
        </p:nvPicPr>
        <p:blipFill rotWithShape="1">
          <a:blip r:embed="rId8">
            <a:alphaModFix/>
          </a:blip>
          <a:srcRect b="0" l="0" r="0" t="8983"/>
          <a:stretch/>
        </p:blipFill>
        <p:spPr>
          <a:xfrm>
            <a:off x="3833850" y="3719663"/>
            <a:ext cx="1695450" cy="450825"/>
          </a:xfrm>
          <a:prstGeom prst="rect">
            <a:avLst/>
          </a:prstGeom>
          <a:noFill/>
          <a:ln>
            <a:noFill/>
          </a:ln>
        </p:spPr>
      </p:pic>
      <p:sp>
        <p:nvSpPr>
          <p:cNvPr id="91" name="Google Shape;91;p17"/>
          <p:cNvSpPr txBox="1"/>
          <p:nvPr/>
        </p:nvSpPr>
        <p:spPr>
          <a:xfrm>
            <a:off x="3789300" y="2871038"/>
            <a:ext cx="131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classifier</a:t>
            </a:r>
            <a:endParaRPr sz="1600"/>
          </a:p>
        </p:txBody>
      </p:sp>
      <p:sp>
        <p:nvSpPr>
          <p:cNvPr id="92" name="Google Shape;92;p17"/>
          <p:cNvSpPr txBox="1"/>
          <p:nvPr/>
        </p:nvSpPr>
        <p:spPr>
          <a:xfrm>
            <a:off x="3750650" y="1180025"/>
            <a:ext cx="249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input space</a:t>
            </a:r>
            <a:endParaRPr sz="1600"/>
          </a:p>
        </p:txBody>
      </p:sp>
      <p:sp>
        <p:nvSpPr>
          <p:cNvPr id="93" name="Google Shape;93;p17"/>
          <p:cNvSpPr txBox="1"/>
          <p:nvPr/>
        </p:nvSpPr>
        <p:spPr>
          <a:xfrm>
            <a:off x="3750650" y="1790450"/>
            <a:ext cx="468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output space</a:t>
            </a:r>
            <a:endParaRPr sz="1600"/>
          </a:p>
          <a:p>
            <a:pPr indent="-330200" lvl="0" marL="457200" rtl="0" algn="l">
              <a:spcBef>
                <a:spcPts val="0"/>
              </a:spcBef>
              <a:spcAft>
                <a:spcPts val="0"/>
              </a:spcAft>
              <a:buSzPts val="1600"/>
              <a:buChar char="●"/>
            </a:pPr>
            <a:r>
              <a:rPr lang="en" sz="1600"/>
              <a:t>0: unfavourable outcome</a:t>
            </a:r>
            <a:endParaRPr sz="1600"/>
          </a:p>
          <a:p>
            <a:pPr indent="-330200" lvl="0" marL="457200" rtl="0" algn="l">
              <a:spcBef>
                <a:spcPts val="0"/>
              </a:spcBef>
              <a:spcAft>
                <a:spcPts val="0"/>
              </a:spcAft>
              <a:buSzPts val="1600"/>
              <a:buChar char="●"/>
            </a:pPr>
            <a:r>
              <a:rPr lang="en" sz="1600"/>
              <a:t>1: favourable outcome</a:t>
            </a:r>
            <a:endParaRPr sz="1600"/>
          </a:p>
        </p:txBody>
      </p:sp>
      <p:sp>
        <p:nvSpPr>
          <p:cNvPr id="94" name="Google Shape;94;p17"/>
          <p:cNvSpPr txBox="1"/>
          <p:nvPr/>
        </p:nvSpPr>
        <p:spPr>
          <a:xfrm>
            <a:off x="5839000" y="3687925"/>
            <a:ext cx="249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inputs → logits</a:t>
            </a:r>
            <a:endParaRPr sz="1600"/>
          </a:p>
        </p:txBody>
      </p:sp>
      <p:sp>
        <p:nvSpPr>
          <p:cNvPr id="95" name="Google Shape;95;p17"/>
          <p:cNvSpPr txBox="1"/>
          <p:nvPr/>
        </p:nvSpPr>
        <p:spPr>
          <a:xfrm>
            <a:off x="5839000" y="4178700"/>
            <a:ext cx="249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logits → binary labels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formulation of algorithmic recourse</a:t>
            </a:r>
            <a:endParaRPr/>
          </a:p>
        </p:txBody>
      </p:sp>
      <p:pic>
        <p:nvPicPr>
          <p:cNvPr id="101" name="Google Shape;101;p18"/>
          <p:cNvPicPr preferRelativeResize="0"/>
          <p:nvPr/>
        </p:nvPicPr>
        <p:blipFill>
          <a:blip r:embed="rId3">
            <a:alphaModFix/>
          </a:blip>
          <a:stretch>
            <a:fillRect/>
          </a:stretch>
        </p:blipFill>
        <p:spPr>
          <a:xfrm>
            <a:off x="1425350" y="1589500"/>
            <a:ext cx="6138075" cy="908000"/>
          </a:xfrm>
          <a:prstGeom prst="rect">
            <a:avLst/>
          </a:prstGeom>
          <a:noFill/>
          <a:ln>
            <a:noFill/>
          </a:ln>
        </p:spPr>
      </p:pic>
      <p:cxnSp>
        <p:nvCxnSpPr>
          <p:cNvPr id="102" name="Google Shape;102;p18"/>
          <p:cNvCxnSpPr/>
          <p:nvPr/>
        </p:nvCxnSpPr>
        <p:spPr>
          <a:xfrm>
            <a:off x="3479400" y="2288275"/>
            <a:ext cx="1819200" cy="8700"/>
          </a:xfrm>
          <a:prstGeom prst="straightConnector1">
            <a:avLst/>
          </a:prstGeom>
          <a:noFill/>
          <a:ln cap="flat" cmpd="sng" w="28575">
            <a:solidFill>
              <a:srgbClr val="3C78D8"/>
            </a:solidFill>
            <a:prstDash val="solid"/>
            <a:round/>
            <a:headEnd len="med" w="med" type="none"/>
            <a:tailEnd len="med" w="med" type="none"/>
          </a:ln>
        </p:spPr>
      </p:cxnSp>
      <p:cxnSp>
        <p:nvCxnSpPr>
          <p:cNvPr id="103" name="Google Shape;103;p18"/>
          <p:cNvCxnSpPr/>
          <p:nvPr/>
        </p:nvCxnSpPr>
        <p:spPr>
          <a:xfrm>
            <a:off x="6147800" y="2290225"/>
            <a:ext cx="1415700" cy="6600"/>
          </a:xfrm>
          <a:prstGeom prst="straightConnector1">
            <a:avLst/>
          </a:prstGeom>
          <a:noFill/>
          <a:ln cap="flat" cmpd="sng" w="28575">
            <a:solidFill>
              <a:srgbClr val="3C78D8"/>
            </a:solidFill>
            <a:prstDash val="solid"/>
            <a:round/>
            <a:headEnd len="med" w="med" type="none"/>
            <a:tailEnd len="med" w="med" type="none"/>
          </a:ln>
        </p:spPr>
      </p:cxnSp>
      <p:sp>
        <p:nvSpPr>
          <p:cNvPr id="104" name="Google Shape;104;p18"/>
          <p:cNvSpPr txBox="1"/>
          <p:nvPr/>
        </p:nvSpPr>
        <p:spPr>
          <a:xfrm>
            <a:off x="6386300" y="2345100"/>
            <a:ext cx="93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C78D8"/>
                </a:solidFill>
              </a:rPr>
              <a:t>low cost</a:t>
            </a:r>
            <a:endParaRPr sz="1600">
              <a:solidFill>
                <a:srgbClr val="3C78D8"/>
              </a:solidFill>
            </a:endParaRPr>
          </a:p>
        </p:txBody>
      </p:sp>
      <p:sp>
        <p:nvSpPr>
          <p:cNvPr id="105" name="Google Shape;105;p18"/>
          <p:cNvSpPr txBox="1"/>
          <p:nvPr/>
        </p:nvSpPr>
        <p:spPr>
          <a:xfrm>
            <a:off x="3479388" y="2316850"/>
            <a:ext cx="2022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C78D8"/>
                </a:solidFill>
              </a:rPr>
              <a:t>m</a:t>
            </a:r>
            <a:r>
              <a:rPr lang="en" sz="1600">
                <a:solidFill>
                  <a:srgbClr val="3C78D8"/>
                </a:solidFill>
              </a:rPr>
              <a:t>ake CF have</a:t>
            </a:r>
            <a:r>
              <a:rPr lang="en" sz="1600">
                <a:solidFill>
                  <a:srgbClr val="3C78D8"/>
                </a:solidFill>
              </a:rPr>
              <a:t> favourable outcome</a:t>
            </a:r>
            <a:endParaRPr sz="1600">
              <a:solidFill>
                <a:srgbClr val="3C78D8"/>
              </a:solidFill>
            </a:endParaRPr>
          </a:p>
        </p:txBody>
      </p:sp>
      <p:sp>
        <p:nvSpPr>
          <p:cNvPr id="106" name="Google Shape;106;p18"/>
          <p:cNvSpPr txBox="1"/>
          <p:nvPr/>
        </p:nvSpPr>
        <p:spPr>
          <a:xfrm>
            <a:off x="970625" y="3442275"/>
            <a:ext cx="77808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Accounts for</a:t>
            </a:r>
            <a:r>
              <a:rPr lang="en" sz="1600"/>
              <a:t> CF having favourable outcome and low cost</a:t>
            </a:r>
            <a:endParaRPr sz="1600"/>
          </a:p>
          <a:p>
            <a:pPr indent="-330200" lvl="0" marL="457200" rtl="0" algn="l">
              <a:spcBef>
                <a:spcPts val="0"/>
              </a:spcBef>
              <a:spcAft>
                <a:spcPts val="0"/>
              </a:spcAft>
              <a:buSzPts val="1600"/>
              <a:buChar char="●"/>
            </a:pPr>
            <a:r>
              <a:rPr lang="en" sz="1600"/>
              <a:t>Does not account for potential noise in the implemented counterfactual</a:t>
            </a:r>
            <a:endParaRPr sz="1600"/>
          </a:p>
          <a:p>
            <a:pPr indent="-330200" lvl="1" marL="914400" rtl="0" algn="l">
              <a:spcBef>
                <a:spcPts val="0"/>
              </a:spcBef>
              <a:spcAft>
                <a:spcPts val="0"/>
              </a:spcAft>
              <a:buSzPts val="1600"/>
              <a:buChar char="○"/>
            </a:pPr>
            <a:r>
              <a:rPr lang="en" sz="1600"/>
              <a:t>Addressed by this paper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Recourse invalidation rate</a:t>
            </a:r>
            <a:endParaRPr/>
          </a:p>
        </p:txBody>
      </p:sp>
      <p:pic>
        <p:nvPicPr>
          <p:cNvPr id="112" name="Google Shape;112;p19"/>
          <p:cNvPicPr preferRelativeResize="0"/>
          <p:nvPr/>
        </p:nvPicPr>
        <p:blipFill>
          <a:blip r:embed="rId3">
            <a:alphaModFix/>
          </a:blip>
          <a:stretch>
            <a:fillRect/>
          </a:stretch>
        </p:blipFill>
        <p:spPr>
          <a:xfrm>
            <a:off x="1610975" y="1323425"/>
            <a:ext cx="5791200" cy="1524000"/>
          </a:xfrm>
          <a:prstGeom prst="rect">
            <a:avLst/>
          </a:prstGeom>
          <a:noFill/>
          <a:ln>
            <a:noFill/>
          </a:ln>
        </p:spPr>
      </p:pic>
      <p:pic>
        <p:nvPicPr>
          <p:cNvPr id="113" name="Google Shape;113;p19"/>
          <p:cNvPicPr preferRelativeResize="0"/>
          <p:nvPr/>
        </p:nvPicPr>
        <p:blipFill>
          <a:blip r:embed="rId4">
            <a:alphaModFix/>
          </a:blip>
          <a:stretch>
            <a:fillRect/>
          </a:stretch>
        </p:blipFill>
        <p:spPr>
          <a:xfrm>
            <a:off x="1748975" y="3578263"/>
            <a:ext cx="2138775" cy="466275"/>
          </a:xfrm>
          <a:prstGeom prst="rect">
            <a:avLst/>
          </a:prstGeom>
          <a:noFill/>
          <a:ln>
            <a:noFill/>
          </a:ln>
        </p:spPr>
      </p:pic>
      <p:grpSp>
        <p:nvGrpSpPr>
          <p:cNvPr id="114" name="Google Shape;114;p19"/>
          <p:cNvGrpSpPr/>
          <p:nvPr/>
        </p:nvGrpSpPr>
        <p:grpSpPr>
          <a:xfrm>
            <a:off x="1748981" y="3032467"/>
            <a:ext cx="1173480" cy="536113"/>
            <a:chOff x="152400" y="3049525"/>
            <a:chExt cx="2058375" cy="914400"/>
          </a:xfrm>
        </p:grpSpPr>
        <p:pic>
          <p:nvPicPr>
            <p:cNvPr id="115" name="Google Shape;115;p19"/>
            <p:cNvPicPr preferRelativeResize="0"/>
            <p:nvPr/>
          </p:nvPicPr>
          <p:blipFill>
            <a:blip r:embed="rId5">
              <a:alphaModFix/>
            </a:blip>
            <a:stretch>
              <a:fillRect/>
            </a:stretch>
          </p:blipFill>
          <p:spPr>
            <a:xfrm>
              <a:off x="152400" y="3228425"/>
              <a:ext cx="571500" cy="647700"/>
            </a:xfrm>
            <a:prstGeom prst="rect">
              <a:avLst/>
            </a:prstGeom>
            <a:noFill/>
            <a:ln>
              <a:noFill/>
            </a:ln>
          </p:spPr>
        </p:pic>
        <p:pic>
          <p:nvPicPr>
            <p:cNvPr id="116" name="Google Shape;116;p19"/>
            <p:cNvPicPr preferRelativeResize="0"/>
            <p:nvPr/>
          </p:nvPicPr>
          <p:blipFill rotWithShape="1">
            <a:blip r:embed="rId6">
              <a:alphaModFix/>
            </a:blip>
            <a:srcRect b="0" l="7697" r="0" t="0"/>
            <a:stretch/>
          </p:blipFill>
          <p:spPr>
            <a:xfrm>
              <a:off x="1384325" y="3049525"/>
              <a:ext cx="826450" cy="914400"/>
            </a:xfrm>
            <a:prstGeom prst="rect">
              <a:avLst/>
            </a:prstGeom>
            <a:noFill/>
            <a:ln>
              <a:noFill/>
            </a:ln>
          </p:spPr>
        </p:pic>
        <p:pic>
          <p:nvPicPr>
            <p:cNvPr id="117" name="Google Shape;117;p19"/>
            <p:cNvPicPr preferRelativeResize="0"/>
            <p:nvPr/>
          </p:nvPicPr>
          <p:blipFill>
            <a:blip r:embed="rId7">
              <a:alphaModFix/>
            </a:blip>
            <a:stretch>
              <a:fillRect/>
            </a:stretch>
          </p:blipFill>
          <p:spPr>
            <a:xfrm>
              <a:off x="723900" y="3295088"/>
              <a:ext cx="628650" cy="514350"/>
            </a:xfrm>
            <a:prstGeom prst="rect">
              <a:avLst/>
            </a:prstGeom>
            <a:noFill/>
            <a:ln>
              <a:noFill/>
            </a:ln>
          </p:spPr>
        </p:pic>
      </p:grpSp>
      <p:sp>
        <p:nvSpPr>
          <p:cNvPr id="118" name="Google Shape;118;p19"/>
          <p:cNvSpPr txBox="1"/>
          <p:nvPr/>
        </p:nvSpPr>
        <p:spPr>
          <a:xfrm>
            <a:off x="970625" y="3137475"/>
            <a:ext cx="74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where</a:t>
            </a:r>
            <a:endParaRPr sz="1600"/>
          </a:p>
        </p:txBody>
      </p:sp>
      <p:sp>
        <p:nvSpPr>
          <p:cNvPr id="119" name="Google Shape;119;p19"/>
          <p:cNvSpPr txBox="1"/>
          <p:nvPr/>
        </p:nvSpPr>
        <p:spPr>
          <a:xfrm>
            <a:off x="970625" y="3578263"/>
            <a:ext cx="74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e.g.</a:t>
            </a:r>
            <a:endParaRPr sz="1600"/>
          </a:p>
        </p:txBody>
      </p:sp>
      <p:sp>
        <p:nvSpPr>
          <p:cNvPr id="120" name="Google Shape;120;p19"/>
          <p:cNvSpPr txBox="1"/>
          <p:nvPr/>
        </p:nvSpPr>
        <p:spPr>
          <a:xfrm>
            <a:off x="2926175" y="3101075"/>
            <a:ext cx="529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C78D8"/>
                </a:solidFill>
              </a:rPr>
              <a:t>→ probability distribution that captures noise in response</a:t>
            </a:r>
            <a:endParaRPr sz="1600">
              <a:solidFill>
                <a:srgbClr val="3C78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Recourse invalidation rate aware objective function</a:t>
            </a:r>
            <a:endParaRPr/>
          </a:p>
        </p:txBody>
      </p:sp>
      <p:pic>
        <p:nvPicPr>
          <p:cNvPr id="126" name="Google Shape;126;p20"/>
          <p:cNvPicPr preferRelativeResize="0"/>
          <p:nvPr/>
        </p:nvPicPr>
        <p:blipFill>
          <a:blip r:embed="rId3">
            <a:alphaModFix/>
          </a:blip>
          <a:stretch>
            <a:fillRect/>
          </a:stretch>
        </p:blipFill>
        <p:spPr>
          <a:xfrm>
            <a:off x="1695475" y="3328325"/>
            <a:ext cx="4509525" cy="395700"/>
          </a:xfrm>
          <a:prstGeom prst="rect">
            <a:avLst/>
          </a:prstGeom>
          <a:noFill/>
          <a:ln>
            <a:noFill/>
          </a:ln>
        </p:spPr>
      </p:pic>
      <p:grpSp>
        <p:nvGrpSpPr>
          <p:cNvPr id="127" name="Google Shape;127;p20"/>
          <p:cNvGrpSpPr/>
          <p:nvPr/>
        </p:nvGrpSpPr>
        <p:grpSpPr>
          <a:xfrm>
            <a:off x="790581" y="1311433"/>
            <a:ext cx="7010747" cy="679403"/>
            <a:chOff x="190500" y="2311500"/>
            <a:chExt cx="9543625" cy="908050"/>
          </a:xfrm>
        </p:grpSpPr>
        <p:pic>
          <p:nvPicPr>
            <p:cNvPr id="128" name="Google Shape;128;p20"/>
            <p:cNvPicPr preferRelativeResize="0"/>
            <p:nvPr/>
          </p:nvPicPr>
          <p:blipFill rotWithShape="1">
            <a:blip r:embed="rId4">
              <a:alphaModFix/>
            </a:blip>
            <a:srcRect b="0" l="0" r="88375" t="0"/>
            <a:stretch/>
          </p:blipFill>
          <p:spPr>
            <a:xfrm>
              <a:off x="190500" y="2311500"/>
              <a:ext cx="1027551" cy="908050"/>
            </a:xfrm>
            <a:prstGeom prst="rect">
              <a:avLst/>
            </a:prstGeom>
            <a:noFill/>
            <a:ln>
              <a:noFill/>
            </a:ln>
          </p:spPr>
        </p:pic>
        <p:pic>
          <p:nvPicPr>
            <p:cNvPr id="129" name="Google Shape;129;p20"/>
            <p:cNvPicPr preferRelativeResize="0"/>
            <p:nvPr/>
          </p:nvPicPr>
          <p:blipFill rotWithShape="1">
            <a:blip r:embed="rId3">
              <a:alphaModFix/>
            </a:blip>
            <a:srcRect b="0" l="0" r="65444" t="0"/>
            <a:stretch/>
          </p:blipFill>
          <p:spPr>
            <a:xfrm>
              <a:off x="1265675" y="2390900"/>
              <a:ext cx="2950425" cy="749250"/>
            </a:xfrm>
            <a:prstGeom prst="rect">
              <a:avLst/>
            </a:prstGeom>
            <a:noFill/>
            <a:ln>
              <a:noFill/>
            </a:ln>
          </p:spPr>
        </p:pic>
        <p:pic>
          <p:nvPicPr>
            <p:cNvPr id="130" name="Google Shape;130;p20"/>
            <p:cNvPicPr preferRelativeResize="0"/>
            <p:nvPr/>
          </p:nvPicPr>
          <p:blipFill rotWithShape="1">
            <a:blip r:embed="rId4">
              <a:alphaModFix/>
            </a:blip>
            <a:srcRect b="0" l="36995" r="0" t="0"/>
            <a:stretch/>
          </p:blipFill>
          <p:spPr>
            <a:xfrm>
              <a:off x="4164976" y="2311500"/>
              <a:ext cx="5569150" cy="908050"/>
            </a:xfrm>
            <a:prstGeom prst="rect">
              <a:avLst/>
            </a:prstGeom>
            <a:noFill/>
            <a:ln>
              <a:noFill/>
            </a:ln>
          </p:spPr>
        </p:pic>
      </p:grpSp>
      <p:cxnSp>
        <p:nvCxnSpPr>
          <p:cNvPr id="131" name="Google Shape;131;p20"/>
          <p:cNvCxnSpPr/>
          <p:nvPr/>
        </p:nvCxnSpPr>
        <p:spPr>
          <a:xfrm>
            <a:off x="6457950" y="2022475"/>
            <a:ext cx="1295400" cy="4800"/>
          </a:xfrm>
          <a:prstGeom prst="straightConnector1">
            <a:avLst/>
          </a:prstGeom>
          <a:noFill/>
          <a:ln cap="flat" cmpd="sng" w="28575">
            <a:solidFill>
              <a:srgbClr val="3C78D8"/>
            </a:solidFill>
            <a:prstDash val="solid"/>
            <a:round/>
            <a:headEnd len="med" w="med" type="none"/>
            <a:tailEnd len="med" w="med" type="none"/>
          </a:ln>
        </p:spPr>
      </p:cxnSp>
      <p:sp>
        <p:nvSpPr>
          <p:cNvPr id="132" name="Google Shape;132;p20"/>
          <p:cNvSpPr txBox="1"/>
          <p:nvPr/>
        </p:nvSpPr>
        <p:spPr>
          <a:xfrm>
            <a:off x="6362500" y="2106975"/>
            <a:ext cx="1457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C78D8"/>
                </a:solidFill>
              </a:rPr>
              <a:t>low cost</a:t>
            </a:r>
            <a:endParaRPr sz="1600">
              <a:solidFill>
                <a:srgbClr val="3C78D8"/>
              </a:solidFill>
            </a:endParaRPr>
          </a:p>
          <a:p>
            <a:pPr indent="0" lvl="0" marL="0" rtl="0" algn="ctr">
              <a:spcBef>
                <a:spcPts val="0"/>
              </a:spcBef>
              <a:spcAft>
                <a:spcPts val="0"/>
              </a:spcAft>
              <a:buNone/>
            </a:pPr>
            <a:r>
              <a:rPr lang="en" sz="1600">
                <a:solidFill>
                  <a:srgbClr val="3C78D8"/>
                </a:solidFill>
              </a:rPr>
              <a:t>(seen before)</a:t>
            </a:r>
            <a:endParaRPr sz="1600">
              <a:solidFill>
                <a:srgbClr val="3C78D8"/>
              </a:solidFill>
            </a:endParaRPr>
          </a:p>
        </p:txBody>
      </p:sp>
      <p:sp>
        <p:nvSpPr>
          <p:cNvPr id="133" name="Google Shape;133;p20"/>
          <p:cNvSpPr txBox="1"/>
          <p:nvPr/>
        </p:nvSpPr>
        <p:spPr>
          <a:xfrm>
            <a:off x="3946688" y="2027275"/>
            <a:ext cx="202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C78D8"/>
                </a:solidFill>
              </a:rPr>
              <a:t>make CF have</a:t>
            </a:r>
            <a:r>
              <a:rPr lang="en" sz="1600">
                <a:solidFill>
                  <a:srgbClr val="3C78D8"/>
                </a:solidFill>
              </a:rPr>
              <a:t> favourable outcome</a:t>
            </a:r>
            <a:endParaRPr sz="1600">
              <a:solidFill>
                <a:srgbClr val="3C78D8"/>
              </a:solidFill>
            </a:endParaRPr>
          </a:p>
          <a:p>
            <a:pPr indent="0" lvl="0" marL="0" rtl="0" algn="ctr">
              <a:spcBef>
                <a:spcPts val="0"/>
              </a:spcBef>
              <a:spcAft>
                <a:spcPts val="0"/>
              </a:spcAft>
              <a:buNone/>
            </a:pPr>
            <a:r>
              <a:rPr lang="en" sz="1600">
                <a:solidFill>
                  <a:srgbClr val="3C78D8"/>
                </a:solidFill>
              </a:rPr>
              <a:t>(seen before)</a:t>
            </a:r>
            <a:endParaRPr sz="1600">
              <a:solidFill>
                <a:srgbClr val="3C78D8"/>
              </a:solidFill>
            </a:endParaRPr>
          </a:p>
        </p:txBody>
      </p:sp>
      <p:cxnSp>
        <p:nvCxnSpPr>
          <p:cNvPr id="134" name="Google Shape;134;p20"/>
          <p:cNvCxnSpPr/>
          <p:nvPr/>
        </p:nvCxnSpPr>
        <p:spPr>
          <a:xfrm>
            <a:off x="4033850" y="2002750"/>
            <a:ext cx="1848000" cy="600"/>
          </a:xfrm>
          <a:prstGeom prst="straightConnector1">
            <a:avLst/>
          </a:prstGeom>
          <a:noFill/>
          <a:ln cap="flat" cmpd="sng" w="28575">
            <a:solidFill>
              <a:srgbClr val="3C78D8"/>
            </a:solidFill>
            <a:prstDash val="solid"/>
            <a:round/>
            <a:headEnd len="med" w="med" type="none"/>
            <a:tailEnd len="med" w="med" type="none"/>
          </a:ln>
        </p:spPr>
      </p:cxnSp>
      <p:cxnSp>
        <p:nvCxnSpPr>
          <p:cNvPr id="135" name="Google Shape;135;p20"/>
          <p:cNvCxnSpPr/>
          <p:nvPr/>
        </p:nvCxnSpPr>
        <p:spPr>
          <a:xfrm>
            <a:off x="1614500" y="2002750"/>
            <a:ext cx="2047800" cy="600"/>
          </a:xfrm>
          <a:prstGeom prst="straightConnector1">
            <a:avLst/>
          </a:prstGeom>
          <a:noFill/>
          <a:ln cap="flat" cmpd="sng" w="28575">
            <a:solidFill>
              <a:srgbClr val="3C78D8"/>
            </a:solidFill>
            <a:prstDash val="solid"/>
            <a:round/>
            <a:headEnd len="med" w="med" type="none"/>
            <a:tailEnd len="med" w="med" type="none"/>
          </a:ln>
        </p:spPr>
      </p:cxnSp>
      <p:sp>
        <p:nvSpPr>
          <p:cNvPr id="136" name="Google Shape;136;p20"/>
          <p:cNvSpPr txBox="1"/>
          <p:nvPr/>
        </p:nvSpPr>
        <p:spPr>
          <a:xfrm>
            <a:off x="872000" y="3310625"/>
            <a:ext cx="74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where</a:t>
            </a:r>
            <a:endParaRPr sz="1600"/>
          </a:p>
        </p:txBody>
      </p:sp>
      <p:cxnSp>
        <p:nvCxnSpPr>
          <p:cNvPr id="137" name="Google Shape;137;p20"/>
          <p:cNvCxnSpPr/>
          <p:nvPr/>
        </p:nvCxnSpPr>
        <p:spPr>
          <a:xfrm>
            <a:off x="4438650" y="3760800"/>
            <a:ext cx="1285800" cy="0"/>
          </a:xfrm>
          <a:prstGeom prst="straightConnector1">
            <a:avLst/>
          </a:prstGeom>
          <a:noFill/>
          <a:ln cap="flat" cmpd="sng" w="28575">
            <a:solidFill>
              <a:srgbClr val="3C78D8"/>
            </a:solidFill>
            <a:prstDash val="solid"/>
            <a:round/>
            <a:headEnd len="med" w="med" type="none"/>
            <a:tailEnd len="med" w="med" type="none"/>
          </a:ln>
        </p:spPr>
      </p:cxnSp>
      <p:cxnSp>
        <p:nvCxnSpPr>
          <p:cNvPr id="138" name="Google Shape;138;p20"/>
          <p:cNvCxnSpPr/>
          <p:nvPr/>
        </p:nvCxnSpPr>
        <p:spPr>
          <a:xfrm>
            <a:off x="5881850" y="3760800"/>
            <a:ext cx="219000" cy="0"/>
          </a:xfrm>
          <a:prstGeom prst="straightConnector1">
            <a:avLst/>
          </a:prstGeom>
          <a:noFill/>
          <a:ln cap="flat" cmpd="sng" w="28575">
            <a:solidFill>
              <a:srgbClr val="3C78D8"/>
            </a:solidFill>
            <a:prstDash val="solid"/>
            <a:round/>
            <a:headEnd len="med" w="med" type="none"/>
            <a:tailEnd len="med" w="med" type="none"/>
          </a:ln>
        </p:spPr>
      </p:cxnSp>
      <p:sp>
        <p:nvSpPr>
          <p:cNvPr id="139" name="Google Shape;139;p20"/>
          <p:cNvSpPr txBox="1"/>
          <p:nvPr/>
        </p:nvSpPr>
        <p:spPr>
          <a:xfrm>
            <a:off x="5793550" y="3797575"/>
            <a:ext cx="103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C78D8"/>
                </a:solidFill>
              </a:rPr>
              <a:t>target IR</a:t>
            </a:r>
            <a:endParaRPr sz="1600">
              <a:solidFill>
                <a:srgbClr val="3C78D8"/>
              </a:solidFill>
            </a:endParaRPr>
          </a:p>
        </p:txBody>
      </p:sp>
      <p:sp>
        <p:nvSpPr>
          <p:cNvPr id="140" name="Google Shape;140;p20"/>
          <p:cNvSpPr txBox="1"/>
          <p:nvPr/>
        </p:nvSpPr>
        <p:spPr>
          <a:xfrm>
            <a:off x="4438850" y="3797575"/>
            <a:ext cx="103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C78D8"/>
                </a:solidFill>
              </a:rPr>
              <a:t>CF’s IR</a:t>
            </a:r>
            <a:endParaRPr sz="1600">
              <a:solidFill>
                <a:srgbClr val="3C78D8"/>
              </a:solidFill>
            </a:endParaRPr>
          </a:p>
        </p:txBody>
      </p:sp>
      <p:sp>
        <p:nvSpPr>
          <p:cNvPr id="141" name="Google Shape;141;p20"/>
          <p:cNvSpPr txBox="1"/>
          <p:nvPr/>
        </p:nvSpPr>
        <p:spPr>
          <a:xfrm>
            <a:off x="1627238" y="2062325"/>
            <a:ext cx="2022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C78D8"/>
                </a:solidFill>
              </a:rPr>
              <a:t>m</a:t>
            </a:r>
            <a:r>
              <a:rPr lang="en" sz="1600">
                <a:solidFill>
                  <a:srgbClr val="3C78D8"/>
                </a:solidFill>
              </a:rPr>
              <a:t>ake IR of CF close to target IR</a:t>
            </a:r>
            <a:endParaRPr sz="1600">
              <a:solidFill>
                <a:srgbClr val="3C78D8"/>
              </a:solidFill>
            </a:endParaRPr>
          </a:p>
          <a:p>
            <a:pPr indent="0" lvl="0" marL="0" rtl="0" algn="ctr">
              <a:spcBef>
                <a:spcPts val="0"/>
              </a:spcBef>
              <a:spcAft>
                <a:spcPts val="0"/>
              </a:spcAft>
              <a:buNone/>
            </a:pPr>
            <a:r>
              <a:rPr lang="en" sz="1600">
                <a:solidFill>
                  <a:srgbClr val="3C78D8"/>
                </a:solidFill>
              </a:rPr>
              <a:t>(new term)</a:t>
            </a:r>
            <a:endParaRPr sz="1600">
              <a:solidFill>
                <a:srgbClr val="3C78D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of recourse invalidation rate (Theorem 1)</a:t>
            </a:r>
            <a:endParaRPr/>
          </a:p>
        </p:txBody>
      </p:sp>
      <p:pic>
        <p:nvPicPr>
          <p:cNvPr id="147" name="Google Shape;147;p21"/>
          <p:cNvPicPr preferRelativeResize="0"/>
          <p:nvPr/>
        </p:nvPicPr>
        <p:blipFill>
          <a:blip r:embed="rId3">
            <a:alphaModFix/>
          </a:blip>
          <a:stretch>
            <a:fillRect/>
          </a:stretch>
        </p:blipFill>
        <p:spPr>
          <a:xfrm>
            <a:off x="323200" y="2346050"/>
            <a:ext cx="4598376" cy="833966"/>
          </a:xfrm>
          <a:prstGeom prst="rect">
            <a:avLst/>
          </a:prstGeom>
          <a:noFill/>
          <a:ln>
            <a:noFill/>
          </a:ln>
        </p:spPr>
      </p:pic>
      <p:grpSp>
        <p:nvGrpSpPr>
          <p:cNvPr id="148" name="Google Shape;148;p21"/>
          <p:cNvGrpSpPr/>
          <p:nvPr/>
        </p:nvGrpSpPr>
        <p:grpSpPr>
          <a:xfrm>
            <a:off x="437100" y="1174525"/>
            <a:ext cx="6166200" cy="923400"/>
            <a:chOff x="877350" y="2011150"/>
            <a:chExt cx="6166200" cy="923400"/>
          </a:xfrm>
        </p:grpSpPr>
        <p:pic>
          <p:nvPicPr>
            <p:cNvPr id="149" name="Google Shape;149;p21"/>
            <p:cNvPicPr preferRelativeResize="0"/>
            <p:nvPr/>
          </p:nvPicPr>
          <p:blipFill rotWithShape="1">
            <a:blip r:embed="rId4">
              <a:alphaModFix/>
            </a:blip>
            <a:srcRect b="0" l="0" r="0" t="10857"/>
            <a:stretch/>
          </p:blipFill>
          <p:spPr>
            <a:xfrm>
              <a:off x="1839050" y="2128175"/>
              <a:ext cx="657228" cy="230162"/>
            </a:xfrm>
            <a:prstGeom prst="rect">
              <a:avLst/>
            </a:prstGeom>
            <a:noFill/>
            <a:ln>
              <a:noFill/>
            </a:ln>
          </p:spPr>
        </p:pic>
        <p:sp>
          <p:nvSpPr>
            <p:cNvPr id="150" name="Google Shape;150;p21"/>
            <p:cNvSpPr txBox="1"/>
            <p:nvPr/>
          </p:nvSpPr>
          <p:spPr>
            <a:xfrm>
              <a:off x="877350" y="2011150"/>
              <a:ext cx="616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Problem:              is not differentiable (used in objective function)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1"/>
                  </a:solidFill>
                </a:rPr>
                <a:t>Solution: use a first order approximation of   </a:t>
              </a:r>
              <a:endParaRPr sz="1600"/>
            </a:p>
          </p:txBody>
        </p:sp>
        <p:pic>
          <p:nvPicPr>
            <p:cNvPr id="151" name="Google Shape;151;p21"/>
            <p:cNvPicPr preferRelativeResize="0"/>
            <p:nvPr/>
          </p:nvPicPr>
          <p:blipFill rotWithShape="1">
            <a:blip r:embed="rId4">
              <a:alphaModFix/>
            </a:blip>
            <a:srcRect b="0" l="0" r="0" t="10857"/>
            <a:stretch/>
          </p:blipFill>
          <p:spPr>
            <a:xfrm>
              <a:off x="4837725" y="2614725"/>
              <a:ext cx="657228" cy="230162"/>
            </a:xfrm>
            <a:prstGeom prst="rect">
              <a:avLst/>
            </a:prstGeom>
            <a:noFill/>
            <a:ln>
              <a:noFill/>
            </a:ln>
          </p:spPr>
        </p:pic>
      </p:grpSp>
      <p:pic>
        <p:nvPicPr>
          <p:cNvPr id="152" name="Google Shape;152;p21"/>
          <p:cNvPicPr preferRelativeResize="0"/>
          <p:nvPr/>
        </p:nvPicPr>
        <p:blipFill>
          <a:blip r:embed="rId5">
            <a:alphaModFix/>
          </a:blip>
          <a:stretch>
            <a:fillRect/>
          </a:stretch>
        </p:blipFill>
        <p:spPr>
          <a:xfrm>
            <a:off x="5124188" y="2902975"/>
            <a:ext cx="658266" cy="342300"/>
          </a:xfrm>
          <a:prstGeom prst="rect">
            <a:avLst/>
          </a:prstGeom>
          <a:noFill/>
          <a:ln>
            <a:noFill/>
          </a:ln>
        </p:spPr>
      </p:pic>
      <p:pic>
        <p:nvPicPr>
          <p:cNvPr id="153" name="Google Shape;153;p21"/>
          <p:cNvPicPr preferRelativeResize="0"/>
          <p:nvPr/>
        </p:nvPicPr>
        <p:blipFill>
          <a:blip r:embed="rId6">
            <a:alphaModFix/>
          </a:blip>
          <a:stretch>
            <a:fillRect/>
          </a:stretch>
        </p:blipFill>
        <p:spPr>
          <a:xfrm>
            <a:off x="5357000" y="2537325"/>
            <a:ext cx="351800" cy="342300"/>
          </a:xfrm>
          <a:prstGeom prst="rect">
            <a:avLst/>
          </a:prstGeom>
          <a:noFill/>
          <a:ln>
            <a:noFill/>
          </a:ln>
        </p:spPr>
      </p:pic>
      <p:sp>
        <p:nvSpPr>
          <p:cNvPr id="154" name="Google Shape;154;p21"/>
          <p:cNvSpPr txBox="1"/>
          <p:nvPr/>
        </p:nvSpPr>
        <p:spPr>
          <a:xfrm>
            <a:off x="5161650" y="2182425"/>
            <a:ext cx="74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where</a:t>
            </a:r>
            <a:endParaRPr sz="1600"/>
          </a:p>
        </p:txBody>
      </p:sp>
      <p:sp>
        <p:nvSpPr>
          <p:cNvPr id="155" name="Google Shape;155;p21"/>
          <p:cNvSpPr txBox="1"/>
          <p:nvPr/>
        </p:nvSpPr>
        <p:spPr>
          <a:xfrm>
            <a:off x="5772600" y="2492913"/>
            <a:ext cx="326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counterfactual</a:t>
            </a:r>
            <a:endParaRPr sz="1600"/>
          </a:p>
        </p:txBody>
      </p:sp>
      <p:sp>
        <p:nvSpPr>
          <p:cNvPr id="156" name="Google Shape;156;p21"/>
          <p:cNvSpPr txBox="1"/>
          <p:nvPr/>
        </p:nvSpPr>
        <p:spPr>
          <a:xfrm>
            <a:off x="5772600" y="2858563"/>
            <a:ext cx="326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 logit at </a:t>
            </a:r>
            <a:r>
              <a:rPr lang="en" sz="1600">
                <a:solidFill>
                  <a:schemeClr val="dk1"/>
                </a:solidFill>
              </a:rPr>
              <a:t>counterfactual</a:t>
            </a:r>
            <a:endParaRPr sz="1600"/>
          </a:p>
        </p:txBody>
      </p:sp>
      <p:pic>
        <p:nvPicPr>
          <p:cNvPr id="157" name="Google Shape;157;p21"/>
          <p:cNvPicPr preferRelativeResize="0"/>
          <p:nvPr/>
        </p:nvPicPr>
        <p:blipFill>
          <a:blip r:embed="rId7">
            <a:alphaModFix/>
          </a:blip>
          <a:stretch>
            <a:fillRect/>
          </a:stretch>
        </p:blipFill>
        <p:spPr>
          <a:xfrm>
            <a:off x="2899825" y="3562820"/>
            <a:ext cx="1506875" cy="539650"/>
          </a:xfrm>
          <a:prstGeom prst="rect">
            <a:avLst/>
          </a:prstGeom>
          <a:noFill/>
          <a:ln>
            <a:noFill/>
          </a:ln>
        </p:spPr>
      </p:pic>
      <p:sp>
        <p:nvSpPr>
          <p:cNvPr id="158" name="Google Shape;158;p21"/>
          <p:cNvSpPr txBox="1"/>
          <p:nvPr/>
        </p:nvSpPr>
        <p:spPr>
          <a:xfrm>
            <a:off x="2105975" y="3595875"/>
            <a:ext cx="90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1. </a:t>
            </a:r>
            <a:r>
              <a:rPr lang="en" sz="1600"/>
              <a:t>solve</a:t>
            </a:r>
            <a:endParaRPr sz="1600"/>
          </a:p>
        </p:txBody>
      </p:sp>
      <p:sp>
        <p:nvSpPr>
          <p:cNvPr id="159" name="Google Shape;159;p21"/>
          <p:cNvSpPr txBox="1"/>
          <p:nvPr/>
        </p:nvSpPr>
        <p:spPr>
          <a:xfrm>
            <a:off x="2105971" y="4050325"/>
            <a:ext cx="5568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2. Use first order Taylor series to approximate logit</a:t>
            </a:r>
            <a:endParaRPr sz="1600"/>
          </a:p>
        </p:txBody>
      </p:sp>
      <p:sp>
        <p:nvSpPr>
          <p:cNvPr id="160" name="Google Shape;160;p21"/>
          <p:cNvSpPr txBox="1"/>
          <p:nvPr/>
        </p:nvSpPr>
        <p:spPr>
          <a:xfrm>
            <a:off x="2105975" y="4375350"/>
            <a:ext cx="641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3. Calculate probability that normal r.v. is less than a value → CDF</a:t>
            </a:r>
            <a:endParaRPr sz="1600"/>
          </a:p>
        </p:txBody>
      </p:sp>
      <p:sp>
        <p:nvSpPr>
          <p:cNvPr id="161" name="Google Shape;161;p21"/>
          <p:cNvSpPr txBox="1"/>
          <p:nvPr/>
        </p:nvSpPr>
        <p:spPr>
          <a:xfrm>
            <a:off x="577650" y="3617100"/>
            <a:ext cx="177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Proof sketch:</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