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fb2fef24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fb2fef2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through lime approximation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0d96abe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0d96abe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0d96abef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0d96abe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fb2fef2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fb2fef2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0a1ba59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0a1ba5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CFE: Classic Counterfactual Explanations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AR: Actionable Recourse is a fancy integer programming / constrained optimization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CR: Approach using causal networks, only applicable to the first dataset (german credit)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0bfc462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0bfc462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4cc0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4cc0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0bfc462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0bfc462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takeaways to each of these slides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fb2fef24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fb2fef2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3f74bf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123f74bf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fb2fef2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fb2fef2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fb2fef24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fb2fef24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fb2fef24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fb2fef24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b2fef24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b2fef24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b2fef24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fb2fef24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fb2fef24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fb2fef24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fb2fef24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fb2fef2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0d96ab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0d96ab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1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0.gif"/><Relationship Id="rId7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Relationship Id="rId6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Robust and Reliable Algorithmic Recourse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Sohini Upadhyay, Shalmali Joshi, Hima!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40238" l="91504" r="2604" t="15692"/>
          <a:stretch/>
        </p:blipFill>
        <p:spPr>
          <a:xfrm>
            <a:off x="6363411" y="2369243"/>
            <a:ext cx="311375" cy="321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(Details)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7550" l="0" r="0" t="-7549"/>
          <a:stretch/>
        </p:blipFill>
        <p:spPr>
          <a:xfrm>
            <a:off x="448925" y="1152275"/>
            <a:ext cx="5175775" cy="6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5">
            <a:alphaModFix/>
          </a:blip>
          <a:srcRect b="69926" l="0" r="0" t="14187"/>
          <a:stretch/>
        </p:blipFill>
        <p:spPr>
          <a:xfrm>
            <a:off x="448925" y="2296050"/>
            <a:ext cx="3951252" cy="3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5">
            <a:alphaModFix/>
          </a:blip>
          <a:srcRect b="59135" l="0" r="0" t="30483"/>
          <a:stretch/>
        </p:blipFill>
        <p:spPr>
          <a:xfrm>
            <a:off x="448925" y="2770127"/>
            <a:ext cx="3951252" cy="2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 b="87733" l="0" r="0" t="0"/>
          <a:stretch/>
        </p:blipFill>
        <p:spPr>
          <a:xfrm>
            <a:off x="448925" y="1946350"/>
            <a:ext cx="3951252" cy="2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b="52135" l="0" r="0" t="39994"/>
          <a:stretch/>
        </p:blipFill>
        <p:spPr>
          <a:xfrm>
            <a:off x="448925" y="3083812"/>
            <a:ext cx="3951252" cy="1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 b="42174" l="8850" r="0" t="47933"/>
          <a:stretch/>
        </p:blipFill>
        <p:spPr>
          <a:xfrm>
            <a:off x="876300" y="3408163"/>
            <a:ext cx="3601802" cy="2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5">
            <a:alphaModFix/>
          </a:blip>
          <a:srcRect b="0" l="0" r="0" t="81172"/>
          <a:stretch/>
        </p:blipFill>
        <p:spPr>
          <a:xfrm>
            <a:off x="448925" y="4534224"/>
            <a:ext cx="3951252" cy="42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28305" l="8850" r="0" t="58117"/>
          <a:stretch/>
        </p:blipFill>
        <p:spPr>
          <a:xfrm>
            <a:off x="876300" y="3754250"/>
            <a:ext cx="3601802" cy="3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5">
            <a:alphaModFix/>
          </a:blip>
          <a:srcRect b="18653" l="8850" r="0" t="71878"/>
          <a:stretch/>
        </p:blipFill>
        <p:spPr>
          <a:xfrm>
            <a:off x="876300" y="4183876"/>
            <a:ext cx="3601802" cy="2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2"/>
          <p:cNvCxnSpPr/>
          <p:nvPr/>
        </p:nvCxnSpPr>
        <p:spPr>
          <a:xfrm rot="10800000">
            <a:off x="5554797" y="2749014"/>
            <a:ext cx="3030000" cy="207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2"/>
          <p:cNvCxnSpPr/>
          <p:nvPr/>
        </p:nvCxnSpPr>
        <p:spPr>
          <a:xfrm rot="10800000">
            <a:off x="6785440" y="2500116"/>
            <a:ext cx="1440900" cy="2397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2"/>
          <p:cNvCxnSpPr/>
          <p:nvPr/>
        </p:nvCxnSpPr>
        <p:spPr>
          <a:xfrm rot="10800000">
            <a:off x="6243175" y="2617825"/>
            <a:ext cx="2351400" cy="2323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2" name="Google Shape;182;p22"/>
          <p:cNvSpPr/>
          <p:nvPr/>
        </p:nvSpPr>
        <p:spPr>
          <a:xfrm rot="-752754">
            <a:off x="5698000" y="3724991"/>
            <a:ext cx="109105" cy="109105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46966" l="86161" r="10413" t="29177"/>
          <a:stretch/>
        </p:blipFill>
        <p:spPr>
          <a:xfrm>
            <a:off x="5864384" y="3834191"/>
            <a:ext cx="181032" cy="17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40238" l="91504" r="2604" t="15692"/>
          <a:stretch/>
        </p:blipFill>
        <p:spPr>
          <a:xfrm>
            <a:off x="6001669" y="2696969"/>
            <a:ext cx="311375" cy="321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6147350" y="2936305"/>
            <a:ext cx="109200" cy="10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2"/>
          <p:cNvCxnSpPr>
            <a:stCxn id="182" idx="7"/>
            <a:endCxn id="187" idx="3"/>
          </p:cNvCxnSpPr>
          <p:nvPr/>
        </p:nvCxnSpPr>
        <p:spPr>
          <a:xfrm flipH="1" rot="10800000">
            <a:off x="5781827" y="3038411"/>
            <a:ext cx="393300" cy="6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2"/>
          <p:cNvSpPr/>
          <p:nvPr/>
        </p:nvSpPr>
        <p:spPr>
          <a:xfrm>
            <a:off x="6494651" y="2656172"/>
            <a:ext cx="109200" cy="10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2"/>
          <p:cNvCxnSpPr>
            <a:stCxn id="185" idx="7"/>
            <a:endCxn id="190" idx="2"/>
          </p:cNvCxnSpPr>
          <p:nvPr/>
        </p:nvCxnSpPr>
        <p:spPr>
          <a:xfrm flipH="1" rot="10800000">
            <a:off x="6240558" y="2738397"/>
            <a:ext cx="2616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/>
          <p:nvPr/>
        </p:nvSpPr>
        <p:spPr>
          <a:xfrm>
            <a:off x="6948737" y="2581097"/>
            <a:ext cx="109200" cy="109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2"/>
          <p:cNvCxnSpPr>
            <a:stCxn id="190" idx="6"/>
            <a:endCxn id="191" idx="2"/>
          </p:cNvCxnSpPr>
          <p:nvPr/>
        </p:nvCxnSpPr>
        <p:spPr>
          <a:xfrm flipH="1" rot="10800000">
            <a:off x="6596358" y="2635716"/>
            <a:ext cx="3525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40238" l="91504" r="2604" t="15692"/>
          <a:stretch/>
        </p:blipFill>
        <p:spPr>
          <a:xfrm>
            <a:off x="7154654" y="2369242"/>
            <a:ext cx="311375" cy="321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 rot="-935991">
            <a:off x="6147394" y="2936250"/>
            <a:ext cx="109327" cy="109327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-1822186">
            <a:off x="6494667" y="2656125"/>
            <a:ext cx="109182" cy="109182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4225" y="2500281"/>
            <a:ext cx="295129" cy="2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4962" y="2290530"/>
            <a:ext cx="578085" cy="27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7357" y="2039668"/>
            <a:ext cx="578085" cy="27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40238" l="91504" r="2604" t="15692"/>
          <a:stretch/>
        </p:blipFill>
        <p:spPr>
          <a:xfrm>
            <a:off x="5355244" y="3433194"/>
            <a:ext cx="311375" cy="321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853425" y="3367950"/>
            <a:ext cx="22719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853425" y="3701426"/>
            <a:ext cx="2513700" cy="71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7813652">
            <a:off x="3611364" y="1274115"/>
            <a:ext cx="1256998" cy="3880886"/>
          </a:xfrm>
          <a:prstGeom prst="triangle">
            <a:avLst>
              <a:gd fmla="val 52567" name="adj"/>
            </a:avLst>
          </a:prstGeom>
          <a:solidFill>
            <a:srgbClr val="EEEEEE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3008212">
            <a:off x="2006943" y="2759665"/>
            <a:ext cx="3937712" cy="1250819"/>
          </a:xfrm>
          <a:prstGeom prst="rect">
            <a:avLst/>
          </a:prstGeom>
          <a:solidFill>
            <a:srgbClr val="EEEEEE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23400" y="1153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Theorem 1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1894095">
            <a:off x="2431912" y="2138871"/>
            <a:ext cx="3959780" cy="1424458"/>
          </a:xfrm>
          <a:prstGeom prst="rect">
            <a:avLst/>
          </a:prstGeom>
          <a:solidFill>
            <a:srgbClr val="EEEEEE">
              <a:alpha val="59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Proofs</a:t>
            </a:r>
            <a:endParaRPr/>
          </a:p>
        </p:txBody>
      </p:sp>
      <p:cxnSp>
        <p:nvCxnSpPr>
          <p:cNvPr id="209" name="Google Shape;209;p23"/>
          <p:cNvCxnSpPr/>
          <p:nvPr/>
        </p:nvCxnSpPr>
        <p:spPr>
          <a:xfrm rot="10800000">
            <a:off x="2352200" y="2428163"/>
            <a:ext cx="3365400" cy="206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3"/>
          <p:cNvCxnSpPr>
            <a:stCxn id="204" idx="0"/>
            <a:endCxn id="204" idx="2"/>
          </p:cNvCxnSpPr>
          <p:nvPr/>
        </p:nvCxnSpPr>
        <p:spPr>
          <a:xfrm rot="10800000">
            <a:off x="3163924" y="1481644"/>
            <a:ext cx="2536800" cy="301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075" y="2963720"/>
            <a:ext cx="2312526" cy="5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 rot="-532397">
            <a:off x="2665928" y="3276383"/>
            <a:ext cx="143922" cy="143922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4">
            <a:alphaModFix/>
          </a:blip>
          <a:srcRect b="46966" l="86161" r="10413" t="29177"/>
          <a:stretch/>
        </p:blipFill>
        <p:spPr>
          <a:xfrm>
            <a:off x="2352287" y="3133875"/>
            <a:ext cx="238123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3"/>
          <p:cNvCxnSpPr>
            <a:stCxn id="212" idx="7"/>
            <a:endCxn id="215" idx="2"/>
          </p:cNvCxnSpPr>
          <p:nvPr/>
        </p:nvCxnSpPr>
        <p:spPr>
          <a:xfrm flipH="1" rot="10800000">
            <a:off x="2780315" y="2506320"/>
            <a:ext cx="45450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3"/>
          <p:cNvSpPr/>
          <p:nvPr/>
        </p:nvSpPr>
        <p:spPr>
          <a:xfrm rot="-3092777">
            <a:off x="3207736" y="2378641"/>
            <a:ext cx="143275" cy="143275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5">
            <a:alphaModFix/>
          </a:blip>
          <a:srcRect b="0" l="24765" r="49674" t="0"/>
          <a:stretch/>
        </p:blipFill>
        <p:spPr>
          <a:xfrm>
            <a:off x="4388253" y="2847325"/>
            <a:ext cx="1207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4225" y="2129181"/>
            <a:ext cx="295129" cy="2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5">
            <a:alphaModFix/>
          </a:blip>
          <a:srcRect b="21590" l="57260" r="4657" t="12624"/>
          <a:stretch/>
        </p:blipFill>
        <p:spPr>
          <a:xfrm>
            <a:off x="3302200" y="4096250"/>
            <a:ext cx="1580875" cy="33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5712" y="1176505"/>
            <a:ext cx="578085" cy="27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5">
            <a:alphaModFix/>
          </a:blip>
          <a:srcRect b="32046" l="17829" r="76860" t="0"/>
          <a:stretch/>
        </p:blipFill>
        <p:spPr>
          <a:xfrm>
            <a:off x="3369050" y="2345838"/>
            <a:ext cx="272200" cy="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 rotWithShape="1">
          <a:blip r:embed="rId5">
            <a:alphaModFix/>
          </a:blip>
          <a:srcRect b="29403" l="2901" r="92407" t="24897"/>
          <a:stretch/>
        </p:blipFill>
        <p:spPr>
          <a:xfrm>
            <a:off x="3901251" y="2881337"/>
            <a:ext cx="178800" cy="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8">
            <a:alphaModFix/>
          </a:blip>
          <a:srcRect b="0" l="0" r="86032" t="0"/>
          <a:stretch/>
        </p:blipFill>
        <p:spPr>
          <a:xfrm>
            <a:off x="4623425" y="1104475"/>
            <a:ext cx="578100" cy="5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8">
            <a:alphaModFix/>
          </a:blip>
          <a:srcRect b="0" l="14862" r="49426" t="0"/>
          <a:stretch/>
        </p:blipFill>
        <p:spPr>
          <a:xfrm>
            <a:off x="5286750" y="1104475"/>
            <a:ext cx="1477926" cy="5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8">
            <a:alphaModFix/>
          </a:blip>
          <a:srcRect b="0" l="49785" r="974" t="0"/>
          <a:stretch/>
        </p:blipFill>
        <p:spPr>
          <a:xfrm>
            <a:off x="6718225" y="1104475"/>
            <a:ext cx="2037875" cy="50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3"/>
          <p:cNvGrpSpPr/>
          <p:nvPr/>
        </p:nvGrpSpPr>
        <p:grpSpPr>
          <a:xfrm>
            <a:off x="6000449" y="2375150"/>
            <a:ext cx="2249776" cy="501675"/>
            <a:chOff x="6044924" y="1692900"/>
            <a:chExt cx="2249776" cy="501675"/>
          </a:xfrm>
        </p:grpSpPr>
        <p:pic>
          <p:nvPicPr>
            <p:cNvPr id="226" name="Google Shape;226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044924" y="1740643"/>
              <a:ext cx="2001051" cy="42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3"/>
            <p:cNvPicPr preferRelativeResize="0"/>
            <p:nvPr/>
          </p:nvPicPr>
          <p:blipFill rotWithShape="1">
            <a:blip r:embed="rId8">
              <a:alphaModFix/>
            </a:blip>
            <a:srcRect b="29293" l="79853" r="15282" t="20744"/>
            <a:stretch/>
          </p:blipFill>
          <p:spPr>
            <a:xfrm>
              <a:off x="6368950" y="1790450"/>
              <a:ext cx="201301" cy="25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3"/>
            <p:cNvPicPr preferRelativeResize="0"/>
            <p:nvPr/>
          </p:nvPicPr>
          <p:blipFill rotWithShape="1">
            <a:blip r:embed="rId8">
              <a:alphaModFix/>
            </a:blip>
            <a:srcRect b="0" l="85800" r="7622" t="0"/>
            <a:stretch/>
          </p:blipFill>
          <p:spPr>
            <a:xfrm flipH="1">
              <a:off x="7999575" y="1692900"/>
              <a:ext cx="295125" cy="501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23"/>
          <p:cNvGrpSpPr/>
          <p:nvPr/>
        </p:nvGrpSpPr>
        <p:grpSpPr>
          <a:xfrm>
            <a:off x="5904150" y="1847763"/>
            <a:ext cx="2060238" cy="400200"/>
            <a:chOff x="6366600" y="1822238"/>
            <a:chExt cx="2060238" cy="400200"/>
          </a:xfrm>
        </p:grpSpPr>
        <p:pic>
          <p:nvPicPr>
            <p:cNvPr id="230" name="Google Shape;230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675296" y="1856850"/>
              <a:ext cx="1751542" cy="33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3"/>
            <p:cNvSpPr txBox="1"/>
            <p:nvPr/>
          </p:nvSpPr>
          <p:spPr>
            <a:xfrm>
              <a:off x="6366600" y="1822238"/>
              <a:ext cx="39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2" name="Google Shape;232;p23"/>
          <p:cNvSpPr txBox="1"/>
          <p:nvPr/>
        </p:nvSpPr>
        <p:spPr>
          <a:xfrm>
            <a:off x="6307738" y="3465400"/>
            <a:ext cx="13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Assumptions</a:t>
            </a:r>
            <a:r>
              <a:rPr lang="en"/>
              <a:t>                       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87125" y="4415663"/>
            <a:ext cx="1144776" cy="2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7126" y="4126312"/>
            <a:ext cx="1248000" cy="2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55663" y="3841546"/>
            <a:ext cx="1207700" cy="26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17425" y="4705024"/>
            <a:ext cx="506191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11700" y="97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Theorem 2</a:t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3">
            <a:alphaModFix/>
          </a:blip>
          <a:srcRect b="70997" l="0" r="83664" t="0"/>
          <a:stretch/>
        </p:blipFill>
        <p:spPr>
          <a:xfrm>
            <a:off x="3083325" y="2632875"/>
            <a:ext cx="815826" cy="3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Proofs</a:t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63848" l="0" r="58769" t="0"/>
          <a:stretch/>
        </p:blipFill>
        <p:spPr>
          <a:xfrm>
            <a:off x="5028375" y="1871012"/>
            <a:ext cx="2059095" cy="4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4"/>
          <p:cNvGrpSpPr/>
          <p:nvPr/>
        </p:nvGrpSpPr>
        <p:grpSpPr>
          <a:xfrm>
            <a:off x="2344012" y="1022580"/>
            <a:ext cx="3045012" cy="3315639"/>
            <a:chOff x="2344012" y="1022580"/>
            <a:chExt cx="3045012" cy="3315639"/>
          </a:xfrm>
        </p:grpSpPr>
        <p:cxnSp>
          <p:nvCxnSpPr>
            <p:cNvPr id="246" name="Google Shape;246;p24"/>
            <p:cNvCxnSpPr>
              <a:stCxn id="247" idx="0"/>
              <a:endCxn id="247" idx="2"/>
            </p:cNvCxnSpPr>
            <p:nvPr/>
          </p:nvCxnSpPr>
          <p:spPr>
            <a:xfrm rot="10800000">
              <a:off x="2852224" y="1327719"/>
              <a:ext cx="2536800" cy="30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248" name="Google Shape;24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44012" y="1022580"/>
              <a:ext cx="578085" cy="270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4"/>
            <p:cNvSpPr/>
            <p:nvPr/>
          </p:nvSpPr>
          <p:spPr>
            <a:xfrm rot="-3092777">
              <a:off x="3481761" y="2101966"/>
              <a:ext cx="143275" cy="143275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24"/>
            <p:cNvCxnSpPr>
              <a:stCxn id="251" idx="6"/>
              <a:endCxn id="249" idx="2"/>
            </p:cNvCxnSpPr>
            <p:nvPr/>
          </p:nvCxnSpPr>
          <p:spPr>
            <a:xfrm flipH="1" rot="10800000">
              <a:off x="2493692" y="2229589"/>
              <a:ext cx="1015200" cy="93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52" name="Google Shape;252;p24"/>
            <p:cNvPicPr preferRelativeResize="0"/>
            <p:nvPr/>
          </p:nvPicPr>
          <p:blipFill rotWithShape="1">
            <a:blip r:embed="rId5">
              <a:alphaModFix/>
            </a:blip>
            <a:srcRect b="40238" l="91504" r="2604" t="15692"/>
            <a:stretch/>
          </p:blipFill>
          <p:spPr>
            <a:xfrm>
              <a:off x="3654044" y="1950144"/>
              <a:ext cx="311375" cy="3210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63848" l="21735" r="63179" t="0"/>
          <a:stretch/>
        </p:blipFill>
        <p:spPr>
          <a:xfrm>
            <a:off x="1666474" y="2632875"/>
            <a:ext cx="753352" cy="4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24"/>
          <p:cNvGrpSpPr/>
          <p:nvPr/>
        </p:nvGrpSpPr>
        <p:grpSpPr>
          <a:xfrm>
            <a:off x="1582525" y="1975256"/>
            <a:ext cx="3823375" cy="2365082"/>
            <a:chOff x="1582525" y="1975256"/>
            <a:chExt cx="3823375" cy="2365082"/>
          </a:xfrm>
        </p:grpSpPr>
        <p:cxnSp>
          <p:nvCxnSpPr>
            <p:cNvPr id="255" name="Google Shape;255;p24"/>
            <p:cNvCxnSpPr/>
            <p:nvPr/>
          </p:nvCxnSpPr>
          <p:spPr>
            <a:xfrm rot="10800000">
              <a:off x="2040500" y="2274238"/>
              <a:ext cx="3365400" cy="20661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6" name="Google Shape;256;p24"/>
            <p:cNvGrpSpPr/>
            <p:nvPr/>
          </p:nvGrpSpPr>
          <p:grpSpPr>
            <a:xfrm>
              <a:off x="1582525" y="1975256"/>
              <a:ext cx="1247953" cy="1311833"/>
              <a:chOff x="1582525" y="1975256"/>
              <a:chExt cx="1247953" cy="1311833"/>
            </a:xfrm>
          </p:grpSpPr>
          <p:sp>
            <p:nvSpPr>
              <p:cNvPr id="251" name="Google Shape;251;p24"/>
              <p:cNvSpPr/>
              <p:nvPr/>
            </p:nvSpPr>
            <p:spPr>
              <a:xfrm rot="-1221627">
                <a:off x="2354193" y="3122541"/>
                <a:ext cx="143997" cy="143997"/>
              </a:xfrm>
              <a:prstGeom prst="ellipse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24"/>
              <p:cNvCxnSpPr>
                <a:stCxn id="251" idx="7"/>
                <a:endCxn id="258" idx="1"/>
              </p:cNvCxnSpPr>
              <p:nvPr/>
            </p:nvCxnSpPr>
            <p:spPr>
              <a:xfrm flipH="1" rot="10800000">
                <a:off x="2456208" y="2736096"/>
                <a:ext cx="250500" cy="39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8" name="Google Shape;258;p24"/>
              <p:cNvSpPr/>
              <p:nvPr/>
            </p:nvSpPr>
            <p:spPr>
              <a:xfrm rot="-5767697">
                <a:off x="2679919" y="2608749"/>
                <a:ext cx="143319" cy="143319"/>
              </a:xfrm>
              <a:prstGeom prst="ellipse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9" name="Google Shape;259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582525" y="1975256"/>
                <a:ext cx="295129" cy="270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24"/>
              <p:cNvPicPr preferRelativeResize="0"/>
              <p:nvPr/>
            </p:nvPicPr>
            <p:blipFill rotWithShape="1">
              <a:blip r:embed="rId7">
                <a:alphaModFix/>
              </a:blip>
              <a:srcRect b="32046" l="17829" r="76860" t="0"/>
              <a:stretch/>
            </p:blipFill>
            <p:spPr>
              <a:xfrm>
                <a:off x="2508400" y="2188188"/>
                <a:ext cx="272200" cy="422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p24"/>
              <p:cNvPicPr preferRelativeResize="0"/>
              <p:nvPr/>
            </p:nvPicPr>
            <p:blipFill rotWithShape="1">
              <a:blip r:embed="rId5">
                <a:alphaModFix/>
              </a:blip>
              <a:srcRect b="46966" l="86161" r="10413" t="29177"/>
              <a:stretch/>
            </p:blipFill>
            <p:spPr>
              <a:xfrm>
                <a:off x="2040587" y="2979950"/>
                <a:ext cx="238123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2" name="Google Shape;262;p24"/>
          <p:cNvSpPr txBox="1"/>
          <p:nvPr/>
        </p:nvSpPr>
        <p:spPr>
          <a:xfrm>
            <a:off x="5851975" y="3357575"/>
            <a:ext cx="278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Assumptions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Log-loss + simple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Optimal solution for x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’’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 is a bound for the “diameter” of dataset (l2)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4124" y="2288350"/>
            <a:ext cx="3758177" cy="7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4129" y="1359850"/>
            <a:ext cx="1234364" cy="2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xperimental results</a:t>
            </a:r>
            <a:endParaRPr/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311700" y="1152475"/>
            <a:ext cx="42603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 World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German Credit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Correction Shift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Business Administration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Temporal Shifts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Portuguese Student Performance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Geospatial Shift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Models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SVM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3 Layer Deep NN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Cost (Distance) Functions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Pairwise Feature Comparison (PFC)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Bradley Terry Comparison to parametrize p(i,j) = probability that feature i is less actionable than feature j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Metrics: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Cost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How close is our counterfactual?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Validity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When undertaking recourse, (after a model shift) does it actually work?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311700" y="3217725"/>
            <a:ext cx="42255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Synthetic Datasets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2 Gaussians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Mean Shift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Variance Shift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Mean &amp; Variance Shift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Logistic Regression</a:t>
            </a:r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13" y="1071850"/>
            <a:ext cx="7755575" cy="29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500" y="1211850"/>
            <a:ext cx="4502401" cy="28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4200" y="1367752"/>
            <a:ext cx="4375601" cy="270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rg\min_{x'}\max_\lambda \lambda(f_w(x')-y')^2 + d(x_i, x')" id="281" name="Google Shape;2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0750" y="4348725"/>
            <a:ext cx="4249725" cy="5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400" y="4240487"/>
            <a:ext cx="4375599" cy="72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Deep NN</a:t>
            </a:r>
            <a:endParaRPr/>
          </a:p>
        </p:txBody>
      </p: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5" y="1365326"/>
            <a:ext cx="7901150" cy="24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476" y="1509150"/>
            <a:ext cx="4577750" cy="232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525" y="1629725"/>
            <a:ext cx="4577750" cy="226527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7"/>
          <p:cNvSpPr txBox="1"/>
          <p:nvPr/>
        </p:nvSpPr>
        <p:spPr>
          <a:xfrm>
            <a:off x="4042475" y="1017725"/>
            <a:ext cx="44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6">
            <a:alphaModFix/>
          </a:blip>
          <a:srcRect b="78819" l="0" r="0" t="9688"/>
          <a:stretch/>
        </p:blipFill>
        <p:spPr>
          <a:xfrm>
            <a:off x="3954675" y="1036163"/>
            <a:ext cx="4375599" cy="3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increases with robust recourse in general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authors bound this!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approximations to complex models harms M1 validity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Robustness can actually helps!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optimize for M1 validity by making our loss function more complex</a:t>
            </a:r>
            <a:endParaRPr/>
          </a:p>
        </p:txBody>
      </p:sp>
      <p:pic>
        <p:nvPicPr>
          <p:cNvPr descr="\arg \min_{x''} \max_{\delta} \max_{\lambda} \lambda \ell(M(x''), 1)+c(x, x'')" id="299" name="Google Shape;2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14" y="2772350"/>
            <a:ext cx="545717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Shift and Validity</a:t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00" y="1073450"/>
            <a:ext cx="7173198" cy="38866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/>
        </p:nvSpPr>
        <p:spPr>
          <a:xfrm>
            <a:off x="440100" y="1710400"/>
            <a:ext cx="4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L1: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257225" y="3795225"/>
            <a:ext cx="5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PFC: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Novel minimax objective and optimization strategy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Bounds on error for non-robust counterfactuals under data shifts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Bounds on cost of robust optimization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Empirical results in both real world and synthetic scenarios validating method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Questions/Discussion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you think this problem should be worked on more from the CS/ML side or more from the policy side?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you think other types of explanations (that are not recourse motivated) need to be similarly robust?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happens if model architecture/training dynamics change?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incentive is there for companies/data controllers to implement this?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Algorithmic Recourse</a:t>
            </a:r>
            <a:endParaRPr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ML</a:t>
            </a:r>
            <a:r>
              <a:rPr lang="en" sz="1600"/>
              <a:t> models are deployed in high stakes scenarios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you </a:t>
            </a:r>
            <a:r>
              <a:rPr lang="en" sz="1600"/>
              <a:t>receive</a:t>
            </a:r>
            <a:r>
              <a:rPr lang="en" sz="1600"/>
              <a:t> an unfavorable outcome as a result of a prediction, how can you reverse it?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Ex: A bank might tell you to increase your salary by $10,000</a:t>
            </a:r>
            <a:endParaRPr sz="160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726450" y="1152475"/>
            <a:ext cx="410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 Updates</a:t>
            </a:r>
            <a:endParaRPr sz="2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practice, data collectors are (hopefully) frequently updating their datasets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Models are </a:t>
            </a:r>
            <a:r>
              <a:rPr lang="en" sz="1600"/>
              <a:t>updated</a:t>
            </a:r>
            <a:r>
              <a:rPr lang="en" sz="1600"/>
              <a:t> to reflect dataset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Current algorithms to generate </a:t>
            </a:r>
            <a:r>
              <a:rPr lang="en" sz="1600"/>
              <a:t>counterfactuals assume models are static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An Example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823" l="0" r="0" t="0"/>
          <a:stretch/>
        </p:blipFill>
        <p:spPr>
          <a:xfrm>
            <a:off x="1285600" y="2898393"/>
            <a:ext cx="1809096" cy="167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438" l="0" r="0" t="0"/>
          <a:stretch/>
        </p:blipFill>
        <p:spPr>
          <a:xfrm>
            <a:off x="1285611" y="1152479"/>
            <a:ext cx="1809096" cy="167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823" l="0" r="0" t="0"/>
          <a:stretch/>
        </p:blipFill>
        <p:spPr>
          <a:xfrm>
            <a:off x="3707953" y="2185928"/>
            <a:ext cx="1809096" cy="167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 amt="55000"/>
          </a:blip>
          <a:srcRect b="438" l="0" r="0" t="0"/>
          <a:stretch/>
        </p:blipFill>
        <p:spPr>
          <a:xfrm>
            <a:off x="3707954" y="2185929"/>
            <a:ext cx="1809096" cy="16704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86300" y="1755050"/>
            <a:ext cx="99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trained on data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3240825"/>
            <a:ext cx="99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 trained on data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11350" y="1481375"/>
            <a:ext cx="87000" cy="87000"/>
          </a:xfrm>
          <a:prstGeom prst="ellipse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011350" y="3227288"/>
            <a:ext cx="87000" cy="87000"/>
          </a:xfrm>
          <a:prstGeom prst="ellipse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433700" y="2514825"/>
            <a:ext cx="87000" cy="87000"/>
          </a:xfrm>
          <a:prstGeom prst="ellipse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135650" y="1694225"/>
            <a:ext cx="1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Overlaid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flipH="1">
            <a:off x="1935216" y="1546959"/>
            <a:ext cx="86700" cy="6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 rot="337055">
            <a:off x="1922597" y="1585352"/>
            <a:ext cx="36777" cy="40419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 flipH="1">
            <a:off x="4357441" y="2571759"/>
            <a:ext cx="86700" cy="6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/>
          <p:nvPr/>
        </p:nvSpPr>
        <p:spPr>
          <a:xfrm rot="337055">
            <a:off x="4344822" y="2610152"/>
            <a:ext cx="36777" cy="40419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130300" y="1972250"/>
            <a:ext cx="238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suggested recourse for the datapoint no longer crosses the decision boundary when the model is updated/retrained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Contributions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Outline model + data shifts that people should consider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Temporal shift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Geospatial shift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correction shift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 a method for finding RObust Algorithmic Recourse (ROAR)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Introduces a novel minimax objective that can be used to construct robust actionable recourses while minimizing the recourse costs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Theoretical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bad are regular counterfactuals under model shifts?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much does the proposed method increase the cost of recourses when compared to normal CFs?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Experimental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recourse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[Can i still trust you?: Understanding the impact of distribution shifts on algorithmic recourses]: recourses generated by state-of-the-art algorithms are </a:t>
            </a:r>
            <a:r>
              <a:rPr b="1" lang="en"/>
              <a:t>readily invalidated due to model shifts</a:t>
            </a:r>
            <a:r>
              <a:rPr lang="en"/>
              <a:t> resulting from different kinds of dataset shifts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Training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Optimizes a </a:t>
            </a:r>
            <a:r>
              <a:rPr b="1" lang="en"/>
              <a:t>minimax objective</a:t>
            </a:r>
            <a:r>
              <a:rPr lang="en"/>
              <a:t> that captures the worst-case loss over a given set of perturbations to the input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 each gradient step, </a:t>
            </a:r>
            <a:r>
              <a:rPr b="1" lang="en"/>
              <a:t>computes the gradient at worst-case perturbation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Recent work explores the construction of other kinds of explanations (feature attribution and rule based explanations) that are robust to </a:t>
            </a:r>
            <a:r>
              <a:rPr i="1" lang="en"/>
              <a:t>dataset</a:t>
            </a:r>
            <a:r>
              <a:rPr lang="en"/>
              <a:t> shifts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88" y="1971400"/>
            <a:ext cx="3353675" cy="10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0" y="1669425"/>
            <a:ext cx="5199639" cy="919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5656100" y="1277175"/>
            <a:ext cx="2954100" cy="2763000"/>
          </a:xfrm>
          <a:prstGeom prst="rect">
            <a:avLst/>
          </a:prstGeom>
          <a:solidFill>
            <a:srgbClr val="81CDFF">
              <a:alpha val="40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Recourse/Counterfactuals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50" y="3333983"/>
            <a:ext cx="4912367" cy="89054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817425" y="1329300"/>
            <a:ext cx="268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 Notes: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/>
              <a:t>:</a:t>
            </a:r>
            <a:r>
              <a:rPr lang="en"/>
              <a:t> specific data point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"/>
              <a:t>: counterfactual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/>
              <a:t>: model (or linear approximation of model around point 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/>
              <a:t>: cost function (how hard is it to achieve the counterfactual)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/>
              <a:t>: actionable/possible counterfactuals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43100" y="1199000"/>
            <a:ext cx="3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CF: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443100" y="2913800"/>
            <a:ext cx="46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nconstrained and differentiable relaxation: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Primer?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37600" y="1152475"/>
            <a:ext cx="2494800" cy="3416400"/>
          </a:xfrm>
          <a:prstGeom prst="rect">
            <a:avLst/>
          </a:prstGeom>
          <a:solidFill>
            <a:srgbClr val="81CDFF">
              <a:alpha val="40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88" y="1288713"/>
            <a:ext cx="1427618" cy="128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0" l="3047" r="6520" t="0"/>
          <a:stretch/>
        </p:blipFill>
        <p:spPr>
          <a:xfrm>
            <a:off x="1071199" y="2942300"/>
            <a:ext cx="1427600" cy="13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3437025" y="1152475"/>
            <a:ext cx="2494800" cy="3416400"/>
          </a:xfrm>
          <a:prstGeom prst="rect">
            <a:avLst/>
          </a:prstGeom>
          <a:solidFill>
            <a:srgbClr val="81CDFF">
              <a:alpha val="40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9"/>
          <p:cNvCxnSpPr>
            <a:stCxn id="115" idx="2"/>
            <a:endCxn id="116" idx="0"/>
          </p:cNvCxnSpPr>
          <p:nvPr/>
        </p:nvCxnSpPr>
        <p:spPr>
          <a:xfrm>
            <a:off x="1784997" y="2571774"/>
            <a:ext cx="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3970575" y="1288700"/>
            <a:ext cx="1427700" cy="12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baseline="-25000" lang="en"/>
              <a:t>1</a:t>
            </a:r>
            <a:r>
              <a:rPr lang="en"/>
              <a:t> parameters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970575" y="2942250"/>
            <a:ext cx="1427700" cy="133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baseline="-25000" lang="en"/>
              <a:t>2</a:t>
            </a:r>
            <a:r>
              <a:rPr lang="en"/>
              <a:t> parameters</a:t>
            </a:r>
            <a:endParaRPr/>
          </a:p>
        </p:txBody>
      </p:sp>
      <p:cxnSp>
        <p:nvCxnSpPr>
          <p:cNvPr id="121" name="Google Shape;121;p19"/>
          <p:cNvCxnSpPr>
            <a:stCxn id="119" idx="2"/>
            <a:endCxn id="120" idx="0"/>
          </p:cNvCxnSpPr>
          <p:nvPr/>
        </p:nvCxnSpPr>
        <p:spPr>
          <a:xfrm>
            <a:off x="4684425" y="2571800"/>
            <a:ext cx="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6870050" y="2033075"/>
            <a:ext cx="1897800" cy="1850700"/>
          </a:xfrm>
          <a:prstGeom prst="rect">
            <a:avLst/>
          </a:prstGeom>
          <a:solidFill>
            <a:srgbClr val="FF8181">
              <a:alpha val="40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compare these models?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(especially if they are nonlinear and high-dimensional)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3771669">
            <a:off x="6152221" y="2606010"/>
            <a:ext cx="652834" cy="531028"/>
          </a:xfrm>
          <a:custGeom>
            <a:rect b="b" l="l" r="r" t="t"/>
            <a:pathLst>
              <a:path extrusionOk="0" h="29238" w="29238">
                <a:moveTo>
                  <a:pt x="29238" y="0"/>
                </a:moveTo>
                <a:cubicBezTo>
                  <a:pt x="28703" y="3387"/>
                  <a:pt x="29179" y="16937"/>
                  <a:pt x="26029" y="20324"/>
                </a:cubicBezTo>
                <a:cubicBezTo>
                  <a:pt x="22879" y="23711"/>
                  <a:pt x="14678" y="18838"/>
                  <a:pt x="10340" y="20324"/>
                </a:cubicBezTo>
                <a:cubicBezTo>
                  <a:pt x="6002" y="21810"/>
                  <a:pt x="1723" y="27752"/>
                  <a:pt x="0" y="29238"/>
                </a:cubicBezTo>
              </a:path>
            </a:pathLst>
          </a:cu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19"/>
          <p:cNvSpPr/>
          <p:nvPr/>
        </p:nvSpPr>
        <p:spPr>
          <a:xfrm rot="2890368">
            <a:off x="6065950" y="2655527"/>
            <a:ext cx="95818" cy="109446"/>
          </a:xfrm>
          <a:prstGeom prst="rtTriangl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>
            <a:stCxn id="114" idx="3"/>
            <a:endCxn id="117" idx="1"/>
          </p:cNvCxnSpPr>
          <p:nvPr/>
        </p:nvCxnSpPr>
        <p:spPr>
          <a:xfrm>
            <a:off x="3032400" y="28606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1643325" y="1839225"/>
            <a:ext cx="2274600" cy="759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Perturb inputs slightly (maximize training loss)</a:t>
            </a:r>
            <a:endParaRPr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(Intuition)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Training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4787700" y="1839225"/>
            <a:ext cx="2274600" cy="759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step on perturbed inputs (minimize training loss)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2856404"/>
            <a:ext cx="85206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Actional Recourse (ROAR)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1643325" y="3553825"/>
            <a:ext cx="2274600" cy="759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Perturb model slightly (maximize recourse loss)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787700" y="3553825"/>
            <a:ext cx="2274600" cy="759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step on perturbed model (minimize recourse loss)</a:t>
            </a:r>
            <a:endParaRPr/>
          </a:p>
        </p:txBody>
      </p:sp>
      <p:cxnSp>
        <p:nvCxnSpPr>
          <p:cNvPr id="137" name="Google Shape;137;p20"/>
          <p:cNvCxnSpPr>
            <a:stCxn id="130" idx="3"/>
            <a:endCxn id="133" idx="1"/>
          </p:cNvCxnSpPr>
          <p:nvPr/>
        </p:nvCxnSpPr>
        <p:spPr>
          <a:xfrm>
            <a:off x="3917925" y="2218875"/>
            <a:ext cx="8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3917925" y="3933475"/>
            <a:ext cx="8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(Intuition)</a:t>
            </a:r>
            <a:endParaRPr/>
          </a:p>
        </p:txBody>
      </p:sp>
      <p:cxnSp>
        <p:nvCxnSpPr>
          <p:cNvPr id="144" name="Google Shape;144;p21"/>
          <p:cNvCxnSpPr/>
          <p:nvPr/>
        </p:nvCxnSpPr>
        <p:spPr>
          <a:xfrm rot="10800000">
            <a:off x="2783675" y="2057875"/>
            <a:ext cx="3985500" cy="273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rot="10800000">
            <a:off x="4402275" y="1730475"/>
            <a:ext cx="1895400" cy="315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rot="10800000">
            <a:off x="3689037" y="1885225"/>
            <a:ext cx="3093000" cy="305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/>
          <p:nvPr/>
        </p:nvSpPr>
        <p:spPr>
          <a:xfrm rot="-899581">
            <a:off x="2972020" y="3341395"/>
            <a:ext cx="143795" cy="143795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46966" l="86161" r="10413" t="29177"/>
          <a:stretch/>
        </p:blipFill>
        <p:spPr>
          <a:xfrm>
            <a:off x="2692962" y="3168675"/>
            <a:ext cx="23812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44632" l="91504" r="4031" t="15694"/>
          <a:stretch/>
        </p:blipFill>
        <p:spPr>
          <a:xfrm>
            <a:off x="3371450" y="1989200"/>
            <a:ext cx="310376" cy="3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3504363" y="2479875"/>
            <a:ext cx="143700" cy="143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1"/>
          <p:cNvCxnSpPr>
            <a:stCxn id="147" idx="7"/>
            <a:endCxn id="152" idx="3"/>
          </p:cNvCxnSpPr>
          <p:nvPr/>
        </p:nvCxnSpPr>
        <p:spPr>
          <a:xfrm flipH="1" rot="10800000">
            <a:off x="3079874" y="2616032"/>
            <a:ext cx="464400" cy="7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/>
          <p:nvPr/>
        </p:nvSpPr>
        <p:spPr>
          <a:xfrm>
            <a:off x="3933400" y="2128500"/>
            <a:ext cx="143700" cy="143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1"/>
          <p:cNvCxnSpPr>
            <a:stCxn id="150" idx="7"/>
            <a:endCxn id="155" idx="3"/>
          </p:cNvCxnSpPr>
          <p:nvPr/>
        </p:nvCxnSpPr>
        <p:spPr>
          <a:xfrm flipH="1" rot="10800000">
            <a:off x="3627018" y="2246219"/>
            <a:ext cx="3228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/>
          <p:nvPr/>
        </p:nvSpPr>
        <p:spPr>
          <a:xfrm rot="983372">
            <a:off x="4470459" y="1862412"/>
            <a:ext cx="143532" cy="143532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1"/>
          <p:cNvCxnSpPr>
            <a:endCxn id="156" idx="3"/>
          </p:cNvCxnSpPr>
          <p:nvPr/>
        </p:nvCxnSpPr>
        <p:spPr>
          <a:xfrm flipH="1" rot="10800000">
            <a:off x="4091022" y="1968544"/>
            <a:ext cx="3882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45859" l="91504" r="2604" t="15693"/>
          <a:stretch/>
        </p:blipFill>
        <p:spPr>
          <a:xfrm>
            <a:off x="3892450" y="1653325"/>
            <a:ext cx="409573" cy="3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40238" l="91504" r="2604" t="15692"/>
          <a:stretch/>
        </p:blipFill>
        <p:spPr>
          <a:xfrm>
            <a:off x="4667900" y="1581700"/>
            <a:ext cx="409573" cy="4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 rot="-1117443">
            <a:off x="3504400" y="2479826"/>
            <a:ext cx="143726" cy="143726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323359">
            <a:off x="3933390" y="2128509"/>
            <a:ext cx="143735" cy="143735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12613" l="0" r="28135" t="1696"/>
          <a:stretch/>
        </p:blipFill>
        <p:spPr>
          <a:xfrm>
            <a:off x="2361975" y="1793425"/>
            <a:ext cx="346175" cy="2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5059" l="-2427" r="0" t="-5049"/>
          <a:stretch/>
        </p:blipFill>
        <p:spPr>
          <a:xfrm>
            <a:off x="3259675" y="1509475"/>
            <a:ext cx="481675" cy="3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1444" l="0" r="0" t="-9261"/>
          <a:stretch/>
        </p:blipFill>
        <p:spPr>
          <a:xfrm>
            <a:off x="4237675" y="1298575"/>
            <a:ext cx="477025" cy="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9575" y="1935025"/>
            <a:ext cx="970275" cy="3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