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3c49cbae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3c49cbae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c49cbae2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3c49cbae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3c49cbae2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3c49cbae2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3c49cbae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3c49cbae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c49cbae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3c49cbae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3c49cbae2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3c49cbae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c49cbae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3c49cbae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39c12da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39c12da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49c5657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49c5657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39c12da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39c12da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4b58f4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4b58f4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39c12da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39c12da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macro-averaged metrics place much more emphasis on rare label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6d87e7b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6d87e7b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=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378533f2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378533f2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39c12da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39c12da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49c5657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49c5657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39c12da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39c12da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6d87e7b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6d87e7b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378533f2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378533f2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4b58f4b2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4b58f4b2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4b58f4b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4b58f4b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b58f4b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b58f4b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b58f4b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b58f4b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75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4b58f4b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4b58f4b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4b58f4b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4b58f4b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c49cbae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c49cbae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3c49cbae2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3c49cbae2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s://www.practicefusion.com/icd-10/clinical-concepts-for-family-practice/icd-10-clinical-scenario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s://www.nature.com/articles/s41746-022-00705-7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179700" y="1583925"/>
            <a:ext cx="8784600" cy="13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Explainable Prediction of Medical Codes from Clinical Text</a:t>
            </a:r>
            <a:endParaRPr sz="378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47200" y="3335775"/>
            <a:ext cx="88968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080">
                <a:solidFill>
                  <a:srgbClr val="000000"/>
                </a:solidFill>
              </a:rPr>
              <a:t>Authors:</a:t>
            </a:r>
            <a:r>
              <a:rPr lang="en" sz="2080">
                <a:solidFill>
                  <a:srgbClr val="000000"/>
                </a:solidFill>
              </a:rPr>
              <a:t> J. Mullenbach, S. Wiegreffe, J. Duke, J. Sun, and J. Eisenstein</a:t>
            </a:r>
            <a:endParaRPr sz="208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80650" y="4209250"/>
            <a:ext cx="73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Presented by: </a:t>
            </a:r>
            <a:r>
              <a:rPr lang="en" sz="1800"/>
              <a:t>Leo Benac, Chelse Swoopes, and Kelly Zhang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Convolutional N-Gram Model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17300" y="3587000"/>
            <a:ext cx="84150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Word embeddings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Convolutional filter of “N” consecutive words (N-gram)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convolutional filter “detects” certain “word snippet” motifs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63" y="731075"/>
            <a:ext cx="6572073" cy="285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2314050" y="4711925"/>
            <a:ext cx="462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Image taken from https://people.csail.mit.edu/yoonkim/data/sent-cnn-slides.pdf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334525" y="3364175"/>
            <a:ext cx="35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 → Was the “N-gram” detected at all in this piece of text?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Attention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49385" t="32899"/>
          <a:stretch/>
        </p:blipFill>
        <p:spPr>
          <a:xfrm>
            <a:off x="506325" y="1273400"/>
            <a:ext cx="3371976" cy="30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644100" y="3880975"/>
            <a:ext cx="13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Text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644100" y="280275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Word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635150" y="132790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Attention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4888" t="4942"/>
          <a:stretch/>
        </p:blipFill>
        <p:spPr>
          <a:xfrm>
            <a:off x="214975" y="858750"/>
            <a:ext cx="6336450" cy="40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2397150" y="4519175"/>
            <a:ext cx="13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Text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2397150" y="350870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Word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2397150" y="214830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550" y="2148300"/>
            <a:ext cx="3162050" cy="22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375" y="1946950"/>
            <a:ext cx="3162050" cy="22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400" y="1031025"/>
            <a:ext cx="3162050" cy="22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550" y="755950"/>
            <a:ext cx="1127601" cy="8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466525" y="858750"/>
            <a:ext cx="25893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Weight representing “match” between n-grams in document (H) and label embedding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 b="26340" l="0" r="0" t="0"/>
          <a:stretch/>
        </p:blipFill>
        <p:spPr>
          <a:xfrm>
            <a:off x="6066575" y="339575"/>
            <a:ext cx="3047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Attention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2712" l="0" r="15761" t="4703"/>
          <a:stretch/>
        </p:blipFill>
        <p:spPr>
          <a:xfrm>
            <a:off x="214975" y="858750"/>
            <a:ext cx="5612074" cy="41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2352750" y="4680550"/>
            <a:ext cx="13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Text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2352750" y="3665575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Word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2397150" y="219075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537" y="1749913"/>
            <a:ext cx="3162050" cy="22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466525" y="858750"/>
            <a:ext cx="25893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Weight representing “match” between n-grams in document (H) and label embedding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5">
            <a:alphaModFix/>
          </a:blip>
          <a:srcRect b="26340" l="0" r="0" t="0"/>
          <a:stretch/>
        </p:blipFill>
        <p:spPr>
          <a:xfrm>
            <a:off x="6066575" y="339575"/>
            <a:ext cx="30479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3212850"/>
            <a:ext cx="79490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888" y="2723900"/>
            <a:ext cx="1952575" cy="9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735475" y="3665575"/>
            <a:ext cx="224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N-grams weighted by weights alpha form document vector v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Attention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2460" l="0" r="4888" t="4706"/>
          <a:stretch/>
        </p:blipFill>
        <p:spPr>
          <a:xfrm>
            <a:off x="214975" y="858750"/>
            <a:ext cx="6336450" cy="41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2352750" y="4680550"/>
            <a:ext cx="13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Text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2352750" y="3665575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Word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2397150" y="219075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</a:t>
            </a:r>
            <a:br>
              <a:rPr lang="en"/>
            </a:br>
            <a:r>
              <a:rPr lang="en"/>
              <a:t>Embeddings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466525" y="858750"/>
            <a:ext cx="25893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Weight representing “match” between n-grams in document (H) and label embedding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26340" l="0" r="0" t="0"/>
          <a:stretch/>
        </p:blipFill>
        <p:spPr>
          <a:xfrm>
            <a:off x="6066575" y="339575"/>
            <a:ext cx="30479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888" y="2723900"/>
            <a:ext cx="1952575" cy="9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6735475" y="3665575"/>
            <a:ext cx="224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N-grams weighted by weights alpha form document vector v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Function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659825" y="1347050"/>
            <a:ext cx="31371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Binary Cross-Entropy Loss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Binary classification for each possible label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149025"/>
            <a:ext cx="4628525" cy="14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25" y="2947098"/>
            <a:ext cx="4474625" cy="9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270850" y="2801675"/>
            <a:ext cx="38064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Regularize to make Labels Representations Close to Code Descriptions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Function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5659825" y="1347050"/>
            <a:ext cx="31371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Binary Cross-Entropy Loss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Binary classification for each possible label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149025"/>
            <a:ext cx="4628525" cy="14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25" y="2947098"/>
            <a:ext cx="4474625" cy="9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270850" y="2801675"/>
            <a:ext cx="38064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Regularize to make Labels Representations Close to Code Descriptions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>
            <a:off x="4520900" y="3558700"/>
            <a:ext cx="2787600" cy="81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6616450" y="4336900"/>
            <a:ext cx="2262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</a:t>
            </a:r>
            <a:r>
              <a:rPr lang="en" sz="1600"/>
              <a:t>epresentation of label learned by model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3173400" y="4301725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</a:t>
            </a:r>
            <a:r>
              <a:rPr lang="en" sz="1600"/>
              <a:t>epresentation of label based on code description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3926600" y="3537475"/>
            <a:ext cx="233700" cy="84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0"/>
          <p:cNvSpPr txBox="1"/>
          <p:nvPr/>
        </p:nvSpPr>
        <p:spPr>
          <a:xfrm>
            <a:off x="340175" y="4266350"/>
            <a:ext cx="2262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Number of true labels for data example</a:t>
            </a:r>
            <a:endParaRPr/>
          </a:p>
        </p:txBody>
      </p:sp>
      <p:cxnSp>
        <p:nvCxnSpPr>
          <p:cNvPr id="218" name="Google Shape;218;p30"/>
          <p:cNvCxnSpPr>
            <a:endCxn id="217" idx="0"/>
          </p:cNvCxnSpPr>
          <p:nvPr/>
        </p:nvCxnSpPr>
        <p:spPr>
          <a:xfrm flipH="1">
            <a:off x="1471475" y="3707150"/>
            <a:ext cx="133710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7650" y="61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674125" y="1382650"/>
            <a:ext cx="7688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MIMIC 3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Sequence of words describing the stay of a patient in the ICU (Max length of 2500 words)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ICD-9 codes describing diagnoses and procedures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9,000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 ICD-9 codes: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7,000 diagnosis codes and 2,000 treatment codes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(100 dimension embeddings)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290537"/>
            <a:ext cx="9001125" cy="45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589400" y="562275"/>
            <a:ext cx="7688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516950" y="1935450"/>
            <a:ext cx="7688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Layer CNN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Gated Recurrent Unit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438725"/>
            <a:ext cx="49731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International Classification of Diseases (ICD) codes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codes that accompany clinical notes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way of indicating diagnoses and procedures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use cases (billing, predictive modelling)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269025"/>
            <a:ext cx="412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Clinical notes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Free text narratives generated by clinicians during patient encounters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25" y="543000"/>
            <a:ext cx="3986651" cy="20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500" y="2678900"/>
            <a:ext cx="2817798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87525" y="4738400"/>
            <a:ext cx="412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Scenario reference: </a:t>
            </a:r>
            <a:r>
              <a:rPr lang="en" sz="5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https://www.practicefusion.com/icd-10/clinical-concepts-for-family-practice/icd-10-clinical-scenarios/</a:t>
            </a:r>
            <a:r>
              <a:rPr lang="en" sz="500"/>
              <a:t> </a:t>
            </a:r>
            <a:r>
              <a:rPr lang="en" sz="1100"/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609850" y="32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0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672150" y="1077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Micro-averaged and Macro-averaged F1 and AUC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Precision@n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(Most common n labels in the ground truth data)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150" y="2759200"/>
            <a:ext cx="4000900" cy="21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4278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535875" y="1479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22563" l="0" r="0" t="7686"/>
          <a:stretch/>
        </p:blipFill>
        <p:spPr>
          <a:xfrm>
            <a:off x="125450" y="581700"/>
            <a:ext cx="90185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427875" y="3199950"/>
            <a:ext cx="861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CAML model gives the strongest results on all metrics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DR-CAML is the regularized version using  lambda = 0.01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Bi-GRU architecture is comparable to the vanilla CNN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worse than all neural architectures.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563525" y="562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Evaluation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470350" y="1592025"/>
            <a:ext cx="7688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of 100 predicted codes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he most important </a:t>
            </a:r>
            <a:r>
              <a:rPr i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-gram (k=4) + five words on each side for context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Asked the Physician how informative it is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382475" y="3165600"/>
            <a:ext cx="84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0" y="425525"/>
            <a:ext cx="8010267" cy="42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11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pick the most influential 4-gram for each label?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918875"/>
            <a:ext cx="8520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CAML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Looks at the SoftMax output </a:t>
            </a:r>
            <a:r>
              <a:rPr b="1" i="1" lang="en">
                <a:solidFill>
                  <a:srgbClr val="000000"/>
                </a:solidFill>
              </a:rPr>
              <a:t>𝜶</a:t>
            </a:r>
            <a:r>
              <a:rPr lang="en">
                <a:solidFill>
                  <a:srgbClr val="000000"/>
                </a:solidFill>
              </a:rPr>
              <a:t>𝓁 to get the best 4-gram for a code prediction 𝓁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Logistic regression </a:t>
            </a:r>
            <a:r>
              <a:rPr lang="en">
                <a:solidFill>
                  <a:srgbClr val="000000"/>
                </a:solidFill>
              </a:rPr>
              <a:t>takes the sum of the coefficients of the weight matrix for 𝓁, over the words in the </a:t>
            </a:r>
            <a:r>
              <a:rPr i="1" lang="en">
                <a:solidFill>
                  <a:srgbClr val="000000"/>
                </a:solidFill>
              </a:rPr>
              <a:t>𝑘</a:t>
            </a:r>
            <a:r>
              <a:rPr lang="en">
                <a:solidFill>
                  <a:srgbClr val="000000"/>
                </a:solidFill>
              </a:rPr>
              <a:t>-gram. The top-scoring </a:t>
            </a:r>
            <a:r>
              <a:rPr i="1" lang="en">
                <a:solidFill>
                  <a:srgbClr val="000000"/>
                </a:solidFill>
              </a:rPr>
              <a:t>𝑘</a:t>
            </a:r>
            <a:r>
              <a:rPr lang="en">
                <a:solidFill>
                  <a:srgbClr val="000000"/>
                </a:solidFill>
              </a:rPr>
              <a:t>-gram is then returned.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Code descriptions </a:t>
            </a:r>
            <a:r>
              <a:rPr lang="en">
                <a:solidFill>
                  <a:srgbClr val="000000"/>
                </a:solidFill>
              </a:rPr>
              <a:t>calculate a word similarity (cosine similarity) metric between each stemmed </a:t>
            </a:r>
            <a:r>
              <a:rPr i="1" lang="en">
                <a:solidFill>
                  <a:srgbClr val="000000"/>
                </a:solidFill>
              </a:rPr>
              <a:t>𝑘</a:t>
            </a:r>
            <a:r>
              <a:rPr lang="en">
                <a:solidFill>
                  <a:srgbClr val="000000"/>
                </a:solidFill>
              </a:rPr>
              <a:t>-gram and the stemmed ICD-9 code description.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Max-Pooling CNN</a:t>
            </a:r>
            <a:r>
              <a:rPr b="1" i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38" y="3539363"/>
            <a:ext cx="27146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88" y="3171013"/>
            <a:ext cx="18954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175" y="4101338"/>
            <a:ext cx="54673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6059"/>
          <a:stretch/>
        </p:blipFill>
        <p:spPr>
          <a:xfrm>
            <a:off x="1835650" y="75425"/>
            <a:ext cx="4975750" cy="32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506400" y="3347275"/>
            <a:ext cx="8637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CAML selects the greatest number of “highly informative” explanations, and selects more “informative” explanations than both the CNN baseline and the logistic regression model.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Cosine Similarity metric also performs well the examples in Table 1 demonstrates  the strengths of CAML.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11700" y="1152425"/>
            <a:ext cx="8204700" cy="37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Concluding Thoughts </a:t>
            </a:r>
            <a:endParaRPr b="1" sz="16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400">
                <a:solidFill>
                  <a:srgbClr val="000000"/>
                </a:solidFill>
              </a:rPr>
              <a:t>Yields strong improvements over previous metrics across several formulations of the ICD-9 code prediction task</a:t>
            </a:r>
            <a:br>
              <a:rPr lang="en" sz="900">
                <a:solidFill>
                  <a:srgbClr val="000000"/>
                </a:solidFill>
              </a:rPr>
            </a:br>
            <a:endParaRPr sz="5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Provides satisfactory explanations for its predictions per stakeholder evaluation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Future Work 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</a:rPr>
              <a:t>Extensible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</a:rPr>
              <a:t>To other multi-label document tagging task</a:t>
            </a:r>
            <a:br>
              <a:rPr lang="en" sz="500">
                <a:solidFill>
                  <a:srgbClr val="000000"/>
                </a:solidFill>
              </a:rPr>
            </a:br>
            <a:endParaRPr sz="5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Linguistic perspective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</a:rPr>
              <a:t>Integrate document structure of discharge summaries in MIMIC-III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</a:rPr>
              <a:t>Better handle non-standard writing and other sources of out-of-vocabulary tokens</a:t>
            </a:r>
            <a:br>
              <a:rPr lang="en" sz="500">
                <a:solidFill>
                  <a:srgbClr val="000000"/>
                </a:solidFill>
              </a:rPr>
            </a:br>
            <a:endParaRPr sz="5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</a:rPr>
              <a:t>Application perspective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</a:rPr>
              <a:t>Build models that leverage hierarchy of ICD codes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Predict codes for future visits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What are potential limitations of CAML?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</a:rPr>
              <a:t>explanations</a:t>
            </a:r>
            <a:r>
              <a:rPr lang="en">
                <a:solidFill>
                  <a:srgbClr val="000000"/>
                </a:solidFill>
              </a:rPr>
              <a:t> provided from the attention mechanism are in the form of extracted snippets of text from the input document. Does this provide e</a:t>
            </a:r>
            <a:r>
              <a:rPr lang="en">
                <a:solidFill>
                  <a:srgbClr val="000000"/>
                </a:solidFill>
              </a:rPr>
              <a:t>nough information? What else could be provided with this explanation?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Strengths and weaknesses of their evaluation and results (for both accuracy and interpretability)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What additional applications could CAML be useful for?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Mullenbach, James, et al. "Explainable prediction of medical codes from clinical text." arXiv preprint arXiv:1802.05695 (2018).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Scriven, Sarah. “An Introduction to Clinical Coding.” Federation for Informatics Professionals (FEDIP), FEDIP, 14 Mar. 2022, https://www.fedip.org/post/what-is-clinical-coding.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 of ICD code annotation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 intensive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Coders read between 720 and 1,440 pages of Clinical Documentation per day</a:t>
            </a:r>
            <a:r>
              <a:rPr baseline="30000" lang="en" sz="1600">
                <a:solidFill>
                  <a:srgbClr val="000000"/>
                </a:solidFill>
              </a:rPr>
              <a:t>2</a:t>
            </a:r>
            <a:endParaRPr baseline="3000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Prone to 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connection bridging text and code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Challenges+complexity of automatic coding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of clinical text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Irrelevant information, misspellings, non-standard abbreviations, large medical vocabulary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space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Contributions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37175" y="1144850"/>
            <a:ext cx="83952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Attention for Multi-Label classification (CAML)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Attentional convolutional network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+ per-label attention mechanism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information correlated with a code’s presence may be in short snippets anywhere in the document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support setting (clinical demain)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Evaluation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open-access MIMIC datasets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Outperformed previously proposed approaches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Evaluation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hysician rated the informativeness of a set of automatically generated explanations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 Automatic ICD Coding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35325" y="1186775"/>
            <a:ext cx="85971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Structured text v. unstructured text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Datasets </a:t>
            </a:r>
            <a:endParaRPr sz="15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500">
                <a:solidFill>
                  <a:srgbClr val="000000"/>
                </a:solidFill>
              </a:rPr>
              <a:t>Subset of the full ICD label space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(Wang et al., 2016)</a:t>
            </a:r>
            <a:endParaRPr sz="11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500">
                <a:solidFill>
                  <a:srgbClr val="000000"/>
                </a:solidFill>
              </a:rPr>
              <a:t>Subset of medical scenarios</a:t>
            </a:r>
            <a:r>
              <a:rPr lang="en" sz="1700">
                <a:solidFill>
                  <a:srgbClr val="000000"/>
                </a:solidFill>
              </a:rPr>
              <a:t>  </a:t>
            </a:r>
            <a:r>
              <a:rPr lang="en" sz="1100">
                <a:solidFill>
                  <a:srgbClr val="000000"/>
                </a:solidFill>
              </a:rPr>
              <a:t>(Zhang et al., 2017)</a:t>
            </a:r>
            <a:endParaRPr sz="11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500">
                <a:solidFill>
                  <a:srgbClr val="000000"/>
                </a:solidFill>
              </a:rPr>
              <a:t>Death certificates in English + French</a:t>
            </a:r>
            <a:r>
              <a:rPr lang="en" sz="1100">
                <a:solidFill>
                  <a:srgbClr val="000000"/>
                </a:solidFill>
              </a:rPr>
              <a:t> (Névéol et al., 2017)</a:t>
            </a:r>
            <a:endParaRPr sz="11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500">
                <a:solidFill>
                  <a:srgbClr val="000000"/>
                </a:solidFill>
              </a:rPr>
              <a:t>Private datasets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(Subotin and Davis, 2016)</a:t>
            </a:r>
            <a:endParaRPr sz="17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Approaches </a:t>
            </a:r>
            <a:endParaRPr sz="15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500">
                <a:solidFill>
                  <a:srgbClr val="000000"/>
                </a:solidFill>
              </a:rPr>
              <a:t>Recurrent networks with HA-GRU to classify ICD9 diagnosis codes </a:t>
            </a:r>
            <a:r>
              <a:rPr lang="en" sz="1100">
                <a:solidFill>
                  <a:srgbClr val="000000"/>
                </a:solidFill>
              </a:rPr>
              <a:t>(Baumel et al. (2018)</a:t>
            </a:r>
            <a:endParaRPr sz="11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500">
                <a:solidFill>
                  <a:srgbClr val="000000"/>
                </a:solidFill>
              </a:rPr>
              <a:t>Character-aware LSTMs to generate sentence representations </a:t>
            </a:r>
            <a:r>
              <a:rPr lang="en" sz="1100">
                <a:solidFill>
                  <a:srgbClr val="000000"/>
                </a:solidFill>
              </a:rPr>
              <a:t>(Shi et al. 2017)</a:t>
            </a:r>
            <a:endParaRPr sz="11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500">
                <a:solidFill>
                  <a:srgbClr val="000000"/>
                </a:solidFill>
              </a:rPr>
              <a:t>Memory networks to predict top-50 and top-100 Codes</a:t>
            </a:r>
            <a:r>
              <a:rPr lang="en" sz="1100">
                <a:solidFill>
                  <a:srgbClr val="000000"/>
                </a:solidFill>
              </a:rPr>
              <a:t> (Prakash et al. 2017)</a:t>
            </a:r>
            <a:endParaRPr sz="11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500">
                <a:solidFill>
                  <a:srgbClr val="000000"/>
                </a:solidFill>
              </a:rPr>
              <a:t>Grounded Recurrent Neural Network to predict the presence of individual labels </a:t>
            </a:r>
            <a:r>
              <a:rPr lang="en" sz="1175">
                <a:solidFill>
                  <a:srgbClr val="000000"/>
                </a:solidFill>
              </a:rPr>
              <a:t>(Vani et al., 2017)</a:t>
            </a:r>
            <a:endParaRPr sz="117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75"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3465" r="0" t="0"/>
          <a:stretch/>
        </p:blipFill>
        <p:spPr>
          <a:xfrm>
            <a:off x="5589825" y="1054650"/>
            <a:ext cx="3554175" cy="14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6033425" y="2571750"/>
            <a:ext cx="29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reference:  </a:t>
            </a:r>
            <a:r>
              <a:rPr lang="en" sz="6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https://www.nature.com/articles/s41746-022-00705-7.pdf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823800" y="4600500"/>
            <a:ext cx="74964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CAML architecture yields stronger results across all experimental conditions.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 Explainable Text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Model “rationales” through a latent variable (Lei et al., 2016)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Tag each word as relevant to the document label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Compute salience of individual words (Li et al., 2016)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 attention to highlight salient features of the text (Rush et al., 2015; Rocktäschel et al., 2016)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Lack interoperability evaluations of features selected by the attention mechanism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 Attentional Convolution for NLP</a:t>
            </a:r>
            <a:endParaRPr b="0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CNNs have been applied to tasks such as sentiment classification (Kim, 2014) and language modeling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Convolution and attention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Allamanis et al., 2016, Yin et al., 2016, dos Santos et al., 2016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Yin and Schütze, 2017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Most relevant work (Yang et al. 2016 and Allamanis et al. 2016)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Use context vectors to compute attention over specific locations in the text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Differentiation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Goal is to select locations in a document which are most important for predicting specific labels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Compute separate attention weights for each label in the label space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ICD Code Prediction Problem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63" y="1159675"/>
            <a:ext cx="3243324" cy="18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576000" y="3101900"/>
            <a:ext cx="1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Clinical Text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500" y="815846"/>
            <a:ext cx="3387099" cy="21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318525" y="3002075"/>
            <a:ext cx="11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ICD Codes</a:t>
            </a:r>
            <a:endParaRPr b="1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000" y="1202849"/>
            <a:ext cx="329699" cy="3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125" y="2034424"/>
            <a:ext cx="329699" cy="3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810150" y="3579925"/>
            <a:ext cx="75237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Multi-Label Classification Problem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“Match” snippets of clinical text to a label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code descriptions to help make text snippets relevant to the predicted codes (esp. for labels with little data)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Convolutional N-Gram Model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17300" y="3587000"/>
            <a:ext cx="84150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Word embeddings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Convolutional filter of “N” consecutive words (N-gram)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convolutional filter “detects” certain “word snippet” motifs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47223" t="0"/>
          <a:stretch/>
        </p:blipFill>
        <p:spPr>
          <a:xfrm>
            <a:off x="1285969" y="755950"/>
            <a:ext cx="3468400" cy="28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2314050" y="4711925"/>
            <a:ext cx="462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Image taken from https://people.csail.mit.edu/yoonkim/data/sent-cnn-slides.pdf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