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Montserrat SemiBold"/>
      <p:regular r:id="rId42"/>
      <p:bold r:id="rId43"/>
      <p:italic r:id="rId44"/>
      <p:boldItalic r:id="rId45"/>
    </p:embeddedFont>
    <p:embeddedFont>
      <p:font typeface="Montserrat"/>
      <p:regular r:id="rId46"/>
      <p:bold r:id="rId47"/>
      <p:italic r:id="rId48"/>
      <p:boldItalic r:id="rId49"/>
    </p:embeddedFont>
    <p:embeddedFont>
      <p:font typeface="Inter"/>
      <p:regular r:id="rId50"/>
      <p:bold r:id="rId51"/>
    </p:embeddedFont>
    <p:embeddedFont>
      <p:font typeface="Fira Sans Extra Condensed Medium"/>
      <p:regular r:id="rId52"/>
      <p:bold r:id="rId53"/>
      <p:italic r:id="rId54"/>
      <p:boldItalic r:id="rId55"/>
    </p:embeddedFont>
    <p:embeddedFont>
      <p:font typeface="Montserrat Medium"/>
      <p:regular r:id="rId56"/>
      <p:bold r:id="rId57"/>
      <p:italic r:id="rId58"/>
      <p:boldItalic r:id="rId59"/>
    </p:embeddedFont>
    <p:embeddedFont>
      <p:font typeface="Lora"/>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MontserratSemiBold-regular.fntdata"/><Relationship Id="rId41" Type="http://schemas.openxmlformats.org/officeDocument/2006/relationships/slide" Target="slides/slide37.xml"/><Relationship Id="rId44" Type="http://schemas.openxmlformats.org/officeDocument/2006/relationships/font" Target="fonts/MontserratSemiBold-italic.fntdata"/><Relationship Id="rId43" Type="http://schemas.openxmlformats.org/officeDocument/2006/relationships/font" Target="fonts/MontserratSemiBold-bold.fntdata"/><Relationship Id="rId46" Type="http://schemas.openxmlformats.org/officeDocument/2006/relationships/font" Target="fonts/Montserrat-regular.fntdata"/><Relationship Id="rId45" Type="http://schemas.openxmlformats.org/officeDocument/2006/relationships/font" Target="fonts/MontserratSemi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Lora-italic.fntdata"/><Relationship Id="rId61" Type="http://schemas.openxmlformats.org/officeDocument/2006/relationships/font" Target="fonts/Lora-bold.fntdata"/><Relationship Id="rId20" Type="http://schemas.openxmlformats.org/officeDocument/2006/relationships/slide" Target="slides/slide16.xml"/><Relationship Id="rId63" Type="http://schemas.openxmlformats.org/officeDocument/2006/relationships/font" Target="fonts/Lora-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Lora-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Inter-bold.fntdata"/><Relationship Id="rId50" Type="http://schemas.openxmlformats.org/officeDocument/2006/relationships/font" Target="fonts/Inter-regular.fntdata"/><Relationship Id="rId53" Type="http://schemas.openxmlformats.org/officeDocument/2006/relationships/font" Target="fonts/FiraSansExtraCondensedMedium-bold.fntdata"/><Relationship Id="rId52" Type="http://schemas.openxmlformats.org/officeDocument/2006/relationships/font" Target="fonts/FiraSansExtraCondensedMedium-regular.fntdata"/><Relationship Id="rId11" Type="http://schemas.openxmlformats.org/officeDocument/2006/relationships/slide" Target="slides/slide7.xml"/><Relationship Id="rId55" Type="http://schemas.openxmlformats.org/officeDocument/2006/relationships/font" Target="fonts/FiraSansExtraCondensedMedium-boldItalic.fntdata"/><Relationship Id="rId10" Type="http://schemas.openxmlformats.org/officeDocument/2006/relationships/slide" Target="slides/slide6.xml"/><Relationship Id="rId54" Type="http://schemas.openxmlformats.org/officeDocument/2006/relationships/font" Target="fonts/FiraSansExtraCondensedMedium-italic.fntdata"/><Relationship Id="rId13" Type="http://schemas.openxmlformats.org/officeDocument/2006/relationships/slide" Target="slides/slide9.xml"/><Relationship Id="rId57" Type="http://schemas.openxmlformats.org/officeDocument/2006/relationships/font" Target="fonts/MontserratMedium-bold.fntdata"/><Relationship Id="rId12" Type="http://schemas.openxmlformats.org/officeDocument/2006/relationships/slide" Target="slides/slide8.xml"/><Relationship Id="rId56" Type="http://schemas.openxmlformats.org/officeDocument/2006/relationships/font" Target="fonts/MontserratMedium-regular.fntdata"/><Relationship Id="rId15" Type="http://schemas.openxmlformats.org/officeDocument/2006/relationships/slide" Target="slides/slide11.xml"/><Relationship Id="rId59" Type="http://schemas.openxmlformats.org/officeDocument/2006/relationships/font" Target="fonts/MontserratMedium-boldItalic.fntdata"/><Relationship Id="rId14" Type="http://schemas.openxmlformats.org/officeDocument/2006/relationships/slide" Target="slides/slide10.xml"/><Relationship Id="rId58" Type="http://schemas.openxmlformats.org/officeDocument/2006/relationships/font" Target="fonts/MontserratMedium-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with concrete scenario/example (e.g., predict salary) to explain active 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Introduce main question: goal of paper is to understand, can </a:t>
            </a:r>
            <a:r>
              <a:rPr lang="en"/>
              <a:t>explanations</a:t>
            </a:r>
            <a:r>
              <a:rPr lang="en"/>
              <a:t> improve active learning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test this, show experimental design (key slide!!) + different conditions/stages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show results (talk about questions along with results)</a:t>
            </a:r>
            <a:endParaRPr/>
          </a:p>
          <a:p>
            <a:pPr indent="-298450" lvl="0" marL="457200" rtl="0" algn="l">
              <a:spcBef>
                <a:spcPts val="0"/>
              </a:spcBef>
              <a:spcAft>
                <a:spcPts val="0"/>
              </a:spcAft>
              <a:buSzPts val="1100"/>
              <a:buChar char="-"/>
            </a:pPr>
            <a:r>
              <a:rPr lang="en"/>
              <a:t>Questions after experimental design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Related work at end (or just skip)</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0c14917f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20c14917f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2211aaf73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2211aaf73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20c14917f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20c14917f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0c14917f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20c14917f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20c14917f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20c14917f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d183fffd8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d183fffd8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20c14917f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20c14917f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this with the results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20c14917f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20c14917f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d183fffd8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d183fffd8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people for their thoughts about this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d183fffd8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d183fffd8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Introduce questions before showing results, ask class what they think first</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First, authors examine model learning outcomes in the different conditions (active learning, coactive learning, explainable active learning) to answer these two research questions.</a:t>
            </a:r>
            <a:endParaRPr/>
          </a:p>
          <a:p>
            <a:pPr indent="0" lvl="0" marL="0" rtl="0" algn="l">
              <a:spcBef>
                <a:spcPts val="0"/>
              </a:spcBef>
              <a:spcAft>
                <a:spcPts val="0"/>
              </a:spcAft>
              <a:buNone/>
            </a:pPr>
            <a:r>
              <a:rPr lang="en"/>
              <a:t>Look at typical performance metrics (accuracy/F1 scores) + improvements, also look at human accuracy, and agreement between the human labels and model predictions.</a:t>
            </a:r>
            <a:endParaRPr/>
          </a:p>
          <a:p>
            <a:pPr indent="0" lvl="0" marL="0" rtl="0" algn="l">
              <a:spcBef>
                <a:spcPts val="0"/>
              </a:spcBef>
              <a:spcAft>
                <a:spcPts val="0"/>
              </a:spcAft>
              <a:buNone/>
            </a:pPr>
            <a:r>
              <a:rPr lang="en"/>
              <a:t>They say the model learning stage had an significant main effect for all metrics reported here. In general, as model accuracy goes up, we see human accuracy and % agreement go down, so the late stage task was harder for participants.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011454b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011454b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machine teaching and active learning “predict somebody’s salary. this is a process where a model is uncertain and solicits oracle advice”</a:t>
            </a:r>
            <a:endParaRPr/>
          </a:p>
          <a:p>
            <a:pPr indent="0" lvl="0" marL="0" rtl="0" algn="l">
              <a:spcBef>
                <a:spcPts val="0"/>
              </a:spcBef>
              <a:spcAft>
                <a:spcPts val="0"/>
              </a:spcAft>
              <a:buClr>
                <a:schemeClr val="dk1"/>
              </a:buClr>
              <a:buSzPts val="1100"/>
              <a:buFont typeface="Arial"/>
              <a:buNone/>
            </a:pPr>
            <a:r>
              <a:rPr lang="en">
                <a:solidFill>
                  <a:schemeClr val="dk1"/>
                </a:solidFill>
              </a:rPr>
              <a:t>Example, “this model is learning but it is uncertain about certain things so it will solicit advice from a human that it will take as ground-truth”</a:t>
            </a:r>
            <a:endParaRPr/>
          </a:p>
          <a:p>
            <a:pPr indent="0" lvl="0" marL="0" rtl="0" algn="l">
              <a:spcBef>
                <a:spcPts val="0"/>
              </a:spcBef>
              <a:spcAft>
                <a:spcPts val="0"/>
              </a:spcAft>
              <a:buNone/>
            </a:pPr>
            <a:r>
              <a:rPr lang="en"/>
              <a:t>What are the bottlenecks</a:t>
            </a:r>
            <a:endParaRPr/>
          </a:p>
          <a:p>
            <a:pPr indent="0" lvl="0" marL="0" rtl="0" algn="l">
              <a:spcBef>
                <a:spcPts val="0"/>
              </a:spcBef>
              <a:spcAft>
                <a:spcPts val="0"/>
              </a:spcAft>
              <a:buNone/>
            </a:pPr>
            <a:r>
              <a:rPr lang="en"/>
              <a:t>Can explanations help in machine teaching? “In this process, can explanations </a:t>
            </a:r>
            <a:r>
              <a:rPr lang="en"/>
              <a:t>help</a:t>
            </a:r>
            <a:r>
              <a:rPr lang="en"/>
              <a:t> out to smooth this process”</a:t>
            </a:r>
            <a:endParaRPr/>
          </a:p>
          <a:p>
            <a:pPr indent="0" lvl="0" marL="0" rtl="0" algn="l">
              <a:spcBef>
                <a:spcPts val="0"/>
              </a:spcBef>
              <a:spcAft>
                <a:spcPts val="0"/>
              </a:spcAft>
              <a:buNone/>
            </a:pPr>
            <a:r>
              <a:rPr lang="en"/>
              <a:t>In order to test this, this is the empirical study (see Experimental Design)</a:t>
            </a:r>
            <a:endParaRPr/>
          </a:p>
          <a:p>
            <a:pPr indent="0" lvl="0" marL="0" rtl="0" algn="l">
              <a:spcBef>
                <a:spcPts val="0"/>
              </a:spcBef>
              <a:spcAft>
                <a:spcPts val="0"/>
              </a:spcAft>
              <a:buNone/>
            </a:pPr>
            <a:r>
              <a:rPr lang="en"/>
              <a:t>What are the reason we are looking at 3 fields of related work</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20c14917f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20c14917f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d183fffd8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d183fffd8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the authors look at how self-reported annotator experiences differed across conditions to address RQ2 and 3.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early stages, participants in the XAL condition had significantly lower trust, but trust increased in the later stage model, proves H1 as we don’t see this effect in the other two conditions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people what might happen when we show the question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20c14917f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20c14917f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d183fffd8c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d183fffd8c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Interestingly the authors find a significant interactive effect between condition and participants’ task knowledge, which was determined by their accuracy on the training task. </a:t>
            </a:r>
            <a:endParaRPr/>
          </a:p>
          <a:p>
            <a:pPr indent="0" lvl="0" marL="0" rtl="0" algn="l">
              <a:spcBef>
                <a:spcPts val="0"/>
              </a:spcBef>
              <a:spcAft>
                <a:spcPts val="0"/>
              </a:spcAft>
              <a:buNone/>
            </a:pPr>
            <a:r>
              <a:rPr lang="en"/>
              <a:t>They see that explanations helped those with high task knowledge, but hurt those with low task knowledge and similarly, it appears that </a:t>
            </a:r>
            <a:r>
              <a:rPr lang="en"/>
              <a:t>explanations</a:t>
            </a:r>
            <a:r>
              <a:rPr lang="en"/>
              <a:t> increase the percentage of wrong answers for those with low task knowledge but decrease it for those with high task knowledge. So there seems to be some sort of negative anchoring effect where low performers are more inclined to agree with model predictions.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(bars represent +/- 1 </a:t>
            </a:r>
            <a:r>
              <a:rPr lang="en"/>
              <a:t>standard</a:t>
            </a:r>
            <a:r>
              <a:rPr lang="en"/>
              <a:t> error)</a:t>
            </a:r>
            <a:endParaRPr/>
          </a:p>
          <a:p>
            <a:pPr indent="0" lvl="0" marL="0" rtl="0" algn="l">
              <a:spcBef>
                <a:spcPts val="0"/>
              </a:spcBef>
              <a:spcAft>
                <a:spcPts val="0"/>
              </a:spcAft>
              <a:buNone/>
            </a:pPr>
            <a:r>
              <a:rPr lang="en"/>
              <a:t>Wasn’t an effect if we look at model disagreement (instead of agreement)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d183fffd8c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d183fffd8c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overall, this analysis disproved hypothesis 4, and in generally, the authors also saw that it became harder for annotators to make correct judgements and improve the model performance as the model matured.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d183fffd8c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d183fffd8c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also find a two-way interaction between XAL condition and participant experience with AI on trust in model deployment. We see that those without AI experience have disproportionately high </a:t>
            </a:r>
            <a:r>
              <a:rPr lang="en"/>
              <a:t>blind</a:t>
            </a:r>
            <a:r>
              <a:rPr lang="en"/>
              <a:t> trust in the AL condition, but with XAL, they show a more appropriate level of trust, which supports H5</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d183fffd8c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d183fffd8c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that explanations negatively impact satisfaction, but only significant for those with low need for cognition</a:t>
            </a:r>
            <a:endParaRPr/>
          </a:p>
          <a:p>
            <a:pPr indent="0" lvl="0" marL="0" rtl="0" algn="l">
              <a:spcBef>
                <a:spcPts val="0"/>
              </a:spcBef>
              <a:spcAft>
                <a:spcPts val="0"/>
              </a:spcAft>
              <a:buNone/>
            </a:pPr>
            <a:r>
              <a:rPr lang="en"/>
              <a:t>(higher satisfaction for those w/ high task knowledge)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Disproved H2, but supports H6</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d183fffd8c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d183fffd8c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for cognitive workload, we see XAL induces higher workload, but only significant for those with AI experience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Kind of supports H3</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20c14917f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20c14917f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d183fffd8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d183fffd8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the authors looked into RQ4 and what insights are revealed by their explanation ratings, focusing on the XAL condition.</a:t>
            </a:r>
            <a:endParaRPr/>
          </a:p>
          <a:p>
            <a:pPr indent="0" lvl="0" marL="0" rtl="0" algn="l">
              <a:spcBef>
                <a:spcPts val="0"/>
              </a:spcBef>
              <a:spcAft>
                <a:spcPts val="0"/>
              </a:spcAft>
              <a:buNone/>
            </a:pPr>
            <a:r>
              <a:rPr lang="en"/>
              <a:t>First, they saw that there was a significant effect of Model Correctness, showing that participants could distinguish between the explanations of correct and incorrect model predictions. Specifically, explanation ratings were higher across both stages when the model was correct.</a:t>
            </a:r>
            <a:endParaRPr/>
          </a:p>
          <a:p>
            <a:pPr indent="0" lvl="0" marL="0" rtl="0" algn="l">
              <a:spcBef>
                <a:spcPts val="0"/>
              </a:spcBef>
              <a:spcAft>
                <a:spcPts val="0"/>
              </a:spcAft>
              <a:buNone/>
            </a:pPr>
            <a:r>
              <a:rPr lang="en"/>
              <a:t>The authors also investigate how ratings differ in cases where the annotator disagreed with the model prediction, finding that when they wrongly </a:t>
            </a:r>
            <a:r>
              <a:rPr lang="en"/>
              <a:t>disagreed</a:t>
            </a:r>
            <a:r>
              <a:rPr lang="en"/>
              <a:t> with the model, they tended to give higher explanation ratings, especially in the later stage which may be correlated with the observed increased model trust.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collected some open form feedback from participants </a:t>
            </a:r>
            <a:endParaRPr/>
          </a:p>
          <a:p>
            <a:pPr indent="0" lvl="0" marL="0" rtl="0" algn="l">
              <a:spcBef>
                <a:spcPts val="0"/>
              </a:spcBef>
              <a:spcAft>
                <a:spcPts val="0"/>
              </a:spcAft>
              <a:buClr>
                <a:schemeClr val="dk1"/>
              </a:buClr>
              <a:buSzPts val="1100"/>
              <a:buFont typeface="Arial"/>
              <a:buNone/>
            </a:pPr>
            <a:r>
              <a:rPr lang="en">
                <a:solidFill>
                  <a:schemeClr val="dk1"/>
                </a:solidFill>
              </a:rPr>
              <a:t>Which overall i</a:t>
            </a:r>
            <a:r>
              <a:rPr lang="en">
                <a:solidFill>
                  <a:schemeClr val="dk1"/>
                </a:solidFill>
              </a:rPr>
              <a:t>dentified opportunities to adapt local explanations during the learning process by directly incorporating annotator input into the system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d183fffd8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d183fffd8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Lucia</a:t>
            </a:r>
            <a:endParaRPr/>
          </a:p>
          <a:p>
            <a:pPr indent="0" lvl="0" marL="0" rtl="0" algn="l">
              <a:spcBef>
                <a:spcPts val="0"/>
              </a:spcBef>
              <a:spcAft>
                <a:spcPts val="0"/>
              </a:spcAft>
              <a:buNone/>
            </a:pPr>
            <a:r>
              <a:rPr lang="en"/>
              <a:t>With the wide adoption of machine learning technologies, there has been growing demand for people to train ML models. Let’s look at an example of the development process for doing so.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Consider this binary prediction task. Given the following demographic features of an individual, predict whether this person either makes below or above $80k per year. And let’s imagine we use a logistic regression model with some regularization to do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most common approach to training such a model would be with Supervised learning, where a team of domain experts would produce a labelled datasets. These domain experts input their human knowledge in the form of these labels.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if these demographic attributes are collected for 60,000 individuals, then data scientists would have to obtain 60,000 additional labels from the domain experts whether these each of these individuals are making at least $80k per year.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d183fffd8c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d183fffd8c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authors also collected some open form feedback, which fell into the main categories listed here</a:t>
            </a:r>
            <a:endParaRPr/>
          </a:p>
          <a:p>
            <a:pPr indent="-298450" lvl="0" marL="457200" rtl="0" algn="l">
              <a:spcBef>
                <a:spcPts val="0"/>
              </a:spcBef>
              <a:spcAft>
                <a:spcPts val="0"/>
              </a:spcAft>
              <a:buSzPts val="1100"/>
              <a:buChar char="-"/>
            </a:pPr>
            <a:r>
              <a:rPr lang="en"/>
              <a:t>Most feedback was about the weight bar visualizations in the explanation and expressing disagreements or wanting to adjust the weights</a:t>
            </a:r>
            <a:endParaRPr/>
          </a:p>
          <a:p>
            <a:pPr indent="-298450" lvl="0" marL="457200" rtl="0" algn="l">
              <a:spcBef>
                <a:spcPts val="0"/>
              </a:spcBef>
              <a:spcAft>
                <a:spcPts val="0"/>
              </a:spcAft>
              <a:buSzPts val="1100"/>
              <a:buChar char="-"/>
            </a:pPr>
            <a:r>
              <a:rPr lang="en"/>
              <a:t>Other comments were about wanting to remove, change the direction of or add features</a:t>
            </a:r>
            <a:endParaRPr/>
          </a:p>
          <a:p>
            <a:pPr indent="-298450" lvl="0" marL="457200" rtl="0" algn="l">
              <a:spcBef>
                <a:spcPts val="0"/>
              </a:spcBef>
              <a:spcAft>
                <a:spcPts val="0"/>
              </a:spcAft>
              <a:buSzPts val="1100"/>
              <a:buChar char="-"/>
            </a:pPr>
            <a:r>
              <a:rPr lang="en"/>
              <a:t>Some participants mentioned the ranking or </a:t>
            </a:r>
            <a:r>
              <a:rPr lang="en"/>
              <a:t>comparison</a:t>
            </a:r>
            <a:r>
              <a:rPr lang="en"/>
              <a:t> of different features, </a:t>
            </a:r>
            <a:endParaRPr/>
          </a:p>
          <a:p>
            <a:pPr indent="-298450" lvl="0" marL="457200" rtl="0" algn="l">
              <a:spcBef>
                <a:spcPts val="0"/>
              </a:spcBef>
              <a:spcAft>
                <a:spcPts val="0"/>
              </a:spcAft>
              <a:buSzPts val="1100"/>
              <a:buChar char="-"/>
            </a:pPr>
            <a:r>
              <a:rPr lang="en"/>
              <a:t>or wanted the model to account for combined or relational effects of features</a:t>
            </a:r>
            <a:endParaRPr/>
          </a:p>
          <a:p>
            <a:pPr indent="-298450" lvl="0" marL="457200" rtl="0" algn="l">
              <a:spcBef>
                <a:spcPts val="0"/>
              </a:spcBef>
              <a:spcAft>
                <a:spcPts val="0"/>
              </a:spcAft>
              <a:buSzPts val="1100"/>
              <a:buChar char="-"/>
            </a:pPr>
            <a:r>
              <a:rPr lang="en"/>
              <a:t>Finally, a few comments discussed confusing logic in the model’s explanations</a:t>
            </a:r>
            <a:endParaRPr/>
          </a:p>
          <a:p>
            <a:pPr indent="-298450" lvl="0" marL="457200" rtl="0" algn="l">
              <a:spcBef>
                <a:spcPts val="0"/>
              </a:spcBef>
              <a:spcAft>
                <a:spcPts val="0"/>
              </a:spcAft>
              <a:buSzPts val="1100"/>
              <a:buChar char="-"/>
            </a:pPr>
            <a:r>
              <a:rPr lang="en"/>
              <a:t>And also changes in the model’s </a:t>
            </a:r>
            <a:r>
              <a:rPr lang="en"/>
              <a:t>explanations</a:t>
            </a:r>
            <a:r>
              <a:rPr lang="en"/>
              <a:t> overtime, which is a unique property of the AL setting</a:t>
            </a:r>
            <a:endParaRPr/>
          </a:p>
          <a:p>
            <a:pPr indent="0" lvl="0" marL="0" rtl="0" algn="l">
              <a:spcBef>
                <a:spcPts val="0"/>
              </a:spcBef>
              <a:spcAft>
                <a:spcPts val="0"/>
              </a:spcAft>
              <a:buNone/>
            </a:pPr>
            <a:r>
              <a:rPr lang="en"/>
              <a:t>Overall, participant feedback identified opportunities to adapt local explanations during the learning process by directly incorporating annotator input into the system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223dc23e3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223dc23e3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Obviously this work expands upon the existing active learning research community. The authors note that no work has tried using explanations during the annotation process. The closest example they could find was a </a:t>
            </a:r>
            <a:r>
              <a:rPr lang="en"/>
              <a:t>human</a:t>
            </a:r>
            <a:r>
              <a:rPr lang="en"/>
              <a:t>-robot interactions paper where a natural language interface was developed, but this was quite different in nature and only </a:t>
            </a:r>
            <a:r>
              <a:rPr lang="en"/>
              <a:t>sought</a:t>
            </a:r>
            <a:r>
              <a:rPr lang="en"/>
              <a:t> to understand the learning process after the fact and not during.</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223dc23e3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223dc23e3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Active learning itself is in many ways a superset of active learning, and asks more general often empirical questions. The authors did not find any work that was similar to the empirical study they performed.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223dc23e30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223dc23e30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lastly, obviously, this paper relates to explainable AI and what we have been looking at in class. And they did not identify much </a:t>
            </a:r>
            <a:r>
              <a:rPr lang="en"/>
              <a:t>relevant</a:t>
            </a:r>
            <a:r>
              <a:rPr lang="en"/>
              <a:t> literature.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20c14917f7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20c14917f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paper had a pretty comprehensive discussion of future work, so I’ll just share a few of the key directions I found interesting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shared some implications for designing explanations for active learning</a:t>
            </a:r>
            <a:endParaRPr/>
          </a:p>
          <a:p>
            <a:pPr indent="-298450" lvl="0" marL="457200" rtl="0" algn="l">
              <a:spcBef>
                <a:spcPts val="0"/>
              </a:spcBef>
              <a:spcAft>
                <a:spcPts val="0"/>
              </a:spcAft>
              <a:buSzPts val="1100"/>
              <a:buChar char="-"/>
            </a:pPr>
            <a:r>
              <a:rPr lang="en"/>
              <a:t>E.g., use a partial explanation that doesn’t reveal model’s judgment or have people make own judgment before seeing the explanation</a:t>
            </a:r>
            <a:endParaRPr/>
          </a:p>
          <a:p>
            <a:pPr indent="-298450" lvl="0" marL="457200" rtl="0" algn="l">
              <a:spcBef>
                <a:spcPts val="0"/>
              </a:spcBef>
              <a:spcAft>
                <a:spcPts val="0"/>
              </a:spcAft>
              <a:buSzPts val="1100"/>
              <a:buChar char="-"/>
            </a:pPr>
            <a:r>
              <a:rPr lang="en"/>
              <a:t>This idea reminded me of this paper, which explores the impact of cognitive forcing functions during AI-assisted decision making, so they had different conditions where it would display the model’s uncertainty, force the user to click to see the AI’s </a:t>
            </a:r>
            <a:r>
              <a:rPr lang="en"/>
              <a:t>suggestion</a:t>
            </a:r>
            <a:r>
              <a:rPr lang="en"/>
              <a:t>, or ask the user to wait before seeing the explanation so they had to make their own prediction first</a:t>
            </a:r>
            <a:endParaRPr/>
          </a:p>
          <a:p>
            <a:pPr indent="-298450" lvl="0" marL="457200" rtl="0" algn="l">
              <a:spcBef>
                <a:spcPts val="0"/>
              </a:spcBef>
              <a:spcAft>
                <a:spcPts val="0"/>
              </a:spcAft>
              <a:buSzPts val="1100"/>
              <a:buChar char="-"/>
            </a:pPr>
            <a:r>
              <a:rPr lang="en"/>
              <a:t>And they did find that CFC reduced overreliance, especially for participants with high need for cognition, but it also lowered ratings about the AI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Idea of explaining model progress and showing changes in model logic as it learns is cool too; could be a great opportunity for visualization here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20c14917f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20c14917f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emphasize the opportunity for </a:t>
            </a:r>
            <a:r>
              <a:rPr lang="en"/>
              <a:t>incorporating</a:t>
            </a:r>
            <a:r>
              <a:rPr lang="en"/>
              <a:t> user feedback back into system to improve model predictions</a:t>
            </a:r>
            <a:endParaRPr/>
          </a:p>
          <a:p>
            <a:pPr indent="0" lvl="0" marL="0" rtl="0" algn="l">
              <a:spcBef>
                <a:spcPts val="0"/>
              </a:spcBef>
              <a:spcAft>
                <a:spcPts val="0"/>
              </a:spcAft>
              <a:buNone/>
            </a:pPr>
            <a:r>
              <a:rPr lang="en"/>
              <a:t>However, user feedback tends to be noisy– and it’s often imprecise and incomplete </a:t>
            </a:r>
            <a:endParaRPr/>
          </a:p>
          <a:p>
            <a:pPr indent="0" lvl="0" marL="0" rtl="0" algn="l">
              <a:spcBef>
                <a:spcPts val="0"/>
              </a:spcBef>
              <a:spcAft>
                <a:spcPts val="0"/>
              </a:spcAft>
              <a:buNone/>
            </a:pPr>
            <a:r>
              <a:rPr lang="en"/>
              <a:t>Thus it might be worth looking into how we can scaffold this feedback </a:t>
            </a:r>
            <a:r>
              <a:rPr lang="en"/>
              <a:t>elicitation</a:t>
            </a:r>
            <a:r>
              <a:rPr lang="en"/>
              <a:t> process, which is actually the focus of a lot of interactive machine learning work</a:t>
            </a:r>
            <a:endParaRPr/>
          </a:p>
          <a:p>
            <a:pPr indent="-298450" lvl="0" marL="457200" rtl="0" algn="l">
              <a:spcBef>
                <a:spcPts val="0"/>
              </a:spcBef>
              <a:spcAft>
                <a:spcPts val="0"/>
              </a:spcAft>
              <a:buSzPts val="1100"/>
              <a:buChar char="-"/>
            </a:pPr>
            <a:r>
              <a:rPr lang="en"/>
              <a:t>I also think there’s a lot to learn from the design and cognitive science community, for example this paper (also from CSCW) scaffolds by preauthoring some critique statement examples in different categories and also allows users to draw boxes/specifically highlight parts of the design they want to give feedback on, so perhaps a similar idea could be applied to XAL</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d183fffd8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d183fffd8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this paper studies the interaction between annotator and active learning system. He proposes explainable active learning to utilize popular local</a:t>
            </a:r>
            <a:r>
              <a:rPr lang="en"/>
              <a:t> explanation</a:t>
            </a:r>
            <a:r>
              <a:rPr lang="en"/>
              <a:t> methods as an interface for Al algorithms.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were limitations to the paper that the authors note. For example, annotators were recruited on Mechanical Turk, which is a biased selection because in the real world domain experts would be annotators and they would be held accountable for the consequences of the model. They also identify that both their lab study and their datasets were on the smaller side.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We’ve identified a few more limitations, for example, the paper only tried uncertainty sampling, and don’t investigate whether this would impact the annotator experience.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Likewise, they only tried one </a:t>
            </a:r>
            <a:r>
              <a:rPr lang="en"/>
              <a:t>explanation</a:t>
            </a:r>
            <a:r>
              <a:rPr lang="en"/>
              <a:t> method and with a highly interretable model, and don’t address what would happen in any different situation.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d183fffd8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d183fffd8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the accuracy of explanation varies. Some are accurate some are not, would that influence what is happening here?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011454b1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011454b1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kind of approach to the development process has its bottlenecks, two especially.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and most significant, producing such a large amount of instance labels is at best tedious for the machine learning engineers who could be occupied by other priorities, and at worst extremely difficult and resource intensive in terms of both time and money.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Secondly, if we are to think abstractly for a moment, the human knowledge that our model is obtaining is confined to only one particular part of the development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overcome these kinds of problems, another paradigm, active learning, suggest an alternative training procedure. Active learning, or AL, is very widespread and you have probably heard about it. The purpose of AL is to reduce the labeling workload by having a model select instances for a human annotator to label. The principle is that the model can identify which labels would be most salient or useful to know and so solicits the annotator as an oracle with perfect labels.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0c14917f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0c14917f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Lucia</a:t>
            </a:r>
            <a:endParaRPr b="1"/>
          </a:p>
          <a:p>
            <a:pPr indent="0" lvl="0" marL="0" rtl="0" algn="l">
              <a:spcBef>
                <a:spcPts val="0"/>
              </a:spcBef>
              <a:spcAft>
                <a:spcPts val="0"/>
              </a:spcAft>
              <a:buNone/>
            </a:pPr>
            <a:r>
              <a:rPr b="1" lang="en"/>
              <a:t>Describe </a:t>
            </a:r>
            <a:r>
              <a:rPr lang="en"/>
              <a:t>i</a:t>
            </a:r>
            <a:r>
              <a:rPr lang="en"/>
              <a:t>n context of task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Looking back to our previous context, now if we are to train this model, we can start with no labels or very few labels. Using a query method such as uncertainty sampling, the model will solicit labels for </a:t>
            </a:r>
            <a:r>
              <a:rPr lang="en"/>
              <a:t>data points</a:t>
            </a:r>
            <a:r>
              <a:rPr lang="en"/>
              <a:t> it is unsure of, predicted 50/50. And eventually, once a stopping criteria is met, the training is </a:t>
            </a:r>
            <a:r>
              <a:rPr lang="en"/>
              <a:t>complete and only </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view same before in al context … </a:t>
            </a:r>
            <a:endParaRPr/>
          </a:p>
          <a:p>
            <a:pPr indent="0" lvl="0" marL="0" rtl="0" algn="l">
              <a:spcBef>
                <a:spcPts val="0"/>
              </a:spcBef>
              <a:spcAft>
                <a:spcPts val="0"/>
              </a:spcAft>
              <a:buNone/>
            </a:pPr>
            <a:r>
              <a:rPr lang="en"/>
              <a:t>Arent assuming… human judges the income level… model picking points to be labelled this way… </a:t>
            </a:r>
            <a:endParaRPr/>
          </a:p>
          <a:p>
            <a:pPr indent="0" lvl="0" marL="0" rtl="0" algn="l">
              <a:spcBef>
                <a:spcPts val="0"/>
              </a:spcBef>
              <a:spcAft>
                <a:spcPts val="0"/>
              </a:spcAft>
              <a:buNone/>
            </a:pPr>
            <a:r>
              <a:rPr lang="en"/>
              <a:t>In binary, things that are closest to 0.5 get solicited… but labels may be incorrect…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114cba7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114cba7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problems make active learning interfaces minimal and opaque.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Clearly, there are also some problems with active learning. Namely, the </a:t>
            </a:r>
            <a:r>
              <a:rPr lang="en"/>
              <a:t>training</a:t>
            </a:r>
            <a:r>
              <a:rPr lang="en"/>
              <a:t> process requires this annotation process, but the interfaces for annotations remain minimal and opaque. The annotator is unable to </a:t>
            </a:r>
            <a:r>
              <a:rPr lang="en"/>
              <a:t>monitor</a:t>
            </a:r>
            <a:r>
              <a:rPr lang="en"/>
              <a:t> the model’s learning progress. And it is unclear of the effectiveness of their labelling on the </a:t>
            </a:r>
            <a:r>
              <a:rPr lang="en"/>
              <a:t>learning of the model. AL is not always so smooth.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real world, a human student would generate an explanation for why they give a certain answer, and this explanation helps us gauge whether the student is learning or whether there was a misunderstanding.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this end, the paper words towards answering the big question: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Clarify problem </a:t>
            </a:r>
            <a:r>
              <a:rPr lang="en"/>
              <a:t>statement</a:t>
            </a:r>
            <a:r>
              <a:rPr lang="en"/>
              <a:t> before going into related work: “can explanations help in machine teaching?” -&gt; big question paper is trying to solve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Emphasize “machine teaching” phrase &amp; explain b/c a lot of people might not know about it </a:t>
            </a:r>
            <a:endParaRPr/>
          </a:p>
          <a:p>
            <a:pPr indent="-298450" lvl="0" marL="457200" rtl="0" algn="l">
              <a:spcBef>
                <a:spcPts val="0"/>
              </a:spcBef>
              <a:spcAft>
                <a:spcPts val="0"/>
              </a:spcAft>
              <a:buSzPts val="1100"/>
              <a:buChar char="-"/>
            </a:pPr>
            <a:r>
              <a:rPr lang="en"/>
              <a:t>Talk about what the bottleneck is there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d183fffd8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d183fffd8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Motivate need for XAL more?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2011454b1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2011454b1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investigating this question, </a:t>
            </a:r>
            <a:r>
              <a:rPr lang="en"/>
              <a:t>the paper also elicited a study to explore how people naturally want to teach learning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in all, there were three major contributions:</a:t>
            </a:r>
            <a:endParaRPr/>
          </a:p>
          <a:p>
            <a:pPr indent="-298450" lvl="0" marL="457200" rtl="0" algn="l">
              <a:spcBef>
                <a:spcPts val="0"/>
              </a:spcBef>
              <a:spcAft>
                <a:spcPts val="0"/>
              </a:spcAft>
              <a:buSzPts val="1100"/>
              <a:buAutoNum type="arabicPeriod"/>
            </a:pPr>
            <a:r>
              <a:rPr lang="en"/>
              <a:t>The paper provides insights into and articulates why explainable AI be an interface for active learning.</a:t>
            </a:r>
            <a:endParaRPr/>
          </a:p>
          <a:p>
            <a:pPr indent="-298450" lvl="0" marL="457200" rtl="0" algn="l">
              <a:spcBef>
                <a:spcPts val="0"/>
              </a:spcBef>
              <a:spcAft>
                <a:spcPts val="0"/>
              </a:spcAft>
              <a:buSzPts val="1100"/>
              <a:buAutoNum type="arabicPeriod"/>
            </a:pPr>
            <a:r>
              <a:rPr lang="en"/>
              <a:t>The paper then proposes a new active learning paradigm called explainable active learning, that addresses model transparency in the annotation experience through explanation methods</a:t>
            </a:r>
            <a:endParaRPr/>
          </a:p>
          <a:p>
            <a:pPr indent="-298450" lvl="0" marL="457200" rtl="0" algn="l">
              <a:spcBef>
                <a:spcPts val="0"/>
              </a:spcBef>
              <a:spcAft>
                <a:spcPts val="0"/>
              </a:spcAft>
              <a:buSzPts val="1100"/>
              <a:buAutoNum type="arabicPeriod"/>
            </a:pPr>
            <a:r>
              <a:rPr lang="en"/>
              <a:t>Lastly, the paper conducts an empirical study using this prediction tasks we’ve already described and described the impact of local explanations experienče and quality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0c14917f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20c14917f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43858" y="1172225"/>
            <a:ext cx="6770700" cy="20526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643852" y="3261775"/>
            <a:ext cx="6770700" cy="557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0"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713225" y="1412150"/>
            <a:ext cx="7717500" cy="1657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200">
                <a:solidFill>
                  <a:schemeClr val="accent3"/>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p:nvPr>
            <p:ph idx="1" type="body"/>
          </p:nvPr>
        </p:nvSpPr>
        <p:spPr>
          <a:xfrm>
            <a:off x="713400" y="3069625"/>
            <a:ext cx="7717500" cy="661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400">
                <a:solidFill>
                  <a:schemeClr val="dk1"/>
                </a:solidFill>
              </a:defRPr>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3" name="Google Shape;53;p11"/>
          <p:cNvSpPr/>
          <p:nvPr/>
        </p:nvSpPr>
        <p:spPr>
          <a:xfrm flipH="1"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p:nvPr/>
        </p:nvSpPr>
        <p:spPr>
          <a:xfrm flipH="1" rot="10800000">
            <a:off x="7927800"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56" name="Shape 56"/>
        <p:cNvGrpSpPr/>
        <p:nvPr/>
      </p:nvGrpSpPr>
      <p:grpSpPr>
        <a:xfrm>
          <a:off x="0" y="0"/>
          <a:ext cx="0" cy="0"/>
          <a:chOff x="0" y="0"/>
          <a:chExt cx="0" cy="0"/>
        </a:xfrm>
      </p:grpSpPr>
      <p:sp>
        <p:nvSpPr>
          <p:cNvPr id="57" name="Google Shape;57;p13"/>
          <p:cNvSpPr txBox="1"/>
          <p:nvPr>
            <p:ph type="title"/>
          </p:nvPr>
        </p:nvSpPr>
        <p:spPr>
          <a:xfrm>
            <a:off x="2683950" y="3273525"/>
            <a:ext cx="57573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b="1" sz="1800">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3"/>
          <p:cNvSpPr txBox="1"/>
          <p:nvPr>
            <p:ph idx="1" type="subTitle"/>
          </p:nvPr>
        </p:nvSpPr>
        <p:spPr>
          <a:xfrm flipH="1">
            <a:off x="2684000" y="1247225"/>
            <a:ext cx="5757300" cy="185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Didact Gothic"/>
              <a:buNone/>
              <a:defRPr sz="2800">
                <a:latin typeface="Montserrat SemiBold"/>
                <a:ea typeface="Montserrat SemiBold"/>
                <a:cs typeface="Montserrat SemiBold"/>
                <a:sym typeface="Montserrat SemiBo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 name="Google Shape;59;p13"/>
          <p:cNvSpPr/>
          <p:nvPr/>
        </p:nvSpPr>
        <p:spPr>
          <a:xfrm flipH="1" rot="10800000">
            <a:off x="1216200" y="2571750"/>
            <a:ext cx="1216200" cy="257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flipH="1" rot="10800000">
            <a:off x="0" y="1061825"/>
            <a:ext cx="1216200" cy="150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61" name="Shape 61"/>
        <p:cNvGrpSpPr/>
        <p:nvPr/>
      </p:nvGrpSpPr>
      <p:grpSpPr>
        <a:xfrm>
          <a:off x="0" y="0"/>
          <a:ext cx="0" cy="0"/>
          <a:chOff x="0" y="0"/>
          <a:chExt cx="0" cy="0"/>
        </a:xfrm>
      </p:grpSpPr>
      <p:sp>
        <p:nvSpPr>
          <p:cNvPr id="62" name="Google Shape;62;p14"/>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p:txBody>
      </p:sp>
      <p:sp>
        <p:nvSpPr>
          <p:cNvPr id="63" name="Google Shape;63;p14"/>
          <p:cNvSpPr txBox="1"/>
          <p:nvPr>
            <p:ph idx="2" type="ctrTitle"/>
          </p:nvPr>
        </p:nvSpPr>
        <p:spPr>
          <a:xfrm>
            <a:off x="2310350" y="1446813"/>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64" name="Google Shape;64;p14"/>
          <p:cNvSpPr txBox="1"/>
          <p:nvPr>
            <p:ph hasCustomPrompt="1" idx="3" type="title"/>
          </p:nvPr>
        </p:nvSpPr>
        <p:spPr>
          <a:xfrm>
            <a:off x="717800" y="1521025"/>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p:nvPr>
            <p:ph idx="1" type="subTitle"/>
          </p:nvPr>
        </p:nvSpPr>
        <p:spPr>
          <a:xfrm>
            <a:off x="2310350" y="185887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66" name="Google Shape;66;p14"/>
          <p:cNvSpPr txBox="1"/>
          <p:nvPr>
            <p:ph idx="4" type="ctrTitle"/>
          </p:nvPr>
        </p:nvSpPr>
        <p:spPr>
          <a:xfrm>
            <a:off x="6233050" y="1446813"/>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67" name="Google Shape;67;p14"/>
          <p:cNvSpPr txBox="1"/>
          <p:nvPr>
            <p:ph hasCustomPrompt="1" idx="5" type="title"/>
          </p:nvPr>
        </p:nvSpPr>
        <p:spPr>
          <a:xfrm>
            <a:off x="4686400" y="1521025"/>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p:nvPr>
            <p:ph idx="6" type="subTitle"/>
          </p:nvPr>
        </p:nvSpPr>
        <p:spPr>
          <a:xfrm>
            <a:off x="6275800" y="1858878"/>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69" name="Google Shape;69;p14"/>
          <p:cNvSpPr txBox="1"/>
          <p:nvPr>
            <p:ph idx="7" type="ctrTitle"/>
          </p:nvPr>
        </p:nvSpPr>
        <p:spPr>
          <a:xfrm>
            <a:off x="2310350" y="2868777"/>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70" name="Google Shape;70;p14"/>
          <p:cNvSpPr txBox="1"/>
          <p:nvPr>
            <p:ph hasCustomPrompt="1" idx="8" type="title"/>
          </p:nvPr>
        </p:nvSpPr>
        <p:spPr>
          <a:xfrm>
            <a:off x="717800" y="2960450"/>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p:nvPr>
            <p:ph idx="9" type="subTitle"/>
          </p:nvPr>
        </p:nvSpPr>
        <p:spPr>
          <a:xfrm>
            <a:off x="2310350" y="329832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72" name="Google Shape;72;p14"/>
          <p:cNvSpPr txBox="1"/>
          <p:nvPr>
            <p:ph idx="13" type="ctrTitle"/>
          </p:nvPr>
        </p:nvSpPr>
        <p:spPr>
          <a:xfrm>
            <a:off x="6275650" y="2868775"/>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73" name="Google Shape;73;p14"/>
          <p:cNvSpPr txBox="1"/>
          <p:nvPr>
            <p:ph hasCustomPrompt="1" idx="14" type="title"/>
          </p:nvPr>
        </p:nvSpPr>
        <p:spPr>
          <a:xfrm>
            <a:off x="4686400" y="2960450"/>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8000"/>
              <a:buNone/>
              <a:defRPr sz="7000">
                <a:solidFill>
                  <a:srgbClr val="4A8CFF"/>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p:nvPr>
            <p:ph idx="15" type="subTitle"/>
          </p:nvPr>
        </p:nvSpPr>
        <p:spPr>
          <a:xfrm>
            <a:off x="6275800" y="329832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75" name="Google Shape;75;p14"/>
          <p:cNvSpPr/>
          <p:nvPr/>
        </p:nvSpPr>
        <p:spPr>
          <a:xfrm>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
    <p:spTree>
      <p:nvGrpSpPr>
        <p:cNvPr id="77" name="Shape 77"/>
        <p:cNvGrpSpPr/>
        <p:nvPr/>
      </p:nvGrpSpPr>
      <p:grpSpPr>
        <a:xfrm>
          <a:off x="0" y="0"/>
          <a:ext cx="0" cy="0"/>
          <a:chOff x="0" y="0"/>
          <a:chExt cx="0" cy="0"/>
        </a:xfrm>
      </p:grpSpPr>
      <p:sp>
        <p:nvSpPr>
          <p:cNvPr id="78" name="Google Shape;78;p15"/>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79" name="Google Shape;79;p15"/>
          <p:cNvSpPr txBox="1"/>
          <p:nvPr>
            <p:ph idx="1" type="subTitle"/>
          </p:nvPr>
        </p:nvSpPr>
        <p:spPr>
          <a:xfrm>
            <a:off x="1454225" y="33913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80" name="Google Shape;80;p15"/>
          <p:cNvSpPr txBox="1"/>
          <p:nvPr>
            <p:ph idx="2" type="subTitle"/>
          </p:nvPr>
        </p:nvSpPr>
        <p:spPr>
          <a:xfrm>
            <a:off x="1454225" y="37667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81" name="Google Shape;81;p15"/>
          <p:cNvSpPr txBox="1"/>
          <p:nvPr>
            <p:ph idx="3" type="subTitle"/>
          </p:nvPr>
        </p:nvSpPr>
        <p:spPr>
          <a:xfrm>
            <a:off x="5427875" y="33913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82" name="Google Shape;82;p15"/>
          <p:cNvSpPr txBox="1"/>
          <p:nvPr>
            <p:ph idx="4" type="subTitle"/>
          </p:nvPr>
        </p:nvSpPr>
        <p:spPr>
          <a:xfrm>
            <a:off x="5427875" y="37667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83" name="Google Shape;83;p15"/>
          <p:cNvSpPr/>
          <p:nvPr/>
        </p:nvSpPr>
        <p:spPr>
          <a:xfrm rot="5400000">
            <a:off x="-2131350" y="2050000"/>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spTree>
      <p:nvGrpSpPr>
        <p:cNvPr id="84" name="Shape 84"/>
        <p:cNvGrpSpPr/>
        <p:nvPr/>
      </p:nvGrpSpPr>
      <p:grpSpPr>
        <a:xfrm>
          <a:off x="0" y="0"/>
          <a:ext cx="0" cy="0"/>
          <a:chOff x="0" y="0"/>
          <a:chExt cx="0" cy="0"/>
        </a:xfrm>
      </p:grpSpPr>
      <p:sp>
        <p:nvSpPr>
          <p:cNvPr id="85" name="Google Shape;85;p16"/>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86" name="Google Shape;86;p16"/>
          <p:cNvSpPr txBox="1"/>
          <p:nvPr>
            <p:ph idx="1" type="subTitle"/>
          </p:nvPr>
        </p:nvSpPr>
        <p:spPr>
          <a:xfrm>
            <a:off x="1098800" y="3775200"/>
            <a:ext cx="28131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87" name="Google Shape;87;p16"/>
          <p:cNvSpPr txBox="1"/>
          <p:nvPr>
            <p:ph idx="2" type="subTitle"/>
          </p:nvPr>
        </p:nvSpPr>
        <p:spPr>
          <a:xfrm>
            <a:off x="1098800" y="3051300"/>
            <a:ext cx="28131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88" name="Google Shape;88;p16"/>
          <p:cNvSpPr txBox="1"/>
          <p:nvPr>
            <p:ph idx="3" type="subTitle"/>
          </p:nvPr>
        </p:nvSpPr>
        <p:spPr>
          <a:xfrm>
            <a:off x="1098800" y="2315550"/>
            <a:ext cx="28131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89" name="Google Shape;89;p16"/>
          <p:cNvSpPr txBox="1"/>
          <p:nvPr>
            <p:ph idx="4" type="subTitle"/>
          </p:nvPr>
        </p:nvSpPr>
        <p:spPr>
          <a:xfrm>
            <a:off x="1098800" y="1591650"/>
            <a:ext cx="28131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90" name="Google Shape;90;p16"/>
          <p:cNvSpPr/>
          <p:nvPr/>
        </p:nvSpPr>
        <p:spPr>
          <a:xfrm flipH="1" rot="10800000">
            <a:off x="5416200" y="1010100"/>
            <a:ext cx="1216200" cy="15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flipH="1" rot="10800000">
            <a:off x="6632400" y="2571600"/>
            <a:ext cx="1216200" cy="2571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92" name="Shape 92"/>
        <p:cNvGrpSpPr/>
        <p:nvPr/>
      </p:nvGrpSpPr>
      <p:grpSpPr>
        <a:xfrm>
          <a:off x="0" y="0"/>
          <a:ext cx="0" cy="0"/>
          <a:chOff x="0" y="0"/>
          <a:chExt cx="0" cy="0"/>
        </a:xfrm>
      </p:grpSpPr>
      <p:sp>
        <p:nvSpPr>
          <p:cNvPr id="93" name="Google Shape;93;p17"/>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94" name="Google Shape;94;p17"/>
          <p:cNvSpPr txBox="1"/>
          <p:nvPr>
            <p:ph idx="1" type="subTitle"/>
          </p:nvPr>
        </p:nvSpPr>
        <p:spPr>
          <a:xfrm>
            <a:off x="78810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5" name="Google Shape;95;p17"/>
          <p:cNvSpPr txBox="1"/>
          <p:nvPr>
            <p:ph idx="2" type="subTitle"/>
          </p:nvPr>
        </p:nvSpPr>
        <p:spPr>
          <a:xfrm>
            <a:off x="78810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96" name="Google Shape;96;p17"/>
          <p:cNvSpPr txBox="1"/>
          <p:nvPr>
            <p:ph idx="3" type="subTitle"/>
          </p:nvPr>
        </p:nvSpPr>
        <p:spPr>
          <a:xfrm>
            <a:off x="344115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7" name="Google Shape;97;p17"/>
          <p:cNvSpPr txBox="1"/>
          <p:nvPr>
            <p:ph idx="4" type="subTitle"/>
          </p:nvPr>
        </p:nvSpPr>
        <p:spPr>
          <a:xfrm>
            <a:off x="344115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98" name="Google Shape;98;p17"/>
          <p:cNvSpPr txBox="1"/>
          <p:nvPr>
            <p:ph idx="5" type="subTitle"/>
          </p:nvPr>
        </p:nvSpPr>
        <p:spPr>
          <a:xfrm>
            <a:off x="609420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9" name="Google Shape;99;p17"/>
          <p:cNvSpPr txBox="1"/>
          <p:nvPr>
            <p:ph idx="6" type="subTitle"/>
          </p:nvPr>
        </p:nvSpPr>
        <p:spPr>
          <a:xfrm>
            <a:off x="609420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100" name="Google Shape;100;p17"/>
          <p:cNvSpPr/>
          <p:nvPr/>
        </p:nvSpPr>
        <p:spPr>
          <a:xfrm flipH="1">
            <a:off x="457200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3">
    <p:spTree>
      <p:nvGrpSpPr>
        <p:cNvPr id="102" name="Shape 102"/>
        <p:cNvGrpSpPr/>
        <p:nvPr/>
      </p:nvGrpSpPr>
      <p:grpSpPr>
        <a:xfrm>
          <a:off x="0" y="0"/>
          <a:ext cx="0" cy="0"/>
          <a:chOff x="0" y="0"/>
          <a:chExt cx="0" cy="0"/>
        </a:xfrm>
      </p:grpSpPr>
      <p:sp>
        <p:nvSpPr>
          <p:cNvPr id="103" name="Google Shape;103;p18"/>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04" name="Google Shape;104;p18"/>
          <p:cNvSpPr txBox="1"/>
          <p:nvPr>
            <p:ph idx="1" type="subTitle"/>
          </p:nvPr>
        </p:nvSpPr>
        <p:spPr>
          <a:xfrm>
            <a:off x="1878275" y="1251675"/>
            <a:ext cx="27876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05" name="Google Shape;105;p18"/>
          <p:cNvSpPr txBox="1"/>
          <p:nvPr>
            <p:ph idx="2" type="subTitle"/>
          </p:nvPr>
        </p:nvSpPr>
        <p:spPr>
          <a:xfrm>
            <a:off x="1878275" y="1744345"/>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06" name="Google Shape;106;p18"/>
          <p:cNvSpPr txBox="1"/>
          <p:nvPr>
            <p:ph idx="3" type="subTitle"/>
          </p:nvPr>
        </p:nvSpPr>
        <p:spPr>
          <a:xfrm>
            <a:off x="5351497" y="1251675"/>
            <a:ext cx="27876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07" name="Google Shape;107;p18"/>
          <p:cNvSpPr txBox="1"/>
          <p:nvPr>
            <p:ph idx="4" type="subTitle"/>
          </p:nvPr>
        </p:nvSpPr>
        <p:spPr>
          <a:xfrm>
            <a:off x="5351493" y="1744282"/>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08" name="Google Shape;108;p18"/>
          <p:cNvSpPr txBox="1"/>
          <p:nvPr>
            <p:ph idx="5" type="subTitle"/>
          </p:nvPr>
        </p:nvSpPr>
        <p:spPr>
          <a:xfrm>
            <a:off x="1878275" y="2898148"/>
            <a:ext cx="2787600" cy="3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09" name="Google Shape;109;p18"/>
          <p:cNvSpPr txBox="1"/>
          <p:nvPr>
            <p:ph idx="6" type="subTitle"/>
          </p:nvPr>
        </p:nvSpPr>
        <p:spPr>
          <a:xfrm>
            <a:off x="1878275" y="3390754"/>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10" name="Google Shape;110;p18"/>
          <p:cNvSpPr txBox="1"/>
          <p:nvPr>
            <p:ph idx="7" type="subTitle"/>
          </p:nvPr>
        </p:nvSpPr>
        <p:spPr>
          <a:xfrm>
            <a:off x="5351425" y="2898156"/>
            <a:ext cx="2787600" cy="3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11" name="Google Shape;111;p18"/>
          <p:cNvSpPr txBox="1"/>
          <p:nvPr>
            <p:ph idx="8" type="subTitle"/>
          </p:nvPr>
        </p:nvSpPr>
        <p:spPr>
          <a:xfrm>
            <a:off x="5351425" y="3390754"/>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12" name="Google Shape;112;p18"/>
          <p:cNvSpPr txBox="1"/>
          <p:nvPr>
            <p:ph idx="9" type="subTitle"/>
          </p:nvPr>
        </p:nvSpPr>
        <p:spPr>
          <a:xfrm rot="-5400803">
            <a:off x="609009" y="1779468"/>
            <a:ext cx="1284300" cy="4926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b="1">
                <a:solidFill>
                  <a:schemeClr val="lt1"/>
                </a:solidFill>
              </a:defRPr>
            </a:lvl1pPr>
            <a:lvl2pPr lvl="1">
              <a:spcBef>
                <a:spcPts val="1600"/>
              </a:spcBef>
              <a:spcAft>
                <a:spcPts val="0"/>
              </a:spcAft>
              <a:buSzPts val="1400"/>
              <a:buNone/>
              <a:defRPr b="1"/>
            </a:lvl2pPr>
            <a:lvl3pPr lvl="2">
              <a:spcBef>
                <a:spcPts val="1600"/>
              </a:spcBef>
              <a:spcAft>
                <a:spcPts val="0"/>
              </a:spcAft>
              <a:buSzPts val="1400"/>
              <a:buNone/>
              <a:defRPr b="1"/>
            </a:lvl3pPr>
            <a:lvl4pPr lvl="3">
              <a:spcBef>
                <a:spcPts val="1600"/>
              </a:spcBef>
              <a:spcAft>
                <a:spcPts val="0"/>
              </a:spcAft>
              <a:buSzPts val="1400"/>
              <a:buNone/>
              <a:defRPr b="1"/>
            </a:lvl4pPr>
            <a:lvl5pPr lvl="4">
              <a:spcBef>
                <a:spcPts val="1600"/>
              </a:spcBef>
              <a:spcAft>
                <a:spcPts val="0"/>
              </a:spcAft>
              <a:buSzPts val="1400"/>
              <a:buNone/>
              <a:defRPr b="1"/>
            </a:lvl5pPr>
            <a:lvl6pPr lvl="5">
              <a:spcBef>
                <a:spcPts val="1600"/>
              </a:spcBef>
              <a:spcAft>
                <a:spcPts val="0"/>
              </a:spcAft>
              <a:buSzPts val="1400"/>
              <a:buNone/>
              <a:defRPr b="1"/>
            </a:lvl6pPr>
            <a:lvl7pPr lvl="6">
              <a:spcBef>
                <a:spcPts val="1600"/>
              </a:spcBef>
              <a:spcAft>
                <a:spcPts val="0"/>
              </a:spcAft>
              <a:buSzPts val="1400"/>
              <a:buNone/>
              <a:defRPr b="1"/>
            </a:lvl7pPr>
            <a:lvl8pPr lvl="7">
              <a:spcBef>
                <a:spcPts val="1600"/>
              </a:spcBef>
              <a:spcAft>
                <a:spcPts val="0"/>
              </a:spcAft>
              <a:buSzPts val="1400"/>
              <a:buNone/>
              <a:defRPr b="1"/>
            </a:lvl8pPr>
            <a:lvl9pPr lvl="8">
              <a:spcBef>
                <a:spcPts val="1600"/>
              </a:spcBef>
              <a:spcAft>
                <a:spcPts val="1600"/>
              </a:spcAft>
              <a:buSzPts val="1400"/>
              <a:buNone/>
              <a:defRPr b="1"/>
            </a:lvl9pPr>
          </a:lstStyle>
          <a:p/>
        </p:txBody>
      </p:sp>
      <p:sp>
        <p:nvSpPr>
          <p:cNvPr id="113" name="Google Shape;113;p18"/>
          <p:cNvSpPr txBox="1"/>
          <p:nvPr>
            <p:ph idx="13" type="subTitle"/>
          </p:nvPr>
        </p:nvSpPr>
        <p:spPr>
          <a:xfrm rot="-5400000">
            <a:off x="609075" y="3422400"/>
            <a:ext cx="1284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a:solidFill>
                  <a:schemeClr val="lt1"/>
                </a:solidFill>
              </a:defRPr>
            </a:lvl1pPr>
            <a:lvl2pPr lvl="1" rtl="0">
              <a:spcBef>
                <a:spcPts val="160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4">
    <p:spTree>
      <p:nvGrpSpPr>
        <p:cNvPr id="114" name="Shape 114"/>
        <p:cNvGrpSpPr/>
        <p:nvPr/>
      </p:nvGrpSpPr>
      <p:grpSpPr>
        <a:xfrm>
          <a:off x="0" y="0"/>
          <a:ext cx="0" cy="0"/>
          <a:chOff x="0" y="0"/>
          <a:chExt cx="0" cy="0"/>
        </a:xfrm>
      </p:grpSpPr>
      <p:sp>
        <p:nvSpPr>
          <p:cNvPr id="115" name="Google Shape;115;p19"/>
          <p:cNvSpPr txBox="1"/>
          <p:nvPr>
            <p:ph idx="1" type="subTitle"/>
          </p:nvPr>
        </p:nvSpPr>
        <p:spPr>
          <a:xfrm>
            <a:off x="5951340" y="1570850"/>
            <a:ext cx="2479500" cy="423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16" name="Google Shape;116;p19"/>
          <p:cNvSpPr txBox="1"/>
          <p:nvPr>
            <p:ph idx="2" type="subTitle"/>
          </p:nvPr>
        </p:nvSpPr>
        <p:spPr>
          <a:xfrm>
            <a:off x="5951336" y="1941975"/>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1600"/>
              </a:spcBef>
              <a:spcAft>
                <a:spcPts val="0"/>
              </a:spcAft>
              <a:buNone/>
              <a:defRPr sz="1400">
                <a:solidFill>
                  <a:schemeClr val="dk1"/>
                </a:solidFill>
              </a:defRPr>
            </a:lvl2pPr>
            <a:lvl3pPr lvl="2" rtl="0" algn="r">
              <a:lnSpc>
                <a:spcPct val="100000"/>
              </a:lnSpc>
              <a:spcBef>
                <a:spcPts val="1600"/>
              </a:spcBef>
              <a:spcAft>
                <a:spcPts val="0"/>
              </a:spcAft>
              <a:buNone/>
              <a:defRPr sz="1400">
                <a:solidFill>
                  <a:schemeClr val="dk1"/>
                </a:solidFill>
              </a:defRPr>
            </a:lvl3pPr>
            <a:lvl4pPr lvl="3" rtl="0" algn="r">
              <a:lnSpc>
                <a:spcPct val="100000"/>
              </a:lnSpc>
              <a:spcBef>
                <a:spcPts val="1600"/>
              </a:spcBef>
              <a:spcAft>
                <a:spcPts val="0"/>
              </a:spcAft>
              <a:buNone/>
              <a:defRPr sz="1400">
                <a:solidFill>
                  <a:schemeClr val="dk1"/>
                </a:solidFill>
              </a:defRPr>
            </a:lvl4pPr>
            <a:lvl5pPr lvl="4" rtl="0" algn="r">
              <a:lnSpc>
                <a:spcPct val="100000"/>
              </a:lnSpc>
              <a:spcBef>
                <a:spcPts val="1600"/>
              </a:spcBef>
              <a:spcAft>
                <a:spcPts val="0"/>
              </a:spcAft>
              <a:buNone/>
              <a:defRPr sz="1400">
                <a:solidFill>
                  <a:schemeClr val="dk1"/>
                </a:solidFill>
              </a:defRPr>
            </a:lvl5pPr>
            <a:lvl6pPr lvl="5" rtl="0" algn="r">
              <a:lnSpc>
                <a:spcPct val="100000"/>
              </a:lnSpc>
              <a:spcBef>
                <a:spcPts val="1600"/>
              </a:spcBef>
              <a:spcAft>
                <a:spcPts val="0"/>
              </a:spcAft>
              <a:buNone/>
              <a:defRPr sz="1400">
                <a:solidFill>
                  <a:schemeClr val="dk1"/>
                </a:solidFill>
              </a:defRPr>
            </a:lvl6pPr>
            <a:lvl7pPr lvl="6" rtl="0" algn="r">
              <a:lnSpc>
                <a:spcPct val="100000"/>
              </a:lnSpc>
              <a:spcBef>
                <a:spcPts val="1600"/>
              </a:spcBef>
              <a:spcAft>
                <a:spcPts val="0"/>
              </a:spcAft>
              <a:buNone/>
              <a:defRPr sz="1400">
                <a:solidFill>
                  <a:schemeClr val="dk1"/>
                </a:solidFill>
              </a:defRPr>
            </a:lvl7pPr>
            <a:lvl8pPr lvl="7" rtl="0" algn="r">
              <a:lnSpc>
                <a:spcPct val="100000"/>
              </a:lnSpc>
              <a:spcBef>
                <a:spcPts val="1600"/>
              </a:spcBef>
              <a:spcAft>
                <a:spcPts val="0"/>
              </a:spcAft>
              <a:buNone/>
              <a:defRPr sz="1400">
                <a:solidFill>
                  <a:schemeClr val="dk1"/>
                </a:solidFill>
              </a:defRPr>
            </a:lvl8pPr>
            <a:lvl9pPr lvl="8" rtl="0" algn="r">
              <a:lnSpc>
                <a:spcPct val="100000"/>
              </a:lnSpc>
              <a:spcBef>
                <a:spcPts val="1600"/>
              </a:spcBef>
              <a:spcAft>
                <a:spcPts val="1600"/>
              </a:spcAft>
              <a:buNone/>
              <a:defRPr sz="1400">
                <a:solidFill>
                  <a:schemeClr val="dk1"/>
                </a:solidFill>
              </a:defRPr>
            </a:lvl9pPr>
          </a:lstStyle>
          <a:p/>
        </p:txBody>
      </p:sp>
      <p:sp>
        <p:nvSpPr>
          <p:cNvPr id="117" name="Google Shape;117;p19"/>
          <p:cNvSpPr txBox="1"/>
          <p:nvPr>
            <p:ph idx="3" type="subTitle"/>
          </p:nvPr>
        </p:nvSpPr>
        <p:spPr>
          <a:xfrm>
            <a:off x="5951276" y="3064926"/>
            <a:ext cx="2479500" cy="340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18" name="Google Shape;118;p19"/>
          <p:cNvSpPr txBox="1"/>
          <p:nvPr>
            <p:ph idx="4" type="subTitle"/>
          </p:nvPr>
        </p:nvSpPr>
        <p:spPr>
          <a:xfrm>
            <a:off x="5951276" y="3436049"/>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119" name="Google Shape;119;p19"/>
          <p:cNvSpPr txBox="1"/>
          <p:nvPr>
            <p:ph idx="5" type="subTitle"/>
          </p:nvPr>
        </p:nvSpPr>
        <p:spPr>
          <a:xfrm>
            <a:off x="3156090" y="1570850"/>
            <a:ext cx="2479500" cy="423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20" name="Google Shape;120;p19"/>
          <p:cNvSpPr txBox="1"/>
          <p:nvPr>
            <p:ph idx="6" type="subTitle"/>
          </p:nvPr>
        </p:nvSpPr>
        <p:spPr>
          <a:xfrm>
            <a:off x="3156036" y="1941975"/>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121" name="Google Shape;121;p19"/>
          <p:cNvSpPr txBox="1"/>
          <p:nvPr>
            <p:ph idx="7" type="subTitle"/>
          </p:nvPr>
        </p:nvSpPr>
        <p:spPr>
          <a:xfrm>
            <a:off x="3156026" y="3064926"/>
            <a:ext cx="2479500" cy="340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22" name="Google Shape;122;p19"/>
          <p:cNvSpPr txBox="1"/>
          <p:nvPr>
            <p:ph idx="8" type="subTitle"/>
          </p:nvPr>
        </p:nvSpPr>
        <p:spPr>
          <a:xfrm>
            <a:off x="3155976" y="3436049"/>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1600"/>
              </a:spcBef>
              <a:spcAft>
                <a:spcPts val="0"/>
              </a:spcAft>
              <a:buNone/>
              <a:defRPr sz="1400">
                <a:solidFill>
                  <a:schemeClr val="dk1"/>
                </a:solidFill>
              </a:defRPr>
            </a:lvl2pPr>
            <a:lvl3pPr lvl="2" rtl="0" algn="r">
              <a:lnSpc>
                <a:spcPct val="100000"/>
              </a:lnSpc>
              <a:spcBef>
                <a:spcPts val="1600"/>
              </a:spcBef>
              <a:spcAft>
                <a:spcPts val="0"/>
              </a:spcAft>
              <a:buNone/>
              <a:defRPr sz="1400">
                <a:solidFill>
                  <a:schemeClr val="dk1"/>
                </a:solidFill>
              </a:defRPr>
            </a:lvl3pPr>
            <a:lvl4pPr lvl="3" rtl="0" algn="r">
              <a:lnSpc>
                <a:spcPct val="100000"/>
              </a:lnSpc>
              <a:spcBef>
                <a:spcPts val="1600"/>
              </a:spcBef>
              <a:spcAft>
                <a:spcPts val="0"/>
              </a:spcAft>
              <a:buNone/>
              <a:defRPr sz="1400">
                <a:solidFill>
                  <a:schemeClr val="dk1"/>
                </a:solidFill>
              </a:defRPr>
            </a:lvl4pPr>
            <a:lvl5pPr lvl="4" rtl="0" algn="r">
              <a:lnSpc>
                <a:spcPct val="100000"/>
              </a:lnSpc>
              <a:spcBef>
                <a:spcPts val="1600"/>
              </a:spcBef>
              <a:spcAft>
                <a:spcPts val="0"/>
              </a:spcAft>
              <a:buNone/>
              <a:defRPr sz="1400">
                <a:solidFill>
                  <a:schemeClr val="dk1"/>
                </a:solidFill>
              </a:defRPr>
            </a:lvl5pPr>
            <a:lvl6pPr lvl="5" rtl="0" algn="r">
              <a:lnSpc>
                <a:spcPct val="100000"/>
              </a:lnSpc>
              <a:spcBef>
                <a:spcPts val="1600"/>
              </a:spcBef>
              <a:spcAft>
                <a:spcPts val="0"/>
              </a:spcAft>
              <a:buNone/>
              <a:defRPr sz="1400">
                <a:solidFill>
                  <a:schemeClr val="dk1"/>
                </a:solidFill>
              </a:defRPr>
            </a:lvl6pPr>
            <a:lvl7pPr lvl="6" rtl="0" algn="r">
              <a:lnSpc>
                <a:spcPct val="100000"/>
              </a:lnSpc>
              <a:spcBef>
                <a:spcPts val="1600"/>
              </a:spcBef>
              <a:spcAft>
                <a:spcPts val="0"/>
              </a:spcAft>
              <a:buNone/>
              <a:defRPr sz="1400">
                <a:solidFill>
                  <a:schemeClr val="dk1"/>
                </a:solidFill>
              </a:defRPr>
            </a:lvl7pPr>
            <a:lvl8pPr lvl="7" rtl="0" algn="r">
              <a:lnSpc>
                <a:spcPct val="100000"/>
              </a:lnSpc>
              <a:spcBef>
                <a:spcPts val="1600"/>
              </a:spcBef>
              <a:spcAft>
                <a:spcPts val="0"/>
              </a:spcAft>
              <a:buNone/>
              <a:defRPr sz="1400">
                <a:solidFill>
                  <a:schemeClr val="dk1"/>
                </a:solidFill>
              </a:defRPr>
            </a:lvl8pPr>
            <a:lvl9pPr lvl="8" rtl="0" algn="r">
              <a:lnSpc>
                <a:spcPct val="100000"/>
              </a:lnSpc>
              <a:spcBef>
                <a:spcPts val="1600"/>
              </a:spcBef>
              <a:spcAft>
                <a:spcPts val="1600"/>
              </a:spcAft>
              <a:buNone/>
              <a:defRPr sz="1400">
                <a:solidFill>
                  <a:schemeClr val="dk1"/>
                </a:solidFill>
              </a:defRPr>
            </a:lvl9pPr>
          </a:lstStyle>
          <a:p/>
        </p:txBody>
      </p:sp>
      <p:sp>
        <p:nvSpPr>
          <p:cNvPr id="123" name="Google Shape;123;p19"/>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24" name="Google Shape;124;p19"/>
          <p:cNvSpPr/>
          <p:nvPr/>
        </p:nvSpPr>
        <p:spPr>
          <a:xfrm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rot="10800000">
            <a:off x="1216200" y="1061825"/>
            <a:ext cx="1216200" cy="150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6">
    <p:spTree>
      <p:nvGrpSpPr>
        <p:cNvPr id="126" name="Shape 126"/>
        <p:cNvGrpSpPr/>
        <p:nvPr/>
      </p:nvGrpSpPr>
      <p:grpSpPr>
        <a:xfrm>
          <a:off x="0" y="0"/>
          <a:ext cx="0" cy="0"/>
          <a:chOff x="0" y="0"/>
          <a:chExt cx="0" cy="0"/>
        </a:xfrm>
      </p:grpSpPr>
      <p:sp>
        <p:nvSpPr>
          <p:cNvPr id="127" name="Google Shape;127;p20"/>
          <p:cNvSpPr txBox="1"/>
          <p:nvPr>
            <p:ph type="title"/>
          </p:nvPr>
        </p:nvSpPr>
        <p:spPr>
          <a:xfrm>
            <a:off x="3984975" y="1495800"/>
            <a:ext cx="4055400" cy="7230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8" name="Google Shape;128;p20"/>
          <p:cNvSpPr txBox="1"/>
          <p:nvPr>
            <p:ph idx="1" type="subTitle"/>
          </p:nvPr>
        </p:nvSpPr>
        <p:spPr>
          <a:xfrm>
            <a:off x="3994375" y="2142600"/>
            <a:ext cx="4055400" cy="15051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29" name="Google Shape;129;p20"/>
          <p:cNvSpPr/>
          <p:nvPr/>
        </p:nvSpPr>
        <p:spPr>
          <a:xfrm flipH="1" rot="10800000">
            <a:off x="0" y="2571825"/>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rot="10800000">
            <a:off x="1219200" y="1247175"/>
            <a:ext cx="1216200" cy="13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968425" y="2227050"/>
            <a:ext cx="44625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 type="subTitle"/>
          </p:nvPr>
        </p:nvSpPr>
        <p:spPr>
          <a:xfrm>
            <a:off x="3968275" y="3045375"/>
            <a:ext cx="4462500" cy="67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5" name="Google Shape;15;p3"/>
          <p:cNvSpPr txBox="1"/>
          <p:nvPr>
            <p:ph hasCustomPrompt="1" idx="2" type="title"/>
          </p:nvPr>
        </p:nvSpPr>
        <p:spPr>
          <a:xfrm>
            <a:off x="3968350" y="1262325"/>
            <a:ext cx="4462500" cy="11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200"/>
              <a:buNone/>
              <a:defRPr sz="7200">
                <a:solidFill>
                  <a:schemeClr val="dk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6" name="Google Shape;16;p3"/>
          <p:cNvSpPr/>
          <p:nvPr/>
        </p:nvSpPr>
        <p:spPr>
          <a:xfrm flipH="1" rot="10800000">
            <a:off x="1441925" y="2571600"/>
            <a:ext cx="1216200" cy="159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flipH="1" rot="10800000">
            <a:off x="2658125" y="0"/>
            <a:ext cx="12162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0">
    <p:spTree>
      <p:nvGrpSpPr>
        <p:cNvPr id="131" name="Shape 131"/>
        <p:cNvGrpSpPr/>
        <p:nvPr/>
      </p:nvGrpSpPr>
      <p:grpSpPr>
        <a:xfrm>
          <a:off x="0" y="0"/>
          <a:ext cx="0" cy="0"/>
          <a:chOff x="0" y="0"/>
          <a:chExt cx="0" cy="0"/>
        </a:xfrm>
      </p:grpSpPr>
      <p:sp>
        <p:nvSpPr>
          <p:cNvPr id="132" name="Google Shape;132;p21"/>
          <p:cNvSpPr txBox="1"/>
          <p:nvPr>
            <p:ph type="title"/>
          </p:nvPr>
        </p:nvSpPr>
        <p:spPr>
          <a:xfrm>
            <a:off x="3730075" y="1631700"/>
            <a:ext cx="4700700" cy="1090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2800"/>
              <a:buNone/>
              <a:defRPr sz="3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21"/>
          <p:cNvSpPr txBox="1"/>
          <p:nvPr>
            <p:ph idx="1" type="subTitle"/>
          </p:nvPr>
        </p:nvSpPr>
        <p:spPr>
          <a:xfrm>
            <a:off x="3730075" y="2726700"/>
            <a:ext cx="4700700" cy="861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4" name="Google Shape;134;p21"/>
          <p:cNvSpPr/>
          <p:nvPr/>
        </p:nvSpPr>
        <p:spPr>
          <a:xfrm flipH="1" rot="10800000">
            <a:off x="2110925"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flipH="1"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136" name="Shape 136"/>
        <p:cNvGrpSpPr/>
        <p:nvPr/>
      </p:nvGrpSpPr>
      <p:grpSpPr>
        <a:xfrm>
          <a:off x="0" y="0"/>
          <a:ext cx="0" cy="0"/>
          <a:chOff x="0" y="0"/>
          <a:chExt cx="0" cy="0"/>
        </a:xfrm>
      </p:grpSpPr>
      <p:sp>
        <p:nvSpPr>
          <p:cNvPr id="137" name="Google Shape;137;p22"/>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138" name="Shape 138"/>
        <p:cNvGrpSpPr/>
        <p:nvPr/>
      </p:nvGrpSpPr>
      <p:grpSpPr>
        <a:xfrm>
          <a:off x="0" y="0"/>
          <a:ext cx="0" cy="0"/>
          <a:chOff x="0" y="0"/>
          <a:chExt cx="0" cy="0"/>
        </a:xfrm>
      </p:grpSpPr>
      <p:sp>
        <p:nvSpPr>
          <p:cNvPr id="139" name="Google Shape;139;p23"/>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40" name="Google Shape;140;p23"/>
          <p:cNvSpPr/>
          <p:nvPr/>
        </p:nvSpPr>
        <p:spPr>
          <a:xfrm flipH="1">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42" name="Shape 142"/>
        <p:cNvGrpSpPr/>
        <p:nvPr/>
      </p:nvGrpSpPr>
      <p:grpSpPr>
        <a:xfrm>
          <a:off x="0" y="0"/>
          <a:ext cx="0" cy="0"/>
          <a:chOff x="0" y="0"/>
          <a:chExt cx="0" cy="0"/>
        </a:xfrm>
      </p:grpSpPr>
      <p:sp>
        <p:nvSpPr>
          <p:cNvPr id="143" name="Google Shape;143;p24"/>
          <p:cNvSpPr txBox="1"/>
          <p:nvPr>
            <p:ph type="title"/>
          </p:nvPr>
        </p:nvSpPr>
        <p:spPr>
          <a:xfrm>
            <a:off x="717800" y="383175"/>
            <a:ext cx="7708200" cy="74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44" name="Google Shape;144;p24"/>
          <p:cNvSpPr txBox="1"/>
          <p:nvPr>
            <p:ph idx="1" type="subTitle"/>
          </p:nvPr>
        </p:nvSpPr>
        <p:spPr>
          <a:xfrm>
            <a:off x="717800" y="1255775"/>
            <a:ext cx="4631700" cy="3398100"/>
          </a:xfrm>
          <a:prstGeom prst="rect">
            <a:avLst/>
          </a:prstGeom>
        </p:spPr>
        <p:txBody>
          <a:bodyPr anchorCtr="0" anchor="t" bIns="91425" lIns="91425" spcFirstLastPara="1" rIns="91425" wrap="square" tIns="91425">
            <a:noAutofit/>
          </a:bodyPr>
          <a:lstStyle>
            <a:lvl1pPr lvl="0">
              <a:spcBef>
                <a:spcPts val="0"/>
              </a:spcBef>
              <a:spcAft>
                <a:spcPts val="0"/>
              </a:spcAft>
              <a:buSzPts val="1400"/>
              <a:buChar char="●"/>
              <a:defRPr sz="1400">
                <a:solidFill>
                  <a:schemeClr val="dk1"/>
                </a:solidFill>
              </a:defRPr>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
        <p:nvSpPr>
          <p:cNvPr id="145" name="Google Shape;145;p24"/>
          <p:cNvSpPr/>
          <p:nvPr/>
        </p:nvSpPr>
        <p:spPr>
          <a:xfrm>
            <a:off x="7927800" y="257160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146" name="Shape 146"/>
        <p:cNvGrpSpPr/>
        <p:nvPr/>
      </p:nvGrpSpPr>
      <p:grpSpPr>
        <a:xfrm>
          <a:off x="0" y="0"/>
          <a:ext cx="0" cy="0"/>
          <a:chOff x="0" y="0"/>
          <a:chExt cx="0" cy="0"/>
        </a:xfrm>
      </p:grpSpPr>
      <p:sp>
        <p:nvSpPr>
          <p:cNvPr id="147" name="Google Shape;147;p25"/>
          <p:cNvSpPr txBox="1"/>
          <p:nvPr>
            <p:ph hasCustomPrompt="1" type="title"/>
          </p:nvPr>
        </p:nvSpPr>
        <p:spPr>
          <a:xfrm>
            <a:off x="750975"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48" name="Google Shape;148;p25"/>
          <p:cNvSpPr txBox="1"/>
          <p:nvPr>
            <p:ph idx="1" type="subTitle"/>
          </p:nvPr>
        </p:nvSpPr>
        <p:spPr>
          <a:xfrm>
            <a:off x="750975"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49" name="Google Shape;149;p25"/>
          <p:cNvSpPr txBox="1"/>
          <p:nvPr>
            <p:ph hasCustomPrompt="1" idx="2" type="title"/>
          </p:nvPr>
        </p:nvSpPr>
        <p:spPr>
          <a:xfrm>
            <a:off x="3508587"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50" name="Google Shape;150;p25"/>
          <p:cNvSpPr txBox="1"/>
          <p:nvPr>
            <p:ph idx="3" type="subTitle"/>
          </p:nvPr>
        </p:nvSpPr>
        <p:spPr>
          <a:xfrm>
            <a:off x="3508587"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51" name="Google Shape;151;p25"/>
          <p:cNvSpPr txBox="1"/>
          <p:nvPr>
            <p:ph idx="4" type="title"/>
          </p:nvPr>
        </p:nvSpPr>
        <p:spPr>
          <a:xfrm>
            <a:off x="717800" y="383175"/>
            <a:ext cx="7708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52" name="Google Shape;152;p25"/>
          <p:cNvSpPr txBox="1"/>
          <p:nvPr>
            <p:ph hasCustomPrompt="1" idx="5" type="title"/>
          </p:nvPr>
        </p:nvSpPr>
        <p:spPr>
          <a:xfrm>
            <a:off x="6216100"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53" name="Google Shape;153;p25"/>
          <p:cNvSpPr txBox="1"/>
          <p:nvPr>
            <p:ph idx="6" type="subTitle"/>
          </p:nvPr>
        </p:nvSpPr>
        <p:spPr>
          <a:xfrm>
            <a:off x="6216100"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54" name="Google Shape;154;p25"/>
          <p:cNvSpPr/>
          <p:nvPr/>
        </p:nvSpPr>
        <p:spPr>
          <a:xfrm flipH="1">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flipH="1">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2">
    <p:spTree>
      <p:nvGrpSpPr>
        <p:cNvPr id="156" name="Shape 156"/>
        <p:cNvGrpSpPr/>
        <p:nvPr/>
      </p:nvGrpSpPr>
      <p:grpSpPr>
        <a:xfrm>
          <a:off x="0" y="0"/>
          <a:ext cx="0" cy="0"/>
          <a:chOff x="0" y="0"/>
          <a:chExt cx="0" cy="0"/>
        </a:xfrm>
      </p:grpSpPr>
      <p:sp>
        <p:nvSpPr>
          <p:cNvPr id="157" name="Google Shape;157;p26"/>
          <p:cNvSpPr txBox="1"/>
          <p:nvPr>
            <p:ph idx="1" type="subTitle"/>
          </p:nvPr>
        </p:nvSpPr>
        <p:spPr>
          <a:xfrm>
            <a:off x="71190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58" name="Google Shape;158;p26"/>
          <p:cNvSpPr txBox="1"/>
          <p:nvPr>
            <p:ph idx="2" type="subTitle"/>
          </p:nvPr>
        </p:nvSpPr>
        <p:spPr>
          <a:xfrm>
            <a:off x="71190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59" name="Google Shape;159;p26"/>
          <p:cNvSpPr txBox="1"/>
          <p:nvPr>
            <p:ph idx="3" type="subTitle"/>
          </p:nvPr>
        </p:nvSpPr>
        <p:spPr>
          <a:xfrm>
            <a:off x="298395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0" name="Google Shape;160;p26"/>
          <p:cNvSpPr txBox="1"/>
          <p:nvPr>
            <p:ph idx="4" type="subTitle"/>
          </p:nvPr>
        </p:nvSpPr>
        <p:spPr>
          <a:xfrm>
            <a:off x="298395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1" name="Google Shape;161;p26"/>
          <p:cNvSpPr txBox="1"/>
          <p:nvPr>
            <p:ph idx="5" type="subTitle"/>
          </p:nvPr>
        </p:nvSpPr>
        <p:spPr>
          <a:xfrm>
            <a:off x="525600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2" name="Google Shape;162;p26"/>
          <p:cNvSpPr txBox="1"/>
          <p:nvPr>
            <p:ph idx="6" type="subTitle"/>
          </p:nvPr>
        </p:nvSpPr>
        <p:spPr>
          <a:xfrm>
            <a:off x="525600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63" name="Google Shape;163;p26"/>
          <p:cNvSpPr txBox="1"/>
          <p:nvPr>
            <p:ph idx="7" type="subTitle"/>
          </p:nvPr>
        </p:nvSpPr>
        <p:spPr>
          <a:xfrm>
            <a:off x="71190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4" name="Google Shape;164;p26"/>
          <p:cNvSpPr txBox="1"/>
          <p:nvPr>
            <p:ph idx="8" type="subTitle"/>
          </p:nvPr>
        </p:nvSpPr>
        <p:spPr>
          <a:xfrm>
            <a:off x="71190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5" name="Google Shape;165;p26"/>
          <p:cNvSpPr txBox="1"/>
          <p:nvPr>
            <p:ph idx="9" type="subTitle"/>
          </p:nvPr>
        </p:nvSpPr>
        <p:spPr>
          <a:xfrm>
            <a:off x="298395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6" name="Google Shape;166;p26"/>
          <p:cNvSpPr txBox="1"/>
          <p:nvPr>
            <p:ph idx="13" type="subTitle"/>
          </p:nvPr>
        </p:nvSpPr>
        <p:spPr>
          <a:xfrm>
            <a:off x="298395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7" name="Google Shape;167;p26"/>
          <p:cNvSpPr txBox="1"/>
          <p:nvPr>
            <p:ph idx="14" type="subTitle"/>
          </p:nvPr>
        </p:nvSpPr>
        <p:spPr>
          <a:xfrm>
            <a:off x="525600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8" name="Google Shape;168;p26"/>
          <p:cNvSpPr txBox="1"/>
          <p:nvPr>
            <p:ph idx="15" type="subTitle"/>
          </p:nvPr>
        </p:nvSpPr>
        <p:spPr>
          <a:xfrm>
            <a:off x="525600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9" name="Google Shape;169;p26"/>
          <p:cNvSpPr txBox="1"/>
          <p:nvPr>
            <p:ph type="title"/>
          </p:nvPr>
        </p:nvSpPr>
        <p:spPr>
          <a:xfrm>
            <a:off x="717800" y="383175"/>
            <a:ext cx="7708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70" name="Google Shape;170;p26"/>
          <p:cNvSpPr/>
          <p:nvPr/>
        </p:nvSpPr>
        <p:spPr>
          <a:xfrm>
            <a:off x="7927800" y="257160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7927800"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172" name="Shape 172"/>
        <p:cNvGrpSpPr/>
        <p:nvPr/>
      </p:nvGrpSpPr>
      <p:grpSpPr>
        <a:xfrm>
          <a:off x="0" y="0"/>
          <a:ext cx="0" cy="0"/>
          <a:chOff x="0" y="0"/>
          <a:chExt cx="0" cy="0"/>
        </a:xfrm>
      </p:grpSpPr>
      <p:sp>
        <p:nvSpPr>
          <p:cNvPr id="173" name="Google Shape;173;p27"/>
          <p:cNvSpPr txBox="1"/>
          <p:nvPr>
            <p:ph type="title"/>
          </p:nvPr>
        </p:nvSpPr>
        <p:spPr>
          <a:xfrm>
            <a:off x="713225" y="445025"/>
            <a:ext cx="3858900" cy="13383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2800"/>
              <a:buNone/>
              <a:defRPr sz="72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p:txBody>
      </p:sp>
      <p:sp>
        <p:nvSpPr>
          <p:cNvPr id="174" name="Google Shape;174;p27"/>
          <p:cNvSpPr txBox="1"/>
          <p:nvPr/>
        </p:nvSpPr>
        <p:spPr>
          <a:xfrm>
            <a:off x="713225" y="3485675"/>
            <a:ext cx="39561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accent2"/>
                </a:solidFill>
                <a:latin typeface="Montserrat"/>
                <a:ea typeface="Montserrat"/>
                <a:cs typeface="Montserrat"/>
                <a:sym typeface="Montserrat"/>
              </a:rPr>
              <a:t>CREDITS: This presentation template was created by </a:t>
            </a:r>
            <a:r>
              <a:rPr b="1" lang="en" sz="1100">
                <a:solidFill>
                  <a:schemeClr val="accent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accent2"/>
                </a:solidFill>
                <a:latin typeface="Montserrat"/>
                <a:ea typeface="Montserrat"/>
                <a:cs typeface="Montserrat"/>
                <a:sym typeface="Montserrat"/>
              </a:rPr>
              <a:t>, including icons by </a:t>
            </a:r>
            <a:r>
              <a:rPr b="1" lang="en" sz="1100">
                <a:solidFill>
                  <a:schemeClr val="accent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accent2"/>
                </a:solidFill>
                <a:latin typeface="Montserrat"/>
                <a:ea typeface="Montserrat"/>
                <a:cs typeface="Montserrat"/>
                <a:sym typeface="Montserrat"/>
              </a:rPr>
              <a:t>, and infographics &amp; images by </a:t>
            </a:r>
            <a:r>
              <a:rPr b="1" lang="en" sz="1100">
                <a:solidFill>
                  <a:schemeClr val="accent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accent2"/>
              </a:solidFill>
              <a:latin typeface="Montserrat"/>
              <a:ea typeface="Montserrat"/>
              <a:cs typeface="Montserrat"/>
              <a:sym typeface="Montserrat"/>
            </a:endParaRPr>
          </a:p>
        </p:txBody>
      </p:sp>
      <p:sp>
        <p:nvSpPr>
          <p:cNvPr id="175" name="Google Shape;175;p27"/>
          <p:cNvSpPr/>
          <p:nvPr/>
        </p:nvSpPr>
        <p:spPr>
          <a:xfrm>
            <a:off x="6711600" y="257160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7927800"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idx="1" type="body"/>
          </p:nvPr>
        </p:nvSpPr>
        <p:spPr>
          <a:xfrm>
            <a:off x="713225" y="1152475"/>
            <a:ext cx="77175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Barlow"/>
              <a:buChar char="●"/>
              <a:defRPr sz="1200"/>
            </a:lvl1pPr>
            <a:lvl2pPr indent="-317500" lvl="1" marL="914400">
              <a:spcBef>
                <a:spcPts val="1600"/>
              </a:spcBef>
              <a:spcAft>
                <a:spcPts val="0"/>
              </a:spcAft>
              <a:buSzPts val="1400"/>
              <a:buFont typeface="Barlow"/>
              <a:buChar char="○"/>
              <a:defRPr sz="1200"/>
            </a:lvl2pPr>
            <a:lvl3pPr indent="-317500" lvl="2" marL="1371600">
              <a:spcBef>
                <a:spcPts val="1600"/>
              </a:spcBef>
              <a:spcAft>
                <a:spcPts val="0"/>
              </a:spcAft>
              <a:buClr>
                <a:schemeClr val="lt1"/>
              </a:buClr>
              <a:buSzPts val="1400"/>
              <a:buFont typeface="Barlow"/>
              <a:buChar char="■"/>
              <a:defRPr/>
            </a:lvl3pPr>
            <a:lvl4pPr indent="-317500" lvl="3" marL="1828800">
              <a:spcBef>
                <a:spcPts val="1600"/>
              </a:spcBef>
              <a:spcAft>
                <a:spcPts val="0"/>
              </a:spcAft>
              <a:buClr>
                <a:schemeClr val="lt1"/>
              </a:buClr>
              <a:buSzPts val="1400"/>
              <a:buFont typeface="Barlow"/>
              <a:buChar char="●"/>
              <a:defRPr/>
            </a:lvl4pPr>
            <a:lvl5pPr indent="-317500" lvl="4" marL="2286000">
              <a:spcBef>
                <a:spcPts val="1600"/>
              </a:spcBef>
              <a:spcAft>
                <a:spcPts val="0"/>
              </a:spcAft>
              <a:buClr>
                <a:schemeClr val="lt1"/>
              </a:buClr>
              <a:buSzPts val="1400"/>
              <a:buFont typeface="Barlow"/>
              <a:buChar char="○"/>
              <a:defRPr/>
            </a:lvl5pPr>
            <a:lvl6pPr indent="-317500" lvl="5" marL="2743200">
              <a:spcBef>
                <a:spcPts val="1600"/>
              </a:spcBef>
              <a:spcAft>
                <a:spcPts val="0"/>
              </a:spcAft>
              <a:buClr>
                <a:schemeClr val="lt1"/>
              </a:buClr>
              <a:buSzPts val="1400"/>
              <a:buFont typeface="Barlow"/>
              <a:buChar char="■"/>
              <a:defRPr/>
            </a:lvl6pPr>
            <a:lvl7pPr indent="-317500" lvl="6" marL="3200400">
              <a:spcBef>
                <a:spcPts val="1600"/>
              </a:spcBef>
              <a:spcAft>
                <a:spcPts val="0"/>
              </a:spcAft>
              <a:buClr>
                <a:schemeClr val="lt1"/>
              </a:buClr>
              <a:buSzPts val="1400"/>
              <a:buFont typeface="Barlow"/>
              <a:buChar char="●"/>
              <a:defRPr/>
            </a:lvl7pPr>
            <a:lvl8pPr indent="-317500" lvl="7" marL="3657600">
              <a:spcBef>
                <a:spcPts val="1600"/>
              </a:spcBef>
              <a:spcAft>
                <a:spcPts val="0"/>
              </a:spcAft>
              <a:buClr>
                <a:schemeClr val="lt1"/>
              </a:buClr>
              <a:buSzPts val="1400"/>
              <a:buFont typeface="Barlow"/>
              <a:buChar char="○"/>
              <a:defRPr/>
            </a:lvl8pPr>
            <a:lvl9pPr indent="-317500" lvl="8" marL="4114800">
              <a:spcBef>
                <a:spcPts val="1600"/>
              </a:spcBef>
              <a:spcAft>
                <a:spcPts val="1600"/>
              </a:spcAft>
              <a:buClr>
                <a:schemeClr val="lt1"/>
              </a:buClr>
              <a:buSzPts val="1400"/>
              <a:buFont typeface="Barlow"/>
              <a:buChar char="■"/>
              <a:defRPr/>
            </a:lvl9pPr>
          </a:lstStyle>
          <a:p/>
        </p:txBody>
      </p:sp>
      <p:sp>
        <p:nvSpPr>
          <p:cNvPr id="20" name="Google Shape;20;p4"/>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713225" y="2371675"/>
            <a:ext cx="2987100" cy="1279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43"/>
              </a:buClr>
              <a:buSzPts val="1400"/>
              <a:buFont typeface="Quicksand Medium"/>
              <a:buChar char=""/>
              <a:defRPr sz="1400">
                <a:solidFill>
                  <a:schemeClr val="dk1"/>
                </a:solidFill>
              </a:defRPr>
            </a:lvl1pPr>
            <a:lvl2pPr indent="-317500" lvl="1" marL="914400">
              <a:spcBef>
                <a:spcPts val="0"/>
              </a:spcBef>
              <a:spcAft>
                <a:spcPts val="0"/>
              </a:spcAft>
              <a:buClr>
                <a:srgbClr val="000043"/>
              </a:buClr>
              <a:buSzPts val="1400"/>
              <a:buFont typeface="Quicksand Medium"/>
              <a:buChar char="●"/>
              <a:defRPr sz="1200"/>
            </a:lvl2pPr>
            <a:lvl3pPr indent="-317500" lvl="2" marL="1371600">
              <a:spcBef>
                <a:spcPts val="1600"/>
              </a:spcBef>
              <a:spcAft>
                <a:spcPts val="0"/>
              </a:spcAft>
              <a:buClr>
                <a:srgbClr val="000043"/>
              </a:buClr>
              <a:buSzPts val="1400"/>
              <a:buFont typeface="Quicksand Medium"/>
              <a:buChar char="■"/>
              <a:defRPr sz="1200"/>
            </a:lvl3pPr>
            <a:lvl4pPr indent="-317500" lvl="3" marL="1828800">
              <a:spcBef>
                <a:spcPts val="1600"/>
              </a:spcBef>
              <a:spcAft>
                <a:spcPts val="0"/>
              </a:spcAft>
              <a:buClr>
                <a:srgbClr val="000043"/>
              </a:buClr>
              <a:buSzPts val="1400"/>
              <a:buFont typeface="Quicksand Medium"/>
              <a:buChar char="●"/>
              <a:defRPr sz="1200"/>
            </a:lvl4pPr>
            <a:lvl5pPr indent="-317500" lvl="4" marL="2286000">
              <a:spcBef>
                <a:spcPts val="1600"/>
              </a:spcBef>
              <a:spcAft>
                <a:spcPts val="0"/>
              </a:spcAft>
              <a:buClr>
                <a:srgbClr val="000043"/>
              </a:buClr>
              <a:buSzPts val="1400"/>
              <a:buFont typeface="Quicksand Medium"/>
              <a:buChar char="○"/>
              <a:defRPr sz="1200"/>
            </a:lvl5pPr>
            <a:lvl6pPr indent="-317500" lvl="5" marL="2743200">
              <a:spcBef>
                <a:spcPts val="1600"/>
              </a:spcBef>
              <a:spcAft>
                <a:spcPts val="0"/>
              </a:spcAft>
              <a:buClr>
                <a:srgbClr val="000043"/>
              </a:buClr>
              <a:buSzPts val="1400"/>
              <a:buFont typeface="Quicksand Medium"/>
              <a:buChar char="■"/>
              <a:defRPr sz="1200"/>
            </a:lvl6pPr>
            <a:lvl7pPr indent="-317500" lvl="6" marL="3200400">
              <a:spcBef>
                <a:spcPts val="1600"/>
              </a:spcBef>
              <a:spcAft>
                <a:spcPts val="0"/>
              </a:spcAft>
              <a:buClr>
                <a:srgbClr val="000043"/>
              </a:buClr>
              <a:buSzPts val="1400"/>
              <a:buFont typeface="Quicksand Medium"/>
              <a:buChar char="●"/>
              <a:defRPr sz="1200"/>
            </a:lvl7pPr>
            <a:lvl8pPr indent="-317500" lvl="7" marL="3657600">
              <a:spcBef>
                <a:spcPts val="1600"/>
              </a:spcBef>
              <a:spcAft>
                <a:spcPts val="0"/>
              </a:spcAft>
              <a:buClr>
                <a:srgbClr val="000043"/>
              </a:buClr>
              <a:buSzPts val="1400"/>
              <a:buFont typeface="Quicksand Medium"/>
              <a:buChar char="○"/>
              <a:defRPr sz="1200"/>
            </a:lvl8pPr>
            <a:lvl9pPr indent="-317500" lvl="8" marL="4114800">
              <a:spcBef>
                <a:spcPts val="1600"/>
              </a:spcBef>
              <a:spcAft>
                <a:spcPts val="1600"/>
              </a:spcAft>
              <a:buClr>
                <a:srgbClr val="000043"/>
              </a:buClr>
              <a:buSzPts val="1400"/>
              <a:buFont typeface="Quicksand Medium"/>
              <a:buChar char="■"/>
              <a:defRPr sz="1200"/>
            </a:lvl9pPr>
          </a:lstStyle>
          <a:p/>
        </p:txBody>
      </p:sp>
      <p:sp>
        <p:nvSpPr>
          <p:cNvPr id="24" name="Google Shape;24;p5"/>
          <p:cNvSpPr txBox="1"/>
          <p:nvPr>
            <p:ph idx="2" type="body"/>
          </p:nvPr>
        </p:nvSpPr>
        <p:spPr>
          <a:xfrm>
            <a:off x="3962400" y="2371675"/>
            <a:ext cx="2987100" cy="1279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43"/>
              </a:buClr>
              <a:buSzPts val="1400"/>
              <a:buFont typeface="Quicksand Medium"/>
              <a:buChar char=""/>
              <a:defRPr sz="1400">
                <a:solidFill>
                  <a:schemeClr val="dk1"/>
                </a:solidFill>
              </a:defRPr>
            </a:lvl1pPr>
            <a:lvl2pPr indent="-317500" lvl="1" marL="914400">
              <a:spcBef>
                <a:spcPts val="0"/>
              </a:spcBef>
              <a:spcAft>
                <a:spcPts val="0"/>
              </a:spcAft>
              <a:buClr>
                <a:srgbClr val="000043"/>
              </a:buClr>
              <a:buSzPts val="1400"/>
              <a:buFont typeface="Quicksand Medium"/>
              <a:buChar char="●"/>
              <a:defRPr sz="1200"/>
            </a:lvl2pPr>
            <a:lvl3pPr indent="-317500" lvl="2" marL="1371600">
              <a:spcBef>
                <a:spcPts val="1600"/>
              </a:spcBef>
              <a:spcAft>
                <a:spcPts val="0"/>
              </a:spcAft>
              <a:buClr>
                <a:srgbClr val="000043"/>
              </a:buClr>
              <a:buSzPts val="1400"/>
              <a:buFont typeface="Quicksand Medium"/>
              <a:buChar char="■"/>
              <a:defRPr sz="1200"/>
            </a:lvl3pPr>
            <a:lvl4pPr indent="-317500" lvl="3" marL="1828800">
              <a:spcBef>
                <a:spcPts val="1600"/>
              </a:spcBef>
              <a:spcAft>
                <a:spcPts val="0"/>
              </a:spcAft>
              <a:buClr>
                <a:srgbClr val="000043"/>
              </a:buClr>
              <a:buSzPts val="1400"/>
              <a:buFont typeface="Quicksand Medium"/>
              <a:buChar char="●"/>
              <a:defRPr sz="1200"/>
            </a:lvl4pPr>
            <a:lvl5pPr indent="-317500" lvl="4" marL="2286000">
              <a:spcBef>
                <a:spcPts val="1600"/>
              </a:spcBef>
              <a:spcAft>
                <a:spcPts val="0"/>
              </a:spcAft>
              <a:buClr>
                <a:srgbClr val="000043"/>
              </a:buClr>
              <a:buSzPts val="1400"/>
              <a:buFont typeface="Quicksand Medium"/>
              <a:buChar char="○"/>
              <a:defRPr sz="1200"/>
            </a:lvl5pPr>
            <a:lvl6pPr indent="-317500" lvl="5" marL="2743200">
              <a:spcBef>
                <a:spcPts val="1600"/>
              </a:spcBef>
              <a:spcAft>
                <a:spcPts val="0"/>
              </a:spcAft>
              <a:buClr>
                <a:srgbClr val="000043"/>
              </a:buClr>
              <a:buSzPts val="1400"/>
              <a:buFont typeface="Quicksand Medium"/>
              <a:buChar char="■"/>
              <a:defRPr sz="1200"/>
            </a:lvl6pPr>
            <a:lvl7pPr indent="-317500" lvl="6" marL="3200400">
              <a:spcBef>
                <a:spcPts val="1600"/>
              </a:spcBef>
              <a:spcAft>
                <a:spcPts val="0"/>
              </a:spcAft>
              <a:buClr>
                <a:srgbClr val="000043"/>
              </a:buClr>
              <a:buSzPts val="1400"/>
              <a:buFont typeface="Quicksand Medium"/>
              <a:buChar char="●"/>
              <a:defRPr sz="1200"/>
            </a:lvl7pPr>
            <a:lvl8pPr indent="-317500" lvl="7" marL="3657600">
              <a:spcBef>
                <a:spcPts val="1600"/>
              </a:spcBef>
              <a:spcAft>
                <a:spcPts val="0"/>
              </a:spcAft>
              <a:buClr>
                <a:srgbClr val="000043"/>
              </a:buClr>
              <a:buSzPts val="1400"/>
              <a:buFont typeface="Quicksand Medium"/>
              <a:buChar char="○"/>
              <a:defRPr sz="1200"/>
            </a:lvl8pPr>
            <a:lvl9pPr indent="-317500" lvl="8" marL="4114800">
              <a:spcBef>
                <a:spcPts val="1600"/>
              </a:spcBef>
              <a:spcAft>
                <a:spcPts val="1600"/>
              </a:spcAft>
              <a:buClr>
                <a:srgbClr val="000043"/>
              </a:buClr>
              <a:buSzPts val="1400"/>
              <a:buFont typeface="Quicksand Medium"/>
              <a:buChar char="■"/>
              <a:defRPr sz="1200"/>
            </a:lvl9pPr>
          </a:lstStyle>
          <a:p/>
        </p:txBody>
      </p:sp>
      <p:sp>
        <p:nvSpPr>
          <p:cNvPr id="25" name="Google Shape;25;p5"/>
          <p:cNvSpPr txBox="1"/>
          <p:nvPr>
            <p:ph idx="3" type="subTitle"/>
          </p:nvPr>
        </p:nvSpPr>
        <p:spPr>
          <a:xfrm>
            <a:off x="713225" y="1925800"/>
            <a:ext cx="2987100" cy="470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800"/>
              <a:buNone/>
              <a:defRPr b="1">
                <a:solidFill>
                  <a:schemeClr val="accen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6" name="Google Shape;26;p5"/>
          <p:cNvSpPr txBox="1"/>
          <p:nvPr>
            <p:ph idx="4" type="subTitle"/>
          </p:nvPr>
        </p:nvSpPr>
        <p:spPr>
          <a:xfrm>
            <a:off x="3962400" y="1925800"/>
            <a:ext cx="2987100" cy="470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 name="Google Shape;27;p5"/>
          <p:cNvSpPr/>
          <p:nvPr/>
        </p:nvSpPr>
        <p:spPr>
          <a:xfrm>
            <a:off x="7520700" y="205110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6304500" y="0"/>
            <a:ext cx="1216200" cy="205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717800" y="383175"/>
            <a:ext cx="7708200" cy="647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31" name="Google Shape;31;p6"/>
          <p:cNvSpPr/>
          <p:nvPr/>
        </p:nvSpPr>
        <p:spPr>
          <a:xfrm rot="5400000">
            <a:off x="6703350" y="270292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1156525" y="1340400"/>
            <a:ext cx="42321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1156525" y="2096100"/>
            <a:ext cx="4232100" cy="201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400">
                <a:solidFill>
                  <a:schemeClr val="accent2"/>
                </a:solidFill>
              </a:defRPr>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713225" y="1170000"/>
            <a:ext cx="5533200" cy="28035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4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0" name="Google Shape;40;p8"/>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a:off x="7951325" y="2571750"/>
            <a:ext cx="1216200" cy="134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txBox="1"/>
          <p:nvPr>
            <p:ph type="title"/>
          </p:nvPr>
        </p:nvSpPr>
        <p:spPr>
          <a:xfrm>
            <a:off x="713375" y="2227050"/>
            <a:ext cx="44625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4" name="Google Shape;44;p9"/>
          <p:cNvSpPr txBox="1"/>
          <p:nvPr>
            <p:ph idx="1" type="subTitle"/>
          </p:nvPr>
        </p:nvSpPr>
        <p:spPr>
          <a:xfrm>
            <a:off x="713225" y="3045375"/>
            <a:ext cx="4462500" cy="67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 name="Google Shape;45;p9"/>
          <p:cNvSpPr txBox="1"/>
          <p:nvPr>
            <p:ph hasCustomPrompt="1" idx="2" type="title"/>
          </p:nvPr>
        </p:nvSpPr>
        <p:spPr>
          <a:xfrm>
            <a:off x="713300" y="1262325"/>
            <a:ext cx="4462500" cy="11418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6" name="Google Shape;46;p9"/>
          <p:cNvSpPr/>
          <p:nvPr/>
        </p:nvSpPr>
        <p:spPr>
          <a:xfrm>
            <a:off x="5270400" y="979500"/>
            <a:ext cx="1216200" cy="159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a:off x="6486600" y="2571900"/>
            <a:ext cx="12162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713225" y="544075"/>
            <a:ext cx="4264800" cy="1541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b="1" sz="3800">
                <a:solidFill>
                  <a:schemeClr val="accent1"/>
                </a:solidFill>
                <a:latin typeface="Inter"/>
                <a:ea typeface="Inter"/>
                <a:cs typeface="Inter"/>
                <a:sym typeface="Inter"/>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7.png"/><Relationship Id="rId5"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0" name="Shape 180"/>
        <p:cNvGrpSpPr/>
        <p:nvPr/>
      </p:nvGrpSpPr>
      <p:grpSpPr>
        <a:xfrm>
          <a:off x="0" y="0"/>
          <a:ext cx="0" cy="0"/>
          <a:chOff x="0" y="0"/>
          <a:chExt cx="0" cy="0"/>
        </a:xfrm>
      </p:grpSpPr>
      <p:sp>
        <p:nvSpPr>
          <p:cNvPr id="181" name="Google Shape;181;p28"/>
          <p:cNvSpPr txBox="1"/>
          <p:nvPr>
            <p:ph type="ctrTitle"/>
          </p:nvPr>
        </p:nvSpPr>
        <p:spPr>
          <a:xfrm>
            <a:off x="1608408" y="674575"/>
            <a:ext cx="6770700" cy="205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600">
                <a:solidFill>
                  <a:schemeClr val="accent1"/>
                </a:solidFill>
              </a:rPr>
              <a:t>Explainable Active Learning (XAL):</a:t>
            </a:r>
            <a:endParaRPr sz="2600">
              <a:solidFill>
                <a:schemeClr val="accent1"/>
              </a:solidFill>
            </a:endParaRPr>
          </a:p>
          <a:p>
            <a:pPr indent="0" lvl="0" marL="0" rtl="0" algn="r">
              <a:spcBef>
                <a:spcPts val="0"/>
              </a:spcBef>
              <a:spcAft>
                <a:spcPts val="0"/>
              </a:spcAft>
              <a:buNone/>
            </a:pPr>
            <a:r>
              <a:rPr lang="en" sz="2600">
                <a:solidFill>
                  <a:schemeClr val="accent1"/>
                </a:solidFill>
              </a:rPr>
              <a:t> </a:t>
            </a:r>
            <a:r>
              <a:rPr b="0" lang="en" sz="2600">
                <a:solidFill>
                  <a:schemeClr val="dk2"/>
                </a:solidFill>
                <a:latin typeface="Montserrat Medium"/>
                <a:ea typeface="Montserrat Medium"/>
                <a:cs typeface="Montserrat Medium"/>
                <a:sym typeface="Montserrat Medium"/>
              </a:rPr>
              <a:t>Toward AI Explanations as Interfaces for Machine Teachers</a:t>
            </a:r>
            <a:endParaRPr b="0" sz="2600">
              <a:solidFill>
                <a:schemeClr val="dk2"/>
              </a:solidFill>
              <a:latin typeface="Montserrat Medium"/>
              <a:ea typeface="Montserrat Medium"/>
              <a:cs typeface="Montserrat Medium"/>
              <a:sym typeface="Montserrat Medium"/>
            </a:endParaRPr>
          </a:p>
        </p:txBody>
      </p:sp>
      <p:sp>
        <p:nvSpPr>
          <p:cNvPr id="182" name="Google Shape;182;p28"/>
          <p:cNvSpPr txBox="1"/>
          <p:nvPr>
            <p:ph idx="1" type="subTitle"/>
          </p:nvPr>
        </p:nvSpPr>
        <p:spPr>
          <a:xfrm>
            <a:off x="1608408" y="4168625"/>
            <a:ext cx="6770700" cy="557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200">
                <a:latin typeface="Lora"/>
                <a:ea typeface="Lora"/>
                <a:cs typeface="Lora"/>
                <a:sym typeface="Lora"/>
              </a:rPr>
              <a:t>Presented by </a:t>
            </a:r>
            <a:r>
              <a:rPr i="1" lang="en" sz="1200">
                <a:latin typeface="Lora"/>
                <a:ea typeface="Lora"/>
                <a:cs typeface="Lora"/>
                <a:sym typeface="Lora"/>
              </a:rPr>
              <a:t>Lucia Gordon</a:t>
            </a:r>
            <a:r>
              <a:rPr lang="en" sz="1200">
                <a:latin typeface="Lora"/>
                <a:ea typeface="Lora"/>
                <a:cs typeface="Lora"/>
                <a:sym typeface="Lora"/>
              </a:rPr>
              <a:t>, </a:t>
            </a:r>
            <a:r>
              <a:rPr i="1" lang="en" sz="1200">
                <a:latin typeface="Lora"/>
                <a:ea typeface="Lora"/>
                <a:cs typeface="Lora"/>
                <a:sym typeface="Lora"/>
              </a:rPr>
              <a:t>Matthew Nazari</a:t>
            </a:r>
            <a:r>
              <a:rPr lang="en" sz="1200">
                <a:latin typeface="Lora"/>
                <a:ea typeface="Lora"/>
                <a:cs typeface="Lora"/>
                <a:sym typeface="Lora"/>
              </a:rPr>
              <a:t>, and </a:t>
            </a:r>
            <a:r>
              <a:rPr i="1" lang="en" sz="1200">
                <a:latin typeface="Lora"/>
                <a:ea typeface="Lora"/>
                <a:cs typeface="Lora"/>
                <a:sym typeface="Lora"/>
              </a:rPr>
              <a:t>Catherine Yeh</a:t>
            </a:r>
            <a:endParaRPr sz="1200">
              <a:latin typeface="Lora"/>
              <a:ea typeface="Lora"/>
              <a:cs typeface="Lora"/>
              <a:sym typeface="Lora"/>
            </a:endParaRPr>
          </a:p>
          <a:p>
            <a:pPr indent="0" lvl="0" marL="0" rtl="0" algn="r">
              <a:spcBef>
                <a:spcPts val="0"/>
              </a:spcBef>
              <a:spcAft>
                <a:spcPts val="0"/>
              </a:spcAft>
              <a:buNone/>
            </a:pPr>
            <a:r>
              <a:rPr lang="en" sz="1200">
                <a:latin typeface="Lora"/>
                <a:ea typeface="Lora"/>
                <a:cs typeface="Lora"/>
                <a:sym typeface="Lora"/>
              </a:rPr>
              <a:t>March 22, 2023</a:t>
            </a:r>
            <a:endParaRPr sz="1200">
              <a:latin typeface="Lora"/>
              <a:ea typeface="Lora"/>
              <a:cs typeface="Lora"/>
              <a:sym typeface="Lora"/>
            </a:endParaRPr>
          </a:p>
          <a:p>
            <a:pPr indent="0" lvl="0" marL="0" rtl="0" algn="r">
              <a:spcBef>
                <a:spcPts val="0"/>
              </a:spcBef>
              <a:spcAft>
                <a:spcPts val="0"/>
              </a:spcAft>
              <a:buNone/>
            </a:pPr>
            <a:r>
              <a:t/>
            </a:r>
            <a:endParaRPr sz="1200">
              <a:latin typeface="Lora"/>
              <a:ea typeface="Lora"/>
              <a:cs typeface="Lora"/>
              <a:sym typeface="Lora"/>
            </a:endParaRPr>
          </a:p>
        </p:txBody>
      </p:sp>
      <p:sp>
        <p:nvSpPr>
          <p:cNvPr id="183" name="Google Shape;183;p28"/>
          <p:cNvSpPr/>
          <p:nvPr/>
        </p:nvSpPr>
        <p:spPr>
          <a:xfrm>
            <a:off x="6338808" y="2875975"/>
            <a:ext cx="2040300" cy="517200"/>
          </a:xfrm>
          <a:prstGeom prst="wedgeRectCallout">
            <a:avLst>
              <a:gd fmla="val 47226" name="adj1"/>
              <a:gd fmla="val 82874"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chemeClr val="lt1"/>
                </a:solidFill>
                <a:latin typeface="Montserrat Medium"/>
                <a:ea typeface="Montserrat Medium"/>
                <a:cs typeface="Montserrat Medium"/>
                <a:sym typeface="Montserrat Medium"/>
              </a:rPr>
              <a:t>Ghai</a:t>
            </a:r>
            <a:r>
              <a:rPr i="1" lang="en">
                <a:solidFill>
                  <a:schemeClr val="lt1"/>
                </a:solidFill>
                <a:latin typeface="Montserrat Medium"/>
                <a:ea typeface="Montserrat Medium"/>
                <a:cs typeface="Montserrat Medium"/>
                <a:sym typeface="Montserrat Medium"/>
              </a:rPr>
              <a:t> et al. </a:t>
            </a:r>
            <a:r>
              <a:rPr lang="en">
                <a:solidFill>
                  <a:schemeClr val="lt1"/>
                </a:solidFill>
                <a:latin typeface="Montserrat Medium"/>
                <a:ea typeface="Montserrat Medium"/>
                <a:cs typeface="Montserrat Medium"/>
                <a:sym typeface="Montserrat Medium"/>
              </a:rPr>
              <a:t>(2020)</a:t>
            </a:r>
            <a:endParaRPr>
              <a:solidFill>
                <a:schemeClr val="lt1"/>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Presentation of Prediction + Explanation</a:t>
            </a:r>
            <a:endParaRPr sz="2600"/>
          </a:p>
        </p:txBody>
      </p:sp>
      <p:sp>
        <p:nvSpPr>
          <p:cNvPr id="243" name="Google Shape;243;p37"/>
          <p:cNvSpPr txBox="1"/>
          <p:nvPr>
            <p:ph idx="1" type="body"/>
          </p:nvPr>
        </p:nvSpPr>
        <p:spPr>
          <a:xfrm>
            <a:off x="5049200" y="1148450"/>
            <a:ext cx="3848700" cy="3826500"/>
          </a:xfrm>
          <a:prstGeom prst="rect">
            <a:avLst/>
          </a:prstGeom>
          <a:solidFill>
            <a:schemeClr val="accent5"/>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dk1"/>
                </a:solidFill>
                <a:latin typeface="Lora"/>
                <a:ea typeface="Lora"/>
                <a:cs typeface="Lora"/>
                <a:sym typeface="Lora"/>
              </a:rPr>
              <a:t>Design choices</a:t>
            </a:r>
            <a:endParaRPr sz="1400">
              <a:solidFill>
                <a:schemeClr val="dk1"/>
              </a:solidFill>
              <a:latin typeface="Lora"/>
              <a:ea typeface="Lora"/>
              <a:cs typeface="Lora"/>
              <a:sym typeface="Lora"/>
            </a:endParaRPr>
          </a:p>
          <a:p>
            <a:pPr indent="-330200" lvl="0" marL="457200" rtl="0" algn="just">
              <a:spcBef>
                <a:spcPts val="1000"/>
              </a:spcBef>
              <a:spcAft>
                <a:spcPts val="0"/>
              </a:spcAft>
              <a:buClr>
                <a:schemeClr val="dk1"/>
              </a:buClr>
              <a:buSzPts val="1600"/>
              <a:buFont typeface="Lora"/>
              <a:buChar char="●"/>
            </a:pPr>
            <a:r>
              <a:rPr lang="en" sz="1400">
                <a:solidFill>
                  <a:schemeClr val="dk1"/>
                </a:solidFill>
                <a:latin typeface="Lora"/>
                <a:ea typeface="Lora"/>
                <a:cs typeface="Lora"/>
                <a:sym typeface="Lora"/>
              </a:rPr>
              <a:t>Explain AL with local feature importance</a:t>
            </a:r>
            <a:endParaRPr sz="1400">
              <a:solidFill>
                <a:schemeClr val="dk1"/>
              </a:solidFill>
              <a:latin typeface="Lora"/>
              <a:ea typeface="Lora"/>
              <a:cs typeface="Lora"/>
              <a:sym typeface="Lora"/>
            </a:endParaRPr>
          </a:p>
          <a:p>
            <a:pPr indent="-317500" lvl="0" marL="457200" rtl="0" algn="just">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Present local feature importance with visualization</a:t>
            </a:r>
            <a:endParaRPr sz="1400">
              <a:solidFill>
                <a:schemeClr val="dk1"/>
              </a:solidFill>
              <a:latin typeface="Lora"/>
              <a:ea typeface="Lora"/>
              <a:cs typeface="Lora"/>
              <a:sym typeface="Lora"/>
            </a:endParaRPr>
          </a:p>
          <a:p>
            <a:pPr indent="-317500" lvl="0" marL="457200" rtl="0" algn="just">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Features were sorted by their importance</a:t>
            </a:r>
            <a:endParaRPr sz="1400">
              <a:solidFill>
                <a:schemeClr val="dk1"/>
              </a:solidFill>
              <a:latin typeface="Lora"/>
              <a:ea typeface="Lora"/>
              <a:cs typeface="Lora"/>
              <a:sym typeface="Lora"/>
            </a:endParaRPr>
          </a:p>
          <a:p>
            <a:pPr indent="-317500" lvl="0" marL="457200" rtl="0" algn="just">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Top 5 most important features were included in the visualization</a:t>
            </a:r>
            <a:endParaRPr sz="1400">
              <a:solidFill>
                <a:schemeClr val="dk1"/>
              </a:solidFill>
              <a:latin typeface="Lora"/>
              <a:ea typeface="Lora"/>
              <a:cs typeface="Lora"/>
              <a:sym typeface="Lora"/>
            </a:endParaRPr>
          </a:p>
          <a:p>
            <a:pPr indent="-317500" lvl="0" marL="457200" rtl="0" algn="just">
              <a:spcBef>
                <a:spcPts val="1000"/>
              </a:spcBef>
              <a:spcAft>
                <a:spcPts val="0"/>
              </a:spcAft>
              <a:buClr>
                <a:srgbClr val="38761D"/>
              </a:buClr>
              <a:buSzPts val="1400"/>
              <a:buFont typeface="Lora"/>
              <a:buChar char="●"/>
            </a:pPr>
            <a:r>
              <a:rPr lang="en" sz="1400">
                <a:solidFill>
                  <a:srgbClr val="38761D"/>
                </a:solidFill>
                <a:latin typeface="Lora"/>
                <a:ea typeface="Lora"/>
                <a:cs typeface="Lora"/>
                <a:sym typeface="Lora"/>
              </a:rPr>
              <a:t>Green = positive features</a:t>
            </a:r>
            <a:endParaRPr sz="1400">
              <a:solidFill>
                <a:srgbClr val="38761D"/>
              </a:solidFill>
              <a:latin typeface="Lora"/>
              <a:ea typeface="Lora"/>
              <a:cs typeface="Lora"/>
              <a:sym typeface="Lora"/>
            </a:endParaRPr>
          </a:p>
          <a:p>
            <a:pPr indent="-317500" lvl="0" marL="457200" rtl="0" algn="just">
              <a:spcBef>
                <a:spcPts val="1000"/>
              </a:spcBef>
              <a:spcAft>
                <a:spcPts val="0"/>
              </a:spcAft>
              <a:buClr>
                <a:srgbClr val="CC0000"/>
              </a:buClr>
              <a:buSzPts val="1400"/>
              <a:buFont typeface="Lora"/>
              <a:buChar char="●"/>
            </a:pPr>
            <a:r>
              <a:rPr lang="en" sz="1400">
                <a:solidFill>
                  <a:srgbClr val="CC0000"/>
                </a:solidFill>
                <a:latin typeface="Lora"/>
                <a:ea typeface="Lora"/>
                <a:cs typeface="Lora"/>
                <a:sym typeface="Lora"/>
              </a:rPr>
              <a:t>Red = negative features</a:t>
            </a:r>
            <a:endParaRPr sz="1400">
              <a:solidFill>
                <a:srgbClr val="CC0000"/>
              </a:solidFill>
              <a:latin typeface="Lora"/>
              <a:ea typeface="Lora"/>
              <a:cs typeface="Lora"/>
              <a:sym typeface="Lora"/>
            </a:endParaRPr>
          </a:p>
          <a:p>
            <a:pPr indent="-317500" lvl="0" marL="457200" rtl="0" algn="just">
              <a:spcBef>
                <a:spcPts val="1000"/>
              </a:spcBef>
              <a:spcAft>
                <a:spcPts val="1000"/>
              </a:spcAft>
              <a:buClr>
                <a:srgbClr val="E69138"/>
              </a:buClr>
              <a:buSzPts val="1400"/>
              <a:buFont typeface="Lora"/>
              <a:buChar char="●"/>
            </a:pPr>
            <a:r>
              <a:rPr lang="en" sz="1400">
                <a:solidFill>
                  <a:srgbClr val="E69138"/>
                </a:solidFill>
                <a:latin typeface="Lora"/>
                <a:ea typeface="Lora"/>
                <a:cs typeface="Lora"/>
                <a:sym typeface="Lora"/>
              </a:rPr>
              <a:t>Base chance = model intercept</a:t>
            </a:r>
            <a:endParaRPr sz="1400">
              <a:solidFill>
                <a:srgbClr val="E69138"/>
              </a:solidFill>
              <a:latin typeface="Lora"/>
              <a:ea typeface="Lora"/>
              <a:cs typeface="Lora"/>
              <a:sym typeface="Lora"/>
            </a:endParaRPr>
          </a:p>
        </p:txBody>
      </p:sp>
      <p:pic>
        <p:nvPicPr>
          <p:cNvPr id="244" name="Google Shape;244;p37"/>
          <p:cNvPicPr preferRelativeResize="0"/>
          <p:nvPr/>
        </p:nvPicPr>
        <p:blipFill>
          <a:blip r:embed="rId3">
            <a:alphaModFix/>
          </a:blip>
          <a:stretch>
            <a:fillRect/>
          </a:stretch>
        </p:blipFill>
        <p:spPr>
          <a:xfrm>
            <a:off x="3467293" y="2270025"/>
            <a:ext cx="1078100" cy="739950"/>
          </a:xfrm>
          <a:prstGeom prst="rect">
            <a:avLst/>
          </a:prstGeom>
          <a:noFill/>
          <a:ln>
            <a:noFill/>
          </a:ln>
        </p:spPr>
      </p:pic>
      <p:pic>
        <p:nvPicPr>
          <p:cNvPr id="245" name="Google Shape;245;p37"/>
          <p:cNvPicPr preferRelativeResize="0"/>
          <p:nvPr/>
        </p:nvPicPr>
        <p:blipFill>
          <a:blip r:embed="rId4">
            <a:alphaModFix/>
          </a:blip>
          <a:stretch>
            <a:fillRect/>
          </a:stretch>
        </p:blipFill>
        <p:spPr>
          <a:xfrm>
            <a:off x="460625" y="1624175"/>
            <a:ext cx="4389327" cy="3104100"/>
          </a:xfrm>
          <a:prstGeom prst="rect">
            <a:avLst/>
          </a:prstGeom>
          <a:noFill/>
          <a:ln>
            <a:noFill/>
          </a:ln>
        </p:spPr>
      </p:pic>
      <p:sp>
        <p:nvSpPr>
          <p:cNvPr id="246" name="Google Shape;246;p37"/>
          <p:cNvSpPr txBox="1"/>
          <p:nvPr/>
        </p:nvSpPr>
        <p:spPr>
          <a:xfrm rot="-5400000">
            <a:off x="-350250" y="1607475"/>
            <a:ext cx="1311000" cy="30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00FF"/>
                </a:solidFill>
                <a:latin typeface="Lora"/>
                <a:ea typeface="Lora"/>
                <a:cs typeface="Lora"/>
                <a:sym typeface="Lora"/>
              </a:rPr>
              <a:t>Prediction</a:t>
            </a:r>
            <a:endParaRPr sz="1200">
              <a:solidFill>
                <a:srgbClr val="9900FF"/>
              </a:solidFill>
              <a:latin typeface="Lora"/>
              <a:ea typeface="Lora"/>
              <a:cs typeface="Lora"/>
              <a:sym typeface="Lora"/>
            </a:endParaRPr>
          </a:p>
        </p:txBody>
      </p:sp>
      <p:sp>
        <p:nvSpPr>
          <p:cNvPr id="247" name="Google Shape;247;p37"/>
          <p:cNvSpPr txBox="1"/>
          <p:nvPr/>
        </p:nvSpPr>
        <p:spPr>
          <a:xfrm rot="-5400000">
            <a:off x="-217950" y="2650275"/>
            <a:ext cx="1046400" cy="28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A86E8"/>
                </a:solidFill>
                <a:latin typeface="Lora"/>
                <a:ea typeface="Lora"/>
                <a:cs typeface="Lora"/>
                <a:sym typeface="Lora"/>
              </a:rPr>
              <a:t>Explanation</a:t>
            </a:r>
            <a:endParaRPr sz="1200">
              <a:solidFill>
                <a:srgbClr val="4A86E8"/>
              </a:solidFill>
              <a:latin typeface="Lora"/>
              <a:ea typeface="Lora"/>
              <a:cs typeface="Lora"/>
              <a:sym typeface="Lora"/>
            </a:endParaRPr>
          </a:p>
        </p:txBody>
      </p:sp>
      <p:sp>
        <p:nvSpPr>
          <p:cNvPr id="248" name="Google Shape;248;p37"/>
          <p:cNvSpPr txBox="1"/>
          <p:nvPr/>
        </p:nvSpPr>
        <p:spPr>
          <a:xfrm rot="-5400000">
            <a:off x="-217950" y="3940475"/>
            <a:ext cx="1046400" cy="28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A64D79"/>
                </a:solidFill>
                <a:latin typeface="Lora"/>
                <a:ea typeface="Lora"/>
                <a:cs typeface="Lora"/>
                <a:sym typeface="Lora"/>
              </a:rPr>
              <a:t>Feedback</a:t>
            </a:r>
            <a:endParaRPr sz="1200">
              <a:solidFill>
                <a:srgbClr val="A64D79"/>
              </a:solidFill>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1000"/>
                                        <p:tgtEl>
                                          <p:spTgt spid="2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1000"/>
                                        <p:tgtEl>
                                          <p:spTgt spid="2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Effect filter="fade" transition="in">
                                      <p:cBhvr>
                                        <p:cTn dur="1000"/>
                                        <p:tgtEl>
                                          <p:spTgt spid="2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animEffect filter="fade" transition="in">
                                      <p:cBhvr>
                                        <p:cTn dur="1000"/>
                                        <p:tgtEl>
                                          <p:spTgt spid="2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4" st="4"/>
                                            </p:txEl>
                                          </p:spTgt>
                                        </p:tgtEl>
                                        <p:attrNameLst>
                                          <p:attrName>style.visibility</p:attrName>
                                        </p:attrNameLst>
                                      </p:cBhvr>
                                      <p:to>
                                        <p:strVal val="visible"/>
                                      </p:to>
                                    </p:set>
                                    <p:animEffect filter="fade" transition="in">
                                      <p:cBhvr>
                                        <p:cTn dur="1000"/>
                                        <p:tgtEl>
                                          <p:spTgt spid="2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5" st="5"/>
                                            </p:txEl>
                                          </p:spTgt>
                                        </p:tgtEl>
                                        <p:attrNameLst>
                                          <p:attrName>style.visibility</p:attrName>
                                        </p:attrNameLst>
                                      </p:cBhvr>
                                      <p:to>
                                        <p:strVal val="visible"/>
                                      </p:to>
                                    </p:set>
                                    <p:animEffect filter="fade" transition="in">
                                      <p:cBhvr>
                                        <p:cTn dur="1000"/>
                                        <p:tgtEl>
                                          <p:spTgt spid="2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6" st="6"/>
                                            </p:txEl>
                                          </p:spTgt>
                                        </p:tgtEl>
                                        <p:attrNameLst>
                                          <p:attrName>style.visibility</p:attrName>
                                        </p:attrNameLst>
                                      </p:cBhvr>
                                      <p:to>
                                        <p:strVal val="visible"/>
                                      </p:to>
                                    </p:set>
                                    <p:animEffect filter="fade" transition="in">
                                      <p:cBhvr>
                                        <p:cTn dur="1000"/>
                                        <p:tgtEl>
                                          <p:spTgt spid="24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xEl>
                                              <p:pRg end="7" st="7"/>
                                            </p:txEl>
                                          </p:spTgt>
                                        </p:tgtEl>
                                        <p:attrNameLst>
                                          <p:attrName>style.visibility</p:attrName>
                                        </p:attrNameLst>
                                      </p:cBhvr>
                                      <p:to>
                                        <p:strVal val="visible"/>
                                      </p:to>
                                    </p:set>
                                    <p:animEffect filter="fade" transition="in">
                                      <p:cBhvr>
                                        <p:cTn dur="1000"/>
                                        <p:tgtEl>
                                          <p:spTgt spid="24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Presentation of Prediction + Explanation</a:t>
            </a:r>
            <a:endParaRPr sz="2600"/>
          </a:p>
        </p:txBody>
      </p:sp>
      <p:sp>
        <p:nvSpPr>
          <p:cNvPr id="254" name="Google Shape;254;p38"/>
          <p:cNvSpPr txBox="1"/>
          <p:nvPr>
            <p:ph idx="1" type="body"/>
          </p:nvPr>
        </p:nvSpPr>
        <p:spPr>
          <a:xfrm>
            <a:off x="5326550" y="2139400"/>
            <a:ext cx="3354000" cy="1767600"/>
          </a:xfrm>
          <a:prstGeom prst="rect">
            <a:avLst/>
          </a:prstGeom>
          <a:solidFill>
            <a:schemeClr val="accent5"/>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dk1"/>
                </a:solidFill>
                <a:latin typeface="Lora"/>
                <a:ea typeface="Lora"/>
                <a:cs typeface="Lora"/>
                <a:sym typeface="Lora"/>
              </a:rPr>
              <a:t>How it differs from previous work</a:t>
            </a:r>
            <a:endParaRPr sz="1400">
              <a:solidFill>
                <a:schemeClr val="dk1"/>
              </a:solidFill>
              <a:latin typeface="Lora"/>
              <a:ea typeface="Lora"/>
              <a:cs typeface="Lora"/>
              <a:sym typeface="Lora"/>
            </a:endParaRPr>
          </a:p>
          <a:p>
            <a:pPr indent="-330200" lvl="0" marL="457200" rtl="0" algn="just">
              <a:spcBef>
                <a:spcPts val="1000"/>
              </a:spcBef>
              <a:spcAft>
                <a:spcPts val="0"/>
              </a:spcAft>
              <a:buClr>
                <a:schemeClr val="dk1"/>
              </a:buClr>
              <a:buSzPts val="1600"/>
              <a:buFont typeface="Lora"/>
              <a:buChar char="●"/>
            </a:pPr>
            <a:r>
              <a:rPr lang="en" sz="1400">
                <a:solidFill>
                  <a:schemeClr val="dk1"/>
                </a:solidFill>
                <a:latin typeface="Lora"/>
                <a:ea typeface="Lora"/>
                <a:cs typeface="Lora"/>
                <a:sym typeface="Lora"/>
              </a:rPr>
              <a:t>Presents the model’s reasoning rather than requesting global feature weights</a:t>
            </a:r>
            <a:endParaRPr sz="1400">
              <a:solidFill>
                <a:schemeClr val="dk1"/>
              </a:solidFill>
              <a:latin typeface="Lora"/>
              <a:ea typeface="Lora"/>
              <a:cs typeface="Lora"/>
              <a:sym typeface="Lora"/>
            </a:endParaRPr>
          </a:p>
          <a:p>
            <a:pPr indent="-317500" lvl="0" marL="457200" rtl="0" algn="just">
              <a:spcBef>
                <a:spcPts val="1000"/>
              </a:spcBef>
              <a:spcAft>
                <a:spcPts val="1000"/>
              </a:spcAft>
              <a:buClr>
                <a:schemeClr val="dk1"/>
              </a:buClr>
              <a:buSzPts val="1400"/>
              <a:buFont typeface="Lora"/>
              <a:buChar char="●"/>
            </a:pPr>
            <a:r>
              <a:rPr lang="en" sz="1400">
                <a:solidFill>
                  <a:schemeClr val="dk1"/>
                </a:solidFill>
                <a:latin typeface="Lora"/>
                <a:ea typeface="Lora"/>
                <a:cs typeface="Lora"/>
                <a:sym typeface="Lora"/>
              </a:rPr>
              <a:t>Goes beyond text-based models</a:t>
            </a:r>
            <a:endParaRPr sz="1400">
              <a:solidFill>
                <a:schemeClr val="dk1"/>
              </a:solidFill>
              <a:latin typeface="Lora"/>
              <a:ea typeface="Lora"/>
              <a:cs typeface="Lora"/>
              <a:sym typeface="Lora"/>
            </a:endParaRPr>
          </a:p>
        </p:txBody>
      </p:sp>
      <p:pic>
        <p:nvPicPr>
          <p:cNvPr id="255" name="Google Shape;255;p38"/>
          <p:cNvPicPr preferRelativeResize="0"/>
          <p:nvPr/>
        </p:nvPicPr>
        <p:blipFill>
          <a:blip r:embed="rId3">
            <a:alphaModFix/>
          </a:blip>
          <a:stretch>
            <a:fillRect/>
          </a:stretch>
        </p:blipFill>
        <p:spPr>
          <a:xfrm>
            <a:off x="460625" y="1624175"/>
            <a:ext cx="4389327" cy="3104100"/>
          </a:xfrm>
          <a:prstGeom prst="rect">
            <a:avLst/>
          </a:prstGeom>
          <a:noFill/>
          <a:ln>
            <a:noFill/>
          </a:ln>
        </p:spPr>
      </p:pic>
      <p:sp>
        <p:nvSpPr>
          <p:cNvPr id="256" name="Google Shape;256;p38"/>
          <p:cNvSpPr txBox="1"/>
          <p:nvPr/>
        </p:nvSpPr>
        <p:spPr>
          <a:xfrm rot="-5400000">
            <a:off x="-350250" y="1607475"/>
            <a:ext cx="1311000" cy="30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9900FF"/>
                </a:solidFill>
                <a:latin typeface="Lora"/>
                <a:ea typeface="Lora"/>
                <a:cs typeface="Lora"/>
                <a:sym typeface="Lora"/>
              </a:rPr>
              <a:t>Prediction</a:t>
            </a:r>
            <a:endParaRPr sz="1200">
              <a:solidFill>
                <a:srgbClr val="9900FF"/>
              </a:solidFill>
              <a:latin typeface="Lora"/>
              <a:ea typeface="Lora"/>
              <a:cs typeface="Lora"/>
              <a:sym typeface="Lora"/>
            </a:endParaRPr>
          </a:p>
        </p:txBody>
      </p:sp>
      <p:sp>
        <p:nvSpPr>
          <p:cNvPr id="257" name="Google Shape;257;p38"/>
          <p:cNvSpPr txBox="1"/>
          <p:nvPr/>
        </p:nvSpPr>
        <p:spPr>
          <a:xfrm rot="-5400000">
            <a:off x="-217950" y="2650275"/>
            <a:ext cx="1046400" cy="28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4A86E8"/>
                </a:solidFill>
                <a:latin typeface="Lora"/>
                <a:ea typeface="Lora"/>
                <a:cs typeface="Lora"/>
                <a:sym typeface="Lora"/>
              </a:rPr>
              <a:t>Explanation</a:t>
            </a:r>
            <a:endParaRPr sz="1200">
              <a:solidFill>
                <a:srgbClr val="4A86E8"/>
              </a:solidFill>
              <a:latin typeface="Lora"/>
              <a:ea typeface="Lora"/>
              <a:cs typeface="Lora"/>
              <a:sym typeface="Lora"/>
            </a:endParaRPr>
          </a:p>
        </p:txBody>
      </p:sp>
      <p:sp>
        <p:nvSpPr>
          <p:cNvPr id="258" name="Google Shape;258;p38"/>
          <p:cNvSpPr txBox="1"/>
          <p:nvPr/>
        </p:nvSpPr>
        <p:spPr>
          <a:xfrm rot="-5400000">
            <a:off x="-217950" y="3940475"/>
            <a:ext cx="1046400" cy="28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A64D79"/>
                </a:solidFill>
                <a:latin typeface="Lora"/>
                <a:ea typeface="Lora"/>
                <a:cs typeface="Lora"/>
                <a:sym typeface="Lora"/>
              </a:rPr>
              <a:t>Feedback</a:t>
            </a:r>
            <a:endParaRPr sz="1200">
              <a:solidFill>
                <a:srgbClr val="A64D79"/>
              </a:solidFill>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Effect filter="fade" transition="in">
                                      <p:cBhvr>
                                        <p:cTn dur="1000"/>
                                        <p:tgtEl>
                                          <p:spTgt spid="2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animEffect filter="fade" transition="in">
                                      <p:cBhvr>
                                        <p:cTn dur="1000"/>
                                        <p:tgtEl>
                                          <p:spTgt spid="2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animEffect filter="fade" transition="in">
                                      <p:cBhvr>
                                        <p:cTn dur="1000"/>
                                        <p:tgtEl>
                                          <p:spTgt spid="25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Explainable Active Learning (XAL)</a:t>
            </a:r>
            <a:endParaRPr sz="2600"/>
          </a:p>
        </p:txBody>
      </p:sp>
      <p:pic>
        <p:nvPicPr>
          <p:cNvPr id="264" name="Google Shape;264;p39"/>
          <p:cNvPicPr preferRelativeResize="0"/>
          <p:nvPr/>
        </p:nvPicPr>
        <p:blipFill>
          <a:blip r:embed="rId3">
            <a:alphaModFix/>
          </a:blip>
          <a:stretch>
            <a:fillRect/>
          </a:stretch>
        </p:blipFill>
        <p:spPr>
          <a:xfrm>
            <a:off x="379700" y="1503824"/>
            <a:ext cx="4496576" cy="2415424"/>
          </a:xfrm>
          <a:prstGeom prst="rect">
            <a:avLst/>
          </a:prstGeom>
          <a:noFill/>
          <a:ln>
            <a:noFill/>
          </a:ln>
        </p:spPr>
      </p:pic>
      <p:sp>
        <p:nvSpPr>
          <p:cNvPr id="265" name="Google Shape;265;p39"/>
          <p:cNvSpPr txBox="1"/>
          <p:nvPr>
            <p:ph idx="1" type="body"/>
          </p:nvPr>
        </p:nvSpPr>
        <p:spPr>
          <a:xfrm>
            <a:off x="5275000" y="1704600"/>
            <a:ext cx="3581700" cy="1734300"/>
          </a:xfrm>
          <a:prstGeom prst="rect">
            <a:avLst/>
          </a:prstGeom>
          <a:solidFill>
            <a:schemeClr val="accent3"/>
          </a:solidFill>
        </p:spPr>
        <p:txBody>
          <a:bodyPr anchorCtr="0" anchor="ctr" bIns="91425" lIns="91425" spcFirstLastPara="1" rIns="91425" wrap="square" tIns="91425">
            <a:noAutofit/>
          </a:bodyPr>
          <a:lstStyle/>
          <a:p>
            <a:pPr indent="0" lvl="0" marL="0" rtl="0" algn="ctr">
              <a:spcBef>
                <a:spcPts val="0"/>
              </a:spcBef>
              <a:spcAft>
                <a:spcPts val="1000"/>
              </a:spcAft>
              <a:buNone/>
            </a:pPr>
            <a:r>
              <a:rPr lang="en" sz="1700">
                <a:solidFill>
                  <a:schemeClr val="dk1"/>
                </a:solidFill>
                <a:latin typeface="Lora"/>
                <a:ea typeface="Lora"/>
                <a:cs typeface="Lora"/>
                <a:sym typeface="Lora"/>
              </a:rPr>
              <a:t>They design a study to explore </a:t>
            </a:r>
            <a:r>
              <a:rPr b="1" lang="en" sz="1700">
                <a:solidFill>
                  <a:schemeClr val="dk1"/>
                </a:solidFill>
                <a:latin typeface="Lora"/>
                <a:ea typeface="Lora"/>
                <a:cs typeface="Lora"/>
                <a:sym typeface="Lora"/>
              </a:rPr>
              <a:t>how people naturally want to teach a model with explanations</a:t>
            </a:r>
            <a:r>
              <a:rPr lang="en" sz="1700">
                <a:solidFill>
                  <a:schemeClr val="dk1"/>
                </a:solidFill>
                <a:latin typeface="Lora"/>
                <a:ea typeface="Lora"/>
                <a:cs typeface="Lora"/>
                <a:sym typeface="Lora"/>
              </a:rPr>
              <a:t> in the form of a local feature importance visualization</a:t>
            </a:r>
            <a:endParaRPr sz="1700">
              <a:solidFill>
                <a:schemeClr val="dk1"/>
              </a:solidFill>
              <a:latin typeface="Lora"/>
              <a:ea typeface="Lora"/>
              <a:cs typeface="Lora"/>
              <a:sym typeface="Lora"/>
            </a:endParaRPr>
          </a:p>
        </p:txBody>
      </p:sp>
      <p:pic>
        <p:nvPicPr>
          <p:cNvPr id="266" name="Google Shape;266;p39"/>
          <p:cNvPicPr preferRelativeResize="0"/>
          <p:nvPr/>
        </p:nvPicPr>
        <p:blipFill>
          <a:blip r:embed="rId4">
            <a:alphaModFix/>
          </a:blip>
          <a:stretch>
            <a:fillRect/>
          </a:stretch>
        </p:blipFill>
        <p:spPr>
          <a:xfrm>
            <a:off x="3467293" y="2270025"/>
            <a:ext cx="1078100" cy="739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Active Learning Simulation</a:t>
            </a:r>
            <a:endParaRPr sz="2600"/>
          </a:p>
        </p:txBody>
      </p:sp>
      <p:grpSp>
        <p:nvGrpSpPr>
          <p:cNvPr id="272" name="Google Shape;272;p40"/>
          <p:cNvGrpSpPr/>
          <p:nvPr/>
        </p:nvGrpSpPr>
        <p:grpSpPr>
          <a:xfrm>
            <a:off x="465480" y="1032998"/>
            <a:ext cx="5097107" cy="3396320"/>
            <a:chOff x="126800" y="1109148"/>
            <a:chExt cx="5811318" cy="3881952"/>
          </a:xfrm>
        </p:grpSpPr>
        <p:pic>
          <p:nvPicPr>
            <p:cNvPr id="273" name="Google Shape;273;p40"/>
            <p:cNvPicPr preferRelativeResize="0"/>
            <p:nvPr/>
          </p:nvPicPr>
          <p:blipFill>
            <a:blip r:embed="rId3">
              <a:alphaModFix/>
            </a:blip>
            <a:stretch>
              <a:fillRect/>
            </a:stretch>
          </p:blipFill>
          <p:spPr>
            <a:xfrm>
              <a:off x="203725" y="1109148"/>
              <a:ext cx="5734393" cy="3881952"/>
            </a:xfrm>
            <a:prstGeom prst="rect">
              <a:avLst/>
            </a:prstGeom>
            <a:noFill/>
            <a:ln>
              <a:noFill/>
            </a:ln>
          </p:spPr>
        </p:pic>
        <p:sp>
          <p:nvSpPr>
            <p:cNvPr id="274" name="Google Shape;274;p40"/>
            <p:cNvSpPr/>
            <p:nvPr/>
          </p:nvSpPr>
          <p:spPr>
            <a:xfrm>
              <a:off x="1005725" y="1385450"/>
              <a:ext cx="1098300" cy="287400"/>
            </a:xfrm>
            <a:prstGeom prst="rect">
              <a:avLst/>
            </a:pr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0"/>
            <p:cNvSpPr/>
            <p:nvPr/>
          </p:nvSpPr>
          <p:spPr>
            <a:xfrm rot="-5400000">
              <a:off x="-278650" y="2674350"/>
              <a:ext cx="1098300" cy="287400"/>
            </a:xfrm>
            <a:prstGeom prst="rect">
              <a:avLst/>
            </a:pr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434343"/>
                  </a:solidFill>
                </a:rPr>
                <a:t>Accuracy</a:t>
              </a:r>
              <a:endParaRPr sz="1300">
                <a:solidFill>
                  <a:srgbClr val="434343"/>
                </a:solidFill>
              </a:endParaRPr>
            </a:p>
          </p:txBody>
        </p:sp>
      </p:grpSp>
      <p:sp>
        <p:nvSpPr>
          <p:cNvPr id="276" name="Google Shape;276;p40"/>
          <p:cNvSpPr txBox="1"/>
          <p:nvPr>
            <p:ph idx="1" type="body"/>
          </p:nvPr>
        </p:nvSpPr>
        <p:spPr>
          <a:xfrm>
            <a:off x="5818875" y="1270624"/>
            <a:ext cx="3048000" cy="2599200"/>
          </a:xfrm>
          <a:prstGeom prst="rect">
            <a:avLst/>
          </a:prstGeom>
          <a:solidFill>
            <a:schemeClr val="accent5"/>
          </a:solidFill>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Wanted to examine the effect of explanations at different stages of AL</a:t>
            </a:r>
            <a:endParaRPr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Used a simulation to define “early-stage” and “late-stage” models</a:t>
            </a:r>
            <a:endParaRPr sz="1400">
              <a:solidFill>
                <a:schemeClr val="dk1"/>
              </a:solidFill>
              <a:latin typeface="Lora"/>
              <a:ea typeface="Lora"/>
              <a:cs typeface="Lora"/>
              <a:sym typeface="Lora"/>
            </a:endParaRPr>
          </a:p>
          <a:p>
            <a:pPr indent="-317500" lvl="0" marL="457200" rtl="0" algn="l">
              <a:spcBef>
                <a:spcPts val="1000"/>
              </a:spcBef>
              <a:spcAft>
                <a:spcPts val="1000"/>
              </a:spcAft>
              <a:buClr>
                <a:schemeClr val="dk1"/>
              </a:buClr>
              <a:buSzPts val="1400"/>
              <a:buFont typeface="Lora"/>
              <a:buChar char="●"/>
            </a:pPr>
            <a:r>
              <a:rPr lang="en" sz="1400">
                <a:solidFill>
                  <a:schemeClr val="dk1"/>
                </a:solidFill>
                <a:latin typeface="Lora"/>
                <a:ea typeface="Lora"/>
                <a:cs typeface="Lora"/>
                <a:sym typeface="Lora"/>
              </a:rPr>
              <a:t>Queried instances were annotated using ground-truth labels in the simulation</a:t>
            </a:r>
            <a:endParaRPr sz="1400">
              <a:solidFill>
                <a:schemeClr val="dk1"/>
              </a:solidFill>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1000"/>
                                        <p:tgtEl>
                                          <p:spTgt spid="2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Effect filter="fade" transition="in">
                                      <p:cBhvr>
                                        <p:cTn dur="1000"/>
                                        <p:tgtEl>
                                          <p:spTgt spid="2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animEffect filter="fade" transition="in">
                                      <p:cBhvr>
                                        <p:cTn dur="1000"/>
                                        <p:tgtEl>
                                          <p:spTgt spid="27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Active Learning Simulation</a:t>
            </a:r>
            <a:endParaRPr sz="2600"/>
          </a:p>
        </p:txBody>
      </p:sp>
      <p:grpSp>
        <p:nvGrpSpPr>
          <p:cNvPr id="282" name="Google Shape;282;p41"/>
          <p:cNvGrpSpPr/>
          <p:nvPr/>
        </p:nvGrpSpPr>
        <p:grpSpPr>
          <a:xfrm>
            <a:off x="465480" y="1032998"/>
            <a:ext cx="5097107" cy="3396320"/>
            <a:chOff x="126800" y="1109148"/>
            <a:chExt cx="5811318" cy="3881952"/>
          </a:xfrm>
        </p:grpSpPr>
        <p:pic>
          <p:nvPicPr>
            <p:cNvPr id="283" name="Google Shape;283;p41"/>
            <p:cNvPicPr preferRelativeResize="0"/>
            <p:nvPr/>
          </p:nvPicPr>
          <p:blipFill>
            <a:blip r:embed="rId3">
              <a:alphaModFix/>
            </a:blip>
            <a:stretch>
              <a:fillRect/>
            </a:stretch>
          </p:blipFill>
          <p:spPr>
            <a:xfrm>
              <a:off x="203725" y="1109148"/>
              <a:ext cx="5734393" cy="3881952"/>
            </a:xfrm>
            <a:prstGeom prst="rect">
              <a:avLst/>
            </a:prstGeom>
            <a:noFill/>
            <a:ln>
              <a:noFill/>
            </a:ln>
          </p:spPr>
        </p:pic>
        <p:sp>
          <p:nvSpPr>
            <p:cNvPr id="284" name="Google Shape;284;p41"/>
            <p:cNvSpPr/>
            <p:nvPr/>
          </p:nvSpPr>
          <p:spPr>
            <a:xfrm>
              <a:off x="1005725" y="1385450"/>
              <a:ext cx="1098300" cy="287400"/>
            </a:xfrm>
            <a:prstGeom prst="rect">
              <a:avLst/>
            </a:pr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1"/>
            <p:cNvSpPr/>
            <p:nvPr/>
          </p:nvSpPr>
          <p:spPr>
            <a:xfrm rot="-5400000">
              <a:off x="-278650" y="2674350"/>
              <a:ext cx="1098300" cy="287400"/>
            </a:xfrm>
            <a:prstGeom prst="rect">
              <a:avLst/>
            </a:pr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434343"/>
                  </a:solidFill>
                </a:rPr>
                <a:t>Accuracy</a:t>
              </a:r>
              <a:endParaRPr sz="1300">
                <a:solidFill>
                  <a:srgbClr val="434343"/>
                </a:solidFill>
              </a:endParaRPr>
            </a:p>
          </p:txBody>
        </p:sp>
      </p:grpSp>
      <p:sp>
        <p:nvSpPr>
          <p:cNvPr id="286" name="Google Shape;286;p41"/>
          <p:cNvSpPr txBox="1"/>
          <p:nvPr>
            <p:ph idx="1" type="body"/>
          </p:nvPr>
        </p:nvSpPr>
        <p:spPr>
          <a:xfrm>
            <a:off x="959500" y="4577300"/>
            <a:ext cx="774900" cy="476400"/>
          </a:xfrm>
          <a:prstGeom prst="rect">
            <a:avLst/>
          </a:prstGeom>
          <a:solidFill>
            <a:schemeClr val="accent3"/>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1"/>
                </a:solidFill>
                <a:latin typeface="Lora"/>
                <a:ea typeface="Lora"/>
                <a:cs typeface="Lora"/>
                <a:sym typeface="Lora"/>
              </a:rPr>
              <a:t>Early stage</a:t>
            </a:r>
            <a:endParaRPr sz="1400">
              <a:solidFill>
                <a:schemeClr val="dk1"/>
              </a:solidFill>
              <a:latin typeface="Lora"/>
              <a:ea typeface="Lora"/>
              <a:cs typeface="Lora"/>
              <a:sym typeface="Lora"/>
            </a:endParaRPr>
          </a:p>
        </p:txBody>
      </p:sp>
      <p:cxnSp>
        <p:nvCxnSpPr>
          <p:cNvPr id="287" name="Google Shape;287;p41"/>
          <p:cNvCxnSpPr>
            <a:stCxn id="286" idx="0"/>
          </p:cNvCxnSpPr>
          <p:nvPr/>
        </p:nvCxnSpPr>
        <p:spPr>
          <a:xfrm flipH="1" rot="10800000">
            <a:off x="1346950" y="4217900"/>
            <a:ext cx="7800" cy="359400"/>
          </a:xfrm>
          <a:prstGeom prst="straightConnector1">
            <a:avLst/>
          </a:prstGeom>
          <a:noFill/>
          <a:ln cap="flat" cmpd="sng" w="28575">
            <a:solidFill>
              <a:schemeClr val="accent1"/>
            </a:solidFill>
            <a:prstDash val="solid"/>
            <a:round/>
            <a:headEnd len="med" w="med" type="none"/>
            <a:tailEnd len="med" w="med" type="triangle"/>
          </a:ln>
        </p:spPr>
      </p:cxnSp>
      <p:sp>
        <p:nvSpPr>
          <p:cNvPr id="288" name="Google Shape;288;p41"/>
          <p:cNvSpPr txBox="1"/>
          <p:nvPr>
            <p:ph idx="1" type="body"/>
          </p:nvPr>
        </p:nvSpPr>
        <p:spPr>
          <a:xfrm>
            <a:off x="4184525" y="4590900"/>
            <a:ext cx="774900" cy="476400"/>
          </a:xfrm>
          <a:prstGeom prst="rect">
            <a:avLst/>
          </a:prstGeom>
          <a:solidFill>
            <a:schemeClr val="accent3"/>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1"/>
                </a:solidFill>
                <a:latin typeface="Lora"/>
                <a:ea typeface="Lora"/>
                <a:cs typeface="Lora"/>
                <a:sym typeface="Lora"/>
              </a:rPr>
              <a:t>Late stage</a:t>
            </a:r>
            <a:endParaRPr sz="1400">
              <a:solidFill>
                <a:schemeClr val="dk1"/>
              </a:solidFill>
              <a:latin typeface="Lora"/>
              <a:ea typeface="Lora"/>
              <a:cs typeface="Lora"/>
              <a:sym typeface="Lora"/>
            </a:endParaRPr>
          </a:p>
        </p:txBody>
      </p:sp>
      <p:cxnSp>
        <p:nvCxnSpPr>
          <p:cNvPr id="289" name="Google Shape;289;p41"/>
          <p:cNvCxnSpPr>
            <a:stCxn id="288" idx="0"/>
          </p:cNvCxnSpPr>
          <p:nvPr/>
        </p:nvCxnSpPr>
        <p:spPr>
          <a:xfrm flipH="1" rot="10800000">
            <a:off x="4571975" y="4231500"/>
            <a:ext cx="7800" cy="359400"/>
          </a:xfrm>
          <a:prstGeom prst="straightConnector1">
            <a:avLst/>
          </a:prstGeom>
          <a:noFill/>
          <a:ln cap="flat" cmpd="sng" w="28575">
            <a:solidFill>
              <a:schemeClr val="accent1"/>
            </a:solidFill>
            <a:prstDash val="solid"/>
            <a:round/>
            <a:headEnd len="med" w="med" type="none"/>
            <a:tailEnd len="med" w="med" type="triangle"/>
          </a:ln>
        </p:spPr>
      </p:cxnSp>
      <p:sp>
        <p:nvSpPr>
          <p:cNvPr id="290" name="Google Shape;290;p41"/>
          <p:cNvSpPr txBox="1"/>
          <p:nvPr>
            <p:ph idx="1" type="body"/>
          </p:nvPr>
        </p:nvSpPr>
        <p:spPr>
          <a:xfrm>
            <a:off x="5797800" y="1913675"/>
            <a:ext cx="3048000" cy="1188600"/>
          </a:xfrm>
          <a:prstGeom prst="rect">
            <a:avLst/>
          </a:prstGeom>
          <a:solidFill>
            <a:schemeClr val="accent5"/>
          </a:solidFill>
        </p:spPr>
        <p:txBody>
          <a:bodyPr anchorCtr="0" anchor="ctr" bIns="91425" lIns="91425" spcFirstLastPara="1" rIns="91425" wrap="square" tIns="91425">
            <a:noAutofit/>
          </a:bodyPr>
          <a:lstStyle/>
          <a:p>
            <a:pPr indent="-317500" lvl="0" marL="457200" rtl="0" algn="just">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Early stage → 0 queries</a:t>
            </a:r>
            <a:endParaRPr sz="1400">
              <a:solidFill>
                <a:schemeClr val="dk1"/>
              </a:solidFill>
              <a:latin typeface="Lora"/>
              <a:ea typeface="Lora"/>
              <a:cs typeface="Lora"/>
              <a:sym typeface="Lora"/>
            </a:endParaRPr>
          </a:p>
          <a:p>
            <a:pPr indent="-317500" lvl="0" marL="457200" rtl="0" algn="just">
              <a:spcBef>
                <a:spcPts val="1000"/>
              </a:spcBef>
              <a:spcAft>
                <a:spcPts val="1000"/>
              </a:spcAft>
              <a:buClr>
                <a:schemeClr val="dk1"/>
              </a:buClr>
              <a:buSzPts val="1400"/>
              <a:buFont typeface="Lora"/>
              <a:buChar char="●"/>
            </a:pPr>
            <a:r>
              <a:rPr lang="en" sz="1400">
                <a:solidFill>
                  <a:schemeClr val="dk1"/>
                </a:solidFill>
                <a:latin typeface="Lora"/>
                <a:ea typeface="Lora"/>
                <a:cs typeface="Lora"/>
                <a:sym typeface="Lora"/>
              </a:rPr>
              <a:t>Late stage → 200 queries (where accuracy plateaus)</a:t>
            </a:r>
            <a:endParaRPr sz="1400">
              <a:solidFill>
                <a:schemeClr val="dk1"/>
              </a:solidFill>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idx="1" type="body"/>
          </p:nvPr>
        </p:nvSpPr>
        <p:spPr>
          <a:xfrm>
            <a:off x="328125" y="923875"/>
            <a:ext cx="8546400" cy="4063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Lora"/>
              <a:buChar char="●"/>
            </a:pPr>
            <a:r>
              <a:rPr lang="en" sz="1400">
                <a:solidFill>
                  <a:schemeClr val="dk1"/>
                </a:solidFill>
                <a:latin typeface="Lora"/>
                <a:ea typeface="Lora"/>
                <a:cs typeface="Lora"/>
                <a:sym typeface="Lora"/>
              </a:rPr>
              <a:t>Amazon Mechanical Turk: 36 participants</a:t>
            </a:r>
            <a:endParaRPr sz="1400">
              <a:solidFill>
                <a:schemeClr val="dk1"/>
              </a:solidFill>
              <a:latin typeface="Lora"/>
              <a:ea typeface="Lora"/>
              <a:cs typeface="Lora"/>
              <a:sym typeface="Lora"/>
            </a:endParaRPr>
          </a:p>
          <a:p>
            <a:pPr indent="-330200" lvl="0" marL="457200" rtl="0" algn="l">
              <a:spcBef>
                <a:spcPts val="1000"/>
              </a:spcBef>
              <a:spcAft>
                <a:spcPts val="0"/>
              </a:spcAft>
              <a:buClr>
                <a:schemeClr val="dk1"/>
              </a:buClr>
              <a:buSzPts val="1600"/>
              <a:buFont typeface="Lora"/>
              <a:buChar char="●"/>
            </a:pPr>
            <a:r>
              <a:rPr lang="en" sz="1400">
                <a:solidFill>
                  <a:schemeClr val="dk1"/>
                </a:solidFill>
                <a:latin typeface="Lora"/>
                <a:ea typeface="Lora"/>
                <a:cs typeface="Lora"/>
                <a:sym typeface="Lora"/>
              </a:rPr>
              <a:t>Three </a:t>
            </a:r>
            <a:r>
              <a:rPr b="1" lang="en" sz="1400">
                <a:solidFill>
                  <a:schemeClr val="dk1"/>
                </a:solidFill>
                <a:latin typeface="Lora"/>
                <a:ea typeface="Lora"/>
                <a:cs typeface="Lora"/>
                <a:sym typeface="Lora"/>
              </a:rPr>
              <a:t>conditions</a:t>
            </a:r>
            <a:r>
              <a:rPr lang="en" sz="1400">
                <a:solidFill>
                  <a:schemeClr val="dk1"/>
                </a:solidFill>
                <a:latin typeface="Lora"/>
                <a:ea typeface="Lora"/>
                <a:cs typeface="Lora"/>
                <a:sym typeface="Lora"/>
              </a:rPr>
              <a:t> (each participant assigned to one)</a:t>
            </a:r>
            <a:endParaRPr sz="1400">
              <a:solidFill>
                <a:schemeClr val="dk1"/>
              </a:solidFill>
              <a:latin typeface="Lora"/>
              <a:ea typeface="Lora"/>
              <a:cs typeface="Lora"/>
              <a:sym typeface="Lora"/>
            </a:endParaRPr>
          </a:p>
          <a:p>
            <a:pPr indent="-317500" lvl="1" marL="914400" rtl="0" algn="l">
              <a:spcBef>
                <a:spcPts val="1000"/>
              </a:spcBef>
              <a:spcAft>
                <a:spcPts val="0"/>
              </a:spcAft>
              <a:buClr>
                <a:schemeClr val="dk1"/>
              </a:buClr>
              <a:buSzPts val="1400"/>
              <a:buFont typeface="Lora"/>
              <a:buAutoNum type="alphaLcPeriod"/>
            </a:pPr>
            <a:r>
              <a:rPr lang="en" sz="1400">
                <a:solidFill>
                  <a:schemeClr val="dk1"/>
                </a:solidFill>
                <a:highlight>
                  <a:schemeClr val="accent5"/>
                </a:highlight>
                <a:latin typeface="Lora"/>
                <a:ea typeface="Lora"/>
                <a:cs typeface="Lora"/>
                <a:sym typeface="Lora"/>
              </a:rPr>
              <a:t>AL: customer profile presented</a:t>
            </a:r>
            <a:endParaRPr sz="1400">
              <a:solidFill>
                <a:schemeClr val="dk1"/>
              </a:solidFill>
              <a:highlight>
                <a:schemeClr val="accent5"/>
              </a:highlight>
              <a:latin typeface="Lora"/>
              <a:ea typeface="Lora"/>
              <a:cs typeface="Lora"/>
              <a:sym typeface="Lora"/>
            </a:endParaRPr>
          </a:p>
          <a:p>
            <a:pPr indent="-317500" lvl="1" marL="914400" rtl="0" algn="l">
              <a:spcBef>
                <a:spcPts val="1000"/>
              </a:spcBef>
              <a:spcAft>
                <a:spcPts val="0"/>
              </a:spcAft>
              <a:buClr>
                <a:schemeClr val="dk1"/>
              </a:buClr>
              <a:buSzPts val="1400"/>
              <a:buFont typeface="Lora"/>
              <a:buAutoNum type="alphaLcPeriod"/>
            </a:pPr>
            <a:r>
              <a:rPr lang="en" sz="1400">
                <a:solidFill>
                  <a:schemeClr val="dk1"/>
                </a:solidFill>
                <a:highlight>
                  <a:schemeClr val="accent5"/>
                </a:highlight>
                <a:latin typeface="Lora"/>
                <a:ea typeface="Lora"/>
                <a:cs typeface="Lora"/>
                <a:sym typeface="Lora"/>
              </a:rPr>
              <a:t>CL: customer profile + model prediction presented</a:t>
            </a:r>
            <a:endParaRPr sz="1400">
              <a:solidFill>
                <a:schemeClr val="dk1"/>
              </a:solidFill>
              <a:highlight>
                <a:schemeClr val="accent5"/>
              </a:highlight>
              <a:latin typeface="Lora"/>
              <a:ea typeface="Lora"/>
              <a:cs typeface="Lora"/>
              <a:sym typeface="Lora"/>
            </a:endParaRPr>
          </a:p>
          <a:p>
            <a:pPr indent="-317500" lvl="1" marL="914400" rtl="0" algn="l">
              <a:spcBef>
                <a:spcPts val="1000"/>
              </a:spcBef>
              <a:spcAft>
                <a:spcPts val="0"/>
              </a:spcAft>
              <a:buClr>
                <a:schemeClr val="dk1"/>
              </a:buClr>
              <a:buSzPts val="1400"/>
              <a:buFont typeface="Lora"/>
              <a:buAutoNum type="alphaLcPeriod"/>
            </a:pPr>
            <a:r>
              <a:rPr lang="en" sz="1400">
                <a:solidFill>
                  <a:schemeClr val="dk1"/>
                </a:solidFill>
                <a:highlight>
                  <a:schemeClr val="accent5"/>
                </a:highlight>
                <a:latin typeface="Lora"/>
                <a:ea typeface="Lora"/>
                <a:cs typeface="Lora"/>
                <a:sym typeface="Lora"/>
              </a:rPr>
              <a:t>XAL: customer profile + model prediction</a:t>
            </a:r>
            <a:endParaRPr sz="1400">
              <a:solidFill>
                <a:schemeClr val="dk1"/>
              </a:solidFill>
              <a:highlight>
                <a:schemeClr val="accent5"/>
              </a:highlight>
              <a:latin typeface="Lora"/>
              <a:ea typeface="Lora"/>
              <a:cs typeface="Lora"/>
              <a:sym typeface="Lora"/>
            </a:endParaRPr>
          </a:p>
          <a:p>
            <a:pPr indent="0" lvl="0" marL="914400" rtl="0" algn="l">
              <a:spcBef>
                <a:spcPts val="1000"/>
              </a:spcBef>
              <a:spcAft>
                <a:spcPts val="0"/>
              </a:spcAft>
              <a:buNone/>
            </a:pPr>
            <a:r>
              <a:rPr lang="en" sz="1400">
                <a:solidFill>
                  <a:schemeClr val="dk1"/>
                </a:solidFill>
                <a:highlight>
                  <a:schemeClr val="accent5"/>
                </a:highlight>
                <a:latin typeface="Lora"/>
                <a:ea typeface="Lora"/>
                <a:cs typeface="Lora"/>
                <a:sym typeface="Lora"/>
              </a:rPr>
              <a:t> 	+ explanation</a:t>
            </a:r>
            <a:endParaRPr sz="1400">
              <a:solidFill>
                <a:schemeClr val="dk1"/>
              </a:solidFill>
              <a:highlight>
                <a:schemeClr val="accent5"/>
              </a:highlight>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Two learning </a:t>
            </a:r>
            <a:r>
              <a:rPr b="1" lang="en" sz="1400">
                <a:solidFill>
                  <a:schemeClr val="dk1"/>
                </a:solidFill>
                <a:latin typeface="Lora"/>
                <a:ea typeface="Lora"/>
                <a:cs typeface="Lora"/>
                <a:sym typeface="Lora"/>
              </a:rPr>
              <a:t>stages</a:t>
            </a:r>
            <a:r>
              <a:rPr lang="en" sz="1400">
                <a:solidFill>
                  <a:schemeClr val="dk1"/>
                </a:solidFill>
                <a:latin typeface="Lora"/>
                <a:ea typeface="Lora"/>
                <a:cs typeface="Lora"/>
                <a:sym typeface="Lora"/>
              </a:rPr>
              <a:t> (each participant completed both)</a:t>
            </a:r>
            <a:endParaRPr sz="1400">
              <a:solidFill>
                <a:schemeClr val="dk1"/>
              </a:solidFill>
              <a:latin typeface="Lora"/>
              <a:ea typeface="Lora"/>
              <a:cs typeface="Lora"/>
              <a:sym typeface="Lora"/>
            </a:endParaRPr>
          </a:p>
          <a:p>
            <a:pPr indent="-317500" lvl="1" marL="914400" rtl="0" algn="l">
              <a:spcBef>
                <a:spcPts val="1000"/>
              </a:spcBef>
              <a:spcAft>
                <a:spcPts val="0"/>
              </a:spcAft>
              <a:buClr>
                <a:schemeClr val="dk1"/>
              </a:buClr>
              <a:buSzPts val="1400"/>
              <a:buFont typeface="Lora"/>
              <a:buAutoNum type="alphaLcPeriod"/>
            </a:pPr>
            <a:r>
              <a:rPr lang="en" sz="1400">
                <a:solidFill>
                  <a:schemeClr val="dk1"/>
                </a:solidFill>
                <a:highlight>
                  <a:schemeClr val="accent3"/>
                </a:highlight>
                <a:latin typeface="Lora"/>
                <a:ea typeface="Lora"/>
                <a:cs typeface="Lora"/>
                <a:sym typeface="Lora"/>
              </a:rPr>
              <a:t>Early</a:t>
            </a:r>
            <a:endParaRPr sz="1400">
              <a:solidFill>
                <a:schemeClr val="dk1"/>
              </a:solidFill>
              <a:highlight>
                <a:schemeClr val="accent3"/>
              </a:highlight>
              <a:latin typeface="Lora"/>
              <a:ea typeface="Lora"/>
              <a:cs typeface="Lora"/>
              <a:sym typeface="Lora"/>
            </a:endParaRPr>
          </a:p>
          <a:p>
            <a:pPr indent="-317500" lvl="1" marL="914400" rtl="0" algn="l">
              <a:spcBef>
                <a:spcPts val="1000"/>
              </a:spcBef>
              <a:spcAft>
                <a:spcPts val="0"/>
              </a:spcAft>
              <a:buClr>
                <a:schemeClr val="dk1"/>
              </a:buClr>
              <a:buSzPts val="1400"/>
              <a:buFont typeface="Lora"/>
              <a:buAutoNum type="alphaLcPeriod"/>
            </a:pPr>
            <a:r>
              <a:rPr lang="en" sz="1400">
                <a:solidFill>
                  <a:schemeClr val="dk1"/>
                </a:solidFill>
                <a:highlight>
                  <a:schemeClr val="accent3"/>
                </a:highlight>
                <a:latin typeface="Lora"/>
                <a:ea typeface="Lora"/>
                <a:cs typeface="Lora"/>
                <a:sym typeface="Lora"/>
              </a:rPr>
              <a:t>Late</a:t>
            </a:r>
            <a:endParaRPr sz="1400">
              <a:solidFill>
                <a:schemeClr val="dk1"/>
              </a:solidFill>
              <a:highlight>
                <a:schemeClr val="accent3"/>
              </a:highlight>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20 annotations per experiment (condition + stage)</a:t>
            </a:r>
            <a:endParaRPr sz="1400">
              <a:solidFill>
                <a:schemeClr val="dk1"/>
              </a:solidFill>
              <a:latin typeface="Lora"/>
              <a:ea typeface="Lora"/>
              <a:cs typeface="Lora"/>
              <a:sym typeface="Lora"/>
            </a:endParaRPr>
          </a:p>
          <a:p>
            <a:pPr indent="-317500" lvl="0" marL="457200" rtl="0" algn="l">
              <a:spcBef>
                <a:spcPts val="1000"/>
              </a:spcBef>
              <a:spcAft>
                <a:spcPts val="1000"/>
              </a:spcAft>
              <a:buClr>
                <a:schemeClr val="dk1"/>
              </a:buClr>
              <a:buSzPts val="1400"/>
              <a:buFont typeface="Lora"/>
              <a:buChar char="●"/>
            </a:pPr>
            <a:r>
              <a:rPr lang="en" sz="1400">
                <a:solidFill>
                  <a:schemeClr val="dk1"/>
                </a:solidFill>
                <a:latin typeface="Lora"/>
                <a:ea typeface="Lora"/>
                <a:cs typeface="Lora"/>
                <a:sym typeface="Lora"/>
              </a:rPr>
              <a:t>Domain knowledge training (statistics, practice trials, $2 bonus for consistency with ground-truth)</a:t>
            </a:r>
            <a:endParaRPr sz="1400">
              <a:solidFill>
                <a:schemeClr val="dk1"/>
              </a:solidFill>
              <a:latin typeface="Lora"/>
              <a:ea typeface="Lora"/>
              <a:cs typeface="Lora"/>
              <a:sym typeface="Lora"/>
            </a:endParaRPr>
          </a:p>
        </p:txBody>
      </p:sp>
      <p:sp>
        <p:nvSpPr>
          <p:cNvPr id="296" name="Google Shape;296;p42"/>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Experimental Design</a:t>
            </a:r>
            <a:endParaRPr sz="2600"/>
          </a:p>
        </p:txBody>
      </p:sp>
      <p:pic>
        <p:nvPicPr>
          <p:cNvPr id="297" name="Google Shape;297;p42"/>
          <p:cNvPicPr preferRelativeResize="0"/>
          <p:nvPr/>
        </p:nvPicPr>
        <p:blipFill>
          <a:blip r:embed="rId3">
            <a:alphaModFix/>
          </a:blip>
          <a:stretch>
            <a:fillRect/>
          </a:stretch>
        </p:blipFill>
        <p:spPr>
          <a:xfrm>
            <a:off x="4134963" y="1652725"/>
            <a:ext cx="569275" cy="384151"/>
          </a:xfrm>
          <a:prstGeom prst="rect">
            <a:avLst/>
          </a:prstGeom>
          <a:noFill/>
          <a:ln>
            <a:noFill/>
          </a:ln>
        </p:spPr>
      </p:pic>
      <p:pic>
        <p:nvPicPr>
          <p:cNvPr id="298" name="Google Shape;298;p42"/>
          <p:cNvPicPr preferRelativeResize="0"/>
          <p:nvPr/>
        </p:nvPicPr>
        <p:blipFill>
          <a:blip r:embed="rId3">
            <a:alphaModFix/>
          </a:blip>
          <a:stretch>
            <a:fillRect/>
          </a:stretch>
        </p:blipFill>
        <p:spPr>
          <a:xfrm>
            <a:off x="5720213" y="1991075"/>
            <a:ext cx="569275" cy="384151"/>
          </a:xfrm>
          <a:prstGeom prst="rect">
            <a:avLst/>
          </a:prstGeom>
          <a:noFill/>
          <a:ln>
            <a:noFill/>
          </a:ln>
        </p:spPr>
      </p:pic>
      <p:pic>
        <p:nvPicPr>
          <p:cNvPr id="299" name="Google Shape;299;p42"/>
          <p:cNvPicPr preferRelativeResize="0"/>
          <p:nvPr/>
        </p:nvPicPr>
        <p:blipFill>
          <a:blip r:embed="rId4">
            <a:alphaModFix/>
          </a:blip>
          <a:stretch>
            <a:fillRect/>
          </a:stretch>
        </p:blipFill>
        <p:spPr>
          <a:xfrm>
            <a:off x="6461600" y="2074825"/>
            <a:ext cx="1588125" cy="171875"/>
          </a:xfrm>
          <a:prstGeom prst="rect">
            <a:avLst/>
          </a:prstGeom>
          <a:noFill/>
          <a:ln>
            <a:noFill/>
          </a:ln>
        </p:spPr>
      </p:pic>
      <p:sp>
        <p:nvSpPr>
          <p:cNvPr id="300" name="Google Shape;300;p42"/>
          <p:cNvSpPr txBox="1"/>
          <p:nvPr/>
        </p:nvSpPr>
        <p:spPr>
          <a:xfrm>
            <a:off x="6213300" y="1960675"/>
            <a:ext cx="32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p:txBody>
      </p:sp>
      <p:pic>
        <p:nvPicPr>
          <p:cNvPr id="301" name="Google Shape;301;p42"/>
          <p:cNvPicPr preferRelativeResize="0"/>
          <p:nvPr/>
        </p:nvPicPr>
        <p:blipFill>
          <a:blip r:embed="rId3">
            <a:alphaModFix/>
          </a:blip>
          <a:stretch>
            <a:fillRect/>
          </a:stretch>
        </p:blipFill>
        <p:spPr>
          <a:xfrm>
            <a:off x="5013638" y="2543675"/>
            <a:ext cx="569275" cy="384151"/>
          </a:xfrm>
          <a:prstGeom prst="rect">
            <a:avLst/>
          </a:prstGeom>
          <a:noFill/>
          <a:ln>
            <a:noFill/>
          </a:ln>
        </p:spPr>
      </p:pic>
      <p:pic>
        <p:nvPicPr>
          <p:cNvPr id="302" name="Google Shape;302;p42"/>
          <p:cNvPicPr preferRelativeResize="0"/>
          <p:nvPr/>
        </p:nvPicPr>
        <p:blipFill>
          <a:blip r:embed="rId4">
            <a:alphaModFix/>
          </a:blip>
          <a:stretch>
            <a:fillRect/>
          </a:stretch>
        </p:blipFill>
        <p:spPr>
          <a:xfrm>
            <a:off x="5755025" y="2627425"/>
            <a:ext cx="1588125" cy="171875"/>
          </a:xfrm>
          <a:prstGeom prst="rect">
            <a:avLst/>
          </a:prstGeom>
          <a:noFill/>
          <a:ln>
            <a:noFill/>
          </a:ln>
        </p:spPr>
      </p:pic>
      <p:sp>
        <p:nvSpPr>
          <p:cNvPr id="303" name="Google Shape;303;p42"/>
          <p:cNvSpPr txBox="1"/>
          <p:nvPr/>
        </p:nvSpPr>
        <p:spPr>
          <a:xfrm>
            <a:off x="5506725" y="2513275"/>
            <a:ext cx="32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p:txBody>
      </p:sp>
      <p:sp>
        <p:nvSpPr>
          <p:cNvPr id="304" name="Google Shape;304;p42"/>
          <p:cNvSpPr txBox="1"/>
          <p:nvPr/>
        </p:nvSpPr>
        <p:spPr>
          <a:xfrm>
            <a:off x="7409175" y="2535650"/>
            <a:ext cx="32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p:txBody>
      </p:sp>
      <p:pic>
        <p:nvPicPr>
          <p:cNvPr id="305" name="Google Shape;305;p42"/>
          <p:cNvPicPr preferRelativeResize="0"/>
          <p:nvPr/>
        </p:nvPicPr>
        <p:blipFill>
          <a:blip r:embed="rId5">
            <a:alphaModFix/>
          </a:blip>
          <a:stretch>
            <a:fillRect/>
          </a:stretch>
        </p:blipFill>
        <p:spPr>
          <a:xfrm>
            <a:off x="7732875" y="2356519"/>
            <a:ext cx="1141574" cy="8073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9" name="Shape 309"/>
        <p:cNvGrpSpPr/>
        <p:nvPr/>
      </p:nvGrpSpPr>
      <p:grpSpPr>
        <a:xfrm>
          <a:off x="0" y="0"/>
          <a:ext cx="0" cy="0"/>
          <a:chOff x="0" y="0"/>
          <a:chExt cx="0" cy="0"/>
        </a:xfrm>
      </p:grpSpPr>
      <p:sp>
        <p:nvSpPr>
          <p:cNvPr id="310" name="Google Shape;310;p43"/>
          <p:cNvSpPr txBox="1"/>
          <p:nvPr>
            <p:ph idx="1" type="body"/>
          </p:nvPr>
        </p:nvSpPr>
        <p:spPr>
          <a:xfrm>
            <a:off x="713225" y="1446750"/>
            <a:ext cx="7717500" cy="1165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ora"/>
              <a:buChar char="●"/>
            </a:pPr>
            <a:r>
              <a:rPr lang="en" sz="1400">
                <a:solidFill>
                  <a:schemeClr val="dk1"/>
                </a:solidFill>
                <a:latin typeface="Lora"/>
                <a:ea typeface="Lora"/>
                <a:cs typeface="Lora"/>
                <a:sym typeface="Lora"/>
              </a:rPr>
              <a:t>“How much do you trust the model to be deployed?”</a:t>
            </a:r>
            <a:endParaRPr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“How satisfied are you with the annotation experience?”</a:t>
            </a:r>
            <a:endParaRPr sz="1400">
              <a:solidFill>
                <a:schemeClr val="dk1"/>
              </a:solidFill>
              <a:latin typeface="Lora"/>
              <a:ea typeface="Lora"/>
              <a:cs typeface="Lora"/>
              <a:sym typeface="Lora"/>
            </a:endParaRPr>
          </a:p>
          <a:p>
            <a:pPr indent="-317500" lvl="0" marL="457200" rtl="0" algn="l">
              <a:spcBef>
                <a:spcPts val="1000"/>
              </a:spcBef>
              <a:spcAft>
                <a:spcPts val="1000"/>
              </a:spcAft>
              <a:buClr>
                <a:schemeClr val="dk1"/>
              </a:buClr>
              <a:buSzPts val="1400"/>
              <a:buFont typeface="Lora"/>
              <a:buChar char="●"/>
            </a:pPr>
            <a:r>
              <a:rPr lang="en" sz="1400">
                <a:solidFill>
                  <a:schemeClr val="dk1"/>
                </a:solidFill>
                <a:latin typeface="Lora"/>
                <a:ea typeface="Lora"/>
                <a:cs typeface="Lora"/>
                <a:sym typeface="Lora"/>
              </a:rPr>
              <a:t>“How mentally demanding was the annotation task?”</a:t>
            </a:r>
            <a:endParaRPr sz="1400">
              <a:solidFill>
                <a:schemeClr val="dk1"/>
              </a:solidFill>
              <a:latin typeface="Lora"/>
              <a:ea typeface="Lora"/>
              <a:cs typeface="Lora"/>
              <a:sym typeface="Lora"/>
            </a:endParaRPr>
          </a:p>
        </p:txBody>
      </p:sp>
      <p:sp>
        <p:nvSpPr>
          <p:cNvPr id="311" name="Google Shape;311;p43"/>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Experimental Design</a:t>
            </a:r>
            <a:endParaRPr sz="2600"/>
          </a:p>
        </p:txBody>
      </p:sp>
      <p:pic>
        <p:nvPicPr>
          <p:cNvPr descr="20 stats that will change the way you survey your customers | MyCustomer" id="312" name="Google Shape;312;p43"/>
          <p:cNvPicPr preferRelativeResize="0"/>
          <p:nvPr/>
        </p:nvPicPr>
        <p:blipFill>
          <a:blip r:embed="rId3">
            <a:alphaModFix/>
          </a:blip>
          <a:stretch>
            <a:fillRect/>
          </a:stretch>
        </p:blipFill>
        <p:spPr>
          <a:xfrm>
            <a:off x="2935125" y="2779625"/>
            <a:ext cx="2863450" cy="1967250"/>
          </a:xfrm>
          <a:prstGeom prst="rect">
            <a:avLst/>
          </a:prstGeom>
          <a:noFill/>
          <a:ln>
            <a:noFill/>
          </a:ln>
        </p:spPr>
      </p:pic>
      <p:sp>
        <p:nvSpPr>
          <p:cNvPr id="313" name="Google Shape;313;p43"/>
          <p:cNvSpPr txBox="1"/>
          <p:nvPr/>
        </p:nvSpPr>
        <p:spPr>
          <a:xfrm>
            <a:off x="779550" y="1046550"/>
            <a:ext cx="701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Clr>
                <a:schemeClr val="dk1"/>
              </a:buClr>
              <a:buSzPts val="1100"/>
              <a:buFont typeface="Arial"/>
              <a:buNone/>
            </a:pPr>
            <a:r>
              <a:rPr lang="en">
                <a:solidFill>
                  <a:schemeClr val="dk1"/>
                </a:solidFill>
                <a:latin typeface="Lora"/>
                <a:ea typeface="Lora"/>
                <a:cs typeface="Lora"/>
                <a:sym typeface="Lora"/>
              </a:rPr>
              <a:t>How does explanation impact annotators’ subjective experiences (RQ2)? → survey</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animEffect filter="fade" transition="in">
                                      <p:cBhvr>
                                        <p:cTn dur="1000"/>
                                        <p:tgtEl>
                                          <p:spTgt spid="3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animEffect filter="fade" transition="in">
                                      <p:cBhvr>
                                        <p:cTn dur="1000"/>
                                        <p:tgtEl>
                                          <p:spTgt spid="3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xEl>
                                              <p:pRg end="2" st="2"/>
                                            </p:txEl>
                                          </p:spTgt>
                                        </p:tgtEl>
                                        <p:attrNameLst>
                                          <p:attrName>style.visibility</p:attrName>
                                        </p:attrNameLst>
                                      </p:cBhvr>
                                      <p:to>
                                        <p:strVal val="visible"/>
                                      </p:to>
                                    </p:set>
                                    <p:animEffect filter="fade" transition="in">
                                      <p:cBhvr>
                                        <p:cTn dur="1000"/>
                                        <p:tgtEl>
                                          <p:spTgt spid="31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Experimental Design</a:t>
            </a:r>
            <a:endParaRPr sz="2600"/>
          </a:p>
        </p:txBody>
      </p:sp>
      <p:sp>
        <p:nvSpPr>
          <p:cNvPr id="319" name="Google Shape;319;p44"/>
          <p:cNvSpPr txBox="1"/>
          <p:nvPr/>
        </p:nvSpPr>
        <p:spPr>
          <a:xfrm>
            <a:off x="713225" y="1381588"/>
            <a:ext cx="7517400" cy="130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Task knowledge inferred from practice trial performance</a:t>
            </a:r>
            <a:endParaRPr>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a:solidFill>
                  <a:schemeClr val="dk1"/>
                </a:solidFill>
                <a:latin typeface="Lora"/>
                <a:ea typeface="Lora"/>
                <a:cs typeface="Lora"/>
                <a:sym typeface="Lora"/>
              </a:rPr>
              <a:t>Survey → “How much do you know about AI or ML?”</a:t>
            </a:r>
            <a:endParaRPr>
              <a:solidFill>
                <a:schemeClr val="dk1"/>
              </a:solidFill>
              <a:latin typeface="Lora"/>
              <a:ea typeface="Lora"/>
              <a:cs typeface="Lora"/>
              <a:sym typeface="Lora"/>
            </a:endParaRPr>
          </a:p>
          <a:p>
            <a:pPr indent="-317500" lvl="0" marL="457200" rtl="0" algn="l">
              <a:spcBef>
                <a:spcPts val="1000"/>
              </a:spcBef>
              <a:spcAft>
                <a:spcPts val="1000"/>
              </a:spcAft>
              <a:buClr>
                <a:schemeClr val="dk1"/>
              </a:buClr>
              <a:buSzPts val="1400"/>
              <a:buFont typeface="Lora"/>
              <a:buChar char="●"/>
            </a:pPr>
            <a:r>
              <a:rPr lang="en">
                <a:solidFill>
                  <a:schemeClr val="dk1"/>
                </a:solidFill>
                <a:latin typeface="Lora"/>
                <a:ea typeface="Lora"/>
                <a:cs typeface="Lora"/>
                <a:sym typeface="Lora"/>
              </a:rPr>
              <a:t>Survey → “How strong is your tendency to engage in thinking and cognitively complex </a:t>
            </a:r>
            <a:r>
              <a:rPr lang="en">
                <a:solidFill>
                  <a:schemeClr val="dk1"/>
                </a:solidFill>
                <a:latin typeface="Lora"/>
                <a:ea typeface="Lora"/>
                <a:cs typeface="Lora"/>
                <a:sym typeface="Lora"/>
              </a:rPr>
              <a:t>activities</a:t>
            </a:r>
            <a:r>
              <a:rPr lang="en">
                <a:solidFill>
                  <a:schemeClr val="dk1"/>
                </a:solidFill>
                <a:latin typeface="Lora"/>
                <a:ea typeface="Lora"/>
                <a:cs typeface="Lora"/>
                <a:sym typeface="Lora"/>
              </a:rPr>
              <a:t>?”</a:t>
            </a:r>
            <a:endParaRPr>
              <a:solidFill>
                <a:schemeClr val="dk1"/>
              </a:solidFill>
              <a:latin typeface="Lora"/>
              <a:ea typeface="Lora"/>
              <a:cs typeface="Lora"/>
              <a:sym typeface="Lora"/>
            </a:endParaRPr>
          </a:p>
        </p:txBody>
      </p:sp>
      <p:pic>
        <p:nvPicPr>
          <p:cNvPr descr="20 stats that will change the way you survey your customers | MyCustomer" id="320" name="Google Shape;320;p44"/>
          <p:cNvPicPr preferRelativeResize="0"/>
          <p:nvPr/>
        </p:nvPicPr>
        <p:blipFill>
          <a:blip r:embed="rId3">
            <a:alphaModFix/>
          </a:blip>
          <a:stretch>
            <a:fillRect/>
          </a:stretch>
        </p:blipFill>
        <p:spPr>
          <a:xfrm>
            <a:off x="2935125" y="2837450"/>
            <a:ext cx="2863450" cy="1967250"/>
          </a:xfrm>
          <a:prstGeom prst="rect">
            <a:avLst/>
          </a:prstGeom>
          <a:noFill/>
          <a:ln>
            <a:noFill/>
          </a:ln>
        </p:spPr>
      </p:pic>
      <p:sp>
        <p:nvSpPr>
          <p:cNvPr id="321" name="Google Shape;321;p44"/>
          <p:cNvSpPr txBox="1"/>
          <p:nvPr/>
        </p:nvSpPr>
        <p:spPr>
          <a:xfrm>
            <a:off x="713225" y="1016500"/>
            <a:ext cx="780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Clr>
                <a:schemeClr val="dk1"/>
              </a:buClr>
              <a:buSzPts val="1100"/>
              <a:buFont typeface="Arial"/>
              <a:buNone/>
            </a:pPr>
            <a:r>
              <a:rPr lang="en">
                <a:solidFill>
                  <a:schemeClr val="dk1"/>
                </a:solidFill>
                <a:latin typeface="Lora"/>
                <a:ea typeface="Lora"/>
                <a:cs typeface="Lora"/>
                <a:sym typeface="Lora"/>
              </a:rPr>
              <a:t>How do individual differences affect the annotation experience (RQ3)?</a:t>
            </a:r>
            <a:endParaRPr>
              <a:solidFill>
                <a:schemeClr val="dk1"/>
              </a:solidFill>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animEffect filter="fade" transition="in">
                                      <p:cBhvr>
                                        <p:cTn dur="1000"/>
                                        <p:tgtEl>
                                          <p:spTgt spid="3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1" st="1"/>
                                            </p:txEl>
                                          </p:spTgt>
                                        </p:tgtEl>
                                        <p:attrNameLst>
                                          <p:attrName>style.visibility</p:attrName>
                                        </p:attrNameLst>
                                      </p:cBhvr>
                                      <p:to>
                                        <p:strVal val="visible"/>
                                      </p:to>
                                    </p:set>
                                    <p:animEffect filter="fade" transition="in">
                                      <p:cBhvr>
                                        <p:cTn dur="1000"/>
                                        <p:tgtEl>
                                          <p:spTgt spid="3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2" st="2"/>
                                            </p:txEl>
                                          </p:spTgt>
                                        </p:tgtEl>
                                        <p:attrNameLst>
                                          <p:attrName>style.visibility</p:attrName>
                                        </p:attrNameLst>
                                      </p:cBhvr>
                                      <p:to>
                                        <p:strVal val="visible"/>
                                      </p:to>
                                    </p:set>
                                    <p:animEffect filter="fade" transition="in">
                                      <p:cBhvr>
                                        <p:cTn dur="1000"/>
                                        <p:tgtEl>
                                          <p:spTgt spid="31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ph idx="1" type="body"/>
          </p:nvPr>
        </p:nvSpPr>
        <p:spPr>
          <a:xfrm>
            <a:off x="713225" y="1931850"/>
            <a:ext cx="7717500" cy="1279800"/>
          </a:xfrm>
          <a:prstGeom prst="rect">
            <a:avLst/>
          </a:prstGeom>
          <a:solidFill>
            <a:schemeClr val="accent4"/>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Lora"/>
                <a:ea typeface="Lora"/>
                <a:cs typeface="Lora"/>
                <a:sym typeface="Lora"/>
              </a:rPr>
              <a:t>Research Question 1</a:t>
            </a:r>
            <a:endParaRPr b="1" sz="2000">
              <a:solidFill>
                <a:schemeClr val="dk1"/>
              </a:solidFill>
              <a:latin typeface="Lora"/>
              <a:ea typeface="Lora"/>
              <a:cs typeface="Lora"/>
              <a:sym typeface="Lora"/>
            </a:endParaRPr>
          </a:p>
          <a:p>
            <a:pPr indent="0" lvl="0" marL="0" rtl="0" algn="ctr">
              <a:spcBef>
                <a:spcPts val="1000"/>
              </a:spcBef>
              <a:spcAft>
                <a:spcPts val="1000"/>
              </a:spcAft>
              <a:buNone/>
            </a:pPr>
            <a:r>
              <a:rPr lang="en" sz="2000">
                <a:solidFill>
                  <a:schemeClr val="dk1"/>
                </a:solidFill>
                <a:latin typeface="Lora"/>
                <a:ea typeface="Lora"/>
                <a:cs typeface="Lora"/>
                <a:sym typeface="Lora"/>
              </a:rPr>
              <a:t>How do local explanations impact the annotation and training outcomes of AL?</a:t>
            </a:r>
            <a:endParaRPr sz="2000">
              <a:solidFill>
                <a:schemeClr val="dk1"/>
              </a:solidFill>
              <a:latin typeface="Lora"/>
              <a:ea typeface="Lora"/>
              <a:cs typeface="Lora"/>
              <a:sym typeface="Lo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6"/>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Results: Annotation + Learning Outcomes</a:t>
            </a:r>
            <a:endParaRPr sz="2600"/>
          </a:p>
        </p:txBody>
      </p:sp>
      <p:sp>
        <p:nvSpPr>
          <p:cNvPr id="332" name="Google Shape;332;p46"/>
          <p:cNvSpPr/>
          <p:nvPr/>
        </p:nvSpPr>
        <p:spPr>
          <a:xfrm>
            <a:off x="0" y="4051500"/>
            <a:ext cx="9144000" cy="1092000"/>
          </a:xfrm>
          <a:prstGeom prst="rect">
            <a:avLst/>
          </a:prstGeom>
          <a:solidFill>
            <a:schemeClr val="lt2"/>
          </a:solidFill>
          <a:ln>
            <a:noFill/>
          </a:ln>
        </p:spPr>
        <p:txBody>
          <a:bodyPr anchorCtr="0" anchor="ctr" bIns="91425" lIns="182875" spcFirstLastPara="1" rIns="182875" wrap="square" tIns="91425">
            <a:noAutofit/>
          </a:bodyPr>
          <a:lstStyle/>
          <a:p>
            <a:pPr indent="0" lvl="0" marL="0" rtl="0" algn="ctr">
              <a:lnSpc>
                <a:spcPct val="115000"/>
              </a:lnSpc>
              <a:spcBef>
                <a:spcPts val="0"/>
              </a:spcBef>
              <a:spcAft>
                <a:spcPts val="0"/>
              </a:spcAft>
              <a:buNone/>
            </a:pPr>
            <a:r>
              <a:rPr b="1" lang="en">
                <a:latin typeface="Montserrat"/>
                <a:ea typeface="Montserrat"/>
                <a:cs typeface="Montserrat"/>
                <a:sym typeface="Montserrat"/>
              </a:rPr>
              <a:t>RQ1: </a:t>
            </a:r>
            <a:r>
              <a:rPr lang="en">
                <a:latin typeface="Montserrat Medium"/>
                <a:ea typeface="Montserrat Medium"/>
                <a:cs typeface="Montserrat Medium"/>
                <a:sym typeface="Montserrat Medium"/>
              </a:rPr>
              <a:t>Overall, human accuracy and % agreement decrease in the later stage, while model accuracy increases.</a:t>
            </a:r>
            <a:endParaRPr>
              <a:latin typeface="Montserrat Medium"/>
              <a:ea typeface="Montserrat Medium"/>
              <a:cs typeface="Montserrat Medium"/>
              <a:sym typeface="Montserrat Medium"/>
            </a:endParaRPr>
          </a:p>
        </p:txBody>
      </p:sp>
      <p:pic>
        <p:nvPicPr>
          <p:cNvPr id="333" name="Google Shape;333;p46"/>
          <p:cNvPicPr preferRelativeResize="0"/>
          <p:nvPr/>
        </p:nvPicPr>
        <p:blipFill>
          <a:blip r:embed="rId3">
            <a:alphaModFix/>
          </a:blip>
          <a:stretch>
            <a:fillRect/>
          </a:stretch>
        </p:blipFill>
        <p:spPr>
          <a:xfrm>
            <a:off x="1874937" y="1296663"/>
            <a:ext cx="6692026" cy="2414925"/>
          </a:xfrm>
          <a:prstGeom prst="rect">
            <a:avLst/>
          </a:prstGeom>
          <a:noFill/>
          <a:ln>
            <a:noFill/>
          </a:ln>
        </p:spPr>
      </p:pic>
      <p:sp>
        <p:nvSpPr>
          <p:cNvPr id="334" name="Google Shape;334;p46"/>
          <p:cNvSpPr txBox="1"/>
          <p:nvPr/>
        </p:nvSpPr>
        <p:spPr>
          <a:xfrm>
            <a:off x="256450" y="2056225"/>
            <a:ext cx="20430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a:solidFill>
                  <a:schemeClr val="dk2"/>
                </a:solidFill>
                <a:latin typeface="Lora"/>
                <a:ea typeface="Lora"/>
                <a:cs typeface="Lora"/>
                <a:sym typeface="Lora"/>
              </a:rPr>
              <a:t>Active (AL)</a:t>
            </a:r>
            <a:endParaRPr i="1">
              <a:solidFill>
                <a:schemeClr val="dk2"/>
              </a:solidFill>
              <a:latin typeface="Lora"/>
              <a:ea typeface="Lora"/>
              <a:cs typeface="Lora"/>
              <a:sym typeface="Lora"/>
            </a:endParaRPr>
          </a:p>
          <a:p>
            <a:pPr indent="0" lvl="0" marL="0" rtl="0" algn="l">
              <a:lnSpc>
                <a:spcPct val="115000"/>
              </a:lnSpc>
              <a:spcBef>
                <a:spcPts val="0"/>
              </a:spcBef>
              <a:spcAft>
                <a:spcPts val="0"/>
              </a:spcAft>
              <a:buNone/>
            </a:pPr>
            <a:r>
              <a:rPr i="1" lang="en">
                <a:solidFill>
                  <a:schemeClr val="accent1"/>
                </a:solidFill>
                <a:latin typeface="Lora"/>
                <a:ea typeface="Lora"/>
                <a:cs typeface="Lora"/>
                <a:sym typeface="Lora"/>
              </a:rPr>
              <a:t>Coactive (CL)</a:t>
            </a:r>
            <a:endParaRPr i="1">
              <a:solidFill>
                <a:schemeClr val="accent1"/>
              </a:solidFill>
              <a:latin typeface="Lora"/>
              <a:ea typeface="Lora"/>
              <a:cs typeface="Lora"/>
              <a:sym typeface="Lora"/>
            </a:endParaRPr>
          </a:p>
          <a:p>
            <a:pPr indent="0" lvl="0" marL="0" rtl="0" algn="l">
              <a:lnSpc>
                <a:spcPct val="115000"/>
              </a:lnSpc>
              <a:spcBef>
                <a:spcPts val="0"/>
              </a:spcBef>
              <a:spcAft>
                <a:spcPts val="0"/>
              </a:spcAft>
              <a:buNone/>
            </a:pPr>
            <a:r>
              <a:rPr i="1" lang="en">
                <a:latin typeface="Lora"/>
                <a:ea typeface="Lora"/>
                <a:cs typeface="Lora"/>
                <a:sym typeface="Lora"/>
              </a:rPr>
              <a:t>Explainable (XAL)</a:t>
            </a:r>
            <a:endParaRPr i="1">
              <a:latin typeface="Lora"/>
              <a:ea typeface="Lora"/>
              <a:cs typeface="Lora"/>
              <a:sym typeface="Lora"/>
            </a:endParaRPr>
          </a:p>
        </p:txBody>
      </p:sp>
      <p:grpSp>
        <p:nvGrpSpPr>
          <p:cNvPr id="335" name="Google Shape;335;p46"/>
          <p:cNvGrpSpPr/>
          <p:nvPr/>
        </p:nvGrpSpPr>
        <p:grpSpPr>
          <a:xfrm>
            <a:off x="2612575" y="3587525"/>
            <a:ext cx="4884300" cy="463975"/>
            <a:chOff x="2612575" y="3587525"/>
            <a:chExt cx="4884300" cy="463975"/>
          </a:xfrm>
        </p:grpSpPr>
        <p:grpSp>
          <p:nvGrpSpPr>
            <p:cNvPr id="336" name="Google Shape;336;p46"/>
            <p:cNvGrpSpPr/>
            <p:nvPr/>
          </p:nvGrpSpPr>
          <p:grpSpPr>
            <a:xfrm>
              <a:off x="2612575" y="3587525"/>
              <a:ext cx="4884300" cy="463975"/>
              <a:chOff x="5024625" y="2443525"/>
              <a:chExt cx="4884300" cy="463975"/>
            </a:xfrm>
          </p:grpSpPr>
          <p:sp>
            <p:nvSpPr>
              <p:cNvPr id="337" name="Google Shape;337;p46"/>
              <p:cNvSpPr txBox="1"/>
              <p:nvPr/>
            </p:nvSpPr>
            <p:spPr>
              <a:xfrm>
                <a:off x="5024625" y="2507300"/>
                <a:ext cx="4884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a:solidFill>
                      <a:schemeClr val="dk1"/>
                    </a:solidFill>
                    <a:latin typeface="Lora"/>
                    <a:ea typeface="Lora"/>
                    <a:cs typeface="Lora"/>
                    <a:sym typeface="Lora"/>
                  </a:rPr>
                  <a:t>Compare to initial model performance (before 20 queries)</a:t>
                </a:r>
                <a:endParaRPr i="1">
                  <a:solidFill>
                    <a:schemeClr val="dk1"/>
                  </a:solidFill>
                  <a:latin typeface="Lora"/>
                  <a:ea typeface="Lora"/>
                  <a:cs typeface="Lora"/>
                  <a:sym typeface="Lora"/>
                </a:endParaRPr>
              </a:p>
            </p:txBody>
          </p:sp>
          <p:sp>
            <p:nvSpPr>
              <p:cNvPr id="338" name="Google Shape;338;p46"/>
              <p:cNvSpPr/>
              <p:nvPr/>
            </p:nvSpPr>
            <p:spPr>
              <a:xfrm rot="5400000">
                <a:off x="6829225" y="2168875"/>
                <a:ext cx="168300" cy="7176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46"/>
            <p:cNvSpPr/>
            <p:nvPr/>
          </p:nvSpPr>
          <p:spPr>
            <a:xfrm rot="5400000">
              <a:off x="6111725" y="3312875"/>
              <a:ext cx="168300" cy="7176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7" name="Shape 187"/>
        <p:cNvGrpSpPr/>
        <p:nvPr/>
      </p:nvGrpSpPr>
      <p:grpSpPr>
        <a:xfrm>
          <a:off x="0" y="0"/>
          <a:ext cx="0" cy="0"/>
          <a:chOff x="0" y="0"/>
          <a:chExt cx="0" cy="0"/>
        </a:xfrm>
      </p:grpSpPr>
      <p:sp>
        <p:nvSpPr>
          <p:cNvPr id="188" name="Google Shape;188;p29"/>
          <p:cNvSpPr txBox="1"/>
          <p:nvPr>
            <p:ph idx="1" type="body"/>
          </p:nvPr>
        </p:nvSpPr>
        <p:spPr>
          <a:xfrm>
            <a:off x="713225" y="1152475"/>
            <a:ext cx="77175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Lora"/>
              <a:buChar char="●"/>
            </a:pPr>
            <a:r>
              <a:rPr lang="en" sz="1400">
                <a:solidFill>
                  <a:schemeClr val="dk1"/>
                </a:solidFill>
                <a:latin typeface="Lora"/>
                <a:ea typeface="Lora"/>
                <a:cs typeface="Lora"/>
                <a:sym typeface="Lora"/>
              </a:rPr>
              <a:t>There’s more and more </a:t>
            </a:r>
            <a:r>
              <a:rPr b="1" lang="en" sz="1400">
                <a:solidFill>
                  <a:schemeClr val="dk1"/>
                </a:solidFill>
                <a:latin typeface="Lora"/>
                <a:ea typeface="Lora"/>
                <a:cs typeface="Lora"/>
                <a:sym typeface="Lora"/>
              </a:rPr>
              <a:t>m</a:t>
            </a:r>
            <a:r>
              <a:rPr b="1" lang="en" sz="1400">
                <a:solidFill>
                  <a:schemeClr val="dk1"/>
                </a:solidFill>
                <a:latin typeface="Lora"/>
                <a:ea typeface="Lora"/>
                <a:cs typeface="Lora"/>
                <a:sym typeface="Lora"/>
              </a:rPr>
              <a:t>achine learning</a:t>
            </a:r>
            <a:r>
              <a:rPr lang="en" sz="1400">
                <a:solidFill>
                  <a:schemeClr val="dk1"/>
                </a:solidFill>
                <a:latin typeface="Lora"/>
                <a:ea typeface="Lora"/>
                <a:cs typeface="Lora"/>
                <a:sym typeface="Lora"/>
              </a:rPr>
              <a:t> but still few </a:t>
            </a:r>
            <a:r>
              <a:rPr b="1" lang="en" sz="1400">
                <a:solidFill>
                  <a:schemeClr val="dk1"/>
                </a:solidFill>
                <a:latin typeface="Lora"/>
                <a:ea typeface="Lora"/>
                <a:cs typeface="Lora"/>
                <a:sym typeface="Lora"/>
              </a:rPr>
              <a:t>machine teachers</a:t>
            </a:r>
            <a:endParaRPr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Current ML development processes are bottlenecked by</a:t>
            </a:r>
            <a:endParaRPr sz="1400">
              <a:solidFill>
                <a:schemeClr val="dk1"/>
              </a:solidFill>
              <a:latin typeface="Lora"/>
              <a:ea typeface="Lora"/>
              <a:cs typeface="Lora"/>
              <a:sym typeface="Lora"/>
            </a:endParaRPr>
          </a:p>
          <a:p>
            <a:pPr indent="-317500" lvl="1" marL="9144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resources and expertise</a:t>
            </a:r>
            <a:endParaRPr sz="1400">
              <a:solidFill>
                <a:schemeClr val="dk1"/>
              </a:solidFill>
              <a:latin typeface="Lora"/>
              <a:ea typeface="Lora"/>
              <a:cs typeface="Lora"/>
              <a:sym typeface="Lora"/>
            </a:endParaRPr>
          </a:p>
          <a:p>
            <a:pPr indent="-317500" lvl="1" marL="9144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how, where, and when we</a:t>
            </a:r>
            <a:r>
              <a:rPr lang="en" sz="1400">
                <a:solidFill>
                  <a:schemeClr val="dk1"/>
                </a:solidFill>
                <a:latin typeface="Lora"/>
                <a:ea typeface="Lora"/>
                <a:cs typeface="Lora"/>
                <a:sym typeface="Lora"/>
              </a:rPr>
              <a:t> </a:t>
            </a:r>
            <a:r>
              <a:rPr lang="en" sz="1400">
                <a:solidFill>
                  <a:schemeClr val="dk1"/>
                </a:solidFill>
                <a:latin typeface="Lora"/>
                <a:ea typeface="Lora"/>
                <a:cs typeface="Lora"/>
                <a:sym typeface="Lora"/>
              </a:rPr>
              <a:t>can</a:t>
            </a:r>
            <a:r>
              <a:rPr lang="en" sz="1400">
                <a:solidFill>
                  <a:schemeClr val="dk1"/>
                </a:solidFill>
                <a:latin typeface="Lora"/>
                <a:ea typeface="Lora"/>
                <a:cs typeface="Lora"/>
                <a:sym typeface="Lora"/>
              </a:rPr>
              <a:t> leverage human knowledge</a:t>
            </a:r>
            <a:endParaRPr sz="1400">
              <a:solidFill>
                <a:schemeClr val="dk1"/>
              </a:solidFill>
              <a:latin typeface="Lora"/>
              <a:ea typeface="Lora"/>
              <a:cs typeface="Lora"/>
              <a:sym typeface="Lora"/>
            </a:endParaRPr>
          </a:p>
          <a:p>
            <a:pPr indent="-317500" lvl="0" marL="457200" rtl="0" algn="l">
              <a:spcBef>
                <a:spcPts val="1000"/>
              </a:spcBef>
              <a:spcAft>
                <a:spcPts val="1000"/>
              </a:spcAft>
              <a:buClr>
                <a:schemeClr val="dk1"/>
              </a:buClr>
              <a:buSzPts val="1400"/>
              <a:buFont typeface="Lora"/>
              <a:buChar char="●"/>
            </a:pPr>
            <a:r>
              <a:rPr lang="en" sz="1400">
                <a:solidFill>
                  <a:schemeClr val="dk1"/>
                </a:solidFill>
                <a:latin typeface="Lora"/>
                <a:ea typeface="Lora"/>
                <a:cs typeface="Lora"/>
                <a:sym typeface="Lora"/>
              </a:rPr>
              <a:t>Active learning and democratized data science are hot right now</a:t>
            </a:r>
            <a:endParaRPr sz="1400">
              <a:solidFill>
                <a:schemeClr val="dk1"/>
              </a:solidFill>
              <a:latin typeface="Lora"/>
              <a:ea typeface="Lora"/>
              <a:cs typeface="Lora"/>
              <a:sym typeface="Lora"/>
            </a:endParaRPr>
          </a:p>
        </p:txBody>
      </p:sp>
      <p:sp>
        <p:nvSpPr>
          <p:cNvPr id="189" name="Google Shape;189;p29"/>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Motivation</a:t>
            </a:r>
            <a:endParaRPr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5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500"/>
                                        <p:tgtEl>
                                          <p:spTgt spid="1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500"/>
                                        <p:tgtEl>
                                          <p:spTgt spid="1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animEffect filter="fade" transition="in">
                                      <p:cBhvr>
                                        <p:cTn dur="500"/>
                                        <p:tgtEl>
                                          <p:spTgt spid="1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animEffect filter="fade" transition="in">
                                      <p:cBhvr>
                                        <p:cTn dur="500"/>
                                        <p:tgtEl>
                                          <p:spTgt spid="18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7"/>
          <p:cNvSpPr txBox="1"/>
          <p:nvPr>
            <p:ph idx="1" type="body"/>
          </p:nvPr>
        </p:nvSpPr>
        <p:spPr>
          <a:xfrm>
            <a:off x="713250" y="986400"/>
            <a:ext cx="7717500" cy="1279800"/>
          </a:xfrm>
          <a:prstGeom prst="rect">
            <a:avLst/>
          </a:prstGeom>
          <a:solidFill>
            <a:schemeClr val="accent5"/>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Lora"/>
                <a:ea typeface="Lora"/>
                <a:cs typeface="Lora"/>
                <a:sym typeface="Lora"/>
              </a:rPr>
              <a:t>Research Question 2</a:t>
            </a:r>
            <a:endParaRPr b="1" sz="2000">
              <a:solidFill>
                <a:schemeClr val="dk1"/>
              </a:solidFill>
              <a:latin typeface="Lora"/>
              <a:ea typeface="Lora"/>
              <a:cs typeface="Lora"/>
              <a:sym typeface="Lora"/>
            </a:endParaRPr>
          </a:p>
          <a:p>
            <a:pPr indent="0" lvl="0" marL="0" rtl="0" algn="ctr">
              <a:spcBef>
                <a:spcPts val="1000"/>
              </a:spcBef>
              <a:spcAft>
                <a:spcPts val="1000"/>
              </a:spcAft>
              <a:buNone/>
            </a:pPr>
            <a:r>
              <a:rPr lang="en" sz="2000">
                <a:solidFill>
                  <a:schemeClr val="dk1"/>
                </a:solidFill>
                <a:latin typeface="Lora"/>
                <a:ea typeface="Lora"/>
                <a:cs typeface="Lora"/>
                <a:sym typeface="Lora"/>
              </a:rPr>
              <a:t>How do local explanations impact annotator experiences?</a:t>
            </a:r>
            <a:endParaRPr sz="2000">
              <a:solidFill>
                <a:schemeClr val="dk1"/>
              </a:solidFill>
              <a:latin typeface="Lora"/>
              <a:ea typeface="Lora"/>
              <a:cs typeface="Lora"/>
              <a:sym typeface="Lora"/>
            </a:endParaRPr>
          </a:p>
        </p:txBody>
      </p:sp>
      <p:sp>
        <p:nvSpPr>
          <p:cNvPr id="345" name="Google Shape;345;p47"/>
          <p:cNvSpPr txBox="1"/>
          <p:nvPr>
            <p:ph idx="1" type="body"/>
          </p:nvPr>
        </p:nvSpPr>
        <p:spPr>
          <a:xfrm>
            <a:off x="713250" y="2597625"/>
            <a:ext cx="7717500" cy="1599900"/>
          </a:xfrm>
          <a:prstGeom prst="rect">
            <a:avLst/>
          </a:prstGeom>
          <a:solidFill>
            <a:schemeClr val="lt1"/>
          </a:solidFill>
          <a:ln cap="flat" cmpd="sng" w="1905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Lora"/>
                <a:ea typeface="Lora"/>
                <a:cs typeface="Lora"/>
                <a:sym typeface="Lora"/>
              </a:rPr>
              <a:t>Hypotheses</a:t>
            </a:r>
            <a:endParaRPr b="1" sz="2000">
              <a:solidFill>
                <a:schemeClr val="dk1"/>
              </a:solidFill>
              <a:latin typeface="Lora"/>
              <a:ea typeface="Lora"/>
              <a:cs typeface="Lora"/>
              <a:sym typeface="Lora"/>
            </a:endParaRPr>
          </a:p>
          <a:p>
            <a:pPr indent="-355600" lvl="0" marL="457200" rtl="0" algn="just">
              <a:spcBef>
                <a:spcPts val="1000"/>
              </a:spcBef>
              <a:spcAft>
                <a:spcPts val="0"/>
              </a:spcAft>
              <a:buClr>
                <a:schemeClr val="dk1"/>
              </a:buClr>
              <a:buSzPts val="2000"/>
              <a:buFont typeface="Lora"/>
              <a:buAutoNum type="arabicPeriod"/>
            </a:pPr>
            <a:r>
              <a:rPr lang="en" sz="2000">
                <a:solidFill>
                  <a:schemeClr val="dk1"/>
                </a:solidFill>
                <a:latin typeface="Lora"/>
                <a:ea typeface="Lora"/>
                <a:cs typeface="Lora"/>
                <a:sym typeface="Lora"/>
              </a:rPr>
              <a:t>Explanations support </a:t>
            </a:r>
            <a:r>
              <a:rPr b="1" i="1" lang="en" sz="2000">
                <a:solidFill>
                  <a:schemeClr val="dk1"/>
                </a:solidFill>
                <a:latin typeface="Lora"/>
                <a:ea typeface="Lora"/>
                <a:cs typeface="Lora"/>
                <a:sym typeface="Lora"/>
              </a:rPr>
              <a:t>trust calibration</a:t>
            </a:r>
            <a:endParaRPr b="1" i="1" sz="2000">
              <a:solidFill>
                <a:schemeClr val="dk1"/>
              </a:solidFill>
              <a:latin typeface="Lora"/>
              <a:ea typeface="Lora"/>
              <a:cs typeface="Lora"/>
              <a:sym typeface="Lora"/>
            </a:endParaRPr>
          </a:p>
          <a:p>
            <a:pPr indent="-355600" lvl="0" marL="457200" rtl="0" algn="just">
              <a:spcBef>
                <a:spcPts val="0"/>
              </a:spcBef>
              <a:spcAft>
                <a:spcPts val="0"/>
              </a:spcAft>
              <a:buClr>
                <a:schemeClr val="dk1"/>
              </a:buClr>
              <a:buSzPts val="2000"/>
              <a:buFont typeface="Lora"/>
              <a:buAutoNum type="arabicPeriod"/>
            </a:pPr>
            <a:r>
              <a:rPr lang="en" sz="2000">
                <a:solidFill>
                  <a:schemeClr val="dk1"/>
                </a:solidFill>
                <a:latin typeface="Lora"/>
                <a:ea typeface="Lora"/>
                <a:cs typeface="Lora"/>
                <a:sym typeface="Lora"/>
              </a:rPr>
              <a:t>Explanations improve </a:t>
            </a:r>
            <a:r>
              <a:rPr b="1" i="1" lang="en" sz="2000">
                <a:solidFill>
                  <a:schemeClr val="dk1"/>
                </a:solidFill>
                <a:latin typeface="Lora"/>
                <a:ea typeface="Lora"/>
                <a:cs typeface="Lora"/>
                <a:sym typeface="Lora"/>
              </a:rPr>
              <a:t>annotator satisfaction</a:t>
            </a:r>
            <a:endParaRPr b="1" i="1" sz="2000">
              <a:solidFill>
                <a:schemeClr val="dk1"/>
              </a:solidFill>
              <a:latin typeface="Lora"/>
              <a:ea typeface="Lora"/>
              <a:cs typeface="Lora"/>
              <a:sym typeface="Lora"/>
            </a:endParaRPr>
          </a:p>
          <a:p>
            <a:pPr indent="-355600" lvl="0" marL="457200" rtl="0" algn="just">
              <a:spcBef>
                <a:spcPts val="0"/>
              </a:spcBef>
              <a:spcAft>
                <a:spcPts val="0"/>
              </a:spcAft>
              <a:buClr>
                <a:schemeClr val="dk1"/>
              </a:buClr>
              <a:buSzPts val="2000"/>
              <a:buFont typeface="Lora"/>
              <a:buAutoNum type="arabicPeriod"/>
            </a:pPr>
            <a:r>
              <a:rPr lang="en" sz="2000">
                <a:solidFill>
                  <a:schemeClr val="dk1"/>
                </a:solidFill>
                <a:latin typeface="Lora"/>
                <a:ea typeface="Lora"/>
                <a:cs typeface="Lora"/>
                <a:sym typeface="Lora"/>
              </a:rPr>
              <a:t>Explanations increase perceived </a:t>
            </a:r>
            <a:r>
              <a:rPr b="1" i="1" lang="en" sz="2000">
                <a:solidFill>
                  <a:schemeClr val="dk1"/>
                </a:solidFill>
                <a:latin typeface="Lora"/>
                <a:ea typeface="Lora"/>
                <a:cs typeface="Lora"/>
                <a:sym typeface="Lora"/>
              </a:rPr>
              <a:t>cognitive workload</a:t>
            </a:r>
            <a:endParaRPr b="1" i="1" sz="2000">
              <a:solidFill>
                <a:schemeClr val="dk1"/>
              </a:solidFill>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0" st="0"/>
                                            </p:txEl>
                                          </p:spTgt>
                                        </p:tgtEl>
                                        <p:attrNameLst>
                                          <p:attrName>style.visibility</p:attrName>
                                        </p:attrNameLst>
                                      </p:cBhvr>
                                      <p:to>
                                        <p:strVal val="visible"/>
                                      </p:to>
                                    </p:set>
                                    <p:animEffect filter="fade" transition="in">
                                      <p:cBhvr>
                                        <p:cTn dur="1000"/>
                                        <p:tgtEl>
                                          <p:spTgt spid="3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1" st="1"/>
                                            </p:txEl>
                                          </p:spTgt>
                                        </p:tgtEl>
                                        <p:attrNameLst>
                                          <p:attrName>style.visibility</p:attrName>
                                        </p:attrNameLst>
                                      </p:cBhvr>
                                      <p:to>
                                        <p:strVal val="visible"/>
                                      </p:to>
                                    </p:set>
                                    <p:animEffect filter="fade" transition="in">
                                      <p:cBhvr>
                                        <p:cTn dur="1000"/>
                                        <p:tgtEl>
                                          <p:spTgt spid="3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2" st="2"/>
                                            </p:txEl>
                                          </p:spTgt>
                                        </p:tgtEl>
                                        <p:attrNameLst>
                                          <p:attrName>style.visibility</p:attrName>
                                        </p:attrNameLst>
                                      </p:cBhvr>
                                      <p:to>
                                        <p:strVal val="visible"/>
                                      </p:to>
                                    </p:set>
                                    <p:animEffect filter="fade" transition="in">
                                      <p:cBhvr>
                                        <p:cTn dur="1000"/>
                                        <p:tgtEl>
                                          <p:spTgt spid="3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3" st="3"/>
                                            </p:txEl>
                                          </p:spTgt>
                                        </p:tgtEl>
                                        <p:attrNameLst>
                                          <p:attrName>style.visibility</p:attrName>
                                        </p:attrNameLst>
                                      </p:cBhvr>
                                      <p:to>
                                        <p:strVal val="visible"/>
                                      </p:to>
                                    </p:set>
                                    <p:animEffect filter="fade" transition="in">
                                      <p:cBhvr>
                                        <p:cTn dur="1000"/>
                                        <p:tgtEl>
                                          <p:spTgt spid="34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8"/>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Results: Annotator Experience</a:t>
            </a:r>
            <a:endParaRPr sz="2600"/>
          </a:p>
        </p:txBody>
      </p:sp>
      <p:sp>
        <p:nvSpPr>
          <p:cNvPr id="351" name="Google Shape;351;p48"/>
          <p:cNvSpPr/>
          <p:nvPr/>
        </p:nvSpPr>
        <p:spPr>
          <a:xfrm>
            <a:off x="0" y="4051500"/>
            <a:ext cx="9144000" cy="1092000"/>
          </a:xfrm>
          <a:prstGeom prst="rect">
            <a:avLst/>
          </a:prstGeom>
          <a:solidFill>
            <a:schemeClr val="accent5"/>
          </a:solid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RQ2:</a:t>
            </a:r>
            <a:r>
              <a:rPr lang="en">
                <a:latin typeface="Montserrat Medium"/>
                <a:ea typeface="Montserrat Medium"/>
                <a:cs typeface="Montserrat Medium"/>
                <a:sym typeface="Montserrat Medium"/>
              </a:rPr>
              <a:t> Trust in XAL condition is low early on, but increases with later stage model. </a:t>
            </a:r>
            <a:endParaRPr>
              <a:latin typeface="Montserrat Medium"/>
              <a:ea typeface="Montserrat Medium"/>
              <a:cs typeface="Montserrat Medium"/>
              <a:sym typeface="Montserrat Medium"/>
            </a:endParaRPr>
          </a:p>
        </p:txBody>
      </p:sp>
      <p:sp>
        <p:nvSpPr>
          <p:cNvPr id="352" name="Google Shape;352;p48"/>
          <p:cNvSpPr/>
          <p:nvPr/>
        </p:nvSpPr>
        <p:spPr>
          <a:xfrm>
            <a:off x="4906950" y="1527625"/>
            <a:ext cx="3902100" cy="1953000"/>
          </a:xfrm>
          <a:prstGeom prst="rect">
            <a:avLst/>
          </a:prstGeom>
          <a:solidFill>
            <a:schemeClr val="accent2"/>
          </a:solid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b="1" lang="en" sz="2200">
                <a:solidFill>
                  <a:schemeClr val="lt1"/>
                </a:solidFill>
                <a:latin typeface="Lora"/>
                <a:ea typeface="Lora"/>
                <a:cs typeface="Lora"/>
                <a:sym typeface="Lora"/>
              </a:rPr>
              <a:t>H1: </a:t>
            </a:r>
            <a:r>
              <a:rPr lang="en" sz="2200">
                <a:solidFill>
                  <a:schemeClr val="lt1"/>
                </a:solidFill>
                <a:latin typeface="Lora"/>
                <a:ea typeface="Lora"/>
                <a:cs typeface="Lora"/>
                <a:sym typeface="Lora"/>
              </a:rPr>
              <a:t>Explanations support trust calibration</a:t>
            </a:r>
            <a:endParaRPr sz="2200">
              <a:solidFill>
                <a:schemeClr val="lt1"/>
              </a:solidFill>
              <a:latin typeface="Lora"/>
              <a:ea typeface="Lora"/>
              <a:cs typeface="Lora"/>
              <a:sym typeface="Lora"/>
            </a:endParaRPr>
          </a:p>
        </p:txBody>
      </p:sp>
      <p:pic>
        <p:nvPicPr>
          <p:cNvPr id="353" name="Google Shape;353;p48"/>
          <p:cNvPicPr preferRelativeResize="0"/>
          <p:nvPr/>
        </p:nvPicPr>
        <p:blipFill rotWithShape="1">
          <a:blip r:embed="rId3">
            <a:alphaModFix/>
          </a:blip>
          <a:srcRect b="3069" l="0" r="0" t="3069"/>
          <a:stretch/>
        </p:blipFill>
        <p:spPr>
          <a:xfrm>
            <a:off x="6569969" y="1260803"/>
            <a:ext cx="576072" cy="567071"/>
          </a:xfrm>
          <a:prstGeom prst="rect">
            <a:avLst/>
          </a:prstGeom>
          <a:noFill/>
          <a:ln>
            <a:noFill/>
          </a:ln>
        </p:spPr>
      </p:pic>
      <p:pic>
        <p:nvPicPr>
          <p:cNvPr id="354" name="Google Shape;354;p48"/>
          <p:cNvPicPr preferRelativeResize="0"/>
          <p:nvPr/>
        </p:nvPicPr>
        <p:blipFill>
          <a:blip r:embed="rId4">
            <a:alphaModFix/>
          </a:blip>
          <a:stretch>
            <a:fillRect/>
          </a:stretch>
        </p:blipFill>
        <p:spPr>
          <a:xfrm>
            <a:off x="256038" y="1264436"/>
            <a:ext cx="4315967" cy="2479386"/>
          </a:xfrm>
          <a:prstGeom prst="rect">
            <a:avLst/>
          </a:prstGeom>
          <a:noFill/>
          <a:ln>
            <a:noFill/>
          </a:ln>
        </p:spPr>
      </p:pic>
      <p:sp>
        <p:nvSpPr>
          <p:cNvPr id="355" name="Google Shape;355;p48"/>
          <p:cNvSpPr/>
          <p:nvPr/>
        </p:nvSpPr>
        <p:spPr>
          <a:xfrm>
            <a:off x="3297375" y="1327100"/>
            <a:ext cx="845400" cy="2213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9"/>
          <p:cNvSpPr txBox="1"/>
          <p:nvPr>
            <p:ph idx="1" type="body"/>
          </p:nvPr>
        </p:nvSpPr>
        <p:spPr>
          <a:xfrm>
            <a:off x="153950" y="873725"/>
            <a:ext cx="8836200" cy="1516200"/>
          </a:xfrm>
          <a:prstGeom prst="rect">
            <a:avLst/>
          </a:prstGeom>
          <a:solidFill>
            <a:schemeClr val="accent3"/>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Lora"/>
                <a:ea typeface="Lora"/>
                <a:cs typeface="Lora"/>
                <a:sym typeface="Lora"/>
              </a:rPr>
              <a:t>Research Question 3</a:t>
            </a:r>
            <a:endParaRPr b="1" sz="2000">
              <a:solidFill>
                <a:schemeClr val="dk1"/>
              </a:solidFill>
              <a:latin typeface="Lora"/>
              <a:ea typeface="Lora"/>
              <a:cs typeface="Lora"/>
              <a:sym typeface="Lora"/>
            </a:endParaRPr>
          </a:p>
          <a:p>
            <a:pPr indent="0" lvl="0" marL="0" rtl="0" algn="ctr">
              <a:spcBef>
                <a:spcPts val="1000"/>
              </a:spcBef>
              <a:spcAft>
                <a:spcPts val="1000"/>
              </a:spcAft>
              <a:buNone/>
            </a:pPr>
            <a:r>
              <a:rPr lang="en" sz="2000">
                <a:solidFill>
                  <a:schemeClr val="dk1"/>
                </a:solidFill>
                <a:latin typeface="Lora"/>
                <a:ea typeface="Lora"/>
                <a:cs typeface="Lora"/>
                <a:sym typeface="Lora"/>
              </a:rPr>
              <a:t>How do individual factors, specifically </a:t>
            </a:r>
            <a:r>
              <a:rPr b="1" i="1" lang="en" sz="2000">
                <a:solidFill>
                  <a:schemeClr val="dk1"/>
                </a:solidFill>
                <a:latin typeface="Lora"/>
                <a:ea typeface="Lora"/>
                <a:cs typeface="Lora"/>
                <a:sym typeface="Lora"/>
              </a:rPr>
              <a:t>task knowledge</a:t>
            </a:r>
            <a:r>
              <a:rPr lang="en" sz="2000">
                <a:solidFill>
                  <a:schemeClr val="dk1"/>
                </a:solidFill>
                <a:latin typeface="Lora"/>
                <a:ea typeface="Lora"/>
                <a:cs typeface="Lora"/>
                <a:sym typeface="Lora"/>
              </a:rPr>
              <a:t>, </a:t>
            </a:r>
            <a:r>
              <a:rPr b="1" i="1" lang="en" sz="2000">
                <a:solidFill>
                  <a:schemeClr val="dk1"/>
                </a:solidFill>
                <a:latin typeface="Lora"/>
                <a:ea typeface="Lora"/>
                <a:cs typeface="Lora"/>
                <a:sym typeface="Lora"/>
              </a:rPr>
              <a:t>AI experience</a:t>
            </a:r>
            <a:r>
              <a:rPr lang="en" sz="2000">
                <a:solidFill>
                  <a:schemeClr val="dk1"/>
                </a:solidFill>
                <a:latin typeface="Lora"/>
                <a:ea typeface="Lora"/>
                <a:cs typeface="Lora"/>
                <a:sym typeface="Lora"/>
              </a:rPr>
              <a:t>, and </a:t>
            </a:r>
            <a:r>
              <a:rPr b="1" i="1" lang="en" sz="2000">
                <a:solidFill>
                  <a:schemeClr val="dk1"/>
                </a:solidFill>
                <a:latin typeface="Lora"/>
                <a:ea typeface="Lora"/>
                <a:cs typeface="Lora"/>
                <a:sym typeface="Lora"/>
              </a:rPr>
              <a:t>need for cognition</a:t>
            </a:r>
            <a:r>
              <a:rPr lang="en" sz="2000">
                <a:solidFill>
                  <a:schemeClr val="dk1"/>
                </a:solidFill>
                <a:latin typeface="Lora"/>
                <a:ea typeface="Lora"/>
                <a:cs typeface="Lora"/>
                <a:sym typeface="Lora"/>
              </a:rPr>
              <a:t>, impact annotation and annotator experiences with XAL?</a:t>
            </a:r>
            <a:endParaRPr sz="2000">
              <a:solidFill>
                <a:schemeClr val="dk1"/>
              </a:solidFill>
              <a:latin typeface="Lora"/>
              <a:ea typeface="Lora"/>
              <a:cs typeface="Lora"/>
              <a:sym typeface="Lora"/>
            </a:endParaRPr>
          </a:p>
        </p:txBody>
      </p:sp>
      <p:sp>
        <p:nvSpPr>
          <p:cNvPr id="361" name="Google Shape;361;p49"/>
          <p:cNvSpPr txBox="1"/>
          <p:nvPr>
            <p:ph idx="1" type="body"/>
          </p:nvPr>
        </p:nvSpPr>
        <p:spPr>
          <a:xfrm>
            <a:off x="153950" y="2597625"/>
            <a:ext cx="8836200" cy="18756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Lora"/>
                <a:ea typeface="Lora"/>
                <a:cs typeface="Lora"/>
                <a:sym typeface="Lora"/>
              </a:rPr>
              <a:t>Hypotheses</a:t>
            </a:r>
            <a:endParaRPr b="1" sz="2000">
              <a:solidFill>
                <a:schemeClr val="dk1"/>
              </a:solidFill>
              <a:latin typeface="Lora"/>
              <a:ea typeface="Lora"/>
              <a:cs typeface="Lora"/>
              <a:sym typeface="Lora"/>
            </a:endParaRPr>
          </a:p>
          <a:p>
            <a:pPr indent="-355600" lvl="0" marL="457200" rtl="0" algn="l">
              <a:spcBef>
                <a:spcPts val="1000"/>
              </a:spcBef>
              <a:spcAft>
                <a:spcPts val="0"/>
              </a:spcAft>
              <a:buClr>
                <a:schemeClr val="dk1"/>
              </a:buClr>
              <a:buSzPts val="2000"/>
              <a:buFont typeface="Lora"/>
              <a:buAutoNum type="arabicPeriod" startAt="4"/>
            </a:pPr>
            <a:r>
              <a:rPr lang="en" sz="2000">
                <a:solidFill>
                  <a:schemeClr val="dk1"/>
                </a:solidFill>
                <a:latin typeface="Lora"/>
                <a:ea typeface="Lora"/>
                <a:cs typeface="Lora"/>
                <a:sym typeface="Lora"/>
              </a:rPr>
              <a:t>Annotators with lower task knowledge benefit more from XAL</a:t>
            </a:r>
            <a:endParaRPr b="1" sz="2000">
              <a:solidFill>
                <a:schemeClr val="dk1"/>
              </a:solidFill>
              <a:latin typeface="Lora"/>
              <a:ea typeface="Lora"/>
              <a:cs typeface="Lora"/>
              <a:sym typeface="Lora"/>
            </a:endParaRPr>
          </a:p>
          <a:p>
            <a:pPr indent="-355600" lvl="0" marL="457200" rtl="0" algn="l">
              <a:spcBef>
                <a:spcPts val="0"/>
              </a:spcBef>
              <a:spcAft>
                <a:spcPts val="0"/>
              </a:spcAft>
              <a:buClr>
                <a:schemeClr val="dk1"/>
              </a:buClr>
              <a:buSzPts val="2000"/>
              <a:buFont typeface="Lora"/>
              <a:buAutoNum type="arabicPeriod" startAt="4"/>
            </a:pPr>
            <a:r>
              <a:rPr lang="en" sz="2000">
                <a:solidFill>
                  <a:schemeClr val="dk1"/>
                </a:solidFill>
                <a:latin typeface="Lora"/>
                <a:ea typeface="Lora"/>
                <a:cs typeface="Lora"/>
                <a:sym typeface="Lora"/>
              </a:rPr>
              <a:t>Annotators inexperienced with AI benefit more from XAL</a:t>
            </a:r>
            <a:endParaRPr sz="2000">
              <a:solidFill>
                <a:schemeClr val="dk1"/>
              </a:solidFill>
              <a:latin typeface="Lora"/>
              <a:ea typeface="Lora"/>
              <a:cs typeface="Lora"/>
              <a:sym typeface="Lora"/>
            </a:endParaRPr>
          </a:p>
          <a:p>
            <a:pPr indent="-355600" lvl="0" marL="457200" rtl="0" algn="l">
              <a:spcBef>
                <a:spcPts val="0"/>
              </a:spcBef>
              <a:spcAft>
                <a:spcPts val="0"/>
              </a:spcAft>
              <a:buClr>
                <a:schemeClr val="dk1"/>
              </a:buClr>
              <a:buSzPts val="2000"/>
              <a:buFont typeface="Lora"/>
              <a:buAutoNum type="arabicPeriod" startAt="4"/>
            </a:pPr>
            <a:r>
              <a:rPr lang="en" sz="2000">
                <a:solidFill>
                  <a:schemeClr val="dk1"/>
                </a:solidFill>
                <a:latin typeface="Lora"/>
                <a:ea typeface="Lora"/>
                <a:cs typeface="Lora"/>
                <a:sym typeface="Lora"/>
              </a:rPr>
              <a:t>Annotators with lower need for cognition have a less positive experience with XAL</a:t>
            </a:r>
            <a:endParaRPr b="1" sz="2000">
              <a:solidFill>
                <a:schemeClr val="dk1"/>
              </a:solidFill>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animEffect filter="fade" transition="in">
                                      <p:cBhvr>
                                        <p:cTn dur="1000"/>
                                        <p:tgtEl>
                                          <p:spTgt spid="3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animEffect filter="fade" transition="in">
                                      <p:cBhvr>
                                        <p:cTn dur="1000"/>
                                        <p:tgtEl>
                                          <p:spTgt spid="3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2" st="2"/>
                                            </p:txEl>
                                          </p:spTgt>
                                        </p:tgtEl>
                                        <p:attrNameLst>
                                          <p:attrName>style.visibility</p:attrName>
                                        </p:attrNameLst>
                                      </p:cBhvr>
                                      <p:to>
                                        <p:strVal val="visible"/>
                                      </p:to>
                                    </p:set>
                                    <p:animEffect filter="fade" transition="in">
                                      <p:cBhvr>
                                        <p:cTn dur="1000"/>
                                        <p:tgtEl>
                                          <p:spTgt spid="3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3" st="3"/>
                                            </p:txEl>
                                          </p:spTgt>
                                        </p:tgtEl>
                                        <p:attrNameLst>
                                          <p:attrName>style.visibility</p:attrName>
                                        </p:attrNameLst>
                                      </p:cBhvr>
                                      <p:to>
                                        <p:strVal val="visible"/>
                                      </p:to>
                                    </p:set>
                                    <p:animEffect filter="fade" transition="in">
                                      <p:cBhvr>
                                        <p:cTn dur="1000"/>
                                        <p:tgtEl>
                                          <p:spTgt spid="36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50"/>
          <p:cNvPicPr preferRelativeResize="0"/>
          <p:nvPr/>
        </p:nvPicPr>
        <p:blipFill>
          <a:blip r:embed="rId3">
            <a:alphaModFix/>
          </a:blip>
          <a:stretch>
            <a:fillRect/>
          </a:stretch>
        </p:blipFill>
        <p:spPr>
          <a:xfrm>
            <a:off x="4642183" y="1291583"/>
            <a:ext cx="4466941" cy="2560320"/>
          </a:xfrm>
          <a:prstGeom prst="rect">
            <a:avLst/>
          </a:prstGeom>
          <a:noFill/>
          <a:ln>
            <a:noFill/>
          </a:ln>
        </p:spPr>
      </p:pic>
      <p:sp>
        <p:nvSpPr>
          <p:cNvPr id="367" name="Google Shape;367;p50"/>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Results: Annotation + Learning Outcomes</a:t>
            </a:r>
            <a:endParaRPr sz="2600"/>
          </a:p>
        </p:txBody>
      </p:sp>
      <p:sp>
        <p:nvSpPr>
          <p:cNvPr id="368" name="Google Shape;368;p50"/>
          <p:cNvSpPr/>
          <p:nvPr/>
        </p:nvSpPr>
        <p:spPr>
          <a:xfrm>
            <a:off x="0" y="4051500"/>
            <a:ext cx="9144000" cy="1092000"/>
          </a:xfrm>
          <a:prstGeom prst="rect">
            <a:avLst/>
          </a:prstGeom>
          <a:solidFill>
            <a:schemeClr val="accent3"/>
          </a:solidFill>
          <a:ln>
            <a:noFill/>
          </a:ln>
        </p:spPr>
        <p:txBody>
          <a:bodyPr anchorCtr="0" anchor="ctr" bIns="91425" lIns="182875" spcFirstLastPara="1" rIns="182875" wrap="square" tIns="91425">
            <a:noAutofit/>
          </a:bodyPr>
          <a:lstStyle/>
          <a:p>
            <a:pPr indent="0" lvl="0" marL="0" rtl="0" algn="ctr">
              <a:lnSpc>
                <a:spcPct val="115000"/>
              </a:lnSpc>
              <a:spcBef>
                <a:spcPts val="0"/>
              </a:spcBef>
              <a:spcAft>
                <a:spcPts val="0"/>
              </a:spcAft>
              <a:buNone/>
            </a:pPr>
            <a:r>
              <a:rPr b="1" lang="en">
                <a:latin typeface="Montserrat"/>
                <a:ea typeface="Montserrat"/>
                <a:cs typeface="Montserrat"/>
                <a:sym typeface="Montserrat"/>
              </a:rPr>
              <a:t>RQ3:</a:t>
            </a:r>
            <a:r>
              <a:rPr lang="en">
                <a:latin typeface="Montserrat Medium"/>
                <a:ea typeface="Montserrat Medium"/>
                <a:cs typeface="Montserrat Medium"/>
                <a:sym typeface="Montserrat Medium"/>
              </a:rPr>
              <a:t> Participants with less task knowledge had lower </a:t>
            </a:r>
            <a:r>
              <a:rPr lang="en">
                <a:latin typeface="Montserrat Medium"/>
                <a:ea typeface="Montserrat Medium"/>
                <a:cs typeface="Montserrat Medium"/>
                <a:sym typeface="Montserrat Medium"/>
              </a:rPr>
              <a:t>accuracies and higher blind trust in XAL condition.</a:t>
            </a:r>
            <a:endParaRPr>
              <a:latin typeface="Montserrat Medium"/>
              <a:ea typeface="Montserrat Medium"/>
              <a:cs typeface="Montserrat Medium"/>
              <a:sym typeface="Montserrat Medium"/>
            </a:endParaRPr>
          </a:p>
        </p:txBody>
      </p:sp>
      <p:pic>
        <p:nvPicPr>
          <p:cNvPr id="369" name="Google Shape;369;p50"/>
          <p:cNvPicPr preferRelativeResize="0"/>
          <p:nvPr/>
        </p:nvPicPr>
        <p:blipFill>
          <a:blip r:embed="rId4">
            <a:alphaModFix/>
          </a:blip>
          <a:stretch>
            <a:fillRect/>
          </a:stretch>
        </p:blipFill>
        <p:spPr>
          <a:xfrm>
            <a:off x="34825" y="1291586"/>
            <a:ext cx="4454957" cy="2560320"/>
          </a:xfrm>
          <a:prstGeom prst="rect">
            <a:avLst/>
          </a:prstGeom>
          <a:noFill/>
          <a:ln>
            <a:noFill/>
          </a:ln>
        </p:spPr>
      </p:pic>
      <p:grpSp>
        <p:nvGrpSpPr>
          <p:cNvPr id="370" name="Google Shape;370;p50"/>
          <p:cNvGrpSpPr/>
          <p:nvPr/>
        </p:nvGrpSpPr>
        <p:grpSpPr>
          <a:xfrm>
            <a:off x="4489775" y="1291575"/>
            <a:ext cx="1891325" cy="895800"/>
            <a:chOff x="7001600" y="1109150"/>
            <a:chExt cx="1891325" cy="895800"/>
          </a:xfrm>
        </p:grpSpPr>
        <p:sp>
          <p:nvSpPr>
            <p:cNvPr id="371" name="Google Shape;371;p50"/>
            <p:cNvSpPr txBox="1"/>
            <p:nvPr/>
          </p:nvSpPr>
          <p:spPr>
            <a:xfrm>
              <a:off x="7222525" y="1109150"/>
              <a:ext cx="1670400" cy="8958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a:solidFill>
                    <a:schemeClr val="dk1"/>
                  </a:solidFill>
                  <a:latin typeface="Lora"/>
                  <a:ea typeface="Lora"/>
                  <a:cs typeface="Lora"/>
                  <a:sym typeface="Lora"/>
                </a:rPr>
                <a:t>Determined by accuracy on training task</a:t>
              </a:r>
              <a:endParaRPr i="1">
                <a:solidFill>
                  <a:schemeClr val="dk1"/>
                </a:solidFill>
                <a:latin typeface="Lora"/>
                <a:ea typeface="Lora"/>
                <a:cs typeface="Lora"/>
                <a:sym typeface="Lora"/>
              </a:endParaRPr>
            </a:p>
          </p:txBody>
        </p:sp>
        <p:sp>
          <p:nvSpPr>
            <p:cNvPr id="372" name="Google Shape;372;p50"/>
            <p:cNvSpPr/>
            <p:nvPr/>
          </p:nvSpPr>
          <p:spPr>
            <a:xfrm>
              <a:off x="7001600" y="1198250"/>
              <a:ext cx="168300" cy="717600"/>
            </a:xfrm>
            <a:prstGeom prst="rightBrace">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50"/>
          <p:cNvSpPr/>
          <p:nvPr/>
        </p:nvSpPr>
        <p:spPr>
          <a:xfrm>
            <a:off x="3199825" y="1291575"/>
            <a:ext cx="845400" cy="2213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0"/>
          <p:cNvSpPr/>
          <p:nvPr/>
        </p:nvSpPr>
        <p:spPr>
          <a:xfrm>
            <a:off x="7795350" y="1291575"/>
            <a:ext cx="845400" cy="2213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0"/>
                                        </p:tgtEl>
                                      </p:cBhvr>
                                    </p:animEffect>
                                    <p:set>
                                      <p:cBhvr>
                                        <p:cTn dur="1" fill="hold">
                                          <p:stCondLst>
                                            <p:cond delay="500"/>
                                          </p:stCondLst>
                                        </p:cTn>
                                        <p:tgtEl>
                                          <p:spTgt spid="37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par>
                                <p:cTn fill="hold" nodeType="withEffect" presetClass="exit" presetID="10" presetSubtype="0">
                                  <p:stCondLst>
                                    <p:cond delay="0"/>
                                  </p:stCondLst>
                                  <p:childTnLst>
                                    <p:animEffect filter="fade" transition="out">
                                      <p:cBhvr>
                                        <p:cTn dur="500"/>
                                        <p:tgtEl>
                                          <p:spTgt spid="373"/>
                                        </p:tgtEl>
                                      </p:cBhvr>
                                    </p:animEffect>
                                    <p:set>
                                      <p:cBhvr>
                                        <p:cTn dur="1" fill="hold">
                                          <p:stCondLst>
                                            <p:cond delay="500"/>
                                          </p:stCondLst>
                                        </p:cTn>
                                        <p:tgtEl>
                                          <p:spTgt spid="37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500"/>
                                        <p:tgtEl>
                                          <p:spTgt spid="3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1"/>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Results: Annotation + Learning Outcomes</a:t>
            </a:r>
            <a:endParaRPr sz="2600"/>
          </a:p>
        </p:txBody>
      </p:sp>
      <p:sp>
        <p:nvSpPr>
          <p:cNvPr id="380" name="Google Shape;380;p51"/>
          <p:cNvSpPr/>
          <p:nvPr/>
        </p:nvSpPr>
        <p:spPr>
          <a:xfrm>
            <a:off x="0" y="4051500"/>
            <a:ext cx="9144000" cy="1092000"/>
          </a:xfrm>
          <a:prstGeom prst="rect">
            <a:avLst/>
          </a:prstGeom>
          <a:solidFill>
            <a:schemeClr val="accent3"/>
          </a:solidFill>
          <a:ln>
            <a:noFill/>
          </a:ln>
        </p:spPr>
        <p:txBody>
          <a:bodyPr anchorCtr="0" anchor="ctr" bIns="91425" lIns="182875" spcFirstLastPara="1" rIns="182875" wrap="square" tIns="91425">
            <a:noAutofit/>
          </a:bodyPr>
          <a:lstStyle/>
          <a:p>
            <a:pPr indent="0" lvl="0" marL="0" rtl="0" algn="ctr">
              <a:lnSpc>
                <a:spcPct val="115000"/>
              </a:lnSpc>
              <a:spcBef>
                <a:spcPts val="0"/>
              </a:spcBef>
              <a:spcAft>
                <a:spcPts val="0"/>
              </a:spcAft>
              <a:buNone/>
            </a:pPr>
            <a:r>
              <a:rPr b="1" lang="en">
                <a:solidFill>
                  <a:schemeClr val="dk1"/>
                </a:solidFill>
                <a:latin typeface="Montserrat"/>
                <a:ea typeface="Montserrat"/>
                <a:cs typeface="Montserrat"/>
                <a:sym typeface="Montserrat"/>
              </a:rPr>
              <a:t>RQ3:</a:t>
            </a:r>
            <a:r>
              <a:rPr lang="en">
                <a:solidFill>
                  <a:schemeClr val="dk1"/>
                </a:solidFill>
                <a:latin typeface="Montserrat Medium"/>
                <a:ea typeface="Montserrat Medium"/>
                <a:cs typeface="Montserrat Medium"/>
                <a:sym typeface="Montserrat Medium"/>
              </a:rPr>
              <a:t> Participants with less task knowledge had lower accuracies and higher blind trust in XAL condition.</a:t>
            </a:r>
            <a:endParaRPr b="1">
              <a:latin typeface="Montserrat"/>
              <a:ea typeface="Montserrat"/>
              <a:cs typeface="Montserrat"/>
              <a:sym typeface="Montserrat"/>
            </a:endParaRPr>
          </a:p>
        </p:txBody>
      </p:sp>
      <p:sp>
        <p:nvSpPr>
          <p:cNvPr id="381" name="Google Shape;381;p51"/>
          <p:cNvSpPr/>
          <p:nvPr/>
        </p:nvSpPr>
        <p:spPr>
          <a:xfrm>
            <a:off x="1625550" y="1407175"/>
            <a:ext cx="5822700" cy="1953000"/>
          </a:xfrm>
          <a:prstGeom prst="rect">
            <a:avLst/>
          </a:prstGeom>
          <a:solidFill>
            <a:schemeClr val="accent2"/>
          </a:solid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b="1" lang="en" sz="2200">
                <a:solidFill>
                  <a:schemeClr val="lt1"/>
                </a:solidFill>
                <a:latin typeface="Lora"/>
                <a:ea typeface="Lora"/>
                <a:cs typeface="Lora"/>
                <a:sym typeface="Lora"/>
              </a:rPr>
              <a:t>H4: </a:t>
            </a:r>
            <a:r>
              <a:rPr lang="en" sz="2200">
                <a:solidFill>
                  <a:schemeClr val="lt1"/>
                </a:solidFill>
                <a:latin typeface="Lora"/>
                <a:ea typeface="Lora"/>
                <a:cs typeface="Lora"/>
                <a:sym typeface="Lora"/>
              </a:rPr>
              <a:t>Annotators with lower task knowledge benefit more from XAL</a:t>
            </a:r>
            <a:endParaRPr sz="2200">
              <a:solidFill>
                <a:schemeClr val="lt1"/>
              </a:solidFill>
              <a:latin typeface="Lora"/>
              <a:ea typeface="Lora"/>
              <a:cs typeface="Lora"/>
              <a:sym typeface="Lora"/>
            </a:endParaRPr>
          </a:p>
        </p:txBody>
      </p:sp>
      <p:pic>
        <p:nvPicPr>
          <p:cNvPr id="382" name="Google Shape;382;p51"/>
          <p:cNvPicPr preferRelativeResize="0"/>
          <p:nvPr/>
        </p:nvPicPr>
        <p:blipFill>
          <a:blip r:embed="rId3">
            <a:alphaModFix/>
          </a:blip>
          <a:stretch>
            <a:fillRect/>
          </a:stretch>
        </p:blipFill>
        <p:spPr>
          <a:xfrm>
            <a:off x="4250550" y="1142925"/>
            <a:ext cx="572700" cy="572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2"/>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Results: Annotator Experience</a:t>
            </a:r>
            <a:endParaRPr sz="2600"/>
          </a:p>
        </p:txBody>
      </p:sp>
      <p:sp>
        <p:nvSpPr>
          <p:cNvPr id="388" name="Google Shape;388;p52"/>
          <p:cNvSpPr/>
          <p:nvPr/>
        </p:nvSpPr>
        <p:spPr>
          <a:xfrm>
            <a:off x="0" y="4051500"/>
            <a:ext cx="9144000" cy="1092000"/>
          </a:xfrm>
          <a:prstGeom prst="rect">
            <a:avLst/>
          </a:prstGeom>
          <a:solidFill>
            <a:schemeClr val="accent3"/>
          </a:solid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RQ3:</a:t>
            </a:r>
            <a:r>
              <a:rPr lang="en">
                <a:latin typeface="Montserrat Medium"/>
                <a:ea typeface="Montserrat Medium"/>
                <a:cs typeface="Montserrat Medium"/>
                <a:sym typeface="Montserrat Medium"/>
              </a:rPr>
              <a:t> Explanations helped calibrate trust for those without AI experience.</a:t>
            </a:r>
            <a:endParaRPr>
              <a:latin typeface="Montserrat Medium"/>
              <a:ea typeface="Montserrat Medium"/>
              <a:cs typeface="Montserrat Medium"/>
              <a:sym typeface="Montserrat Medium"/>
            </a:endParaRPr>
          </a:p>
        </p:txBody>
      </p:sp>
      <p:pic>
        <p:nvPicPr>
          <p:cNvPr id="389" name="Google Shape;389;p52"/>
          <p:cNvPicPr preferRelativeResize="0"/>
          <p:nvPr/>
        </p:nvPicPr>
        <p:blipFill>
          <a:blip r:embed="rId3">
            <a:alphaModFix/>
          </a:blip>
          <a:stretch>
            <a:fillRect/>
          </a:stretch>
        </p:blipFill>
        <p:spPr>
          <a:xfrm>
            <a:off x="253475" y="1264400"/>
            <a:ext cx="4318532" cy="2479425"/>
          </a:xfrm>
          <a:prstGeom prst="rect">
            <a:avLst/>
          </a:prstGeom>
          <a:noFill/>
          <a:ln>
            <a:noFill/>
          </a:ln>
        </p:spPr>
      </p:pic>
      <p:sp>
        <p:nvSpPr>
          <p:cNvPr id="390" name="Google Shape;390;p52"/>
          <p:cNvSpPr/>
          <p:nvPr/>
        </p:nvSpPr>
        <p:spPr>
          <a:xfrm>
            <a:off x="4906950" y="1527625"/>
            <a:ext cx="3902100" cy="1953000"/>
          </a:xfrm>
          <a:prstGeom prst="rect">
            <a:avLst/>
          </a:prstGeom>
          <a:solidFill>
            <a:schemeClr val="accent2"/>
          </a:solid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b="1" lang="en" sz="2200">
                <a:solidFill>
                  <a:schemeClr val="lt1"/>
                </a:solidFill>
                <a:latin typeface="Lora"/>
                <a:ea typeface="Lora"/>
                <a:cs typeface="Lora"/>
                <a:sym typeface="Lora"/>
              </a:rPr>
              <a:t>H5: </a:t>
            </a:r>
            <a:r>
              <a:rPr lang="en" sz="2000">
                <a:solidFill>
                  <a:schemeClr val="lt1"/>
                </a:solidFill>
                <a:latin typeface="Lora"/>
                <a:ea typeface="Lora"/>
                <a:cs typeface="Lora"/>
                <a:sym typeface="Lora"/>
              </a:rPr>
              <a:t>Annotators inexperienced with AI benefit more from XAL</a:t>
            </a:r>
            <a:endParaRPr sz="2200">
              <a:solidFill>
                <a:schemeClr val="lt1"/>
              </a:solidFill>
              <a:latin typeface="Lora"/>
              <a:ea typeface="Lora"/>
              <a:cs typeface="Lora"/>
              <a:sym typeface="Lora"/>
            </a:endParaRPr>
          </a:p>
        </p:txBody>
      </p:sp>
      <p:pic>
        <p:nvPicPr>
          <p:cNvPr id="391" name="Google Shape;391;p52"/>
          <p:cNvPicPr preferRelativeResize="0"/>
          <p:nvPr/>
        </p:nvPicPr>
        <p:blipFill rotWithShape="1">
          <a:blip r:embed="rId4">
            <a:alphaModFix/>
          </a:blip>
          <a:srcRect b="3069" l="0" r="0" t="3069"/>
          <a:stretch/>
        </p:blipFill>
        <p:spPr>
          <a:xfrm>
            <a:off x="6569969" y="1260803"/>
            <a:ext cx="576072" cy="567071"/>
          </a:xfrm>
          <a:prstGeom prst="rect">
            <a:avLst/>
          </a:prstGeom>
          <a:noFill/>
          <a:ln>
            <a:noFill/>
          </a:ln>
        </p:spPr>
      </p:pic>
      <p:sp>
        <p:nvSpPr>
          <p:cNvPr id="392" name="Google Shape;392;p52"/>
          <p:cNvSpPr/>
          <p:nvPr/>
        </p:nvSpPr>
        <p:spPr>
          <a:xfrm>
            <a:off x="1004025" y="1260800"/>
            <a:ext cx="845400" cy="2213400"/>
          </a:xfrm>
          <a:prstGeom prst="rect">
            <a:avLst/>
          </a:prstGeom>
          <a:noFill/>
          <a:ln cap="flat" cmpd="sng" w="1905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2"/>
          <p:cNvSpPr/>
          <p:nvPr/>
        </p:nvSpPr>
        <p:spPr>
          <a:xfrm>
            <a:off x="3383150" y="2556600"/>
            <a:ext cx="845400" cy="9177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5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3"/>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Results: Annotator Experience</a:t>
            </a:r>
            <a:endParaRPr sz="2600"/>
          </a:p>
        </p:txBody>
      </p:sp>
      <p:sp>
        <p:nvSpPr>
          <p:cNvPr id="399" name="Google Shape;399;p53"/>
          <p:cNvSpPr/>
          <p:nvPr/>
        </p:nvSpPr>
        <p:spPr>
          <a:xfrm>
            <a:off x="-100" y="4051500"/>
            <a:ext cx="9144000" cy="1092000"/>
          </a:xfrm>
          <a:prstGeom prst="rect">
            <a:avLst/>
          </a:prstGeom>
          <a:solidFill>
            <a:schemeClr val="accent3"/>
          </a:solidFill>
          <a:ln>
            <a:noFill/>
          </a:ln>
        </p:spPr>
        <p:txBody>
          <a:bodyPr anchorCtr="0" anchor="ctr" bIns="91425" lIns="182875" spcFirstLastPara="1" rIns="182875" wrap="square" tIns="91425">
            <a:noAutofit/>
          </a:bodyPr>
          <a:lstStyle/>
          <a:p>
            <a:pPr indent="0" lvl="0" marL="0" rtl="0" algn="ctr">
              <a:lnSpc>
                <a:spcPct val="115000"/>
              </a:lnSpc>
              <a:spcBef>
                <a:spcPts val="0"/>
              </a:spcBef>
              <a:spcAft>
                <a:spcPts val="0"/>
              </a:spcAft>
              <a:buNone/>
            </a:pPr>
            <a:r>
              <a:rPr b="1" lang="en">
                <a:latin typeface="Montserrat"/>
                <a:ea typeface="Montserrat"/>
                <a:cs typeface="Montserrat"/>
                <a:sym typeface="Montserrat"/>
              </a:rPr>
              <a:t>RQ3:</a:t>
            </a:r>
            <a:r>
              <a:rPr lang="en">
                <a:latin typeface="Montserrat Medium"/>
                <a:ea typeface="Montserrat Medium"/>
                <a:cs typeface="Montserrat Medium"/>
                <a:sym typeface="Montserrat Medium"/>
              </a:rPr>
              <a:t> Explanations have a significant negative effect on satisfaction for those with low need for cognition.</a:t>
            </a:r>
            <a:endParaRPr>
              <a:latin typeface="Montserrat Medium"/>
              <a:ea typeface="Montserrat Medium"/>
              <a:cs typeface="Montserrat Medium"/>
              <a:sym typeface="Montserrat Medium"/>
            </a:endParaRPr>
          </a:p>
        </p:txBody>
      </p:sp>
      <p:pic>
        <p:nvPicPr>
          <p:cNvPr id="400" name="Google Shape;400;p53"/>
          <p:cNvPicPr preferRelativeResize="0"/>
          <p:nvPr/>
        </p:nvPicPr>
        <p:blipFill>
          <a:blip r:embed="rId3">
            <a:alphaModFix/>
          </a:blip>
          <a:stretch>
            <a:fillRect/>
          </a:stretch>
        </p:blipFill>
        <p:spPr>
          <a:xfrm>
            <a:off x="91438" y="1242260"/>
            <a:ext cx="4389120" cy="2523745"/>
          </a:xfrm>
          <a:prstGeom prst="rect">
            <a:avLst/>
          </a:prstGeom>
          <a:noFill/>
          <a:ln>
            <a:noFill/>
          </a:ln>
        </p:spPr>
      </p:pic>
      <p:sp>
        <p:nvSpPr>
          <p:cNvPr id="401" name="Google Shape;401;p53"/>
          <p:cNvSpPr/>
          <p:nvPr/>
        </p:nvSpPr>
        <p:spPr>
          <a:xfrm>
            <a:off x="3221175" y="1327100"/>
            <a:ext cx="845400" cy="2213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 name="Google Shape;402;p53"/>
          <p:cNvGrpSpPr/>
          <p:nvPr/>
        </p:nvGrpSpPr>
        <p:grpSpPr>
          <a:xfrm>
            <a:off x="4906950" y="754400"/>
            <a:ext cx="3902100" cy="1553100"/>
            <a:chOff x="4906950" y="754400"/>
            <a:chExt cx="3902100" cy="1553100"/>
          </a:xfrm>
        </p:grpSpPr>
        <p:sp>
          <p:nvSpPr>
            <p:cNvPr id="403" name="Google Shape;403;p53"/>
            <p:cNvSpPr/>
            <p:nvPr/>
          </p:nvSpPr>
          <p:spPr>
            <a:xfrm>
              <a:off x="4906950" y="1091000"/>
              <a:ext cx="3902100" cy="1216500"/>
            </a:xfrm>
            <a:prstGeom prst="rect">
              <a:avLst/>
            </a:prstGeom>
            <a:solidFill>
              <a:schemeClr val="accent2"/>
            </a:solid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b="1" lang="en" sz="2200">
                  <a:solidFill>
                    <a:schemeClr val="lt1"/>
                  </a:solidFill>
                  <a:latin typeface="Lora"/>
                  <a:ea typeface="Lora"/>
                  <a:cs typeface="Lora"/>
                  <a:sym typeface="Lora"/>
                </a:rPr>
                <a:t>H2:</a:t>
              </a:r>
              <a:r>
                <a:rPr b="1" lang="en" sz="2200">
                  <a:solidFill>
                    <a:schemeClr val="lt1"/>
                  </a:solidFill>
                  <a:latin typeface="Lora"/>
                  <a:ea typeface="Lora"/>
                  <a:cs typeface="Lora"/>
                  <a:sym typeface="Lora"/>
                </a:rPr>
                <a:t> </a:t>
              </a:r>
              <a:r>
                <a:rPr lang="en" sz="2200">
                  <a:solidFill>
                    <a:schemeClr val="lt1"/>
                  </a:solidFill>
                  <a:latin typeface="Lora"/>
                  <a:ea typeface="Lora"/>
                  <a:cs typeface="Lora"/>
                  <a:sym typeface="Lora"/>
                </a:rPr>
                <a:t>Explanations improve annotator satisfaction</a:t>
              </a:r>
              <a:endParaRPr sz="2200">
                <a:solidFill>
                  <a:schemeClr val="lt1"/>
                </a:solidFill>
                <a:latin typeface="Lora"/>
                <a:ea typeface="Lora"/>
                <a:cs typeface="Lora"/>
                <a:sym typeface="Lora"/>
              </a:endParaRPr>
            </a:p>
          </p:txBody>
        </p:sp>
        <p:pic>
          <p:nvPicPr>
            <p:cNvPr id="404" name="Google Shape;404;p53"/>
            <p:cNvPicPr preferRelativeResize="0"/>
            <p:nvPr/>
          </p:nvPicPr>
          <p:blipFill>
            <a:blip r:embed="rId4">
              <a:alphaModFix/>
            </a:blip>
            <a:stretch>
              <a:fillRect/>
            </a:stretch>
          </p:blipFill>
          <p:spPr>
            <a:xfrm>
              <a:off x="6571675" y="754400"/>
              <a:ext cx="572700" cy="572700"/>
            </a:xfrm>
            <a:prstGeom prst="rect">
              <a:avLst/>
            </a:prstGeom>
            <a:noFill/>
            <a:ln>
              <a:noFill/>
            </a:ln>
          </p:spPr>
        </p:pic>
      </p:grpSp>
      <p:grpSp>
        <p:nvGrpSpPr>
          <p:cNvPr id="405" name="Google Shape;405;p53"/>
          <p:cNvGrpSpPr/>
          <p:nvPr/>
        </p:nvGrpSpPr>
        <p:grpSpPr>
          <a:xfrm>
            <a:off x="4906975" y="2144390"/>
            <a:ext cx="3902100" cy="1709673"/>
            <a:chOff x="4906975" y="2144390"/>
            <a:chExt cx="3902100" cy="1709673"/>
          </a:xfrm>
        </p:grpSpPr>
        <p:sp>
          <p:nvSpPr>
            <p:cNvPr id="406" name="Google Shape;406;p53"/>
            <p:cNvSpPr/>
            <p:nvPr/>
          </p:nvSpPr>
          <p:spPr>
            <a:xfrm>
              <a:off x="4906975" y="2518464"/>
              <a:ext cx="3902100" cy="1335600"/>
            </a:xfrm>
            <a:prstGeom prst="rect">
              <a:avLst/>
            </a:prstGeom>
            <a:solidFill>
              <a:schemeClr val="accent2"/>
            </a:solid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b="1" lang="en" sz="2200">
                  <a:solidFill>
                    <a:schemeClr val="lt1"/>
                  </a:solidFill>
                  <a:latin typeface="Lora"/>
                  <a:ea typeface="Lora"/>
                  <a:cs typeface="Lora"/>
                  <a:sym typeface="Lora"/>
                </a:rPr>
                <a:t>H6:</a:t>
              </a:r>
              <a:r>
                <a:rPr lang="en" sz="2200">
                  <a:solidFill>
                    <a:schemeClr val="lt1"/>
                  </a:solidFill>
                  <a:latin typeface="Lora"/>
                  <a:ea typeface="Lora"/>
                  <a:cs typeface="Lora"/>
                  <a:sym typeface="Lora"/>
                </a:rPr>
                <a:t> </a:t>
              </a:r>
              <a:r>
                <a:rPr lang="en" sz="2000">
                  <a:solidFill>
                    <a:schemeClr val="lt1"/>
                  </a:solidFill>
                  <a:latin typeface="Lora"/>
                  <a:ea typeface="Lora"/>
                  <a:cs typeface="Lora"/>
                  <a:sym typeface="Lora"/>
                </a:rPr>
                <a:t>Annotators with lower need for cognition have a less positive experience with XAL</a:t>
              </a:r>
              <a:endParaRPr sz="2200">
                <a:solidFill>
                  <a:schemeClr val="lt1"/>
                </a:solidFill>
                <a:latin typeface="Lora"/>
                <a:ea typeface="Lora"/>
                <a:cs typeface="Lora"/>
                <a:sym typeface="Lora"/>
              </a:endParaRPr>
            </a:p>
          </p:txBody>
        </p:sp>
        <p:pic>
          <p:nvPicPr>
            <p:cNvPr id="407" name="Google Shape;407;p53"/>
            <p:cNvPicPr preferRelativeResize="0"/>
            <p:nvPr/>
          </p:nvPicPr>
          <p:blipFill rotWithShape="1">
            <a:blip r:embed="rId5">
              <a:alphaModFix/>
            </a:blip>
            <a:srcRect b="3069" l="0" r="0" t="3069"/>
            <a:stretch/>
          </p:blipFill>
          <p:spPr>
            <a:xfrm>
              <a:off x="6569982" y="2144390"/>
              <a:ext cx="576072" cy="567071"/>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5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5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54"/>
          <p:cNvPicPr preferRelativeResize="0"/>
          <p:nvPr/>
        </p:nvPicPr>
        <p:blipFill>
          <a:blip r:embed="rId3">
            <a:alphaModFix/>
          </a:blip>
          <a:stretch>
            <a:fillRect/>
          </a:stretch>
        </p:blipFill>
        <p:spPr>
          <a:xfrm>
            <a:off x="91450" y="1114550"/>
            <a:ext cx="4608716" cy="2638499"/>
          </a:xfrm>
          <a:prstGeom prst="rect">
            <a:avLst/>
          </a:prstGeom>
          <a:noFill/>
          <a:ln>
            <a:noFill/>
          </a:ln>
        </p:spPr>
      </p:pic>
      <p:sp>
        <p:nvSpPr>
          <p:cNvPr id="413" name="Google Shape;413;p54"/>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Results: Annotator Experience</a:t>
            </a:r>
            <a:endParaRPr sz="2600"/>
          </a:p>
        </p:txBody>
      </p:sp>
      <p:sp>
        <p:nvSpPr>
          <p:cNvPr id="414" name="Google Shape;414;p54"/>
          <p:cNvSpPr/>
          <p:nvPr/>
        </p:nvSpPr>
        <p:spPr>
          <a:xfrm>
            <a:off x="0" y="4051500"/>
            <a:ext cx="9144000" cy="1092000"/>
          </a:xfrm>
          <a:prstGeom prst="rect">
            <a:avLst/>
          </a:prstGeom>
          <a:solidFill>
            <a:schemeClr val="accent3"/>
          </a:solid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RQ3:</a:t>
            </a:r>
            <a:r>
              <a:rPr lang="en">
                <a:latin typeface="Montserrat Medium"/>
                <a:ea typeface="Montserrat Medium"/>
                <a:cs typeface="Montserrat Medium"/>
                <a:sym typeface="Montserrat Medium"/>
              </a:rPr>
              <a:t> XAL induces significantly higher workload for those with AI experience.</a:t>
            </a:r>
            <a:endParaRPr>
              <a:latin typeface="Montserrat Medium"/>
              <a:ea typeface="Montserrat Medium"/>
              <a:cs typeface="Montserrat Medium"/>
              <a:sym typeface="Montserrat Medium"/>
            </a:endParaRPr>
          </a:p>
        </p:txBody>
      </p:sp>
      <p:sp>
        <p:nvSpPr>
          <p:cNvPr id="415" name="Google Shape;415;p54"/>
          <p:cNvSpPr/>
          <p:nvPr/>
        </p:nvSpPr>
        <p:spPr>
          <a:xfrm>
            <a:off x="3221175" y="1327100"/>
            <a:ext cx="845400" cy="2213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54"/>
          <p:cNvGrpSpPr/>
          <p:nvPr/>
        </p:nvGrpSpPr>
        <p:grpSpPr>
          <a:xfrm>
            <a:off x="4906950" y="1260803"/>
            <a:ext cx="3902100" cy="2219822"/>
            <a:chOff x="4906950" y="1260803"/>
            <a:chExt cx="3902100" cy="2219822"/>
          </a:xfrm>
        </p:grpSpPr>
        <p:sp>
          <p:nvSpPr>
            <p:cNvPr id="417" name="Google Shape;417;p54"/>
            <p:cNvSpPr/>
            <p:nvPr/>
          </p:nvSpPr>
          <p:spPr>
            <a:xfrm>
              <a:off x="4906950" y="1527625"/>
              <a:ext cx="3902100" cy="1953000"/>
            </a:xfrm>
            <a:prstGeom prst="rect">
              <a:avLst/>
            </a:prstGeom>
            <a:solidFill>
              <a:schemeClr val="accent2"/>
            </a:solid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b="1" lang="en" sz="2200">
                  <a:solidFill>
                    <a:schemeClr val="lt1"/>
                  </a:solidFill>
                  <a:latin typeface="Lora"/>
                  <a:ea typeface="Lora"/>
                  <a:cs typeface="Lora"/>
                  <a:sym typeface="Lora"/>
                </a:rPr>
                <a:t>H3: </a:t>
              </a:r>
              <a:r>
                <a:rPr lang="en" sz="2200">
                  <a:solidFill>
                    <a:schemeClr val="lt1"/>
                  </a:solidFill>
                  <a:latin typeface="Lora"/>
                  <a:ea typeface="Lora"/>
                  <a:cs typeface="Lora"/>
                  <a:sym typeface="Lora"/>
                </a:rPr>
                <a:t>Explanations increase perceived cognitive workload</a:t>
              </a:r>
              <a:endParaRPr sz="2200">
                <a:solidFill>
                  <a:schemeClr val="lt1"/>
                </a:solidFill>
                <a:latin typeface="Lora"/>
                <a:ea typeface="Lora"/>
                <a:cs typeface="Lora"/>
                <a:sym typeface="Lora"/>
              </a:endParaRPr>
            </a:p>
          </p:txBody>
        </p:sp>
        <p:pic>
          <p:nvPicPr>
            <p:cNvPr id="418" name="Google Shape;418;p54"/>
            <p:cNvPicPr preferRelativeResize="0"/>
            <p:nvPr/>
          </p:nvPicPr>
          <p:blipFill rotWithShape="1">
            <a:blip r:embed="rId4">
              <a:alphaModFix/>
            </a:blip>
            <a:srcRect b="3069" l="0" r="0" t="3069"/>
            <a:stretch/>
          </p:blipFill>
          <p:spPr>
            <a:xfrm>
              <a:off x="6569969" y="1260803"/>
              <a:ext cx="576072" cy="567071"/>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5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5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500"/>
                                        <p:tgtEl>
                                          <p:spTgt spid="4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5"/>
          <p:cNvSpPr txBox="1"/>
          <p:nvPr>
            <p:ph idx="1" type="body"/>
          </p:nvPr>
        </p:nvSpPr>
        <p:spPr>
          <a:xfrm>
            <a:off x="713250" y="1877150"/>
            <a:ext cx="7717500" cy="1279800"/>
          </a:xfrm>
          <a:prstGeom prst="rect">
            <a:avLst/>
          </a:prstGeom>
          <a:solidFill>
            <a:schemeClr val="accent6"/>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Lora"/>
                <a:ea typeface="Lora"/>
                <a:cs typeface="Lora"/>
                <a:sym typeface="Lora"/>
              </a:rPr>
              <a:t>Research Question 4</a:t>
            </a:r>
            <a:endParaRPr b="1" sz="2000">
              <a:solidFill>
                <a:schemeClr val="dk1"/>
              </a:solidFill>
              <a:latin typeface="Lora"/>
              <a:ea typeface="Lora"/>
              <a:cs typeface="Lora"/>
              <a:sym typeface="Lora"/>
            </a:endParaRPr>
          </a:p>
          <a:p>
            <a:pPr indent="0" lvl="0" marL="0" rtl="0" algn="ctr">
              <a:spcBef>
                <a:spcPts val="1000"/>
              </a:spcBef>
              <a:spcAft>
                <a:spcPts val="1000"/>
              </a:spcAft>
              <a:buNone/>
            </a:pPr>
            <a:r>
              <a:rPr lang="en" sz="2000">
                <a:solidFill>
                  <a:schemeClr val="dk1"/>
                </a:solidFill>
                <a:latin typeface="Lora"/>
                <a:ea typeface="Lora"/>
                <a:cs typeface="Lora"/>
                <a:sym typeface="Lora"/>
              </a:rPr>
              <a:t>What kind of feedback do annotators naturally want to provide upon seeing local explanations?</a:t>
            </a:r>
            <a:endParaRPr sz="2000">
              <a:solidFill>
                <a:schemeClr val="dk1"/>
              </a:solidFill>
              <a:latin typeface="Lora"/>
              <a:ea typeface="Lora"/>
              <a:cs typeface="Lora"/>
              <a:sym typeface="Lor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6"/>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Results: Feedback for Explanation</a:t>
            </a:r>
            <a:endParaRPr sz="2600"/>
          </a:p>
        </p:txBody>
      </p:sp>
      <p:sp>
        <p:nvSpPr>
          <p:cNvPr id="429" name="Google Shape;429;p56"/>
          <p:cNvSpPr/>
          <p:nvPr/>
        </p:nvSpPr>
        <p:spPr>
          <a:xfrm>
            <a:off x="0" y="4051500"/>
            <a:ext cx="9144000" cy="1092000"/>
          </a:xfrm>
          <a:prstGeom prst="rect">
            <a:avLst/>
          </a:prstGeom>
          <a:solidFill>
            <a:schemeClr val="accent6"/>
          </a:solidFill>
          <a:ln>
            <a:noFill/>
          </a:ln>
        </p:spPr>
        <p:txBody>
          <a:bodyPr anchorCtr="0" anchor="ctr" bIns="91425" lIns="182875" spcFirstLastPara="1" rIns="182875" wrap="square" tIns="91425">
            <a:noAutofit/>
          </a:bodyPr>
          <a:lstStyle/>
          <a:p>
            <a:pPr indent="0" lvl="0" marL="0" rtl="0" algn="ctr">
              <a:lnSpc>
                <a:spcPct val="115000"/>
              </a:lnSpc>
              <a:spcBef>
                <a:spcPts val="0"/>
              </a:spcBef>
              <a:spcAft>
                <a:spcPts val="0"/>
              </a:spcAft>
              <a:buNone/>
            </a:pPr>
            <a:r>
              <a:rPr b="1" lang="en">
                <a:latin typeface="Montserrat"/>
                <a:ea typeface="Montserrat"/>
                <a:cs typeface="Montserrat"/>
                <a:sym typeface="Montserrat"/>
              </a:rPr>
              <a:t>RQ4:</a:t>
            </a:r>
            <a:r>
              <a:rPr lang="en">
                <a:latin typeface="Montserrat Medium"/>
                <a:ea typeface="Montserrat Medium"/>
                <a:cs typeface="Montserrat Medium"/>
                <a:sym typeface="Montserrat Medium"/>
              </a:rPr>
              <a:t> Explanation ratings are </a:t>
            </a:r>
            <a:r>
              <a:rPr lang="en">
                <a:latin typeface="Montserrat Medium"/>
                <a:ea typeface="Montserrat Medium"/>
                <a:cs typeface="Montserrat Medium"/>
                <a:sym typeface="Montserrat Medium"/>
              </a:rPr>
              <a:t>higher</a:t>
            </a:r>
            <a:r>
              <a:rPr lang="en">
                <a:latin typeface="Montserrat Medium"/>
                <a:ea typeface="Montserrat Medium"/>
                <a:cs typeface="Montserrat Medium"/>
                <a:sym typeface="Montserrat Medium"/>
              </a:rPr>
              <a:t> when model is correct and when annotators wrongly disagree with the model in later stage tasks.</a:t>
            </a:r>
            <a:endParaRPr>
              <a:latin typeface="Montserrat Medium"/>
              <a:ea typeface="Montserrat Medium"/>
              <a:cs typeface="Montserrat Medium"/>
              <a:sym typeface="Montserrat Medium"/>
            </a:endParaRPr>
          </a:p>
        </p:txBody>
      </p:sp>
      <p:pic>
        <p:nvPicPr>
          <p:cNvPr id="430" name="Google Shape;430;p56"/>
          <p:cNvPicPr preferRelativeResize="0"/>
          <p:nvPr/>
        </p:nvPicPr>
        <p:blipFill>
          <a:blip r:embed="rId3">
            <a:alphaModFix/>
          </a:blip>
          <a:stretch>
            <a:fillRect/>
          </a:stretch>
        </p:blipFill>
        <p:spPr>
          <a:xfrm>
            <a:off x="152400" y="1109148"/>
            <a:ext cx="2850723" cy="2789952"/>
          </a:xfrm>
          <a:prstGeom prst="rect">
            <a:avLst/>
          </a:prstGeom>
          <a:noFill/>
          <a:ln>
            <a:noFill/>
          </a:ln>
        </p:spPr>
      </p:pic>
      <p:pic>
        <p:nvPicPr>
          <p:cNvPr id="431" name="Google Shape;431;p56"/>
          <p:cNvPicPr preferRelativeResize="0"/>
          <p:nvPr/>
        </p:nvPicPr>
        <p:blipFill>
          <a:blip r:embed="rId4">
            <a:alphaModFix/>
          </a:blip>
          <a:stretch>
            <a:fillRect/>
          </a:stretch>
        </p:blipFill>
        <p:spPr>
          <a:xfrm>
            <a:off x="6176048" y="1109148"/>
            <a:ext cx="2850723" cy="2789952"/>
          </a:xfrm>
          <a:prstGeom prst="rect">
            <a:avLst/>
          </a:prstGeom>
          <a:noFill/>
          <a:ln>
            <a:noFill/>
          </a:ln>
        </p:spPr>
      </p:pic>
      <p:sp>
        <p:nvSpPr>
          <p:cNvPr id="432" name="Google Shape;432;p56"/>
          <p:cNvSpPr txBox="1"/>
          <p:nvPr/>
        </p:nvSpPr>
        <p:spPr>
          <a:xfrm>
            <a:off x="3089575" y="2015750"/>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a:solidFill>
                  <a:schemeClr val="dk1"/>
                </a:solidFill>
                <a:latin typeface="Lora"/>
                <a:ea typeface="Lora"/>
                <a:cs typeface="Lora"/>
                <a:sym typeface="Lora"/>
              </a:rPr>
              <a:t>Explainable (XAL) condition</a:t>
            </a:r>
            <a:endParaRPr/>
          </a:p>
        </p:txBody>
      </p:sp>
      <p:sp>
        <p:nvSpPr>
          <p:cNvPr id="433" name="Google Shape;433;p56"/>
          <p:cNvSpPr/>
          <p:nvPr/>
        </p:nvSpPr>
        <p:spPr>
          <a:xfrm>
            <a:off x="7899450" y="1109150"/>
            <a:ext cx="845400" cy="2213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500"/>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Prediction Task</a:t>
            </a:r>
            <a:endParaRPr sz="2600"/>
          </a:p>
        </p:txBody>
      </p:sp>
      <p:sp>
        <p:nvSpPr>
          <p:cNvPr id="195" name="Google Shape;195;p30"/>
          <p:cNvSpPr txBox="1"/>
          <p:nvPr>
            <p:ph idx="1" type="body"/>
          </p:nvPr>
        </p:nvSpPr>
        <p:spPr>
          <a:xfrm>
            <a:off x="297625" y="1536875"/>
            <a:ext cx="2819700" cy="2761800"/>
          </a:xfrm>
          <a:prstGeom prst="rect">
            <a:avLst/>
          </a:prstGeom>
          <a:solidFill>
            <a:schemeClr val="accent5"/>
          </a:solidFill>
        </p:spPr>
        <p:txBody>
          <a:bodyPr anchorCtr="0" anchor="ctr" bIns="91425" lIns="91425" spcFirstLastPara="1" rIns="91425" wrap="square" tIns="91425">
            <a:noAutofit/>
          </a:bodyPr>
          <a:lstStyle/>
          <a:p>
            <a:pPr indent="-330200" lvl="0" marL="457200" rtl="0" algn="l">
              <a:spcBef>
                <a:spcPts val="0"/>
              </a:spcBef>
              <a:spcAft>
                <a:spcPts val="0"/>
              </a:spcAft>
              <a:buClr>
                <a:schemeClr val="dk1"/>
              </a:buClr>
              <a:buSzPts val="1600"/>
              <a:buFont typeface="Lora"/>
              <a:buChar char="●"/>
            </a:pPr>
            <a:r>
              <a:rPr lang="en" sz="1400">
                <a:solidFill>
                  <a:schemeClr val="dk1"/>
                </a:solidFill>
                <a:latin typeface="Lora"/>
                <a:ea typeface="Lora"/>
                <a:cs typeface="Lora"/>
                <a:sym typeface="Lora"/>
              </a:rPr>
              <a:t>Dataset: Adult Income</a:t>
            </a:r>
            <a:endParaRPr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Binary prediction: whether the annual income of an individual is &gt; or &lt; $80k</a:t>
            </a:r>
            <a:endParaRPr sz="1400">
              <a:solidFill>
                <a:schemeClr val="dk1"/>
              </a:solidFill>
              <a:latin typeface="Lora"/>
              <a:ea typeface="Lora"/>
              <a:cs typeface="Lora"/>
              <a:sym typeface="Lora"/>
            </a:endParaRPr>
          </a:p>
          <a:p>
            <a:pPr indent="-317500" lvl="0" marL="457200" rtl="0" algn="l">
              <a:spcBef>
                <a:spcPts val="1000"/>
              </a:spcBef>
              <a:spcAft>
                <a:spcPts val="1000"/>
              </a:spcAft>
              <a:buClr>
                <a:schemeClr val="dk1"/>
              </a:buClr>
              <a:buSzPts val="1400"/>
              <a:buFont typeface="Lora"/>
              <a:buChar char="●"/>
            </a:pPr>
            <a:r>
              <a:rPr lang="en" sz="1400">
                <a:solidFill>
                  <a:schemeClr val="dk1"/>
                </a:solidFill>
                <a:latin typeface="Lora"/>
                <a:ea typeface="Lora"/>
                <a:cs typeface="Lora"/>
                <a:sym typeface="Lora"/>
              </a:rPr>
              <a:t>Linear model: logistic regression with L2 regularization</a:t>
            </a:r>
            <a:endParaRPr sz="1400">
              <a:solidFill>
                <a:schemeClr val="dk1"/>
              </a:solidFill>
              <a:latin typeface="Lora"/>
              <a:ea typeface="Lora"/>
              <a:cs typeface="Lora"/>
              <a:sym typeface="Lora"/>
            </a:endParaRPr>
          </a:p>
        </p:txBody>
      </p:sp>
      <p:pic>
        <p:nvPicPr>
          <p:cNvPr id="196" name="Google Shape;196;p30"/>
          <p:cNvPicPr preferRelativeResize="0"/>
          <p:nvPr/>
        </p:nvPicPr>
        <p:blipFill>
          <a:blip r:embed="rId3">
            <a:alphaModFix/>
          </a:blip>
          <a:stretch>
            <a:fillRect/>
          </a:stretch>
        </p:blipFill>
        <p:spPr>
          <a:xfrm>
            <a:off x="3411150" y="1042426"/>
            <a:ext cx="5557174" cy="3421300"/>
          </a:xfrm>
          <a:prstGeom prst="rect">
            <a:avLst/>
          </a:prstGeom>
          <a:noFill/>
          <a:ln>
            <a:noFill/>
          </a:ln>
        </p:spPr>
      </p:pic>
      <p:sp>
        <p:nvSpPr>
          <p:cNvPr id="197" name="Google Shape;197;p30"/>
          <p:cNvSpPr txBox="1"/>
          <p:nvPr>
            <p:ph idx="1" type="body"/>
          </p:nvPr>
        </p:nvSpPr>
        <p:spPr>
          <a:xfrm>
            <a:off x="5064350" y="4537300"/>
            <a:ext cx="3088500" cy="387600"/>
          </a:xfrm>
          <a:prstGeom prst="rect">
            <a:avLst/>
          </a:prstGeom>
          <a:solidFill>
            <a:schemeClr val="lt2"/>
          </a:solidFill>
        </p:spPr>
        <p:txBody>
          <a:bodyPr anchorCtr="0" anchor="t" bIns="91425" lIns="91425" spcFirstLastPara="1" rIns="91425" wrap="square" tIns="91425">
            <a:noAutofit/>
          </a:bodyPr>
          <a:lstStyle/>
          <a:p>
            <a:pPr indent="0" lvl="0" marL="0" rtl="0" algn="ctr">
              <a:spcBef>
                <a:spcPts val="0"/>
              </a:spcBef>
              <a:spcAft>
                <a:spcPts val="1000"/>
              </a:spcAft>
              <a:buNone/>
            </a:pPr>
            <a:r>
              <a:rPr lang="en" sz="1400">
                <a:solidFill>
                  <a:schemeClr val="dk1"/>
                </a:solidFill>
                <a:latin typeface="Lora"/>
                <a:ea typeface="Lora"/>
                <a:cs typeface="Lora"/>
                <a:sym typeface="Lora"/>
              </a:rPr>
              <a:t>Customer profile</a:t>
            </a:r>
            <a:endParaRPr sz="1400">
              <a:solidFill>
                <a:schemeClr val="dk1"/>
              </a:solidFill>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10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animEffect filter="fade" transition="in">
                                      <p:cBhvr>
                                        <p:cTn dur="1000"/>
                                        <p:tgtEl>
                                          <p:spTgt spid="1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animEffect filter="fade" transition="in">
                                      <p:cBhvr>
                                        <p:cTn dur="1000"/>
                                        <p:tgtEl>
                                          <p:spTgt spid="19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7"/>
          <p:cNvSpPr txBox="1"/>
          <p:nvPr>
            <p:ph idx="1" type="body"/>
          </p:nvPr>
        </p:nvSpPr>
        <p:spPr>
          <a:xfrm>
            <a:off x="713225" y="1152475"/>
            <a:ext cx="771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latin typeface="Lora"/>
                <a:ea typeface="Lora"/>
                <a:cs typeface="Lora"/>
                <a:sym typeface="Lora"/>
              </a:rPr>
              <a:t>Open Form Feedback</a:t>
            </a:r>
            <a:endParaRPr b="1"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Tuning weights (</a:t>
            </a:r>
            <a:r>
              <a:rPr lang="en" sz="1400">
                <a:latin typeface="Lora"/>
                <a:ea typeface="Lora"/>
                <a:cs typeface="Lora"/>
                <a:sym typeface="Lora"/>
              </a:rPr>
              <a:t>N = 81</a:t>
            </a:r>
            <a:r>
              <a:rPr lang="en" sz="1400">
                <a:solidFill>
                  <a:schemeClr val="dk1"/>
                </a:solidFill>
                <a:latin typeface="Lora"/>
                <a:ea typeface="Lora"/>
                <a:cs typeface="Lora"/>
                <a:sym typeface="Lora"/>
              </a:rPr>
              <a:t>)</a:t>
            </a:r>
            <a:endParaRPr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Removing, changing direction of, or adding features (</a:t>
            </a:r>
            <a:r>
              <a:rPr lang="en" sz="1400">
                <a:latin typeface="Lora"/>
                <a:ea typeface="Lora"/>
                <a:cs typeface="Lora"/>
                <a:sym typeface="Lora"/>
              </a:rPr>
              <a:t>N = 28</a:t>
            </a:r>
            <a:r>
              <a:rPr lang="en" sz="1400">
                <a:solidFill>
                  <a:schemeClr val="dk1"/>
                </a:solidFill>
                <a:latin typeface="Lora"/>
                <a:ea typeface="Lora"/>
                <a:cs typeface="Lora"/>
                <a:sym typeface="Lora"/>
              </a:rPr>
              <a:t>)</a:t>
            </a:r>
            <a:endParaRPr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Ranking or comparing multiple feature weights (</a:t>
            </a:r>
            <a:r>
              <a:rPr lang="en" sz="1400">
                <a:latin typeface="Lora"/>
                <a:ea typeface="Lora"/>
                <a:cs typeface="Lora"/>
                <a:sym typeface="Lora"/>
              </a:rPr>
              <a:t>N = 12</a:t>
            </a:r>
            <a:r>
              <a:rPr lang="en" sz="1400">
                <a:solidFill>
                  <a:schemeClr val="dk1"/>
                </a:solidFill>
                <a:latin typeface="Lora"/>
                <a:ea typeface="Lora"/>
                <a:cs typeface="Lora"/>
                <a:sym typeface="Lora"/>
              </a:rPr>
              <a:t>)</a:t>
            </a:r>
            <a:endParaRPr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Reasoning about combination and relations of features (</a:t>
            </a:r>
            <a:r>
              <a:rPr lang="en" sz="1400">
                <a:latin typeface="Lora"/>
                <a:ea typeface="Lora"/>
                <a:cs typeface="Lora"/>
                <a:sym typeface="Lora"/>
              </a:rPr>
              <a:t>N = 10</a:t>
            </a:r>
            <a:r>
              <a:rPr lang="en" sz="1400">
                <a:solidFill>
                  <a:schemeClr val="dk1"/>
                </a:solidFill>
                <a:latin typeface="Lora"/>
                <a:ea typeface="Lora"/>
                <a:cs typeface="Lora"/>
                <a:sym typeface="Lora"/>
              </a:rPr>
              <a:t>)</a:t>
            </a:r>
            <a:endParaRPr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Logic to make decisions based on feature importance (</a:t>
            </a:r>
            <a:r>
              <a:rPr lang="en" sz="1400">
                <a:latin typeface="Lora"/>
                <a:ea typeface="Lora"/>
                <a:cs typeface="Lora"/>
                <a:sym typeface="Lora"/>
              </a:rPr>
              <a:t>N = 6</a:t>
            </a:r>
            <a:r>
              <a:rPr lang="en" sz="1400">
                <a:solidFill>
                  <a:schemeClr val="dk1"/>
                </a:solidFill>
                <a:latin typeface="Lora"/>
                <a:ea typeface="Lora"/>
                <a:cs typeface="Lora"/>
                <a:sym typeface="Lora"/>
              </a:rPr>
              <a:t>)</a:t>
            </a:r>
            <a:endParaRPr sz="1400">
              <a:solidFill>
                <a:schemeClr val="dk1"/>
              </a:solidFill>
              <a:latin typeface="Lora"/>
              <a:ea typeface="Lora"/>
              <a:cs typeface="Lora"/>
              <a:sym typeface="Lora"/>
            </a:endParaRPr>
          </a:p>
          <a:p>
            <a:pPr indent="-317500" lvl="0" marL="457200" rtl="0" algn="l">
              <a:spcBef>
                <a:spcPts val="1000"/>
              </a:spcBef>
              <a:spcAft>
                <a:spcPts val="1000"/>
              </a:spcAft>
              <a:buClr>
                <a:schemeClr val="dk1"/>
              </a:buClr>
              <a:buSzPts val="1400"/>
              <a:buFont typeface="Lora"/>
              <a:buChar char="●"/>
            </a:pPr>
            <a:r>
              <a:rPr lang="en" sz="1400">
                <a:solidFill>
                  <a:schemeClr val="dk1"/>
                </a:solidFill>
                <a:latin typeface="Lora"/>
                <a:ea typeface="Lora"/>
                <a:cs typeface="Lora"/>
                <a:sym typeface="Lora"/>
              </a:rPr>
              <a:t>Changes of explanation (</a:t>
            </a:r>
            <a:r>
              <a:rPr lang="en" sz="1400">
                <a:latin typeface="Lora"/>
                <a:ea typeface="Lora"/>
                <a:cs typeface="Lora"/>
                <a:sym typeface="Lora"/>
              </a:rPr>
              <a:t>N = 5</a:t>
            </a:r>
            <a:r>
              <a:rPr lang="en" sz="1400">
                <a:solidFill>
                  <a:schemeClr val="dk1"/>
                </a:solidFill>
                <a:latin typeface="Lora"/>
                <a:ea typeface="Lora"/>
                <a:cs typeface="Lora"/>
                <a:sym typeface="Lora"/>
              </a:rPr>
              <a:t>)</a:t>
            </a:r>
            <a:endParaRPr sz="1400">
              <a:solidFill>
                <a:schemeClr val="dk1"/>
              </a:solidFill>
              <a:latin typeface="Lora"/>
              <a:ea typeface="Lora"/>
              <a:cs typeface="Lora"/>
              <a:sym typeface="Lora"/>
            </a:endParaRPr>
          </a:p>
        </p:txBody>
      </p:sp>
      <p:sp>
        <p:nvSpPr>
          <p:cNvPr id="439" name="Google Shape;439;p57"/>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t>Results: Feedback for Explanation</a:t>
            </a:r>
            <a:endParaRPr sz="2600"/>
          </a:p>
          <a:p>
            <a:pPr indent="0" lvl="0" marL="0" rtl="0" algn="l">
              <a:spcBef>
                <a:spcPts val="0"/>
              </a:spcBef>
              <a:spcAft>
                <a:spcPts val="0"/>
              </a:spcAft>
              <a:buNone/>
            </a:pPr>
            <a:r>
              <a:t/>
            </a:r>
            <a:endParaRPr sz="2600"/>
          </a:p>
        </p:txBody>
      </p:sp>
      <p:pic>
        <p:nvPicPr>
          <p:cNvPr id="440" name="Google Shape;440;p57"/>
          <p:cNvPicPr preferRelativeResize="0"/>
          <p:nvPr/>
        </p:nvPicPr>
        <p:blipFill rotWithShape="1">
          <a:blip r:embed="rId3">
            <a:alphaModFix/>
          </a:blip>
          <a:srcRect b="45574" l="0" r="0" t="8137"/>
          <a:stretch/>
        </p:blipFill>
        <p:spPr>
          <a:xfrm>
            <a:off x="4276900" y="3413525"/>
            <a:ext cx="4291724" cy="14048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0" st="0"/>
                                            </p:txEl>
                                          </p:spTgt>
                                        </p:tgtEl>
                                        <p:attrNameLst>
                                          <p:attrName>style.visibility</p:attrName>
                                        </p:attrNameLst>
                                      </p:cBhvr>
                                      <p:to>
                                        <p:strVal val="visible"/>
                                      </p:to>
                                    </p:set>
                                    <p:animEffect filter="fade" transition="in">
                                      <p:cBhvr>
                                        <p:cTn dur="500"/>
                                        <p:tgtEl>
                                          <p:spTgt spid="4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1" st="1"/>
                                            </p:txEl>
                                          </p:spTgt>
                                        </p:tgtEl>
                                        <p:attrNameLst>
                                          <p:attrName>style.visibility</p:attrName>
                                        </p:attrNameLst>
                                      </p:cBhvr>
                                      <p:to>
                                        <p:strVal val="visible"/>
                                      </p:to>
                                    </p:set>
                                    <p:animEffect filter="fade" transition="in">
                                      <p:cBhvr>
                                        <p:cTn dur="500"/>
                                        <p:tgtEl>
                                          <p:spTgt spid="4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2" st="2"/>
                                            </p:txEl>
                                          </p:spTgt>
                                        </p:tgtEl>
                                        <p:attrNameLst>
                                          <p:attrName>style.visibility</p:attrName>
                                        </p:attrNameLst>
                                      </p:cBhvr>
                                      <p:to>
                                        <p:strVal val="visible"/>
                                      </p:to>
                                    </p:set>
                                    <p:animEffect filter="fade" transition="in">
                                      <p:cBhvr>
                                        <p:cTn dur="500"/>
                                        <p:tgtEl>
                                          <p:spTgt spid="4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3" st="3"/>
                                            </p:txEl>
                                          </p:spTgt>
                                        </p:tgtEl>
                                        <p:attrNameLst>
                                          <p:attrName>style.visibility</p:attrName>
                                        </p:attrNameLst>
                                      </p:cBhvr>
                                      <p:to>
                                        <p:strVal val="visible"/>
                                      </p:to>
                                    </p:set>
                                    <p:animEffect filter="fade" transition="in">
                                      <p:cBhvr>
                                        <p:cTn dur="500"/>
                                        <p:tgtEl>
                                          <p:spTgt spid="4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4" st="4"/>
                                            </p:txEl>
                                          </p:spTgt>
                                        </p:tgtEl>
                                        <p:attrNameLst>
                                          <p:attrName>style.visibility</p:attrName>
                                        </p:attrNameLst>
                                      </p:cBhvr>
                                      <p:to>
                                        <p:strVal val="visible"/>
                                      </p:to>
                                    </p:set>
                                    <p:animEffect filter="fade" transition="in">
                                      <p:cBhvr>
                                        <p:cTn dur="500"/>
                                        <p:tgtEl>
                                          <p:spTgt spid="4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5" st="5"/>
                                            </p:txEl>
                                          </p:spTgt>
                                        </p:tgtEl>
                                        <p:attrNameLst>
                                          <p:attrName>style.visibility</p:attrName>
                                        </p:attrNameLst>
                                      </p:cBhvr>
                                      <p:to>
                                        <p:strVal val="visible"/>
                                      </p:to>
                                    </p:set>
                                    <p:animEffect filter="fade" transition="in">
                                      <p:cBhvr>
                                        <p:cTn dur="500"/>
                                        <p:tgtEl>
                                          <p:spTgt spid="4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xEl>
                                              <p:pRg end="6" st="6"/>
                                            </p:txEl>
                                          </p:spTgt>
                                        </p:tgtEl>
                                        <p:attrNameLst>
                                          <p:attrName>style.visibility</p:attrName>
                                        </p:attrNameLst>
                                      </p:cBhvr>
                                      <p:to>
                                        <p:strVal val="visible"/>
                                      </p:to>
                                    </p:set>
                                    <p:animEffect filter="fade" transition="in">
                                      <p:cBhvr>
                                        <p:cTn dur="500"/>
                                        <p:tgtEl>
                                          <p:spTgt spid="43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8"/>
          <p:cNvSpPr txBox="1"/>
          <p:nvPr>
            <p:ph idx="1" type="body"/>
          </p:nvPr>
        </p:nvSpPr>
        <p:spPr>
          <a:xfrm>
            <a:off x="713225" y="1152475"/>
            <a:ext cx="77175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Lora"/>
              <a:buChar char="●"/>
            </a:pPr>
            <a:r>
              <a:rPr lang="en" sz="1400">
                <a:solidFill>
                  <a:schemeClr val="dk1"/>
                </a:solidFill>
                <a:latin typeface="Lora"/>
                <a:ea typeface="Lora"/>
                <a:cs typeface="Lora"/>
                <a:sym typeface="Lora"/>
              </a:rPr>
              <a:t>Many AL paradigms have been developed, and the paper lists many</a:t>
            </a:r>
            <a:endParaRPr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Very little or no attention has been given to understanding or improving how humans interact with AL algorithms</a:t>
            </a:r>
            <a:endParaRPr sz="1400">
              <a:solidFill>
                <a:schemeClr val="dk1"/>
              </a:solidFill>
              <a:latin typeface="Lora"/>
              <a:ea typeface="Lora"/>
              <a:cs typeface="Lora"/>
              <a:sym typeface="Lora"/>
            </a:endParaRPr>
          </a:p>
          <a:p>
            <a:pPr indent="-317500" lvl="1" marL="9144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In human-robot interaction, a natural language interface was developed (Cakmak et. al)</a:t>
            </a:r>
            <a:endParaRPr sz="1400">
              <a:solidFill>
                <a:schemeClr val="dk1"/>
              </a:solidFill>
              <a:latin typeface="Lora"/>
              <a:ea typeface="Lora"/>
              <a:cs typeface="Lora"/>
              <a:sym typeface="Lora"/>
            </a:endParaRPr>
          </a:p>
          <a:p>
            <a:pPr indent="-317500" lvl="0" marL="457200" rtl="0" algn="l">
              <a:spcBef>
                <a:spcPts val="1000"/>
              </a:spcBef>
              <a:spcAft>
                <a:spcPts val="1000"/>
              </a:spcAft>
              <a:buClr>
                <a:schemeClr val="dk1"/>
              </a:buClr>
              <a:buSzPts val="1400"/>
              <a:buFont typeface="Lora"/>
              <a:buChar char="●"/>
            </a:pPr>
            <a:r>
              <a:rPr lang="en" sz="1400">
                <a:solidFill>
                  <a:schemeClr val="dk1"/>
                </a:solidFill>
                <a:latin typeface="Lora"/>
                <a:ea typeface="Lora"/>
                <a:cs typeface="Lora"/>
                <a:sym typeface="Lora"/>
              </a:rPr>
              <a:t>They identify the need to study annotation interactions with real-time AL algorithms</a:t>
            </a:r>
            <a:endParaRPr sz="1400">
              <a:solidFill>
                <a:schemeClr val="dk1"/>
              </a:solidFill>
              <a:latin typeface="Lora"/>
              <a:ea typeface="Lora"/>
              <a:cs typeface="Lora"/>
              <a:sym typeface="Lora"/>
            </a:endParaRPr>
          </a:p>
        </p:txBody>
      </p:sp>
      <p:sp>
        <p:nvSpPr>
          <p:cNvPr id="446" name="Google Shape;446;p58"/>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Related Work: Active Learning</a:t>
            </a:r>
            <a:endParaRPr sz="2600"/>
          </a:p>
        </p:txBody>
      </p:sp>
      <p:pic>
        <p:nvPicPr>
          <p:cNvPr id="447" name="Google Shape;447;p58"/>
          <p:cNvPicPr preferRelativeResize="0"/>
          <p:nvPr/>
        </p:nvPicPr>
        <p:blipFill>
          <a:blip r:embed="rId3">
            <a:alphaModFix/>
          </a:blip>
          <a:stretch>
            <a:fillRect/>
          </a:stretch>
        </p:blipFill>
        <p:spPr>
          <a:xfrm>
            <a:off x="1775463" y="3278175"/>
            <a:ext cx="5593077" cy="1290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xEl>
                                              <p:pRg end="0" st="0"/>
                                            </p:txEl>
                                          </p:spTgt>
                                        </p:tgtEl>
                                        <p:attrNameLst>
                                          <p:attrName>style.visibility</p:attrName>
                                        </p:attrNameLst>
                                      </p:cBhvr>
                                      <p:to>
                                        <p:strVal val="visible"/>
                                      </p:to>
                                    </p:set>
                                    <p:animEffect filter="fade" transition="in">
                                      <p:cBhvr>
                                        <p:cTn dur="500"/>
                                        <p:tgtEl>
                                          <p:spTgt spid="4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xEl>
                                              <p:pRg end="1" st="1"/>
                                            </p:txEl>
                                          </p:spTgt>
                                        </p:tgtEl>
                                        <p:attrNameLst>
                                          <p:attrName>style.visibility</p:attrName>
                                        </p:attrNameLst>
                                      </p:cBhvr>
                                      <p:to>
                                        <p:strVal val="visible"/>
                                      </p:to>
                                    </p:set>
                                    <p:animEffect filter="fade" transition="in">
                                      <p:cBhvr>
                                        <p:cTn dur="500"/>
                                        <p:tgtEl>
                                          <p:spTgt spid="4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xEl>
                                              <p:pRg end="2" st="2"/>
                                            </p:txEl>
                                          </p:spTgt>
                                        </p:tgtEl>
                                        <p:attrNameLst>
                                          <p:attrName>style.visibility</p:attrName>
                                        </p:attrNameLst>
                                      </p:cBhvr>
                                      <p:to>
                                        <p:strVal val="visible"/>
                                      </p:to>
                                    </p:set>
                                    <p:animEffect filter="fade" transition="in">
                                      <p:cBhvr>
                                        <p:cTn dur="500"/>
                                        <p:tgtEl>
                                          <p:spTgt spid="4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xEl>
                                              <p:pRg end="3" st="3"/>
                                            </p:txEl>
                                          </p:spTgt>
                                        </p:tgtEl>
                                        <p:attrNameLst>
                                          <p:attrName>style.visibility</p:attrName>
                                        </p:attrNameLst>
                                      </p:cBhvr>
                                      <p:to>
                                        <p:strVal val="visible"/>
                                      </p:to>
                                    </p:set>
                                    <p:animEffect filter="fade" transition="in">
                                      <p:cBhvr>
                                        <p:cTn dur="500"/>
                                        <p:tgtEl>
                                          <p:spTgt spid="44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9"/>
          <p:cNvSpPr txBox="1"/>
          <p:nvPr>
            <p:ph idx="1" type="body"/>
          </p:nvPr>
        </p:nvSpPr>
        <p:spPr>
          <a:xfrm>
            <a:off x="713225" y="1152475"/>
            <a:ext cx="77175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Lora"/>
              <a:buChar char="●"/>
            </a:pPr>
            <a:r>
              <a:rPr lang="en" sz="1400">
                <a:solidFill>
                  <a:schemeClr val="dk1"/>
                </a:solidFill>
                <a:latin typeface="Lora"/>
                <a:ea typeface="Lora"/>
                <a:cs typeface="Lora"/>
                <a:sym typeface="Lora"/>
              </a:rPr>
              <a:t>AL is sometimes considered to be within interactive machine learning (iML)</a:t>
            </a:r>
            <a:endParaRPr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iML approaches value transparency over performance</a:t>
            </a:r>
            <a:endParaRPr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There have been empirical studies demonstrating iML techniques lower need for data, but little else</a:t>
            </a:r>
            <a:endParaRPr sz="1400">
              <a:solidFill>
                <a:schemeClr val="dk1"/>
              </a:solidFill>
              <a:latin typeface="Lora"/>
              <a:ea typeface="Lora"/>
              <a:cs typeface="Lora"/>
              <a:sym typeface="Lora"/>
            </a:endParaRPr>
          </a:p>
          <a:p>
            <a:pPr indent="-317500" lvl="0" marL="457200" rtl="0" algn="l">
              <a:spcBef>
                <a:spcPts val="1000"/>
              </a:spcBef>
              <a:spcAft>
                <a:spcPts val="1000"/>
              </a:spcAft>
              <a:buClr>
                <a:schemeClr val="dk1"/>
              </a:buClr>
              <a:buSzPts val="1400"/>
              <a:buFont typeface="Lora"/>
              <a:buChar char="●"/>
            </a:pPr>
            <a:r>
              <a:rPr lang="en" sz="1400">
                <a:solidFill>
                  <a:schemeClr val="dk1"/>
                </a:solidFill>
                <a:latin typeface="Lora"/>
                <a:ea typeface="Lora"/>
                <a:cs typeface="Lora"/>
                <a:sym typeface="Lora"/>
              </a:rPr>
              <a:t>iML approaches are esoteric, but explanations as interfaces could help non-ML experts</a:t>
            </a:r>
            <a:endParaRPr sz="1400">
              <a:solidFill>
                <a:schemeClr val="dk1"/>
              </a:solidFill>
              <a:latin typeface="Lora"/>
              <a:ea typeface="Lora"/>
              <a:cs typeface="Lora"/>
              <a:sym typeface="Lora"/>
            </a:endParaRPr>
          </a:p>
        </p:txBody>
      </p:sp>
      <p:sp>
        <p:nvSpPr>
          <p:cNvPr id="453" name="Google Shape;453;p59"/>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Related Work: Interactive ML</a:t>
            </a:r>
            <a:endParaRPr sz="2600"/>
          </a:p>
        </p:txBody>
      </p:sp>
      <p:pic>
        <p:nvPicPr>
          <p:cNvPr id="454" name="Google Shape;454;p59"/>
          <p:cNvPicPr preferRelativeResize="0"/>
          <p:nvPr/>
        </p:nvPicPr>
        <p:blipFill>
          <a:blip r:embed="rId3">
            <a:alphaModFix/>
          </a:blip>
          <a:stretch>
            <a:fillRect/>
          </a:stretch>
        </p:blipFill>
        <p:spPr>
          <a:xfrm>
            <a:off x="1775463" y="3278175"/>
            <a:ext cx="5593077" cy="1290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xEl>
                                              <p:pRg end="0" st="0"/>
                                            </p:txEl>
                                          </p:spTgt>
                                        </p:tgtEl>
                                        <p:attrNameLst>
                                          <p:attrName>style.visibility</p:attrName>
                                        </p:attrNameLst>
                                      </p:cBhvr>
                                      <p:to>
                                        <p:strVal val="visible"/>
                                      </p:to>
                                    </p:set>
                                    <p:animEffect filter="fade" transition="in">
                                      <p:cBhvr>
                                        <p:cTn dur="500"/>
                                        <p:tgtEl>
                                          <p:spTgt spid="4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xEl>
                                              <p:pRg end="1" st="1"/>
                                            </p:txEl>
                                          </p:spTgt>
                                        </p:tgtEl>
                                        <p:attrNameLst>
                                          <p:attrName>style.visibility</p:attrName>
                                        </p:attrNameLst>
                                      </p:cBhvr>
                                      <p:to>
                                        <p:strVal val="visible"/>
                                      </p:to>
                                    </p:set>
                                    <p:animEffect filter="fade" transition="in">
                                      <p:cBhvr>
                                        <p:cTn dur="500"/>
                                        <p:tgtEl>
                                          <p:spTgt spid="4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xEl>
                                              <p:pRg end="2" st="2"/>
                                            </p:txEl>
                                          </p:spTgt>
                                        </p:tgtEl>
                                        <p:attrNameLst>
                                          <p:attrName>style.visibility</p:attrName>
                                        </p:attrNameLst>
                                      </p:cBhvr>
                                      <p:to>
                                        <p:strVal val="visible"/>
                                      </p:to>
                                    </p:set>
                                    <p:animEffect filter="fade" transition="in">
                                      <p:cBhvr>
                                        <p:cTn dur="500"/>
                                        <p:tgtEl>
                                          <p:spTgt spid="4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xEl>
                                              <p:pRg end="3" st="3"/>
                                            </p:txEl>
                                          </p:spTgt>
                                        </p:tgtEl>
                                        <p:attrNameLst>
                                          <p:attrName>style.visibility</p:attrName>
                                        </p:attrNameLst>
                                      </p:cBhvr>
                                      <p:to>
                                        <p:strVal val="visible"/>
                                      </p:to>
                                    </p:set>
                                    <p:animEffect filter="fade" transition="in">
                                      <p:cBhvr>
                                        <p:cTn dur="500"/>
                                        <p:tgtEl>
                                          <p:spTgt spid="45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0"/>
          <p:cNvSpPr txBox="1"/>
          <p:nvPr>
            <p:ph idx="1" type="body"/>
          </p:nvPr>
        </p:nvSpPr>
        <p:spPr>
          <a:xfrm>
            <a:off x="713225" y="1152475"/>
            <a:ext cx="77175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Lora"/>
              <a:buChar char="●"/>
            </a:pPr>
            <a:r>
              <a:rPr lang="en" sz="1400">
                <a:solidFill>
                  <a:schemeClr val="dk1"/>
                </a:solidFill>
                <a:latin typeface="Lora"/>
                <a:ea typeface="Lora"/>
                <a:cs typeface="Lora"/>
                <a:sym typeface="Lora"/>
              </a:rPr>
              <a:t>The paper describes explainable AI (XAI) from a broad overview</a:t>
            </a:r>
            <a:endParaRPr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Recent XAI studies find users’ understanding of AI systems improved by explanations</a:t>
            </a:r>
            <a:endParaRPr sz="1400">
              <a:solidFill>
                <a:schemeClr val="dk1"/>
              </a:solidFill>
              <a:latin typeface="Lora"/>
              <a:ea typeface="Lora"/>
              <a:cs typeface="Lora"/>
              <a:sym typeface="Lora"/>
            </a:endParaRPr>
          </a:p>
          <a:p>
            <a:pPr indent="-317500" lvl="0" marL="457200" rtl="0" algn="l">
              <a:spcBef>
                <a:spcPts val="1000"/>
              </a:spcBef>
              <a:spcAft>
                <a:spcPts val="1000"/>
              </a:spcAft>
              <a:buClr>
                <a:schemeClr val="dk1"/>
              </a:buClr>
              <a:buSzPts val="1400"/>
              <a:buFont typeface="Lora"/>
              <a:buChar char="●"/>
            </a:pPr>
            <a:r>
              <a:rPr lang="en" sz="1400">
                <a:solidFill>
                  <a:schemeClr val="dk1"/>
                </a:solidFill>
                <a:latin typeface="Lora"/>
                <a:ea typeface="Lora"/>
                <a:cs typeface="Lora"/>
                <a:sym typeface="Lora"/>
              </a:rPr>
              <a:t>There are still many unknowns to how explanations cold reduce knowledge barriers to train ML models</a:t>
            </a:r>
            <a:endParaRPr sz="1400">
              <a:solidFill>
                <a:schemeClr val="dk1"/>
              </a:solidFill>
              <a:latin typeface="Lora"/>
              <a:ea typeface="Lora"/>
              <a:cs typeface="Lora"/>
              <a:sym typeface="Lora"/>
            </a:endParaRPr>
          </a:p>
        </p:txBody>
      </p:sp>
      <p:sp>
        <p:nvSpPr>
          <p:cNvPr id="460" name="Google Shape;460;p60"/>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Related Work: Explainable AI</a:t>
            </a:r>
            <a:endParaRPr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0" st="0"/>
                                            </p:txEl>
                                          </p:spTgt>
                                        </p:tgtEl>
                                        <p:attrNameLst>
                                          <p:attrName>style.visibility</p:attrName>
                                        </p:attrNameLst>
                                      </p:cBhvr>
                                      <p:to>
                                        <p:strVal val="visible"/>
                                      </p:to>
                                    </p:set>
                                    <p:animEffect filter="fade" transition="in">
                                      <p:cBhvr>
                                        <p:cTn dur="500"/>
                                        <p:tgtEl>
                                          <p:spTgt spid="4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1" st="1"/>
                                            </p:txEl>
                                          </p:spTgt>
                                        </p:tgtEl>
                                        <p:attrNameLst>
                                          <p:attrName>style.visibility</p:attrName>
                                        </p:attrNameLst>
                                      </p:cBhvr>
                                      <p:to>
                                        <p:strVal val="visible"/>
                                      </p:to>
                                    </p:set>
                                    <p:animEffect filter="fade" transition="in">
                                      <p:cBhvr>
                                        <p:cTn dur="500"/>
                                        <p:tgtEl>
                                          <p:spTgt spid="4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2" st="2"/>
                                            </p:txEl>
                                          </p:spTgt>
                                        </p:tgtEl>
                                        <p:attrNameLst>
                                          <p:attrName>style.visibility</p:attrName>
                                        </p:attrNameLst>
                                      </p:cBhvr>
                                      <p:to>
                                        <p:strVal val="visible"/>
                                      </p:to>
                                    </p:set>
                                    <p:animEffect filter="fade" transition="in">
                                      <p:cBhvr>
                                        <p:cTn dur="500"/>
                                        <p:tgtEl>
                                          <p:spTgt spid="45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1"/>
          <p:cNvSpPr txBox="1"/>
          <p:nvPr>
            <p:ph idx="1" type="body"/>
          </p:nvPr>
        </p:nvSpPr>
        <p:spPr>
          <a:xfrm>
            <a:off x="713225" y="1152475"/>
            <a:ext cx="7717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latin typeface="Lora"/>
                <a:ea typeface="Lora"/>
                <a:cs typeface="Lora"/>
                <a:sym typeface="Lora"/>
              </a:rPr>
              <a:t>Explanations for Active Learning</a:t>
            </a:r>
            <a:endParaRPr b="1"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Alternative designs to mitigate anchoring effect</a:t>
            </a:r>
            <a:endParaRPr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Explaining model progress</a:t>
            </a:r>
            <a:endParaRPr sz="1400">
              <a:solidFill>
                <a:schemeClr val="dk1"/>
              </a:solidFill>
              <a:latin typeface="Lora"/>
              <a:ea typeface="Lora"/>
              <a:cs typeface="Lora"/>
              <a:sym typeface="Lora"/>
            </a:endParaRPr>
          </a:p>
          <a:p>
            <a:pPr indent="0" lvl="0" marL="457200" rtl="0" algn="l">
              <a:spcBef>
                <a:spcPts val="1000"/>
              </a:spcBef>
              <a:spcAft>
                <a:spcPts val="1000"/>
              </a:spcAft>
              <a:buNone/>
            </a:pPr>
            <a:r>
              <a:t/>
            </a:r>
            <a:endParaRPr sz="1400">
              <a:solidFill>
                <a:schemeClr val="dk1"/>
              </a:solidFill>
              <a:latin typeface="Lora"/>
              <a:ea typeface="Lora"/>
              <a:cs typeface="Lora"/>
              <a:sym typeface="Lora"/>
            </a:endParaRPr>
          </a:p>
        </p:txBody>
      </p:sp>
      <p:sp>
        <p:nvSpPr>
          <p:cNvPr id="466" name="Google Shape;466;p61"/>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Future Work</a:t>
            </a:r>
            <a:endParaRPr sz="2600"/>
          </a:p>
        </p:txBody>
      </p:sp>
      <p:grpSp>
        <p:nvGrpSpPr>
          <p:cNvPr id="467" name="Google Shape;467;p61"/>
          <p:cNvGrpSpPr/>
          <p:nvPr/>
        </p:nvGrpSpPr>
        <p:grpSpPr>
          <a:xfrm>
            <a:off x="3762824" y="1893138"/>
            <a:ext cx="5032983" cy="2599532"/>
            <a:chOff x="1215422" y="1994350"/>
            <a:chExt cx="5241053" cy="2707000"/>
          </a:xfrm>
        </p:grpSpPr>
        <p:pic>
          <p:nvPicPr>
            <p:cNvPr id="468" name="Google Shape;468;p61"/>
            <p:cNvPicPr preferRelativeResize="0"/>
            <p:nvPr/>
          </p:nvPicPr>
          <p:blipFill>
            <a:blip r:embed="rId3">
              <a:alphaModFix/>
            </a:blip>
            <a:stretch>
              <a:fillRect/>
            </a:stretch>
          </p:blipFill>
          <p:spPr>
            <a:xfrm>
              <a:off x="1215422" y="3347850"/>
              <a:ext cx="5241053" cy="1353500"/>
            </a:xfrm>
            <a:prstGeom prst="rect">
              <a:avLst/>
            </a:prstGeom>
            <a:noFill/>
            <a:ln>
              <a:noFill/>
            </a:ln>
          </p:spPr>
        </p:pic>
        <p:pic>
          <p:nvPicPr>
            <p:cNvPr id="469" name="Google Shape;469;p61"/>
            <p:cNvPicPr preferRelativeResize="0"/>
            <p:nvPr/>
          </p:nvPicPr>
          <p:blipFill>
            <a:blip r:embed="rId4">
              <a:alphaModFix/>
            </a:blip>
            <a:stretch>
              <a:fillRect/>
            </a:stretch>
          </p:blipFill>
          <p:spPr>
            <a:xfrm>
              <a:off x="1215447" y="1994350"/>
              <a:ext cx="5240999" cy="1353500"/>
            </a:xfrm>
            <a:prstGeom prst="rect">
              <a:avLst/>
            </a:prstGeom>
            <a:noFill/>
            <a:ln>
              <a:noFill/>
            </a:ln>
          </p:spPr>
        </p:pic>
      </p:grpSp>
      <p:sp>
        <p:nvSpPr>
          <p:cNvPr id="470" name="Google Shape;470;p61"/>
          <p:cNvSpPr txBox="1"/>
          <p:nvPr/>
        </p:nvSpPr>
        <p:spPr>
          <a:xfrm>
            <a:off x="6752800" y="1492950"/>
            <a:ext cx="2043000" cy="4002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0"/>
              </a:spcAft>
              <a:buNone/>
            </a:pPr>
            <a:r>
              <a:rPr i="1" lang="en">
                <a:solidFill>
                  <a:schemeClr val="dk2"/>
                </a:solidFill>
                <a:latin typeface="Lora"/>
                <a:ea typeface="Lora"/>
                <a:cs typeface="Lora"/>
                <a:sym typeface="Lora"/>
              </a:rPr>
              <a:t>CSCW ‘21</a:t>
            </a:r>
            <a:endParaRPr i="1">
              <a:latin typeface="Lora"/>
              <a:ea typeface="Lora"/>
              <a:cs typeface="Lora"/>
              <a:sym typeface="Lora"/>
            </a:endParaRPr>
          </a:p>
        </p:txBody>
      </p:sp>
      <p:sp>
        <p:nvSpPr>
          <p:cNvPr id="471" name="Google Shape;471;p61"/>
          <p:cNvSpPr/>
          <p:nvPr/>
        </p:nvSpPr>
        <p:spPr>
          <a:xfrm>
            <a:off x="812125" y="1894975"/>
            <a:ext cx="2680200" cy="324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500"/>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71"/>
                                        </p:tgtEl>
                                      </p:cBhvr>
                                    </p:animEffect>
                                    <p:set>
                                      <p:cBhvr>
                                        <p:cTn dur="1" fill="hold">
                                          <p:stCondLst>
                                            <p:cond delay="500"/>
                                          </p:stCondLst>
                                        </p:cTn>
                                        <p:tgtEl>
                                          <p:spTgt spid="47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2"/>
          <p:cNvSpPr txBox="1"/>
          <p:nvPr>
            <p:ph idx="1" type="body"/>
          </p:nvPr>
        </p:nvSpPr>
        <p:spPr>
          <a:xfrm>
            <a:off x="713225" y="1152475"/>
            <a:ext cx="3966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latin typeface="Lora"/>
                <a:ea typeface="Lora"/>
                <a:cs typeface="Lora"/>
                <a:sym typeface="Lora"/>
              </a:rPr>
              <a:t>Learning from explanation based feedback</a:t>
            </a:r>
            <a:endParaRPr b="1"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Scaffolding the elicitation of high-quality, targeted feedback</a:t>
            </a:r>
            <a:endParaRPr sz="1400">
              <a:solidFill>
                <a:schemeClr val="dk1"/>
              </a:solidFill>
              <a:latin typeface="Lora"/>
              <a:ea typeface="Lora"/>
              <a:cs typeface="Lora"/>
              <a:sym typeface="Lora"/>
            </a:endParaRPr>
          </a:p>
          <a:p>
            <a:pPr indent="0" lvl="0" marL="457200" rtl="0" algn="l">
              <a:spcBef>
                <a:spcPts val="1000"/>
              </a:spcBef>
              <a:spcAft>
                <a:spcPts val="1000"/>
              </a:spcAft>
              <a:buNone/>
            </a:pPr>
            <a:r>
              <a:t/>
            </a:r>
            <a:endParaRPr sz="1400">
              <a:solidFill>
                <a:schemeClr val="dk1"/>
              </a:solidFill>
              <a:latin typeface="Lora"/>
              <a:ea typeface="Lora"/>
              <a:cs typeface="Lora"/>
              <a:sym typeface="Lora"/>
            </a:endParaRPr>
          </a:p>
        </p:txBody>
      </p:sp>
      <p:sp>
        <p:nvSpPr>
          <p:cNvPr id="477" name="Google Shape;477;p62"/>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Future Work</a:t>
            </a:r>
            <a:endParaRPr sz="2600"/>
          </a:p>
        </p:txBody>
      </p:sp>
      <p:grpSp>
        <p:nvGrpSpPr>
          <p:cNvPr id="478" name="Google Shape;478;p62"/>
          <p:cNvGrpSpPr/>
          <p:nvPr/>
        </p:nvGrpSpPr>
        <p:grpSpPr>
          <a:xfrm>
            <a:off x="4591175" y="1152485"/>
            <a:ext cx="4255326" cy="3500539"/>
            <a:chOff x="713225" y="2079235"/>
            <a:chExt cx="4255326" cy="3500539"/>
          </a:xfrm>
        </p:grpSpPr>
        <p:pic>
          <p:nvPicPr>
            <p:cNvPr id="479" name="Google Shape;479;p62"/>
            <p:cNvPicPr preferRelativeResize="0"/>
            <p:nvPr/>
          </p:nvPicPr>
          <p:blipFill>
            <a:blip r:embed="rId3">
              <a:alphaModFix/>
            </a:blip>
            <a:stretch>
              <a:fillRect/>
            </a:stretch>
          </p:blipFill>
          <p:spPr>
            <a:xfrm>
              <a:off x="713226" y="2968149"/>
              <a:ext cx="4255325" cy="2611624"/>
            </a:xfrm>
            <a:prstGeom prst="rect">
              <a:avLst/>
            </a:prstGeom>
            <a:noFill/>
            <a:ln>
              <a:noFill/>
            </a:ln>
          </p:spPr>
        </p:pic>
        <p:pic>
          <p:nvPicPr>
            <p:cNvPr id="480" name="Google Shape;480;p62"/>
            <p:cNvPicPr preferRelativeResize="0"/>
            <p:nvPr/>
          </p:nvPicPr>
          <p:blipFill rotWithShape="1">
            <a:blip r:embed="rId4">
              <a:alphaModFix/>
            </a:blip>
            <a:srcRect b="35077" l="0" r="0" t="0"/>
            <a:stretch/>
          </p:blipFill>
          <p:spPr>
            <a:xfrm>
              <a:off x="713225" y="2079235"/>
              <a:ext cx="4255326" cy="888890"/>
            </a:xfrm>
            <a:prstGeom prst="rect">
              <a:avLst/>
            </a:prstGeom>
            <a:noFill/>
            <a:ln>
              <a:noFill/>
            </a:ln>
          </p:spPr>
        </p:pic>
      </p:grpSp>
      <p:sp>
        <p:nvSpPr>
          <p:cNvPr id="481" name="Google Shape;481;p62"/>
          <p:cNvSpPr txBox="1"/>
          <p:nvPr/>
        </p:nvSpPr>
        <p:spPr>
          <a:xfrm>
            <a:off x="5697325" y="752275"/>
            <a:ext cx="2043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a:solidFill>
                  <a:schemeClr val="dk2"/>
                </a:solidFill>
                <a:latin typeface="Lora"/>
                <a:ea typeface="Lora"/>
                <a:cs typeface="Lora"/>
                <a:sym typeface="Lora"/>
              </a:rPr>
              <a:t>CSCW ‘15</a:t>
            </a:r>
            <a:endParaRPr i="1">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0" st="0"/>
                                            </p:txEl>
                                          </p:spTgt>
                                        </p:tgtEl>
                                        <p:attrNameLst>
                                          <p:attrName>style.visibility</p:attrName>
                                        </p:attrNameLst>
                                      </p:cBhvr>
                                      <p:to>
                                        <p:strVal val="visible"/>
                                      </p:to>
                                    </p:set>
                                    <p:animEffect filter="fade" transition="in">
                                      <p:cBhvr>
                                        <p:cTn dur="500"/>
                                        <p:tgtEl>
                                          <p:spTgt spid="4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1" st="1"/>
                                            </p:txEl>
                                          </p:spTgt>
                                        </p:tgtEl>
                                        <p:attrNameLst>
                                          <p:attrName>style.visibility</p:attrName>
                                        </p:attrNameLst>
                                      </p:cBhvr>
                                      <p:to>
                                        <p:strVal val="visible"/>
                                      </p:to>
                                    </p:set>
                                    <p:animEffect filter="fade" transition="in">
                                      <p:cBhvr>
                                        <p:cTn dur="500"/>
                                        <p:tgtEl>
                                          <p:spTgt spid="4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xEl>
                                              <p:pRg end="2" st="2"/>
                                            </p:txEl>
                                          </p:spTgt>
                                        </p:tgtEl>
                                        <p:attrNameLst>
                                          <p:attrName>style.visibility</p:attrName>
                                        </p:attrNameLst>
                                      </p:cBhvr>
                                      <p:to>
                                        <p:strVal val="visible"/>
                                      </p:to>
                                    </p:set>
                                    <p:animEffect filter="fade" transition="in">
                                      <p:cBhvr>
                                        <p:cTn dur="500"/>
                                        <p:tgtEl>
                                          <p:spTgt spid="4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500"/>
                                        <p:tgtEl>
                                          <p:spTgt spid="478"/>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500"/>
                                        <p:tgtEl>
                                          <p:spTgt spid="4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3"/>
          <p:cNvSpPr txBox="1"/>
          <p:nvPr>
            <p:ph idx="1" type="body"/>
          </p:nvPr>
        </p:nvSpPr>
        <p:spPr>
          <a:xfrm>
            <a:off x="713225" y="1152475"/>
            <a:ext cx="7717500" cy="365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latin typeface="Lora"/>
                <a:ea typeface="Lora"/>
                <a:cs typeface="Lora"/>
                <a:sym typeface="Lora"/>
              </a:rPr>
              <a:t>Key contributions</a:t>
            </a:r>
            <a:endParaRPr b="1"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New approach for </a:t>
            </a:r>
            <a:r>
              <a:rPr lang="en" sz="1400">
                <a:solidFill>
                  <a:schemeClr val="dk1"/>
                </a:solidFill>
                <a:latin typeface="Lora"/>
                <a:ea typeface="Lora"/>
                <a:cs typeface="Lora"/>
                <a:sym typeface="Lora"/>
              </a:rPr>
              <a:t>machine</a:t>
            </a:r>
            <a:r>
              <a:rPr lang="en" sz="1400">
                <a:solidFill>
                  <a:schemeClr val="dk1"/>
                </a:solidFill>
                <a:latin typeface="Lora"/>
                <a:ea typeface="Lora"/>
                <a:cs typeface="Lora"/>
                <a:sym typeface="Lora"/>
              </a:rPr>
              <a:t> teaching: </a:t>
            </a:r>
            <a:r>
              <a:rPr lang="en" sz="1400">
                <a:latin typeface="Lora"/>
                <a:ea typeface="Lora"/>
                <a:cs typeface="Lora"/>
                <a:sym typeface="Lora"/>
              </a:rPr>
              <a:t>XAI + AL = XAL</a:t>
            </a:r>
            <a:endParaRPr sz="1400">
              <a:latin typeface="Lora"/>
              <a:ea typeface="Lora"/>
              <a:cs typeface="Lora"/>
              <a:sym typeface="Lora"/>
            </a:endParaRPr>
          </a:p>
          <a:p>
            <a:pPr indent="0" lvl="0" marL="0" rtl="0" algn="l">
              <a:spcBef>
                <a:spcPts val="1000"/>
              </a:spcBef>
              <a:spcAft>
                <a:spcPts val="0"/>
              </a:spcAft>
              <a:buNone/>
            </a:pPr>
            <a:r>
              <a:t/>
            </a:r>
            <a:endParaRPr b="1" sz="1400">
              <a:solidFill>
                <a:schemeClr val="dk1"/>
              </a:solidFill>
              <a:latin typeface="Lora"/>
              <a:ea typeface="Lora"/>
              <a:cs typeface="Lora"/>
              <a:sym typeface="Lora"/>
            </a:endParaRPr>
          </a:p>
          <a:p>
            <a:pPr indent="0" lvl="0" marL="0" rtl="0" algn="l">
              <a:spcBef>
                <a:spcPts val="1000"/>
              </a:spcBef>
              <a:spcAft>
                <a:spcPts val="0"/>
              </a:spcAft>
              <a:buNone/>
            </a:pPr>
            <a:r>
              <a:rPr b="1" lang="en" sz="1400">
                <a:solidFill>
                  <a:schemeClr val="dk1"/>
                </a:solidFill>
                <a:latin typeface="Lora"/>
                <a:ea typeface="Lora"/>
                <a:cs typeface="Lora"/>
                <a:sym typeface="Lora"/>
              </a:rPr>
              <a:t>Limitations</a:t>
            </a:r>
            <a:endParaRPr b="1"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If domain experts are usually the ones doing the labeling, why not survey them?</a:t>
            </a:r>
            <a:endParaRPr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Small number of participants</a:t>
            </a:r>
            <a:endParaRPr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Only tried uncertainty sampling (but other strategies may have different impacts on  annotator experiences)</a:t>
            </a:r>
            <a:endParaRPr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Only tried one explanation method with a highly interpretable model - how would the results change under different explanation methods or more black-box models?</a:t>
            </a:r>
            <a:endParaRPr sz="1400">
              <a:solidFill>
                <a:schemeClr val="dk1"/>
              </a:solidFill>
              <a:latin typeface="Lora"/>
              <a:ea typeface="Lora"/>
              <a:cs typeface="Lora"/>
              <a:sym typeface="Lora"/>
            </a:endParaRPr>
          </a:p>
          <a:p>
            <a:pPr indent="-317500" lvl="0" marL="457200" rtl="0" algn="l">
              <a:spcBef>
                <a:spcPts val="1000"/>
              </a:spcBef>
              <a:spcAft>
                <a:spcPts val="1000"/>
              </a:spcAft>
              <a:buClr>
                <a:schemeClr val="dk1"/>
              </a:buClr>
              <a:buSzPts val="1400"/>
              <a:buFont typeface="Lora"/>
              <a:buChar char="●"/>
            </a:pPr>
            <a:r>
              <a:rPr lang="en" sz="1400">
                <a:solidFill>
                  <a:schemeClr val="dk1"/>
                </a:solidFill>
                <a:latin typeface="Lora"/>
                <a:ea typeface="Lora"/>
                <a:cs typeface="Lora"/>
                <a:sym typeface="Lora"/>
              </a:rPr>
              <a:t>What if the number of relevant features is larger (such as pixels in an image?)</a:t>
            </a:r>
            <a:endParaRPr sz="1400">
              <a:solidFill>
                <a:schemeClr val="dk1"/>
              </a:solidFill>
              <a:latin typeface="Lora"/>
              <a:ea typeface="Lora"/>
              <a:cs typeface="Lora"/>
              <a:sym typeface="Lora"/>
            </a:endParaRPr>
          </a:p>
        </p:txBody>
      </p:sp>
      <p:sp>
        <p:nvSpPr>
          <p:cNvPr id="487" name="Google Shape;487;p63"/>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Conclusions</a:t>
            </a:r>
            <a:endParaRPr sz="2600"/>
          </a:p>
        </p:txBody>
      </p:sp>
      <p:pic>
        <p:nvPicPr>
          <p:cNvPr id="488" name="Google Shape;488;p63"/>
          <p:cNvPicPr preferRelativeResize="0"/>
          <p:nvPr/>
        </p:nvPicPr>
        <p:blipFill>
          <a:blip r:embed="rId3">
            <a:alphaModFix/>
          </a:blip>
          <a:stretch>
            <a:fillRect/>
          </a:stretch>
        </p:blipFill>
        <p:spPr>
          <a:xfrm>
            <a:off x="5795425" y="535000"/>
            <a:ext cx="2635300" cy="1415600"/>
          </a:xfrm>
          <a:prstGeom prst="rect">
            <a:avLst/>
          </a:prstGeom>
          <a:noFill/>
          <a:ln>
            <a:noFill/>
          </a:ln>
        </p:spPr>
      </p:pic>
      <p:pic>
        <p:nvPicPr>
          <p:cNvPr id="489" name="Google Shape;489;p63"/>
          <p:cNvPicPr preferRelativeResize="0"/>
          <p:nvPr/>
        </p:nvPicPr>
        <p:blipFill>
          <a:blip r:embed="rId4">
            <a:alphaModFix/>
          </a:blip>
          <a:stretch>
            <a:fillRect/>
          </a:stretch>
        </p:blipFill>
        <p:spPr>
          <a:xfrm>
            <a:off x="7536149" y="1011075"/>
            <a:ext cx="894575" cy="6139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0" st="0"/>
                                            </p:txEl>
                                          </p:spTgt>
                                        </p:tgtEl>
                                        <p:attrNameLst>
                                          <p:attrName>style.visibility</p:attrName>
                                        </p:attrNameLst>
                                      </p:cBhvr>
                                      <p:to>
                                        <p:strVal val="visible"/>
                                      </p:to>
                                    </p:set>
                                    <p:animEffect filter="fade" transition="in">
                                      <p:cBhvr>
                                        <p:cTn dur="500"/>
                                        <p:tgtEl>
                                          <p:spTgt spid="4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1" st="1"/>
                                            </p:txEl>
                                          </p:spTgt>
                                        </p:tgtEl>
                                        <p:attrNameLst>
                                          <p:attrName>style.visibility</p:attrName>
                                        </p:attrNameLst>
                                      </p:cBhvr>
                                      <p:to>
                                        <p:strVal val="visible"/>
                                      </p:to>
                                    </p:set>
                                    <p:animEffect filter="fade" transition="in">
                                      <p:cBhvr>
                                        <p:cTn dur="500"/>
                                        <p:tgtEl>
                                          <p:spTgt spid="4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2" st="2"/>
                                            </p:txEl>
                                          </p:spTgt>
                                        </p:tgtEl>
                                        <p:attrNameLst>
                                          <p:attrName>style.visibility</p:attrName>
                                        </p:attrNameLst>
                                      </p:cBhvr>
                                      <p:to>
                                        <p:strVal val="visible"/>
                                      </p:to>
                                    </p:set>
                                    <p:animEffect filter="fade" transition="in">
                                      <p:cBhvr>
                                        <p:cTn dur="500"/>
                                        <p:tgtEl>
                                          <p:spTgt spid="4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3" st="3"/>
                                            </p:txEl>
                                          </p:spTgt>
                                        </p:tgtEl>
                                        <p:attrNameLst>
                                          <p:attrName>style.visibility</p:attrName>
                                        </p:attrNameLst>
                                      </p:cBhvr>
                                      <p:to>
                                        <p:strVal val="visible"/>
                                      </p:to>
                                    </p:set>
                                    <p:animEffect filter="fade" transition="in">
                                      <p:cBhvr>
                                        <p:cTn dur="500"/>
                                        <p:tgtEl>
                                          <p:spTgt spid="4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4" st="4"/>
                                            </p:txEl>
                                          </p:spTgt>
                                        </p:tgtEl>
                                        <p:attrNameLst>
                                          <p:attrName>style.visibility</p:attrName>
                                        </p:attrNameLst>
                                      </p:cBhvr>
                                      <p:to>
                                        <p:strVal val="visible"/>
                                      </p:to>
                                    </p:set>
                                    <p:animEffect filter="fade" transition="in">
                                      <p:cBhvr>
                                        <p:cTn dur="500"/>
                                        <p:tgtEl>
                                          <p:spTgt spid="4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5" st="5"/>
                                            </p:txEl>
                                          </p:spTgt>
                                        </p:tgtEl>
                                        <p:attrNameLst>
                                          <p:attrName>style.visibility</p:attrName>
                                        </p:attrNameLst>
                                      </p:cBhvr>
                                      <p:to>
                                        <p:strVal val="visible"/>
                                      </p:to>
                                    </p:set>
                                    <p:animEffect filter="fade" transition="in">
                                      <p:cBhvr>
                                        <p:cTn dur="500"/>
                                        <p:tgtEl>
                                          <p:spTgt spid="4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6" st="6"/>
                                            </p:txEl>
                                          </p:spTgt>
                                        </p:tgtEl>
                                        <p:attrNameLst>
                                          <p:attrName>style.visibility</p:attrName>
                                        </p:attrNameLst>
                                      </p:cBhvr>
                                      <p:to>
                                        <p:strVal val="visible"/>
                                      </p:to>
                                    </p:set>
                                    <p:animEffect filter="fade" transition="in">
                                      <p:cBhvr>
                                        <p:cTn dur="500"/>
                                        <p:tgtEl>
                                          <p:spTgt spid="4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7" st="7"/>
                                            </p:txEl>
                                          </p:spTgt>
                                        </p:tgtEl>
                                        <p:attrNameLst>
                                          <p:attrName>style.visibility</p:attrName>
                                        </p:attrNameLst>
                                      </p:cBhvr>
                                      <p:to>
                                        <p:strVal val="visible"/>
                                      </p:to>
                                    </p:set>
                                    <p:animEffect filter="fade" transition="in">
                                      <p:cBhvr>
                                        <p:cTn dur="500"/>
                                        <p:tgtEl>
                                          <p:spTgt spid="48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8" st="8"/>
                                            </p:txEl>
                                          </p:spTgt>
                                        </p:tgtEl>
                                        <p:attrNameLst>
                                          <p:attrName>style.visibility</p:attrName>
                                        </p:attrNameLst>
                                      </p:cBhvr>
                                      <p:to>
                                        <p:strVal val="visible"/>
                                      </p:to>
                                    </p:set>
                                    <p:animEffect filter="fade" transition="in">
                                      <p:cBhvr>
                                        <p:cTn dur="500"/>
                                        <p:tgtEl>
                                          <p:spTgt spid="48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4"/>
          <p:cNvSpPr txBox="1"/>
          <p:nvPr>
            <p:ph idx="1" type="body"/>
          </p:nvPr>
        </p:nvSpPr>
        <p:spPr>
          <a:xfrm>
            <a:off x="713225" y="1152475"/>
            <a:ext cx="7717500" cy="34164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chemeClr val="dk1"/>
              </a:buClr>
              <a:buSzPts val="1600"/>
              <a:buFont typeface="Lora"/>
              <a:buChar char="●"/>
            </a:pPr>
            <a:r>
              <a:rPr lang="en" sz="1400">
                <a:solidFill>
                  <a:schemeClr val="dk1"/>
                </a:solidFill>
                <a:latin typeface="Lora"/>
                <a:ea typeface="Lora"/>
                <a:cs typeface="Lora"/>
                <a:sym typeface="Lora"/>
              </a:rPr>
              <a:t>Has anyone used AL in the past? If so, do you think adding explanations would have been helpful? Why or why not?</a:t>
            </a:r>
            <a:endParaRPr sz="1400">
              <a:solidFill>
                <a:schemeClr val="dk1"/>
              </a:solidFill>
              <a:latin typeface="Lora"/>
              <a:ea typeface="Lora"/>
              <a:cs typeface="Lora"/>
              <a:sym typeface="Lora"/>
            </a:endParaRPr>
          </a:p>
          <a:p>
            <a:pPr indent="-330200" lvl="0" marL="457200" rtl="0" algn="just">
              <a:spcBef>
                <a:spcPts val="1000"/>
              </a:spcBef>
              <a:spcAft>
                <a:spcPts val="0"/>
              </a:spcAft>
              <a:buClr>
                <a:schemeClr val="dk1"/>
              </a:buClr>
              <a:buSzPts val="1600"/>
              <a:buFont typeface="Lora"/>
              <a:buChar char="●"/>
            </a:pPr>
            <a:r>
              <a:rPr lang="en" sz="1400">
                <a:solidFill>
                  <a:schemeClr val="dk1"/>
                </a:solidFill>
                <a:latin typeface="Lora"/>
                <a:ea typeface="Lora"/>
                <a:cs typeface="Lora"/>
                <a:sym typeface="Lora"/>
              </a:rPr>
              <a:t>What applications of XAL are you most excited about? Or, any particular scenarios that you think it would work especially well/poorly in?</a:t>
            </a:r>
            <a:endParaRPr sz="1400">
              <a:solidFill>
                <a:schemeClr val="dk1"/>
              </a:solidFill>
              <a:latin typeface="Lora"/>
              <a:ea typeface="Lora"/>
              <a:cs typeface="Lora"/>
              <a:sym typeface="Lora"/>
            </a:endParaRPr>
          </a:p>
          <a:p>
            <a:pPr indent="-317500" lvl="0" marL="457200" rtl="0" algn="just">
              <a:spcBef>
                <a:spcPts val="1000"/>
              </a:spcBef>
              <a:spcAft>
                <a:spcPts val="1000"/>
              </a:spcAft>
              <a:buClr>
                <a:schemeClr val="dk1"/>
              </a:buClr>
              <a:buSzPts val="1400"/>
              <a:buFont typeface="Lora"/>
              <a:buChar char="●"/>
            </a:pPr>
            <a:r>
              <a:rPr lang="en" sz="1400">
                <a:solidFill>
                  <a:schemeClr val="dk1"/>
                </a:solidFill>
                <a:latin typeface="Lora"/>
                <a:ea typeface="Lora"/>
                <a:cs typeface="Lora"/>
                <a:sym typeface="Lora"/>
              </a:rPr>
              <a:t>Do you think XAL is feasible with less inherently interpretable models or other explanation methods? How do you think the annotations and the annotation experience would change?</a:t>
            </a:r>
            <a:endParaRPr sz="1400">
              <a:solidFill>
                <a:schemeClr val="dk1"/>
              </a:solidFill>
              <a:latin typeface="Lora"/>
              <a:ea typeface="Lora"/>
              <a:cs typeface="Lora"/>
              <a:sym typeface="Lora"/>
            </a:endParaRPr>
          </a:p>
        </p:txBody>
      </p:sp>
      <p:sp>
        <p:nvSpPr>
          <p:cNvPr id="495" name="Google Shape;495;p64"/>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Discussion Questions</a:t>
            </a:r>
            <a:endParaRPr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0" st="0"/>
                                            </p:txEl>
                                          </p:spTgt>
                                        </p:tgtEl>
                                        <p:attrNameLst>
                                          <p:attrName>style.visibility</p:attrName>
                                        </p:attrNameLst>
                                      </p:cBhvr>
                                      <p:to>
                                        <p:strVal val="visible"/>
                                      </p:to>
                                    </p:set>
                                    <p:animEffect filter="fade" transition="in">
                                      <p:cBhvr>
                                        <p:cTn dur="500"/>
                                        <p:tgtEl>
                                          <p:spTgt spid="4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1" st="1"/>
                                            </p:txEl>
                                          </p:spTgt>
                                        </p:tgtEl>
                                        <p:attrNameLst>
                                          <p:attrName>style.visibility</p:attrName>
                                        </p:attrNameLst>
                                      </p:cBhvr>
                                      <p:to>
                                        <p:strVal val="visible"/>
                                      </p:to>
                                    </p:set>
                                    <p:animEffect filter="fade" transition="in">
                                      <p:cBhvr>
                                        <p:cTn dur="500"/>
                                        <p:tgtEl>
                                          <p:spTgt spid="4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2" st="2"/>
                                            </p:txEl>
                                          </p:spTgt>
                                        </p:tgtEl>
                                        <p:attrNameLst>
                                          <p:attrName>style.visibility</p:attrName>
                                        </p:attrNameLst>
                                      </p:cBhvr>
                                      <p:to>
                                        <p:strVal val="visible"/>
                                      </p:to>
                                    </p:set>
                                    <p:animEffect filter="fade" transition="in">
                                      <p:cBhvr>
                                        <p:cTn dur="500"/>
                                        <p:tgtEl>
                                          <p:spTgt spid="49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Active Learning</a:t>
            </a:r>
            <a:endParaRPr sz="2600"/>
          </a:p>
        </p:txBody>
      </p:sp>
      <p:pic>
        <p:nvPicPr>
          <p:cNvPr id="203" name="Google Shape;203;p31"/>
          <p:cNvPicPr preferRelativeResize="0"/>
          <p:nvPr/>
        </p:nvPicPr>
        <p:blipFill>
          <a:blip r:embed="rId3">
            <a:alphaModFix/>
          </a:blip>
          <a:stretch>
            <a:fillRect/>
          </a:stretch>
        </p:blipFill>
        <p:spPr>
          <a:xfrm>
            <a:off x="1015000" y="2641400"/>
            <a:ext cx="6655274" cy="1535821"/>
          </a:xfrm>
          <a:prstGeom prst="rect">
            <a:avLst/>
          </a:prstGeom>
          <a:noFill/>
          <a:ln>
            <a:noFill/>
          </a:ln>
        </p:spPr>
      </p:pic>
      <p:sp>
        <p:nvSpPr>
          <p:cNvPr id="204" name="Google Shape;204;p31"/>
          <p:cNvSpPr txBox="1"/>
          <p:nvPr/>
        </p:nvSpPr>
        <p:spPr>
          <a:xfrm>
            <a:off x="1214400" y="1460175"/>
            <a:ext cx="6256500" cy="143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Current ML development processes are bottlenecked by</a:t>
            </a:r>
            <a:endParaRPr>
              <a:solidFill>
                <a:schemeClr val="dk1"/>
              </a:solidFill>
              <a:latin typeface="Lora"/>
              <a:ea typeface="Lora"/>
              <a:cs typeface="Lora"/>
              <a:sym typeface="Lora"/>
            </a:endParaRPr>
          </a:p>
          <a:p>
            <a:pPr indent="-317500" lvl="1" marL="914400" rtl="0" algn="l">
              <a:spcBef>
                <a:spcPts val="1000"/>
              </a:spcBef>
              <a:spcAft>
                <a:spcPts val="0"/>
              </a:spcAft>
              <a:buClr>
                <a:schemeClr val="dk1"/>
              </a:buClr>
              <a:buSzPts val="1400"/>
              <a:buFont typeface="Lora"/>
              <a:buChar char="○"/>
            </a:pPr>
            <a:r>
              <a:rPr lang="en">
                <a:solidFill>
                  <a:schemeClr val="dk1"/>
                </a:solidFill>
                <a:latin typeface="Lora"/>
                <a:ea typeface="Lora"/>
                <a:cs typeface="Lora"/>
                <a:sym typeface="Lora"/>
              </a:rPr>
              <a:t>resources and expertise</a:t>
            </a:r>
            <a:endParaRPr>
              <a:solidFill>
                <a:schemeClr val="dk1"/>
              </a:solidFill>
              <a:latin typeface="Lora"/>
              <a:ea typeface="Lora"/>
              <a:cs typeface="Lora"/>
              <a:sym typeface="Lora"/>
            </a:endParaRPr>
          </a:p>
          <a:p>
            <a:pPr indent="-317500" lvl="1" marL="914400" rtl="0" algn="l">
              <a:spcBef>
                <a:spcPts val="1000"/>
              </a:spcBef>
              <a:spcAft>
                <a:spcPts val="0"/>
              </a:spcAft>
              <a:buClr>
                <a:schemeClr val="dk1"/>
              </a:buClr>
              <a:buSzPts val="1400"/>
              <a:buFont typeface="Lora"/>
              <a:buChar char="○"/>
            </a:pPr>
            <a:r>
              <a:rPr lang="en">
                <a:solidFill>
                  <a:schemeClr val="dk1"/>
                </a:solidFill>
                <a:latin typeface="Lora"/>
                <a:ea typeface="Lora"/>
                <a:cs typeface="Lora"/>
                <a:sym typeface="Lora"/>
              </a:rPr>
              <a:t>how, where, and when we can leverage human knowledge</a:t>
            </a:r>
            <a:endParaRPr>
              <a:solidFill>
                <a:schemeClr val="dk1"/>
              </a:solidFill>
              <a:latin typeface="Lora"/>
              <a:ea typeface="Lora"/>
              <a:cs typeface="Lora"/>
              <a:sym typeface="Lora"/>
            </a:endParaRPr>
          </a:p>
          <a:p>
            <a:pPr indent="0" lvl="0" marL="0" rtl="0" algn="l">
              <a:spcBef>
                <a:spcPts val="1000"/>
              </a:spcBef>
              <a:spcAft>
                <a:spcPts val="0"/>
              </a:spcAft>
              <a:buNone/>
            </a:pPr>
            <a:r>
              <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Active Learning in Prediction Task</a:t>
            </a:r>
            <a:endParaRPr sz="2600"/>
          </a:p>
        </p:txBody>
      </p:sp>
      <p:sp>
        <p:nvSpPr>
          <p:cNvPr id="210" name="Google Shape;210;p32"/>
          <p:cNvSpPr txBox="1"/>
          <p:nvPr>
            <p:ph idx="1" type="body"/>
          </p:nvPr>
        </p:nvSpPr>
        <p:spPr>
          <a:xfrm>
            <a:off x="379725" y="1212225"/>
            <a:ext cx="2822400" cy="3272700"/>
          </a:xfrm>
          <a:prstGeom prst="rect">
            <a:avLst/>
          </a:prstGeom>
          <a:solidFill>
            <a:schemeClr val="accent5"/>
          </a:solidFill>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Lora"/>
              <a:buChar char="●"/>
            </a:pPr>
            <a:r>
              <a:rPr lang="en" sz="1400">
                <a:solidFill>
                  <a:schemeClr val="dk1"/>
                </a:solidFill>
                <a:latin typeface="Lora"/>
                <a:ea typeface="Lora"/>
                <a:cs typeface="Lora"/>
                <a:sym typeface="Lora"/>
              </a:rPr>
              <a:t>Participants judge the income level of data points queried by the model</a:t>
            </a:r>
            <a:endParaRPr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Query method: uncertainty sampling</a:t>
            </a:r>
            <a:endParaRPr sz="1400">
              <a:solidFill>
                <a:schemeClr val="dk1"/>
              </a:solidFill>
              <a:latin typeface="Lora"/>
              <a:ea typeface="Lora"/>
              <a:cs typeface="Lora"/>
              <a:sym typeface="Lora"/>
            </a:endParaRPr>
          </a:p>
          <a:p>
            <a:pPr indent="-317500" lvl="0" marL="4572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The annotations could be faulty</a:t>
            </a:r>
            <a:endParaRPr sz="1400">
              <a:solidFill>
                <a:schemeClr val="dk1"/>
              </a:solidFill>
              <a:latin typeface="Lora"/>
              <a:ea typeface="Lora"/>
              <a:cs typeface="Lora"/>
              <a:sym typeface="Lora"/>
            </a:endParaRPr>
          </a:p>
          <a:p>
            <a:pPr indent="-317500" lvl="0" marL="457200" rtl="0" algn="l">
              <a:spcBef>
                <a:spcPts val="1000"/>
              </a:spcBef>
              <a:spcAft>
                <a:spcPts val="1000"/>
              </a:spcAft>
              <a:buClr>
                <a:schemeClr val="dk1"/>
              </a:buClr>
              <a:buSzPts val="1400"/>
              <a:buFont typeface="Lora"/>
              <a:buChar char="●"/>
            </a:pPr>
            <a:r>
              <a:rPr lang="en" sz="1400">
                <a:solidFill>
                  <a:schemeClr val="dk1"/>
                </a:solidFill>
                <a:latin typeface="Lora"/>
                <a:ea typeface="Lora"/>
                <a:cs typeface="Lora"/>
                <a:sym typeface="Lora"/>
              </a:rPr>
              <a:t>BUT… explanations might be able to help reveal faulty model beliefs</a:t>
            </a:r>
            <a:endParaRPr sz="1400">
              <a:solidFill>
                <a:schemeClr val="dk1"/>
              </a:solidFill>
              <a:latin typeface="Lora"/>
              <a:ea typeface="Lora"/>
              <a:cs typeface="Lora"/>
              <a:sym typeface="Lora"/>
            </a:endParaRPr>
          </a:p>
        </p:txBody>
      </p:sp>
      <p:pic>
        <p:nvPicPr>
          <p:cNvPr id="211" name="Google Shape;211;p32"/>
          <p:cNvPicPr preferRelativeResize="0"/>
          <p:nvPr/>
        </p:nvPicPr>
        <p:blipFill>
          <a:blip r:embed="rId3">
            <a:alphaModFix/>
          </a:blip>
          <a:stretch>
            <a:fillRect/>
          </a:stretch>
        </p:blipFill>
        <p:spPr>
          <a:xfrm>
            <a:off x="3468350" y="1074751"/>
            <a:ext cx="5557174" cy="3421300"/>
          </a:xfrm>
          <a:prstGeom prst="rect">
            <a:avLst/>
          </a:prstGeom>
          <a:noFill/>
          <a:ln>
            <a:noFill/>
          </a:ln>
        </p:spPr>
      </p:pic>
      <p:sp>
        <p:nvSpPr>
          <p:cNvPr id="212" name="Google Shape;212;p32"/>
          <p:cNvSpPr txBox="1"/>
          <p:nvPr>
            <p:ph idx="1" type="body"/>
          </p:nvPr>
        </p:nvSpPr>
        <p:spPr>
          <a:xfrm>
            <a:off x="5064350" y="4537300"/>
            <a:ext cx="3088500" cy="387600"/>
          </a:xfrm>
          <a:prstGeom prst="rect">
            <a:avLst/>
          </a:prstGeom>
          <a:solidFill>
            <a:schemeClr val="lt2"/>
          </a:solidFill>
        </p:spPr>
        <p:txBody>
          <a:bodyPr anchorCtr="0" anchor="t" bIns="91425" lIns="91425" spcFirstLastPara="1" rIns="91425" wrap="square" tIns="91425">
            <a:noAutofit/>
          </a:bodyPr>
          <a:lstStyle/>
          <a:p>
            <a:pPr indent="0" lvl="0" marL="0" rtl="0" algn="ctr">
              <a:spcBef>
                <a:spcPts val="0"/>
              </a:spcBef>
              <a:spcAft>
                <a:spcPts val="1000"/>
              </a:spcAft>
              <a:buNone/>
            </a:pPr>
            <a:r>
              <a:rPr lang="en" sz="1400">
                <a:solidFill>
                  <a:schemeClr val="dk1"/>
                </a:solidFill>
                <a:latin typeface="Lora"/>
                <a:ea typeface="Lora"/>
                <a:cs typeface="Lora"/>
                <a:sym typeface="Lora"/>
              </a:rPr>
              <a:t>Customer profile</a:t>
            </a:r>
            <a:endParaRPr sz="1400">
              <a:solidFill>
                <a:schemeClr val="dk1"/>
              </a:solidFill>
              <a:latin typeface="Lora"/>
              <a:ea typeface="Lora"/>
              <a:cs typeface="Lora"/>
              <a:sym typeface="Lor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10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1000"/>
                                        <p:tgtEl>
                                          <p:spTgt spid="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Effect filter="fade" transition="in">
                                      <p:cBhvr>
                                        <p:cTn dur="1000"/>
                                        <p:tgtEl>
                                          <p:spTgt spid="2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animEffect filter="fade" transition="in">
                                      <p:cBhvr>
                                        <p:cTn dur="1000"/>
                                        <p:tgtEl>
                                          <p:spTgt spid="21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idx="1" type="body"/>
          </p:nvPr>
        </p:nvSpPr>
        <p:spPr>
          <a:xfrm>
            <a:off x="713225" y="1152475"/>
            <a:ext cx="77175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Lora"/>
              <a:buChar char="●"/>
            </a:pPr>
            <a:r>
              <a:rPr lang="en" sz="1400">
                <a:solidFill>
                  <a:schemeClr val="dk1"/>
                </a:solidFill>
                <a:latin typeface="Lora"/>
                <a:ea typeface="Lora"/>
                <a:cs typeface="Lora"/>
                <a:sym typeface="Lora"/>
              </a:rPr>
              <a:t>Active learning interfaces remain minimal and </a:t>
            </a:r>
            <a:r>
              <a:rPr lang="en" sz="1400">
                <a:solidFill>
                  <a:schemeClr val="dk1"/>
                </a:solidFill>
                <a:latin typeface="Lora"/>
                <a:ea typeface="Lora"/>
                <a:cs typeface="Lora"/>
                <a:sym typeface="Lora"/>
              </a:rPr>
              <a:t>opaque</a:t>
            </a:r>
            <a:endParaRPr sz="1400">
              <a:solidFill>
                <a:schemeClr val="dk1"/>
              </a:solidFill>
              <a:latin typeface="Lora"/>
              <a:ea typeface="Lora"/>
              <a:cs typeface="Lora"/>
              <a:sym typeface="Lora"/>
            </a:endParaRPr>
          </a:p>
          <a:p>
            <a:pPr indent="-317500" lvl="1" marL="9144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annotator cannot monitor training progress</a:t>
            </a:r>
            <a:endParaRPr sz="1400">
              <a:solidFill>
                <a:schemeClr val="dk1"/>
              </a:solidFill>
              <a:latin typeface="Lora"/>
              <a:ea typeface="Lora"/>
              <a:cs typeface="Lora"/>
              <a:sym typeface="Lora"/>
            </a:endParaRPr>
          </a:p>
          <a:p>
            <a:pPr indent="-317500" lvl="1" marL="914400" rtl="0" algn="l">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annotator is unaware of the effectiveness of their teaching</a:t>
            </a:r>
            <a:endParaRPr sz="1400">
              <a:solidFill>
                <a:schemeClr val="dk1"/>
              </a:solidFill>
              <a:latin typeface="Lora"/>
              <a:ea typeface="Lora"/>
              <a:cs typeface="Lora"/>
              <a:sym typeface="Lora"/>
            </a:endParaRPr>
          </a:p>
          <a:p>
            <a:pPr indent="-317500" lvl="0" marL="457200" rtl="0" algn="l">
              <a:spcBef>
                <a:spcPts val="1000"/>
              </a:spcBef>
              <a:spcAft>
                <a:spcPts val="1000"/>
              </a:spcAft>
              <a:buClr>
                <a:schemeClr val="dk1"/>
              </a:buClr>
              <a:buSzPts val="1400"/>
              <a:buFont typeface="Lora"/>
              <a:buChar char="●"/>
            </a:pPr>
            <a:r>
              <a:rPr lang="en" sz="1400">
                <a:solidFill>
                  <a:schemeClr val="dk1"/>
                </a:solidFill>
                <a:latin typeface="Lora"/>
                <a:ea typeface="Lora"/>
                <a:cs typeface="Lora"/>
                <a:sym typeface="Lora"/>
              </a:rPr>
              <a:t>Explanations show potential for better active learning</a:t>
            </a:r>
            <a:endParaRPr sz="1400">
              <a:solidFill>
                <a:schemeClr val="dk1"/>
              </a:solidFill>
              <a:latin typeface="Lora"/>
              <a:ea typeface="Lora"/>
              <a:cs typeface="Lora"/>
              <a:sym typeface="Lora"/>
            </a:endParaRPr>
          </a:p>
        </p:txBody>
      </p:sp>
      <p:sp>
        <p:nvSpPr>
          <p:cNvPr id="218" name="Google Shape;218;p33"/>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Problem Statement</a:t>
            </a:r>
            <a:endParaRPr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500"/>
                                        <p:tgtEl>
                                          <p:spTgt spid="2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Effect filter="fade" transition="in">
                                      <p:cBhvr>
                                        <p:cTn dur="500"/>
                                        <p:tgtEl>
                                          <p:spTgt spid="2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animEffect filter="fade" transition="in">
                                      <p:cBhvr>
                                        <p:cTn dur="500"/>
                                        <p:tgtEl>
                                          <p:spTgt spid="2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animEffect filter="fade" transition="in">
                                      <p:cBhvr>
                                        <p:cTn dur="500"/>
                                        <p:tgtEl>
                                          <p:spTgt spid="21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713225" y="1170000"/>
            <a:ext cx="5533200" cy="280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Big Question:</a:t>
            </a:r>
            <a:endParaRPr sz="2600"/>
          </a:p>
          <a:p>
            <a:pPr indent="0" lvl="0" marL="0" rtl="0" algn="l">
              <a:spcBef>
                <a:spcPts val="1000"/>
              </a:spcBef>
              <a:spcAft>
                <a:spcPts val="0"/>
              </a:spcAft>
              <a:buNone/>
            </a:pPr>
            <a:r>
              <a:rPr b="0" lang="en" sz="2400">
                <a:solidFill>
                  <a:schemeClr val="dk2"/>
                </a:solidFill>
                <a:latin typeface="Montserrat Medium"/>
                <a:ea typeface="Montserrat Medium"/>
                <a:cs typeface="Montserrat Medium"/>
                <a:sym typeface="Montserrat Medium"/>
              </a:rPr>
              <a:t>Can explanations improve the active learning process?</a:t>
            </a:r>
            <a:endParaRPr b="0" sz="24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idx="1" type="body"/>
          </p:nvPr>
        </p:nvSpPr>
        <p:spPr>
          <a:xfrm>
            <a:off x="713225" y="1152475"/>
            <a:ext cx="77175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Lora"/>
              <a:buAutoNum type="arabicPeriod"/>
            </a:pPr>
            <a:r>
              <a:rPr lang="en" sz="1400">
                <a:solidFill>
                  <a:schemeClr val="dk1"/>
                </a:solidFill>
                <a:latin typeface="Lora"/>
                <a:ea typeface="Lora"/>
                <a:cs typeface="Lora"/>
                <a:sym typeface="Lora"/>
              </a:rPr>
              <a:t>Provide insights into explainable AI as an interface for active learning</a:t>
            </a:r>
            <a:endParaRPr sz="1400">
              <a:solidFill>
                <a:schemeClr val="dk1"/>
              </a:solidFill>
              <a:latin typeface="Lora"/>
              <a:ea typeface="Lora"/>
              <a:cs typeface="Lora"/>
              <a:sym typeface="Lora"/>
            </a:endParaRPr>
          </a:p>
          <a:p>
            <a:pPr indent="-330200" lvl="0" marL="457200" rtl="0" algn="l">
              <a:spcBef>
                <a:spcPts val="1000"/>
              </a:spcBef>
              <a:spcAft>
                <a:spcPts val="0"/>
              </a:spcAft>
              <a:buClr>
                <a:schemeClr val="dk1"/>
              </a:buClr>
              <a:buSzPts val="1600"/>
              <a:buFont typeface="Lora"/>
              <a:buAutoNum type="arabicPeriod"/>
            </a:pPr>
            <a:r>
              <a:rPr lang="en" sz="1400">
                <a:solidFill>
                  <a:schemeClr val="dk1"/>
                </a:solidFill>
                <a:latin typeface="Lora"/>
                <a:ea typeface="Lora"/>
                <a:cs typeface="Lora"/>
                <a:sym typeface="Lora"/>
              </a:rPr>
              <a:t>Propose a novel active learning paradigm: </a:t>
            </a:r>
            <a:r>
              <a:rPr i="1" lang="en" sz="1400">
                <a:solidFill>
                  <a:schemeClr val="dk1"/>
                </a:solidFill>
                <a:latin typeface="Lora"/>
                <a:ea typeface="Lora"/>
                <a:cs typeface="Lora"/>
                <a:sym typeface="Lora"/>
              </a:rPr>
              <a:t>explainable active learning</a:t>
            </a:r>
            <a:r>
              <a:rPr lang="en" sz="1400">
                <a:solidFill>
                  <a:schemeClr val="dk1"/>
                </a:solidFill>
                <a:latin typeface="Lora"/>
                <a:ea typeface="Lora"/>
                <a:cs typeface="Lora"/>
                <a:sym typeface="Lora"/>
              </a:rPr>
              <a:t> (XAL)</a:t>
            </a:r>
            <a:endParaRPr sz="1400">
              <a:solidFill>
                <a:schemeClr val="dk1"/>
              </a:solidFill>
              <a:latin typeface="Lora"/>
              <a:ea typeface="Lora"/>
              <a:cs typeface="Lora"/>
              <a:sym typeface="Lora"/>
            </a:endParaRPr>
          </a:p>
          <a:p>
            <a:pPr indent="-317500" lvl="0" marL="457200" rtl="0" algn="l">
              <a:spcBef>
                <a:spcPts val="1000"/>
              </a:spcBef>
              <a:spcAft>
                <a:spcPts val="1000"/>
              </a:spcAft>
              <a:buClr>
                <a:schemeClr val="dk1"/>
              </a:buClr>
              <a:buSzPts val="1400"/>
              <a:buFont typeface="Lora"/>
              <a:buAutoNum type="arabicPeriod"/>
            </a:pPr>
            <a:r>
              <a:rPr lang="en" sz="1400">
                <a:solidFill>
                  <a:schemeClr val="dk1"/>
                </a:solidFill>
                <a:latin typeface="Lora"/>
                <a:ea typeface="Lora"/>
                <a:cs typeface="Lora"/>
                <a:sym typeface="Lora"/>
              </a:rPr>
              <a:t>Conduct an empirical study using the prediction task we described to investigate the impact of explanations on annotation experience</a:t>
            </a:r>
            <a:endParaRPr sz="1400">
              <a:solidFill>
                <a:schemeClr val="dk1"/>
              </a:solidFill>
              <a:latin typeface="Lora"/>
              <a:ea typeface="Lora"/>
              <a:cs typeface="Lora"/>
              <a:sym typeface="Lora"/>
            </a:endParaRPr>
          </a:p>
        </p:txBody>
      </p:sp>
      <p:sp>
        <p:nvSpPr>
          <p:cNvPr id="229" name="Google Shape;229;p35"/>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Summary of Contributions</a:t>
            </a:r>
            <a:endParaRPr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animEffect filter="fade" transition="in">
                                      <p:cBhvr>
                                        <p:cTn dur="500"/>
                                        <p:tgtEl>
                                          <p:spTgt spid="2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animEffect filter="fade" transition="in">
                                      <p:cBhvr>
                                        <p:cTn dur="500"/>
                                        <p:tgtEl>
                                          <p:spTgt spid="2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animEffect filter="fade" transition="in">
                                      <p:cBhvr>
                                        <p:cTn dur="500"/>
                                        <p:tgtEl>
                                          <p:spTgt spid="22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Explainable Active Learning (XAL)</a:t>
            </a:r>
            <a:endParaRPr sz="2600"/>
          </a:p>
        </p:txBody>
      </p:sp>
      <p:sp>
        <p:nvSpPr>
          <p:cNvPr id="235" name="Google Shape;235;p36"/>
          <p:cNvSpPr txBox="1"/>
          <p:nvPr>
            <p:ph idx="1" type="body"/>
          </p:nvPr>
        </p:nvSpPr>
        <p:spPr>
          <a:xfrm>
            <a:off x="5450825" y="1705488"/>
            <a:ext cx="3253200" cy="2012100"/>
          </a:xfrm>
          <a:prstGeom prst="rect">
            <a:avLst/>
          </a:prstGeom>
          <a:solidFill>
            <a:schemeClr val="accent5"/>
          </a:solidFill>
        </p:spPr>
        <p:txBody>
          <a:bodyPr anchorCtr="0" anchor="t" bIns="91425" lIns="91425" spcFirstLastPara="1" rIns="91425" wrap="square" tIns="91425">
            <a:noAutofit/>
          </a:bodyPr>
          <a:lstStyle/>
          <a:p>
            <a:pPr indent="-330200" lvl="0" marL="457200" rtl="0" algn="just">
              <a:spcBef>
                <a:spcPts val="0"/>
              </a:spcBef>
              <a:spcAft>
                <a:spcPts val="0"/>
              </a:spcAft>
              <a:buClr>
                <a:schemeClr val="dk1"/>
              </a:buClr>
              <a:buSzPts val="1600"/>
              <a:buFont typeface="Lora"/>
              <a:buChar char="●"/>
            </a:pPr>
            <a:r>
              <a:rPr lang="en" sz="1400">
                <a:solidFill>
                  <a:schemeClr val="dk1"/>
                </a:solidFill>
                <a:latin typeface="Lora"/>
                <a:ea typeface="Lora"/>
                <a:cs typeface="Lora"/>
                <a:sym typeface="Lora"/>
              </a:rPr>
              <a:t>Mimics how humans teach and learn</a:t>
            </a:r>
            <a:endParaRPr sz="1400">
              <a:solidFill>
                <a:schemeClr val="dk1"/>
              </a:solidFill>
              <a:latin typeface="Lora"/>
              <a:ea typeface="Lora"/>
              <a:cs typeface="Lora"/>
              <a:sym typeface="Lora"/>
            </a:endParaRPr>
          </a:p>
          <a:p>
            <a:pPr indent="-317500" lvl="0" marL="457200" rtl="0" algn="just">
              <a:spcBef>
                <a:spcPts val="1000"/>
              </a:spcBef>
              <a:spcAft>
                <a:spcPts val="0"/>
              </a:spcAft>
              <a:buClr>
                <a:schemeClr val="dk1"/>
              </a:buClr>
              <a:buSzPts val="1400"/>
              <a:buFont typeface="Lora"/>
              <a:buChar char="●"/>
            </a:pPr>
            <a:r>
              <a:rPr lang="en" sz="1400">
                <a:solidFill>
                  <a:schemeClr val="dk1"/>
                </a:solidFill>
                <a:latin typeface="Lora"/>
                <a:ea typeface="Lora"/>
                <a:cs typeface="Lora"/>
                <a:sym typeface="Lora"/>
              </a:rPr>
              <a:t>Explanations can make it easier to reject an incorrect prediction</a:t>
            </a:r>
            <a:endParaRPr sz="1400">
              <a:solidFill>
                <a:schemeClr val="dk1"/>
              </a:solidFill>
              <a:latin typeface="Lora"/>
              <a:ea typeface="Lora"/>
              <a:cs typeface="Lora"/>
              <a:sym typeface="Lora"/>
            </a:endParaRPr>
          </a:p>
          <a:p>
            <a:pPr indent="-317500" lvl="0" marL="457200" rtl="0" algn="just">
              <a:spcBef>
                <a:spcPts val="1000"/>
              </a:spcBef>
              <a:spcAft>
                <a:spcPts val="1000"/>
              </a:spcAft>
              <a:buClr>
                <a:schemeClr val="dk1"/>
              </a:buClr>
              <a:buSzPts val="1400"/>
              <a:buFont typeface="Lora"/>
              <a:buChar char="●"/>
            </a:pPr>
            <a:r>
              <a:rPr lang="en" sz="1400">
                <a:solidFill>
                  <a:schemeClr val="dk1"/>
                </a:solidFill>
                <a:latin typeface="Lora"/>
                <a:ea typeface="Lora"/>
                <a:cs typeface="Lora"/>
                <a:sym typeface="Lora"/>
              </a:rPr>
              <a:t>Explanations can inform the feedback</a:t>
            </a:r>
            <a:endParaRPr sz="1400">
              <a:solidFill>
                <a:schemeClr val="dk1"/>
              </a:solidFill>
              <a:latin typeface="Lora"/>
              <a:ea typeface="Lora"/>
              <a:cs typeface="Lora"/>
              <a:sym typeface="Lora"/>
            </a:endParaRPr>
          </a:p>
        </p:txBody>
      </p:sp>
      <p:pic>
        <p:nvPicPr>
          <p:cNvPr id="236" name="Google Shape;236;p36"/>
          <p:cNvPicPr preferRelativeResize="0"/>
          <p:nvPr/>
        </p:nvPicPr>
        <p:blipFill>
          <a:blip r:embed="rId3">
            <a:alphaModFix/>
          </a:blip>
          <a:stretch>
            <a:fillRect/>
          </a:stretch>
        </p:blipFill>
        <p:spPr>
          <a:xfrm>
            <a:off x="379700" y="1503824"/>
            <a:ext cx="4496576" cy="2415424"/>
          </a:xfrm>
          <a:prstGeom prst="rect">
            <a:avLst/>
          </a:prstGeom>
          <a:noFill/>
          <a:ln>
            <a:noFill/>
          </a:ln>
        </p:spPr>
      </p:pic>
      <p:pic>
        <p:nvPicPr>
          <p:cNvPr id="237" name="Google Shape;237;p36"/>
          <p:cNvPicPr preferRelativeResize="0"/>
          <p:nvPr/>
        </p:nvPicPr>
        <p:blipFill>
          <a:blip r:embed="rId4">
            <a:alphaModFix/>
          </a:blip>
          <a:stretch>
            <a:fillRect/>
          </a:stretch>
        </p:blipFill>
        <p:spPr>
          <a:xfrm>
            <a:off x="3467293" y="2270025"/>
            <a:ext cx="1078100" cy="739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10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1000"/>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1000"/>
                                        <p:tgtEl>
                                          <p:spTgt spid="23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C9DDFF"/>
      </a:accent3>
      <a:accent4>
        <a:srgbClr val="EFEFEF"/>
      </a:accent4>
      <a:accent5>
        <a:srgbClr val="EED5D5"/>
      </a:accent5>
      <a:accent6>
        <a:srgbClr val="F7DFC3"/>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