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84ed5b75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84ed5b75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8dec97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8dec97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attribution schemes, we next look at unmasking schemes.</a:t>
            </a:r>
            <a:endParaRPr/>
          </a:p>
          <a:p>
            <a:pPr indent="0" lvl="0" marL="0" rtl="0" algn="l">
              <a:spcBef>
                <a:spcPts val="0"/>
              </a:spcBef>
              <a:spcAft>
                <a:spcPts val="0"/>
              </a:spcAft>
              <a:buNone/>
            </a:pPr>
            <a:r>
              <a:rPr lang="en"/>
              <a:t>An unmasked instance xS </a:t>
            </a:r>
            <a:r>
              <a:rPr lang="en"/>
              <a:t>series</a:t>
            </a:r>
            <a:r>
              <a:rPr lang="en"/>
              <a:t> out all coordinates not in subset S </a:t>
            </a:r>
            <a:endParaRPr/>
          </a:p>
          <a:p>
            <a:pPr indent="0" lvl="0" marL="0" rtl="0" algn="l">
              <a:spcBef>
                <a:spcPts val="0"/>
              </a:spcBef>
              <a:spcAft>
                <a:spcPts val="0"/>
              </a:spcAft>
              <a:buNone/>
            </a:pPr>
            <a:r>
              <a:rPr lang="en"/>
              <a:t>So, an unmasking scheme maps instance x to subset A(x) of coordinates, which is the subset to obtain an unmasked instance</a:t>
            </a:r>
            <a:endParaRPr/>
          </a:p>
          <a:p>
            <a:pPr indent="0" lvl="0" marL="0" rtl="0" algn="l">
              <a:spcBef>
                <a:spcPts val="0"/>
              </a:spcBef>
              <a:spcAft>
                <a:spcPts val="0"/>
              </a:spcAft>
              <a:buNone/>
            </a:pPr>
            <a:r>
              <a:rPr lang="en"/>
              <a:t>There are two possible unmasking schemes that result:</a:t>
            </a:r>
            <a:endParaRPr/>
          </a:p>
          <a:p>
            <a:pPr indent="-298450" lvl="0" marL="457200" rtl="0" algn="l">
              <a:spcBef>
                <a:spcPts val="0"/>
              </a:spcBef>
              <a:spcAft>
                <a:spcPts val="0"/>
              </a:spcAft>
              <a:buSzPts val="1100"/>
              <a:buChar char="-"/>
            </a:pPr>
            <a:r>
              <a:rPr lang="en"/>
              <a:t>Top-k: top k most important coordinates</a:t>
            </a:r>
            <a:endParaRPr/>
          </a:p>
          <a:p>
            <a:pPr indent="-298450" lvl="0" marL="457200" rtl="0" algn="l">
              <a:spcBef>
                <a:spcPts val="0"/>
              </a:spcBef>
              <a:spcAft>
                <a:spcPts val="0"/>
              </a:spcAft>
              <a:buSzPts val="1100"/>
              <a:buChar char="-"/>
            </a:pPr>
            <a:r>
              <a:rPr lang="en"/>
              <a:t>Bottom-k: bottom k (least important coordinates)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the figure for an example of a top-k unmasked image. This means we keep the top 25% most important pixels with higher ranks (which are in the foreground), and zero out the remaining pixels (in this case, the background)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9c0ec5f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9c0ec5f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power of an unmasking scheme is the b</a:t>
            </a:r>
            <a:r>
              <a:rPr lang="en"/>
              <a:t>est classification accuracy that can be attained by training a model with architecture M on unmasked instances that are obtained via unmasking scheme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can’t use models M trained on original data to estimate the PredPower(A) because masking induces a distribution shift in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following the ROAR framework, we retrain models on unmasked data because if the model architectures are the same the classifier will also be similar.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estimate the pred power in two steps (click):</a:t>
            </a:r>
            <a:endParaRPr/>
          </a:p>
          <a:p>
            <a:pPr indent="-298450" lvl="0" marL="457200" rtl="0" algn="l">
              <a:spcBef>
                <a:spcPts val="0"/>
              </a:spcBef>
              <a:spcAft>
                <a:spcPts val="0"/>
              </a:spcAft>
              <a:buSzPts val="1100"/>
              <a:buAutoNum type="arabicParenBoth"/>
            </a:pPr>
            <a:r>
              <a:rPr lang="en"/>
              <a:t>Use unmasking scheme A to obtain unmasked train and test datasets that comprise data points of the form (xA(x), y)</a:t>
            </a:r>
            <a:endParaRPr/>
          </a:p>
          <a:p>
            <a:pPr indent="-298450" lvl="0" marL="457200" rtl="0" algn="l">
              <a:spcBef>
                <a:spcPts val="0"/>
              </a:spcBef>
              <a:spcAft>
                <a:spcPts val="0"/>
              </a:spcAft>
              <a:buSzPts val="1100"/>
              <a:buAutoNum type="arabicParenBoth"/>
            </a:pPr>
            <a:r>
              <a:rPr lang="en"/>
              <a:t>Retrain a new model with the same architecture M on unmasked train data and evaluate its accuracy on unmasked test data</a:t>
            </a:r>
            <a:endParaRPr/>
          </a:p>
          <a:p>
            <a:pPr indent="0" lvl="0" marL="0" rtl="0" algn="l">
              <a:spcBef>
                <a:spcPts val="0"/>
              </a:spcBef>
              <a:spcAft>
                <a:spcPts val="0"/>
              </a:spcAft>
              <a:buNone/>
            </a:pPr>
            <a:r>
              <a:rPr lang="en"/>
              <a:t>The best classification accuracy obtained from this process is the pred power.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8b0b028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8b0b02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satisfy assumption A, we assume that the attribution scheme places coordinates that are more important for model prediction higher up in the attribution order. To measure if this is the case, the authors propose the DiffROAR metric, which is the difference between the predictive power of the top-k and </a:t>
            </a:r>
            <a:r>
              <a:rPr lang="en"/>
              <a:t>bottom-k unmasking schemes.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sign indicates whether the attribution scheme satisfies or violates assumption A. Less than 0 implies a violation of the assumption because features with higher attribution ranks have worse predictive power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magnitude quantifies extent of separation of most and least discriminative features into two disjoint subsets.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a random attribution scheme should have an expected value of the DiffROAR metric to be 0 for any architecture 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The authors highlight that simply testing the pred power of topk is not enough to determine whether A is satisfied. Instead, we want to determine whether input features with </a:t>
            </a:r>
            <a:r>
              <a:rPr i="1" lang="en"/>
              <a:t>higher</a:t>
            </a:r>
            <a:r>
              <a:rPr lang="en"/>
              <a:t> attribution ranks are </a:t>
            </a:r>
            <a:r>
              <a:rPr i="1" lang="en"/>
              <a:t>more</a:t>
            </a:r>
            <a:r>
              <a:rPr lang="en"/>
              <a:t> important for model prediction than coordinates with </a:t>
            </a:r>
            <a:r>
              <a:rPr i="1" lang="en"/>
              <a:t>lower</a:t>
            </a:r>
            <a:r>
              <a:rPr lang="en"/>
              <a:t> rank, which is why the DiffROAR metric is needed.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7cceca0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7cceca0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the first experiment</a:t>
            </a:r>
            <a:r>
              <a:rPr lang="en"/>
              <a:t>, the authors use DiffROAR to evaluate whether input gradient attributions of standard and adversarially robust MLPs and CNNs trained on four image classification benchmarks satisfy assumption (A).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8b0b028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8b0b028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benchmark image classification datasets</a:t>
            </a:r>
            <a:endParaRPr/>
          </a:p>
          <a:p>
            <a:pPr indent="0" lvl="0" marL="0" rtl="0" algn="l">
              <a:spcBef>
                <a:spcPts val="0"/>
              </a:spcBef>
              <a:spcAft>
                <a:spcPts val="0"/>
              </a:spcAft>
              <a:buNone/>
            </a:pPr>
            <a:r>
              <a:rPr lang="en"/>
              <a:t>Models: </a:t>
            </a:r>
            <a:endParaRPr/>
          </a:p>
          <a:p>
            <a:pPr indent="0" lvl="0" marL="0" rtl="0" algn="l">
              <a:spcBef>
                <a:spcPts val="0"/>
              </a:spcBef>
              <a:spcAft>
                <a:spcPts val="0"/>
              </a:spcAft>
              <a:buNone/>
            </a:pPr>
            <a:r>
              <a:rPr lang="en"/>
              <a:t>PGD (projected gradient descent) attempts to find the perturbation that maximises the loss of a model on a particular input while keeping the size of the perturbation smaller than a specified amount referred to as epsilon. This constraint is usually expressed as the L² or L∞ norm of the perturbation and it is added so the content of the adversarial example is the same as the unperturbed sample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9c0ec5f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9c0ec5f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9c3bc90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9c3bc90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8b0b028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8b0b028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present results on the four datasets, with one model per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 gradient attributions of standard MLPs trained on SVHN satisfy assumption (A), as the DiffROAR metric in Figure 3(a) is positive for all values of level k &lt; 100%. Subplot (a) indicates that adversarially robust MLPs consistently and considerably outperform standard MLPs on the DiffROAR metric for all k &lt;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Subplot (b) shows that for most unmasking fractions k, standard MLPs trained on Fashion MNIST, unlike robust MLPs, fare no better than model-agnostic random attributions and input-agnostic attributions of linear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and rather surprisingly, the shaded area in Figure 3(c) and Figure 3(d) shows that when level k &lt; 40%, DiffROAR curves of standard Resnets trained on CIFAR-10 and Imagenet-10 are consistently negative and perform considerably worse than model-agnostic and input-agnostic baseline attributions. These results strongly suggest that on CIFAR-10 and Imagenet-10, input gradients of standard Resnets grossly violate assumption (A) and suppress discriminative features. In other words, coordinates with larger gradient magnitude have worse predictive power than coordinates with smaller gradient magnitude.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Models that are -robust to `2 and `∞ adversarial perturbations fare considerably better than standard models on the DiffROAR metric. For example, in Figure 3(a), when level k equals 10%, robust MLPs trained on SVHN outperform standard MLPs on the DiffROAR metric by roughly 10-30%. The DiffROAR curves of adversarially robust MLPs in Figure 3 are positive at every level k &lt; 100%, which strongly suggests that input gradient attributions of robust MLPs satisfy assumption (A). Similarly, robust resnet50 models trained on CIFAR-10 and ImageNet-10 satisfy assumption (A) reasonably well and, unlike standard resnet50 models, starkly highlight discriminative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we observe that increasing the perturbation budget  in `2 or `∞ PGD adversarial training [15] amplifies the magnitude of DiffROAR across k and for all four datasets. That is, the adversarial perturbation budget  determines the extent to which input gradients differentiates the most and least discriminative coordinates into two disjoint subsets.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9c3bc906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9c3bc906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qualitatively verify that the difference between the top and bottom unmasked in the standard and robust models is quite noticeable.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much more overlap between the top and bottom pixels in the standard models compared to the robust.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7cceca0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7cceca0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7cceca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7cceca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Commonly seen for image prediction</a:t>
            </a:r>
            <a:endParaRPr/>
          </a:p>
          <a:p>
            <a:pPr indent="-317500" lvl="0" marL="457200" rtl="0" algn="l">
              <a:lnSpc>
                <a:spcPct val="115000"/>
              </a:lnSpc>
              <a:spcBef>
                <a:spcPts val="0"/>
              </a:spcBef>
              <a:spcAft>
                <a:spcPts val="0"/>
              </a:spcAft>
              <a:buClr>
                <a:srgbClr val="595959"/>
              </a:buClr>
              <a:buSzPts val="1400"/>
              <a:buFont typeface="Lato"/>
              <a:buChar char="-"/>
            </a:pPr>
            <a:r>
              <a:rPr lang="en" sz="1400">
                <a:solidFill>
                  <a:srgbClr val="595959"/>
                </a:solidFill>
                <a:latin typeface="Lato"/>
                <a:ea typeface="Lato"/>
                <a:cs typeface="Lato"/>
                <a:sym typeface="Lato"/>
              </a:rPr>
              <a:t>Common assumption among attribution methods such as SmoothGrad and Integrated Gradients, but it may not be true</a:t>
            </a:r>
            <a:endParaRPr>
              <a:solidFill>
                <a:srgbClr val="595959"/>
              </a:solidFill>
              <a:latin typeface="Lato"/>
              <a:ea typeface="Lato"/>
              <a:cs typeface="Lato"/>
              <a:sym typeface="Lato"/>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8b0b028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8b0b028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Common challenge: don’t know ground truth for which features are most important in classification</a:t>
            </a:r>
            <a:endParaRPr/>
          </a:p>
          <a:p>
            <a:pPr indent="-298450" lvl="0" marL="457200" rtl="0" algn="l">
              <a:spcBef>
                <a:spcPts val="0"/>
              </a:spcBef>
              <a:spcAft>
                <a:spcPts val="0"/>
              </a:spcAft>
              <a:buSzPts val="1100"/>
              <a:buChar char="-"/>
            </a:pPr>
            <a:r>
              <a:rPr lang="en"/>
              <a:t>Design a dataset that by design encodes a priori knowledge of ground-truth discriminative features</a:t>
            </a:r>
            <a:endParaRPr/>
          </a:p>
          <a:p>
            <a:pPr indent="-298450" lvl="0" marL="457200" rtl="0" algn="l">
              <a:spcBef>
                <a:spcPts val="0"/>
              </a:spcBef>
              <a:spcAft>
                <a:spcPts val="0"/>
              </a:spcAft>
              <a:buSzPts val="1100"/>
              <a:buChar char="-"/>
            </a:pPr>
            <a:r>
              <a:rPr lang="en"/>
              <a:t>Further verify by noting that predictions of trained model remain unchanged on almost every instance even when all pixels in null block set to zero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8dec971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8dec971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Standard MLP (multilayer perceptron), Resnet gradients highlight signal and null block</a:t>
            </a:r>
            <a:endParaRPr/>
          </a:p>
          <a:p>
            <a:pPr indent="-298450" lvl="0" marL="457200" rtl="0" algn="l">
              <a:spcBef>
                <a:spcPts val="0"/>
              </a:spcBef>
              <a:spcAft>
                <a:spcPts val="0"/>
              </a:spcAft>
              <a:buSzPts val="1100"/>
              <a:buChar char="-"/>
            </a:pPr>
            <a:r>
              <a:rPr lang="en"/>
              <a:t>L2 robust MLP, Robust MLP gradients exclusively highlight MNIST, suppress null block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8dec971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8dec971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7cceca0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7cceca0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dec971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8dec971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8dec9712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8dec9712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8dec971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8dec971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8dec9712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8dec971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8dec971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8dec971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8dec971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8dec971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7cceca0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7cceca0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the remove and retrain (ROAR) framework, which takes out the important features, trains the model on what is left, and then compares the accuracy with/without these features. DiffROAR compares the prediction power of the top-ranked and bottom-ranked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Specifically, adversarial models that are robust to L2 and L-Infinity perturbations seem to satisfy Assumption (A).</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7cceca0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7cceca0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7cceca0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27cceca0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7cceca0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7cceca0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84ed5b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84ed5b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Part of the problem with ROAR is that there is a lack of certainty about what the ground-truth discriminative features are. Thus, the authors create BlockMNIST, which contains inherent ground-truth features.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84ed5b7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84ed5b7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leakage: when the </a:t>
            </a:r>
            <a:r>
              <a:rPr lang="en"/>
              <a:t>input gradients of one instance highlights the location of discriminative features in other datapoints in the dataset.</a:t>
            </a:r>
            <a:endParaRPr/>
          </a:p>
          <a:p>
            <a:pPr indent="0" lvl="0" marL="0" rtl="0" algn="l">
              <a:spcBef>
                <a:spcPts val="0"/>
              </a:spcBef>
              <a:spcAft>
                <a:spcPts val="0"/>
              </a:spcAft>
              <a:buNone/>
            </a:pPr>
            <a:r>
              <a:rPr lang="en"/>
              <a:t>This may be why, when we look at the standard gradients, all of the boxes are highlighted – since each tdatapoint has the discriminative feature in a different location, there may be some feature leakage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7cceca0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7cceca0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84ed5b75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84ed5b75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Recent works hypothesize that adversarial training improves the visual quality of input gradients by suppressing irrelevant features [31] and promoting sparsity and stability [32] in explanations. Kim et al. [33] use the ROAR framework to conjecture that adversarial training “tilts” input gradients to better align with the data manifold.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That is, stability does not imply fidelity. For example, an input-agnostic constant explanation is stable but lacks fidelity. Conversely, fidelity does not imply stability—if the underlying model is itself unstable, then any correct high-fidelity explanation of that model must also be unstable.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Bansal et al. [52] and Chen et al. [58] identify and explain why input gradients of adversarially trained models are more stable compared to those of standard models. In contrast, our work focuses on identifying and explaining why input gradients of adversarially trained models have more fidelity compared to those of standard models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7cceca0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7cceca0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will describe the evaluation framework proposed in this paper to evaluate assumption A. The DiffROAR framework is the first primary contribution of the paper and builds on the ROAR methodology to test whether feature attribution methods satisfy assumption A on real world datasets.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Note that while our empirical findings strongly suggest that standard models violate assumption (A), conclusively testing (A) is harder without knowledge of ground-truth discriminative features learned by models on real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9c0ec5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9c0ec5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a:t>Standard classification setting with instance,label pairs that are drawn independently from a distribution </a:t>
            </a:r>
            <a:endParaRPr/>
          </a:p>
          <a:p>
            <a:pPr indent="-311150" lvl="0" marL="457200" rtl="0" algn="l">
              <a:lnSpc>
                <a:spcPct val="115000"/>
              </a:lnSpc>
              <a:spcBef>
                <a:spcPts val="0"/>
              </a:spcBef>
              <a:spcAft>
                <a:spcPts val="0"/>
              </a:spcAft>
              <a:buClr>
                <a:srgbClr val="595959"/>
              </a:buClr>
              <a:buSzPts val="1300"/>
              <a:buFont typeface="Lato"/>
              <a:buChar char="●"/>
            </a:pPr>
            <a:r>
              <a:rPr lang="en"/>
              <a:t>Feature</a:t>
            </a:r>
            <a:r>
              <a:rPr lang="en"/>
              <a:t> attribution scheme: maps an instance with d features to a </a:t>
            </a:r>
            <a:r>
              <a:rPr lang="en"/>
              <a:t>permutation</a:t>
            </a:r>
            <a:r>
              <a:rPr lang="en"/>
              <a:t> of the features</a:t>
            </a:r>
            <a:endParaRPr/>
          </a:p>
          <a:p>
            <a:pPr indent="-311150" lvl="0" marL="457200" rtl="0" algn="l">
              <a:lnSpc>
                <a:spcPct val="115000"/>
              </a:lnSpc>
              <a:spcBef>
                <a:spcPts val="0"/>
              </a:spcBef>
              <a:spcAft>
                <a:spcPts val="0"/>
              </a:spcAft>
              <a:buClr>
                <a:srgbClr val="595959"/>
              </a:buClr>
              <a:buSzPts val="1300"/>
              <a:buFont typeface="Lato"/>
              <a:buChar char="●"/>
            </a:pPr>
            <a:r>
              <a:rPr lang="en"/>
              <a:t>This permutation corresponds to the feature importance. So, for input gradient, the output would be an ordering that ranks the features in decreasing order of input gradient magnitude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Cover ">
  <p:cSld name="Harvard SEAS_Cover ">
    <p:spTree>
      <p:nvGrpSpPr>
        <p:cNvPr id="127" name="Shape 127"/>
        <p:cNvGrpSpPr/>
        <p:nvPr/>
      </p:nvGrpSpPr>
      <p:grpSpPr>
        <a:xfrm>
          <a:off x="0" y="0"/>
          <a:ext cx="0" cy="0"/>
          <a:chOff x="0" y="0"/>
          <a:chExt cx="0" cy="0"/>
        </a:xfrm>
      </p:grpSpPr>
      <p:sp>
        <p:nvSpPr>
          <p:cNvPr id="128" name="Google Shape;128;p25"/>
          <p:cNvSpPr/>
          <p:nvPr/>
        </p:nvSpPr>
        <p:spPr>
          <a:xfrm>
            <a:off x="0" y="240786"/>
            <a:ext cx="8507700" cy="49110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5"/>
          <p:cNvSpPr/>
          <p:nvPr/>
        </p:nvSpPr>
        <p:spPr>
          <a:xfrm>
            <a:off x="5541012" y="-11190"/>
            <a:ext cx="3603000" cy="12741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25"/>
          <p:cNvSpPr/>
          <p:nvPr/>
        </p:nvSpPr>
        <p:spPr>
          <a:xfrm>
            <a:off x="5541012" y="240300"/>
            <a:ext cx="2966700" cy="10227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p25"/>
          <p:cNvPicPr preferRelativeResize="0"/>
          <p:nvPr/>
        </p:nvPicPr>
        <p:blipFill rotWithShape="1">
          <a:blip r:embed="rId2">
            <a:alphaModFix/>
          </a:blip>
          <a:srcRect b="0" l="0" r="0" t="0"/>
          <a:stretch/>
        </p:blipFill>
        <p:spPr>
          <a:xfrm>
            <a:off x="5800275" y="410022"/>
            <a:ext cx="2426500" cy="692266"/>
          </a:xfrm>
          <a:prstGeom prst="rect">
            <a:avLst/>
          </a:prstGeom>
          <a:noFill/>
          <a:ln>
            <a:noFill/>
          </a:ln>
        </p:spPr>
      </p:pic>
      <p:sp>
        <p:nvSpPr>
          <p:cNvPr id="132" name="Google Shape;132;p25"/>
          <p:cNvSpPr txBox="1"/>
          <p:nvPr>
            <p:ph idx="1" type="body"/>
          </p:nvPr>
        </p:nvSpPr>
        <p:spPr>
          <a:xfrm>
            <a:off x="665847" y="3439306"/>
            <a:ext cx="6654600" cy="11250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520"/>
              </a:spcBef>
              <a:spcAft>
                <a:spcPts val="0"/>
              </a:spcAft>
              <a:buClr>
                <a:srgbClr val="FFFFFF"/>
              </a:buClr>
              <a:buSzPts val="2600"/>
              <a:buFont typeface="Arial"/>
              <a:buNone/>
              <a:defRPr b="0" i="0" sz="2600" u="none" cap="none" strike="noStrike">
                <a:solidFill>
                  <a:srgbClr val="FFFFFF"/>
                </a:solidFill>
                <a:latin typeface="Arial"/>
                <a:ea typeface="Arial"/>
                <a:cs typeface="Arial"/>
                <a:sym typeface="Arial"/>
              </a:defRPr>
            </a:lvl1pPr>
            <a:lvl2pPr indent="-228600" lvl="1" marL="914400" marR="0" rtl="0" algn="l">
              <a:spcBef>
                <a:spcPts val="12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12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1200"/>
              </a:spcBef>
              <a:spcAft>
                <a:spcPts val="120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33" name="Google Shape;133;p25"/>
          <p:cNvSpPr txBox="1"/>
          <p:nvPr>
            <p:ph idx="2" type="body"/>
          </p:nvPr>
        </p:nvSpPr>
        <p:spPr>
          <a:xfrm>
            <a:off x="665847" y="1837115"/>
            <a:ext cx="6654600" cy="16023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1">
  <p:cSld name="Harvard SEAS_Layout1">
    <p:spTree>
      <p:nvGrpSpPr>
        <p:cNvPr id="134" name="Shape 134"/>
        <p:cNvGrpSpPr/>
        <p:nvPr/>
      </p:nvGrpSpPr>
      <p:grpSpPr>
        <a:xfrm>
          <a:off x="0" y="0"/>
          <a:ext cx="0" cy="0"/>
          <a:chOff x="0" y="0"/>
          <a:chExt cx="0" cy="0"/>
        </a:xfrm>
      </p:grpSpPr>
      <p:pic>
        <p:nvPicPr>
          <p:cNvPr id="135" name="Google Shape;135;p26"/>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136" name="Google Shape;136;p26"/>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26"/>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26"/>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26"/>
          <p:cNvSpPr txBox="1"/>
          <p:nvPr>
            <p:ph type="title"/>
          </p:nvPr>
        </p:nvSpPr>
        <p:spPr>
          <a:xfrm>
            <a:off x="489752" y="1353010"/>
            <a:ext cx="7269000" cy="3227400"/>
          </a:xfrm>
          <a:prstGeom prst="rect">
            <a:avLst/>
          </a:prstGeom>
          <a:noFill/>
          <a:ln>
            <a:noFill/>
          </a:ln>
        </p:spPr>
        <p:txBody>
          <a:bodyPr anchorCtr="0" anchor="t" bIns="45700" lIns="91425" spcFirstLastPara="1" rIns="91425" wrap="square" tIns="45700">
            <a:normAutofit/>
          </a:bodyPr>
          <a:lstStyle>
            <a:lvl1pPr lvl="0" rt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6"/>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2">
  <p:cSld name="Harvard SEAS_Layout2">
    <p:spTree>
      <p:nvGrpSpPr>
        <p:cNvPr id="141" name="Shape 141"/>
        <p:cNvGrpSpPr/>
        <p:nvPr/>
      </p:nvGrpSpPr>
      <p:grpSpPr>
        <a:xfrm>
          <a:off x="0" y="0"/>
          <a:ext cx="0" cy="0"/>
          <a:chOff x="0" y="0"/>
          <a:chExt cx="0" cy="0"/>
        </a:xfrm>
      </p:grpSpPr>
      <p:sp>
        <p:nvSpPr>
          <p:cNvPr id="142" name="Google Shape;142;p27"/>
          <p:cNvSpPr/>
          <p:nvPr/>
        </p:nvSpPr>
        <p:spPr>
          <a:xfrm>
            <a:off x="8193572" y="4941848"/>
            <a:ext cx="9549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27"/>
          <p:cNvSpPr/>
          <p:nvPr/>
        </p:nvSpPr>
        <p:spPr>
          <a:xfrm>
            <a:off x="0" y="4830769"/>
            <a:ext cx="84696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27"/>
          <p:cNvSpPr/>
          <p:nvPr/>
        </p:nvSpPr>
        <p:spPr>
          <a:xfrm>
            <a:off x="8193573"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5" name="Google Shape;145;p27"/>
          <p:cNvPicPr preferRelativeResize="0"/>
          <p:nvPr/>
        </p:nvPicPr>
        <p:blipFill rotWithShape="1">
          <a:blip r:embed="rId2">
            <a:alphaModFix/>
          </a:blip>
          <a:srcRect b="0" l="0" r="0" t="0"/>
          <a:stretch/>
        </p:blipFill>
        <p:spPr>
          <a:xfrm>
            <a:off x="8652143" y="4460775"/>
            <a:ext cx="319806" cy="376660"/>
          </a:xfrm>
          <a:prstGeom prst="rect">
            <a:avLst/>
          </a:prstGeom>
          <a:noFill/>
          <a:ln>
            <a:noFill/>
          </a:ln>
        </p:spPr>
      </p:pic>
      <p:sp>
        <p:nvSpPr>
          <p:cNvPr id="146" name="Google Shape;146;p27"/>
          <p:cNvSpPr txBox="1"/>
          <p:nvPr>
            <p:ph type="title"/>
          </p:nvPr>
        </p:nvSpPr>
        <p:spPr>
          <a:xfrm>
            <a:off x="489753" y="1353010"/>
            <a:ext cx="7269000" cy="3255300"/>
          </a:xfrm>
          <a:prstGeom prst="rect">
            <a:avLst/>
          </a:prstGeom>
          <a:noFill/>
          <a:ln>
            <a:noFill/>
          </a:ln>
        </p:spPr>
        <p:txBody>
          <a:bodyPr anchorCtr="0" anchor="t" bIns="45700" lIns="91425" spcFirstLastPara="1" rIns="91425" wrap="square" tIns="45700">
            <a:normAutofit/>
          </a:bodyPr>
          <a:lstStyle>
            <a:lvl1pPr lvl="0" rt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27"/>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1">
  <p:cSld name="1_Harvard SEAS_Layout1">
    <p:spTree>
      <p:nvGrpSpPr>
        <p:cNvPr id="148" name="Shape 148"/>
        <p:cNvGrpSpPr/>
        <p:nvPr/>
      </p:nvGrpSpPr>
      <p:grpSpPr>
        <a:xfrm>
          <a:off x="0" y="0"/>
          <a:ext cx="0" cy="0"/>
          <a:chOff x="0" y="0"/>
          <a:chExt cx="0" cy="0"/>
        </a:xfrm>
      </p:grpSpPr>
      <p:pic>
        <p:nvPicPr>
          <p:cNvPr id="149" name="Google Shape;149;p28"/>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150" name="Google Shape;150;p28"/>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8"/>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28"/>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8"/>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665847" y="3439306"/>
            <a:ext cx="6654600" cy="11250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 sz="1900">
                <a:solidFill>
                  <a:schemeClr val="lt1"/>
                </a:solidFill>
                <a:latin typeface="Lato"/>
                <a:ea typeface="Lato"/>
                <a:cs typeface="Lato"/>
                <a:sym typeface="Lato"/>
              </a:rPr>
              <a:t>Authors: Harshay Shah, Prateek Jain, Praneeth Netrapalli</a:t>
            </a:r>
            <a:br>
              <a:rPr lang="en" sz="1900">
                <a:solidFill>
                  <a:schemeClr val="lt1"/>
                </a:solidFill>
                <a:latin typeface="Lato"/>
                <a:ea typeface="Lato"/>
                <a:cs typeface="Lato"/>
                <a:sym typeface="Lato"/>
              </a:rPr>
            </a:br>
            <a:r>
              <a:rPr lang="en" sz="1900">
                <a:solidFill>
                  <a:schemeClr val="lt1"/>
                </a:solidFill>
                <a:latin typeface="Lato"/>
                <a:ea typeface="Lato"/>
                <a:cs typeface="Lato"/>
                <a:sym typeface="Lato"/>
              </a:rPr>
              <a:t>Presenters: Karly Hou, Eshika Saxena, Kat Zhang</a:t>
            </a:r>
            <a:endParaRPr sz="2900">
              <a:solidFill>
                <a:schemeClr val="lt1"/>
              </a:solidFill>
            </a:endParaRPr>
          </a:p>
        </p:txBody>
      </p:sp>
      <p:sp>
        <p:nvSpPr>
          <p:cNvPr id="159" name="Google Shape;159;p29"/>
          <p:cNvSpPr txBox="1"/>
          <p:nvPr>
            <p:ph idx="2" type="body"/>
          </p:nvPr>
        </p:nvSpPr>
        <p:spPr>
          <a:xfrm>
            <a:off x="665847" y="1837115"/>
            <a:ext cx="6654600" cy="1602300"/>
          </a:xfrm>
          <a:prstGeom prst="rect">
            <a:avLst/>
          </a:prstGeom>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26190"/>
              <a:buFont typeface="Arial"/>
              <a:buNone/>
            </a:pPr>
            <a:r>
              <a:rPr lang="en" sz="4200">
                <a:solidFill>
                  <a:srgbClr val="1A1A1A"/>
                </a:solidFill>
                <a:latin typeface="Raleway"/>
                <a:ea typeface="Raleway"/>
                <a:cs typeface="Raleway"/>
                <a:sym typeface="Raleway"/>
              </a:rPr>
              <a:t>Do Input Gradients Highlight Discriminative Features?</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Unmasking Schemes</a:t>
            </a:r>
            <a:endParaRPr/>
          </a:p>
        </p:txBody>
      </p:sp>
      <p:sp>
        <p:nvSpPr>
          <p:cNvPr id="221" name="Google Shape;221;p38"/>
          <p:cNvSpPr txBox="1"/>
          <p:nvPr>
            <p:ph idx="1" type="body"/>
          </p:nvPr>
        </p:nvSpPr>
        <p:spPr>
          <a:xfrm>
            <a:off x="729450" y="1926475"/>
            <a:ext cx="7851000" cy="2698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sz="1800">
                <a:solidFill>
                  <a:schemeClr val="dk1"/>
                </a:solidFill>
              </a:rPr>
              <a:t>Unmasked instance</a:t>
            </a:r>
            <a:r>
              <a:rPr i="1" lang="en" sz="1800"/>
              <a:t> </a:t>
            </a:r>
            <a:r>
              <a:rPr lang="en" sz="1800"/>
              <a:t>x</a:t>
            </a:r>
            <a:r>
              <a:rPr baseline="30000" lang="en" sz="1800"/>
              <a:t>S</a:t>
            </a:r>
            <a:r>
              <a:rPr i="1" lang="en" sz="1800"/>
              <a:t> </a:t>
            </a:r>
            <a:r>
              <a:rPr lang="en" sz="1800"/>
              <a:t>zeroes out all coordinates not in subset S</a:t>
            </a:r>
            <a:endParaRPr sz="1800"/>
          </a:p>
          <a:p>
            <a:pPr indent="-334327" lvl="0" marL="457200" rtl="0" algn="l">
              <a:spcBef>
                <a:spcPts val="0"/>
              </a:spcBef>
              <a:spcAft>
                <a:spcPts val="0"/>
              </a:spcAft>
              <a:buSzPct val="100000"/>
              <a:buChar char="●"/>
            </a:pPr>
            <a:r>
              <a:rPr b="1" lang="en" sz="1800">
                <a:solidFill>
                  <a:schemeClr val="dk1"/>
                </a:solidFill>
              </a:rPr>
              <a:t>Unmasking scheme</a:t>
            </a:r>
            <a:r>
              <a:rPr i="1" lang="en" sz="1800"/>
              <a:t> </a:t>
            </a:r>
            <a:r>
              <a:rPr lang="en" sz="1800"/>
              <a:t>maps instance x to subset A(x) of coordinates to obtain unmasked instance </a:t>
            </a:r>
            <a:r>
              <a:rPr lang="en" sz="1800"/>
              <a:t>x</a:t>
            </a:r>
            <a:r>
              <a:rPr baseline="30000" lang="en" sz="1800"/>
              <a:t>A(x)</a:t>
            </a:r>
            <a:endParaRPr baseline="30000" sz="1800"/>
          </a:p>
          <a:p>
            <a:pPr indent="0" lvl="0" marL="457200" rtl="0" algn="l">
              <a:spcBef>
                <a:spcPts val="1200"/>
              </a:spcBef>
              <a:spcAft>
                <a:spcPts val="0"/>
              </a:spcAft>
              <a:buNone/>
            </a:pPr>
            <a:r>
              <a:t/>
            </a:r>
            <a:endParaRPr baseline="30000" sz="1800"/>
          </a:p>
          <a:p>
            <a:pPr indent="0" lvl="0" marL="457200" rtl="0" algn="l">
              <a:spcBef>
                <a:spcPts val="1200"/>
              </a:spcBef>
              <a:spcAft>
                <a:spcPts val="0"/>
              </a:spcAft>
              <a:buNone/>
            </a:pPr>
            <a:r>
              <a:t/>
            </a:r>
            <a:endParaRPr baseline="30000" sz="1800"/>
          </a:p>
          <a:p>
            <a:pPr indent="-334327" lvl="0" marL="457200" rtl="0" algn="l">
              <a:spcBef>
                <a:spcPts val="0"/>
              </a:spcBef>
              <a:spcAft>
                <a:spcPts val="0"/>
              </a:spcAft>
              <a:buSzPct val="100000"/>
              <a:buChar char="●"/>
            </a:pPr>
            <a:r>
              <a:rPr lang="en" sz="1800"/>
              <a:t>Top-k and bottom-k unmasking schemes:</a:t>
            </a:r>
            <a:endParaRPr sz="18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222" name="Google Shape;222;p38"/>
          <p:cNvPicPr preferRelativeResize="0"/>
          <p:nvPr/>
        </p:nvPicPr>
        <p:blipFill>
          <a:blip r:embed="rId3">
            <a:alphaModFix/>
          </a:blip>
          <a:stretch>
            <a:fillRect/>
          </a:stretch>
        </p:blipFill>
        <p:spPr>
          <a:xfrm>
            <a:off x="1457187" y="2943050"/>
            <a:ext cx="2362975" cy="351525"/>
          </a:xfrm>
          <a:prstGeom prst="rect">
            <a:avLst/>
          </a:prstGeom>
          <a:noFill/>
          <a:ln>
            <a:noFill/>
          </a:ln>
        </p:spPr>
      </p:pic>
      <p:pic>
        <p:nvPicPr>
          <p:cNvPr id="223" name="Google Shape;223;p38"/>
          <p:cNvPicPr preferRelativeResize="0"/>
          <p:nvPr/>
        </p:nvPicPr>
        <p:blipFill rotWithShape="1">
          <a:blip r:embed="rId4">
            <a:alphaModFix/>
          </a:blip>
          <a:srcRect b="0" l="0" r="0" t="0"/>
          <a:stretch/>
        </p:blipFill>
        <p:spPr>
          <a:xfrm>
            <a:off x="1457175" y="3874875"/>
            <a:ext cx="2716801" cy="628150"/>
          </a:xfrm>
          <a:prstGeom prst="rect">
            <a:avLst/>
          </a:prstGeom>
          <a:noFill/>
          <a:ln>
            <a:noFill/>
          </a:ln>
        </p:spPr>
      </p:pic>
      <p:pic>
        <p:nvPicPr>
          <p:cNvPr id="224" name="Google Shape;224;p38"/>
          <p:cNvPicPr preferRelativeResize="0"/>
          <p:nvPr/>
        </p:nvPicPr>
        <p:blipFill>
          <a:blip r:embed="rId5">
            <a:alphaModFix/>
          </a:blip>
          <a:stretch>
            <a:fillRect/>
          </a:stretch>
        </p:blipFill>
        <p:spPr>
          <a:xfrm>
            <a:off x="5164625" y="2625475"/>
            <a:ext cx="3928125" cy="226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Power of Unmasking Schemes</a:t>
            </a:r>
            <a:endParaRPr/>
          </a:p>
        </p:txBody>
      </p:sp>
      <p:sp>
        <p:nvSpPr>
          <p:cNvPr id="230" name="Google Shape;230;p39"/>
          <p:cNvSpPr txBox="1"/>
          <p:nvPr>
            <p:ph idx="1" type="body"/>
          </p:nvPr>
        </p:nvSpPr>
        <p:spPr>
          <a:xfrm>
            <a:off x="729450" y="1956925"/>
            <a:ext cx="7688700" cy="1650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solidFill>
                  <a:schemeClr val="dk1"/>
                </a:solidFill>
              </a:rPr>
              <a:t>Predictive power</a:t>
            </a:r>
            <a:r>
              <a:rPr lang="en" sz="1700"/>
              <a:t>: </a:t>
            </a:r>
            <a:r>
              <a:rPr lang="en" sz="1700"/>
              <a:t>best classification accuracy that can be attained by training a model with architecture </a:t>
            </a:r>
            <a:r>
              <a:rPr b="1" lang="en" sz="1700"/>
              <a:t>M</a:t>
            </a:r>
            <a:r>
              <a:rPr lang="en" sz="1700"/>
              <a:t> on unmasked instances that are obtained via unmasking scheme </a:t>
            </a:r>
            <a:r>
              <a:rPr b="1" lang="en" sz="1700"/>
              <a:t>A</a:t>
            </a:r>
            <a:endParaRPr b="1" sz="1700"/>
          </a:p>
          <a:p>
            <a:pPr indent="0" lvl="0" marL="0" rtl="0" algn="l">
              <a:spcBef>
                <a:spcPts val="1200"/>
              </a:spcBef>
              <a:spcAft>
                <a:spcPts val="0"/>
              </a:spcAft>
              <a:buNone/>
            </a:pPr>
            <a:r>
              <a:t/>
            </a:r>
            <a:endParaRPr b="1" sz="1700"/>
          </a:p>
          <a:p>
            <a:pPr indent="0" lvl="0" marL="0" rtl="0" algn="l">
              <a:spcBef>
                <a:spcPts val="1200"/>
              </a:spcBef>
              <a:spcAft>
                <a:spcPts val="1200"/>
              </a:spcAft>
              <a:buNone/>
            </a:pPr>
            <a:r>
              <a:t/>
            </a:r>
            <a:endParaRPr sz="1700"/>
          </a:p>
        </p:txBody>
      </p:sp>
      <p:pic>
        <p:nvPicPr>
          <p:cNvPr id="231" name="Google Shape;231;p39"/>
          <p:cNvPicPr preferRelativeResize="0"/>
          <p:nvPr/>
        </p:nvPicPr>
        <p:blipFill>
          <a:blip r:embed="rId3">
            <a:alphaModFix/>
          </a:blip>
          <a:stretch>
            <a:fillRect/>
          </a:stretch>
        </p:blipFill>
        <p:spPr>
          <a:xfrm>
            <a:off x="2506575" y="2937550"/>
            <a:ext cx="4527376" cy="586575"/>
          </a:xfrm>
          <a:prstGeom prst="rect">
            <a:avLst/>
          </a:prstGeom>
          <a:noFill/>
          <a:ln>
            <a:noFill/>
          </a:ln>
        </p:spPr>
      </p:pic>
      <p:sp>
        <p:nvSpPr>
          <p:cNvPr id="232" name="Google Shape;232;p39"/>
          <p:cNvSpPr txBox="1"/>
          <p:nvPr/>
        </p:nvSpPr>
        <p:spPr>
          <a:xfrm>
            <a:off x="729450" y="3524125"/>
            <a:ext cx="83028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Estimate predictive power in two steps:</a:t>
            </a:r>
            <a:endParaRPr sz="1700">
              <a:solidFill>
                <a:schemeClr val="accent1"/>
              </a:solidFill>
              <a:latin typeface="Lato"/>
              <a:ea typeface="Lato"/>
              <a:cs typeface="Lato"/>
              <a:sym typeface="Lato"/>
            </a:endParaRPr>
          </a:p>
          <a:p>
            <a:pPr indent="-336550" lvl="0" marL="914400" rtl="0" algn="l">
              <a:lnSpc>
                <a:spcPct val="115000"/>
              </a:lnSpc>
              <a:spcBef>
                <a:spcPts val="0"/>
              </a:spcBef>
              <a:spcAft>
                <a:spcPts val="0"/>
              </a:spcAft>
              <a:buClr>
                <a:schemeClr val="accent1"/>
              </a:buClr>
              <a:buSzPts val="1700"/>
              <a:buFont typeface="Lato"/>
              <a:buAutoNum type="arabicParenBoth"/>
            </a:pPr>
            <a:r>
              <a:rPr lang="en" sz="1700">
                <a:solidFill>
                  <a:schemeClr val="accent1"/>
                </a:solidFill>
                <a:latin typeface="Lato"/>
                <a:ea typeface="Lato"/>
                <a:cs typeface="Lato"/>
                <a:sym typeface="Lato"/>
              </a:rPr>
              <a:t>Use unmasking scheme A to obtain unmasked train and test datasets that comprise data points of the form (x</a:t>
            </a:r>
            <a:r>
              <a:rPr baseline="30000" lang="en" sz="1700">
                <a:solidFill>
                  <a:schemeClr val="accent1"/>
                </a:solidFill>
                <a:latin typeface="Lato"/>
                <a:ea typeface="Lato"/>
                <a:cs typeface="Lato"/>
                <a:sym typeface="Lato"/>
              </a:rPr>
              <a:t>A(x)</a:t>
            </a:r>
            <a:r>
              <a:rPr lang="en" sz="1700">
                <a:solidFill>
                  <a:schemeClr val="accent1"/>
                </a:solidFill>
                <a:latin typeface="Lato"/>
                <a:ea typeface="Lato"/>
                <a:cs typeface="Lato"/>
                <a:sym typeface="Lato"/>
              </a:rPr>
              <a:t>, y)</a:t>
            </a:r>
            <a:endParaRPr sz="1700">
              <a:solidFill>
                <a:schemeClr val="accent1"/>
              </a:solidFill>
              <a:latin typeface="Lato"/>
              <a:ea typeface="Lato"/>
              <a:cs typeface="Lato"/>
              <a:sym typeface="Lato"/>
            </a:endParaRPr>
          </a:p>
          <a:p>
            <a:pPr indent="-336550" lvl="0" marL="914400" rtl="0" algn="l">
              <a:lnSpc>
                <a:spcPct val="115000"/>
              </a:lnSpc>
              <a:spcBef>
                <a:spcPts val="0"/>
              </a:spcBef>
              <a:spcAft>
                <a:spcPts val="0"/>
              </a:spcAft>
              <a:buClr>
                <a:schemeClr val="accent1"/>
              </a:buClr>
              <a:buSzPts val="1700"/>
              <a:buFont typeface="Lato"/>
              <a:buAutoNum type="arabicParenBoth"/>
            </a:pPr>
            <a:r>
              <a:rPr lang="en" sz="1700">
                <a:solidFill>
                  <a:schemeClr val="accent1"/>
                </a:solidFill>
                <a:latin typeface="Lato"/>
                <a:ea typeface="Lato"/>
                <a:cs typeface="Lato"/>
                <a:sym typeface="Lato"/>
              </a:rPr>
              <a:t>Retrain a new model with the same architecture M on unmasked train data and evaluate its accuracy on unmasked test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DiffROAR Metric</a:t>
            </a:r>
            <a:endParaRPr/>
          </a:p>
        </p:txBody>
      </p:sp>
      <p:sp>
        <p:nvSpPr>
          <p:cNvPr id="238" name="Google Shape;238;p40"/>
          <p:cNvSpPr txBox="1"/>
          <p:nvPr>
            <p:ph idx="1" type="body"/>
          </p:nvPr>
        </p:nvSpPr>
        <p:spPr>
          <a:xfrm>
            <a:off x="729450" y="185385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8000"/>
          </a:p>
          <a:p>
            <a:pPr indent="0" lvl="0" marL="0" rtl="0" algn="l">
              <a:spcBef>
                <a:spcPts val="1200"/>
              </a:spcBef>
              <a:spcAft>
                <a:spcPts val="0"/>
              </a:spcAft>
              <a:buNone/>
            </a:pPr>
            <a:r>
              <a:rPr lang="en" sz="8000"/>
              <a:t>Interpretation of the metric: </a:t>
            </a:r>
            <a:endParaRPr sz="8000"/>
          </a:p>
          <a:p>
            <a:pPr indent="-355600" lvl="0" marL="457200" rtl="0" algn="l">
              <a:spcBef>
                <a:spcPts val="1200"/>
              </a:spcBef>
              <a:spcAft>
                <a:spcPts val="0"/>
              </a:spcAft>
              <a:buSzPct val="100000"/>
              <a:buChar char="●"/>
            </a:pPr>
            <a:r>
              <a:rPr lang="en" sz="8000"/>
              <a:t>Sign of the metric indicates whether the assumption is satisfied (&gt; 0) or violated (&lt; 0)</a:t>
            </a:r>
            <a:endParaRPr sz="8000"/>
          </a:p>
          <a:p>
            <a:pPr indent="-355600" lvl="0" marL="457200" rtl="0" algn="l">
              <a:spcBef>
                <a:spcPts val="0"/>
              </a:spcBef>
              <a:spcAft>
                <a:spcPts val="0"/>
              </a:spcAft>
              <a:buSzPct val="100000"/>
              <a:buChar char="●"/>
            </a:pPr>
            <a:r>
              <a:rPr lang="en" sz="8000"/>
              <a:t>Magnitude of the metric quantifies extent of separation of most and least discriminative coordinates into two disjoint subsets</a:t>
            </a:r>
            <a:endParaRPr sz="8000"/>
          </a:p>
        </p:txBody>
      </p:sp>
      <p:pic>
        <p:nvPicPr>
          <p:cNvPr id="239" name="Google Shape;239;p40"/>
          <p:cNvPicPr preferRelativeResize="0"/>
          <p:nvPr/>
        </p:nvPicPr>
        <p:blipFill rotWithShape="1">
          <a:blip r:embed="rId3">
            <a:alphaModFix/>
          </a:blip>
          <a:srcRect b="27730" l="0" r="0" t="14472"/>
          <a:stretch/>
        </p:blipFill>
        <p:spPr>
          <a:xfrm>
            <a:off x="1013450" y="2167325"/>
            <a:ext cx="7471551" cy="45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1: Image Classification Benchmarks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Datasets and Models</a:t>
            </a:r>
            <a:endParaRPr/>
          </a:p>
        </p:txBody>
      </p:sp>
      <p:sp>
        <p:nvSpPr>
          <p:cNvPr id="250" name="Google Shape;250;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Datasets</a:t>
            </a:r>
            <a:r>
              <a:rPr lang="en" sz="1800"/>
              <a:t>: SVHN, Fashion MNIST, CIFAR-10, ImageNet-10</a:t>
            </a:r>
            <a:endParaRPr sz="1800"/>
          </a:p>
          <a:p>
            <a:pPr indent="-342900" lvl="0" marL="457200" rtl="0" algn="l">
              <a:spcBef>
                <a:spcPts val="0"/>
              </a:spcBef>
              <a:spcAft>
                <a:spcPts val="0"/>
              </a:spcAft>
              <a:buSzPts val="1800"/>
              <a:buChar char="●"/>
            </a:pPr>
            <a:r>
              <a:rPr b="1" lang="en" sz="1800"/>
              <a:t>Models</a:t>
            </a:r>
            <a:r>
              <a:rPr lang="en" sz="1800"/>
              <a:t>: Standard and adversarially trained two-hidden-layer MLPs and Resnets</a:t>
            </a:r>
            <a:endParaRPr sz="1800"/>
          </a:p>
          <a:p>
            <a:pPr indent="-342900" lvl="1" marL="914400" rtl="0" algn="l">
              <a:spcBef>
                <a:spcPts val="0"/>
              </a:spcBef>
              <a:spcAft>
                <a:spcPts val="0"/>
              </a:spcAft>
              <a:buSzPts val="1800"/>
              <a:buChar char="○"/>
            </a:pPr>
            <a:r>
              <a:rPr lang="en" sz="1800"/>
              <a:t>Adversarial: </a:t>
            </a:r>
            <a:r>
              <a:rPr lang="en" sz="1800"/>
              <a:t> l_2 and l_∞ epsilon-robust models with perturbation budget epsilon using PGD adversarial training</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 Computing DiffROAR Metric</a:t>
            </a:r>
            <a:endParaRPr/>
          </a:p>
        </p:txBody>
      </p:sp>
      <p:sp>
        <p:nvSpPr>
          <p:cNvPr id="256" name="Google Shape;256;p43"/>
          <p:cNvSpPr txBox="1"/>
          <p:nvPr>
            <p:ph idx="1" type="body"/>
          </p:nvPr>
        </p:nvSpPr>
        <p:spPr>
          <a:xfrm>
            <a:off x="729450" y="2078875"/>
            <a:ext cx="7688700" cy="27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As a function of unmasking fraction k, compare input gradient attributions of models to baselines of model-agnostic and input-agnostic attributions:</a:t>
            </a:r>
            <a:endParaRPr sz="1800"/>
          </a:p>
          <a:p>
            <a:pPr indent="-342900" lvl="0" marL="457200" rtl="0" algn="l">
              <a:spcBef>
                <a:spcPts val="1200"/>
              </a:spcBef>
              <a:spcAft>
                <a:spcPts val="0"/>
              </a:spcAft>
              <a:buSzPts val="1800"/>
              <a:buAutoNum type="arabicPeriod"/>
            </a:pPr>
            <a:r>
              <a:rPr lang="en" sz="1800"/>
              <a:t>Train a standard or robust model with architecture M on the original dataset and obtain its input gradient attribution scheme A. </a:t>
            </a:r>
            <a:endParaRPr/>
          </a:p>
        </p:txBody>
      </p:sp>
      <p:sp>
        <p:nvSpPr>
          <p:cNvPr id="257" name="Google Shape;257;p43"/>
          <p:cNvSpPr txBox="1"/>
          <p:nvPr/>
        </p:nvSpPr>
        <p:spPr>
          <a:xfrm>
            <a:off x="729450" y="3665950"/>
            <a:ext cx="72273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Font typeface="Lato"/>
              <a:buAutoNum type="arabicPeriod" startAt="2"/>
            </a:pPr>
            <a:r>
              <a:rPr lang="en" sz="1800">
                <a:solidFill>
                  <a:schemeClr val="accent1"/>
                </a:solidFill>
                <a:latin typeface="Lato"/>
                <a:ea typeface="Lato"/>
                <a:cs typeface="Lato"/>
                <a:sym typeface="Lato"/>
              </a:rPr>
              <a:t>Use attribution scheme A and level k (i.e., fraction of pixels to be unmasked) to extract the top-k and bottom-k unmasking schemes: A top k and A bot 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 Computing DiffROAR Metric</a:t>
            </a:r>
            <a:endParaRPr/>
          </a:p>
        </p:txBody>
      </p:sp>
      <p:sp>
        <p:nvSpPr>
          <p:cNvPr id="263" name="Google Shape;263;p44"/>
          <p:cNvSpPr txBox="1"/>
          <p:nvPr>
            <p:ph idx="1" type="body"/>
          </p:nvPr>
        </p:nvSpPr>
        <p:spPr>
          <a:xfrm>
            <a:off x="729450" y="2078875"/>
            <a:ext cx="7688700" cy="109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3"/>
            </a:pPr>
            <a:r>
              <a:rPr lang="en" sz="1800"/>
              <a:t>Apply A top k and A bot k on the original train &amp; test datasets to obtain top-k and bottom-k unmasked datasets respectively (unmask individual image pixels without grouping them channel-wise)</a:t>
            </a:r>
            <a:endParaRPr sz="1800"/>
          </a:p>
        </p:txBody>
      </p:sp>
      <p:sp>
        <p:nvSpPr>
          <p:cNvPr id="264" name="Google Shape;264;p44"/>
          <p:cNvSpPr txBox="1"/>
          <p:nvPr/>
        </p:nvSpPr>
        <p:spPr>
          <a:xfrm>
            <a:off x="729450" y="3088500"/>
            <a:ext cx="78222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Font typeface="Lato"/>
              <a:buAutoNum type="arabicPeriod" startAt="4"/>
            </a:pPr>
            <a:r>
              <a:rPr lang="en" sz="1800">
                <a:solidFill>
                  <a:schemeClr val="accent1"/>
                </a:solidFill>
                <a:latin typeface="Lato"/>
                <a:ea typeface="Lato"/>
                <a:cs typeface="Lato"/>
                <a:sym typeface="Lato"/>
              </a:rPr>
              <a:t>Estimate top-k and bottom-k predictive power by retraining new models with architecture M on top-k and bottom-k unmasked datasets respectively and compute the DiffROAR metric. </a:t>
            </a:r>
            <a:endParaRPr/>
          </a:p>
        </p:txBody>
      </p:sp>
      <p:sp>
        <p:nvSpPr>
          <p:cNvPr id="265" name="Google Shape;265;p44"/>
          <p:cNvSpPr txBox="1"/>
          <p:nvPr/>
        </p:nvSpPr>
        <p:spPr>
          <a:xfrm>
            <a:off x="729450" y="4111200"/>
            <a:ext cx="78222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Font typeface="Lato"/>
              <a:buAutoNum type="arabicPeriod" startAt="5"/>
            </a:pPr>
            <a:r>
              <a:rPr lang="en" sz="1800">
                <a:solidFill>
                  <a:schemeClr val="accent1"/>
                </a:solidFill>
                <a:latin typeface="Lato"/>
                <a:ea typeface="Lato"/>
                <a:cs typeface="Lato"/>
                <a:sym typeface="Lato"/>
              </a:rPr>
              <a:t>Average the DiffROAR metric over five runs for each model and unmasking fraction or level 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271" name="Google Shape;271;p45"/>
          <p:cNvPicPr preferRelativeResize="0"/>
          <p:nvPr/>
        </p:nvPicPr>
        <p:blipFill rotWithShape="1">
          <a:blip r:embed="rId3">
            <a:alphaModFix/>
          </a:blip>
          <a:srcRect b="47095" l="0" r="49831" t="0"/>
          <a:stretch/>
        </p:blipFill>
        <p:spPr>
          <a:xfrm>
            <a:off x="2088425" y="904903"/>
            <a:ext cx="3539725" cy="2081150"/>
          </a:xfrm>
          <a:prstGeom prst="rect">
            <a:avLst/>
          </a:prstGeom>
          <a:noFill/>
          <a:ln>
            <a:noFill/>
          </a:ln>
        </p:spPr>
      </p:pic>
      <p:pic>
        <p:nvPicPr>
          <p:cNvPr id="272" name="Google Shape;272;p45"/>
          <p:cNvPicPr preferRelativeResize="0"/>
          <p:nvPr/>
        </p:nvPicPr>
        <p:blipFill rotWithShape="1">
          <a:blip r:embed="rId3">
            <a:alphaModFix/>
          </a:blip>
          <a:srcRect b="0" l="0" r="50881" t="52210"/>
          <a:stretch/>
        </p:blipFill>
        <p:spPr>
          <a:xfrm>
            <a:off x="2088425" y="3034925"/>
            <a:ext cx="3465499" cy="1879975"/>
          </a:xfrm>
          <a:prstGeom prst="rect">
            <a:avLst/>
          </a:prstGeom>
          <a:noFill/>
          <a:ln>
            <a:noFill/>
          </a:ln>
        </p:spPr>
      </p:pic>
      <p:pic>
        <p:nvPicPr>
          <p:cNvPr id="273" name="Google Shape;273;p45"/>
          <p:cNvPicPr preferRelativeResize="0"/>
          <p:nvPr/>
        </p:nvPicPr>
        <p:blipFill rotWithShape="1">
          <a:blip r:embed="rId3">
            <a:alphaModFix/>
          </a:blip>
          <a:srcRect b="47097" l="49831" r="0" t="2767"/>
          <a:stretch/>
        </p:blipFill>
        <p:spPr>
          <a:xfrm>
            <a:off x="5551950" y="1023300"/>
            <a:ext cx="3539725" cy="1972200"/>
          </a:xfrm>
          <a:prstGeom prst="rect">
            <a:avLst/>
          </a:prstGeom>
          <a:noFill/>
          <a:ln>
            <a:noFill/>
          </a:ln>
        </p:spPr>
      </p:pic>
      <p:pic>
        <p:nvPicPr>
          <p:cNvPr id="274" name="Google Shape;274;p45"/>
          <p:cNvPicPr preferRelativeResize="0"/>
          <p:nvPr/>
        </p:nvPicPr>
        <p:blipFill rotWithShape="1">
          <a:blip r:embed="rId3">
            <a:alphaModFix/>
          </a:blip>
          <a:srcRect b="0" l="48122" r="0" t="52210"/>
          <a:stretch/>
        </p:blipFill>
        <p:spPr>
          <a:xfrm>
            <a:off x="5399550" y="3034925"/>
            <a:ext cx="3660376" cy="187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Qualitative Analysis</a:t>
            </a:r>
            <a:endParaRPr/>
          </a:p>
        </p:txBody>
      </p:sp>
      <p:pic>
        <p:nvPicPr>
          <p:cNvPr id="280" name="Google Shape;280;p46"/>
          <p:cNvPicPr preferRelativeResize="0"/>
          <p:nvPr/>
        </p:nvPicPr>
        <p:blipFill>
          <a:blip r:embed="rId3">
            <a:alphaModFix/>
          </a:blip>
          <a:stretch>
            <a:fillRect/>
          </a:stretch>
        </p:blipFill>
        <p:spPr>
          <a:xfrm>
            <a:off x="1338325" y="1853850"/>
            <a:ext cx="6467350" cy="304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2: BlockMNIST Data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65" name="Google Shape;165;p30"/>
          <p:cNvSpPr txBox="1"/>
          <p:nvPr>
            <p:ph idx="1" type="body"/>
          </p:nvPr>
        </p:nvSpPr>
        <p:spPr>
          <a:xfrm>
            <a:off x="729450" y="2078875"/>
            <a:ext cx="52506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Instance-specific explanations of model predictions</a:t>
            </a:r>
            <a:endParaRPr sz="1800"/>
          </a:p>
          <a:p>
            <a:pPr indent="-342900" lvl="0" marL="457200" rtl="0" algn="l">
              <a:spcBef>
                <a:spcPts val="0"/>
              </a:spcBef>
              <a:spcAft>
                <a:spcPts val="0"/>
              </a:spcAft>
              <a:buSzPts val="1800"/>
              <a:buChar char="●"/>
            </a:pPr>
            <a:r>
              <a:rPr lang="en" sz="1800"/>
              <a:t>Input coordinates are ranked in decreasing order of input gradient magnitude</a:t>
            </a:r>
            <a:endParaRPr sz="1800"/>
          </a:p>
          <a:p>
            <a:pPr indent="-342900" lvl="0" marL="457200" rtl="0" algn="l">
              <a:spcBef>
                <a:spcPts val="0"/>
              </a:spcBef>
              <a:spcAft>
                <a:spcPts val="0"/>
              </a:spcAft>
              <a:buSzPts val="1800"/>
              <a:buChar char="●"/>
            </a:pPr>
            <a:r>
              <a:rPr b="1" lang="en" sz="1800"/>
              <a:t>Assumption (A)</a:t>
            </a:r>
            <a:r>
              <a:rPr lang="en" sz="1800"/>
              <a:t>: Larger input gradient magnitude = higher contribution to prediction</a:t>
            </a:r>
            <a:endParaRPr sz="1800"/>
          </a:p>
          <a:p>
            <a:pPr indent="0" lvl="0" marL="914400" rtl="0" algn="l">
              <a:spcBef>
                <a:spcPts val="1200"/>
              </a:spcBef>
              <a:spcAft>
                <a:spcPts val="1200"/>
              </a:spcAft>
              <a:buNone/>
            </a:pPr>
            <a:r>
              <a:t/>
            </a:r>
            <a:endParaRPr/>
          </a:p>
        </p:txBody>
      </p:sp>
      <p:pic>
        <p:nvPicPr>
          <p:cNvPr id="166" name="Google Shape;166;p30"/>
          <p:cNvPicPr preferRelativeResize="0"/>
          <p:nvPr/>
        </p:nvPicPr>
        <p:blipFill>
          <a:blip r:embed="rId3">
            <a:alphaModFix/>
          </a:blip>
          <a:stretch>
            <a:fillRect/>
          </a:stretch>
        </p:blipFill>
        <p:spPr>
          <a:xfrm>
            <a:off x="6336800" y="828200"/>
            <a:ext cx="1872600" cy="1960925"/>
          </a:xfrm>
          <a:prstGeom prst="rect">
            <a:avLst/>
          </a:prstGeom>
          <a:noFill/>
          <a:ln>
            <a:noFill/>
          </a:ln>
        </p:spPr>
      </p:pic>
      <p:pic>
        <p:nvPicPr>
          <p:cNvPr id="167" name="Google Shape;167;p30"/>
          <p:cNvPicPr preferRelativeResize="0"/>
          <p:nvPr/>
        </p:nvPicPr>
        <p:blipFill>
          <a:blip r:embed="rId4">
            <a:alphaModFix/>
          </a:blip>
          <a:stretch>
            <a:fillRect/>
          </a:stretch>
        </p:blipFill>
        <p:spPr>
          <a:xfrm>
            <a:off x="6353587" y="2801575"/>
            <a:ext cx="1798937" cy="196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730000" y="1318650"/>
            <a:ext cx="3300900" cy="138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input gradient attributions: BlockMNIST data</a:t>
            </a:r>
            <a:endParaRPr/>
          </a:p>
        </p:txBody>
      </p:sp>
      <p:sp>
        <p:nvSpPr>
          <p:cNvPr id="291" name="Google Shape;291;p48"/>
          <p:cNvSpPr txBox="1"/>
          <p:nvPr>
            <p:ph idx="1" type="body"/>
          </p:nvPr>
        </p:nvSpPr>
        <p:spPr>
          <a:xfrm>
            <a:off x="730000" y="2620325"/>
            <a:ext cx="35097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595959"/>
                </a:solidFill>
              </a:rPr>
              <a:t>Dataset </a:t>
            </a:r>
            <a:r>
              <a:rPr lang="en" sz="1400">
                <a:solidFill>
                  <a:srgbClr val="595959"/>
                </a:solidFill>
              </a:rPr>
              <a:t>design</a:t>
            </a:r>
            <a:r>
              <a:rPr lang="en" sz="1400">
                <a:solidFill>
                  <a:srgbClr val="595959"/>
                </a:solidFill>
              </a:rPr>
              <a:t> based on intuitive properties of classification tasks:</a:t>
            </a:r>
            <a:endParaRPr sz="1400">
              <a:solidFill>
                <a:srgbClr val="595959"/>
              </a:solidFill>
            </a:endParaRPr>
          </a:p>
          <a:p>
            <a:pPr indent="-317500" lvl="0" marL="457200" rtl="0" algn="l">
              <a:spcBef>
                <a:spcPts val="1200"/>
              </a:spcBef>
              <a:spcAft>
                <a:spcPts val="0"/>
              </a:spcAft>
              <a:buClr>
                <a:srgbClr val="595959"/>
              </a:buClr>
              <a:buSzPts val="1400"/>
              <a:buChar char="●"/>
            </a:pPr>
            <a:r>
              <a:rPr lang="en" sz="1400">
                <a:solidFill>
                  <a:srgbClr val="595959"/>
                </a:solidFill>
              </a:rPr>
              <a:t>Object of interest may appear in </a:t>
            </a:r>
            <a:r>
              <a:rPr b="1" lang="en" sz="1400">
                <a:solidFill>
                  <a:schemeClr val="dk1"/>
                </a:solidFill>
              </a:rPr>
              <a:t>different parts</a:t>
            </a:r>
            <a:r>
              <a:rPr lang="en" sz="1400">
                <a:solidFill>
                  <a:srgbClr val="595959"/>
                </a:solidFill>
              </a:rPr>
              <a:t> of an image</a:t>
            </a:r>
            <a:endParaRPr sz="1400">
              <a:solidFill>
                <a:srgbClr val="595959"/>
              </a:solidFill>
            </a:endParaRPr>
          </a:p>
          <a:p>
            <a:pPr indent="-317500" lvl="0" marL="457200" rtl="0" algn="l">
              <a:spcBef>
                <a:spcPts val="0"/>
              </a:spcBef>
              <a:spcAft>
                <a:spcPts val="0"/>
              </a:spcAft>
              <a:buClr>
                <a:srgbClr val="595959"/>
              </a:buClr>
              <a:buSzPts val="1400"/>
              <a:buChar char="●"/>
            </a:pPr>
            <a:r>
              <a:rPr lang="en" sz="1400">
                <a:solidFill>
                  <a:srgbClr val="595959"/>
                </a:solidFill>
              </a:rPr>
              <a:t>Object of interest and the rest of the image often share low-level patterns like edges that are </a:t>
            </a:r>
            <a:r>
              <a:rPr b="1" lang="en" sz="1400">
                <a:solidFill>
                  <a:schemeClr val="dk1"/>
                </a:solidFill>
              </a:rPr>
              <a:t>not informative</a:t>
            </a:r>
            <a:r>
              <a:rPr lang="en" sz="1400">
                <a:solidFill>
                  <a:schemeClr val="dk1"/>
                </a:solidFill>
              </a:rPr>
              <a:t> </a:t>
            </a:r>
            <a:r>
              <a:rPr lang="en" sz="1400">
                <a:solidFill>
                  <a:srgbClr val="595959"/>
                </a:solidFill>
              </a:rPr>
              <a:t>of the label on their own</a:t>
            </a:r>
            <a:endParaRPr sz="1400">
              <a:solidFill>
                <a:srgbClr val="595959"/>
              </a:solidFill>
            </a:endParaRPr>
          </a:p>
        </p:txBody>
      </p:sp>
      <p:pic>
        <p:nvPicPr>
          <p:cNvPr id="292" name="Google Shape;292;p48"/>
          <p:cNvPicPr preferRelativeResize="0"/>
          <p:nvPr/>
        </p:nvPicPr>
        <p:blipFill>
          <a:blip r:embed="rId3">
            <a:alphaModFix/>
          </a:blip>
          <a:stretch>
            <a:fillRect/>
          </a:stretch>
        </p:blipFill>
        <p:spPr>
          <a:xfrm>
            <a:off x="4387850" y="1166800"/>
            <a:ext cx="4400550" cy="2809875"/>
          </a:xfrm>
          <a:prstGeom prst="rect">
            <a:avLst/>
          </a:prstGeom>
          <a:noFill/>
          <a:ln>
            <a:noFill/>
          </a:ln>
        </p:spPr>
      </p:pic>
      <p:sp>
        <p:nvSpPr>
          <p:cNvPr id="293" name="Google Shape;293;p48"/>
          <p:cNvSpPr txBox="1"/>
          <p:nvPr/>
        </p:nvSpPr>
        <p:spPr>
          <a:xfrm>
            <a:off x="4532825" y="4088975"/>
            <a:ext cx="41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95959"/>
                </a:solidFill>
                <a:latin typeface="Lato"/>
                <a:ea typeface="Lato"/>
                <a:cs typeface="Lato"/>
                <a:sym typeface="Lato"/>
              </a:rPr>
              <a:t>Standard + adversarially robust models trained on BlockMNIST data attain 99.99% test accuracy.</a:t>
            </a:r>
            <a:endParaRPr>
              <a:solidFill>
                <a:srgbClr val="595959"/>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30000" y="1318650"/>
            <a:ext cx="78675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gradient attributions highlight signal block over null block? Not always!</a:t>
            </a:r>
            <a:endParaRPr/>
          </a:p>
        </p:txBody>
      </p:sp>
      <p:pic>
        <p:nvPicPr>
          <p:cNvPr id="299" name="Google Shape;299;p49"/>
          <p:cNvPicPr preferRelativeResize="0"/>
          <p:nvPr/>
        </p:nvPicPr>
        <p:blipFill>
          <a:blip r:embed="rId3">
            <a:alphaModFix/>
          </a:blip>
          <a:stretch>
            <a:fillRect/>
          </a:stretch>
        </p:blipFill>
        <p:spPr>
          <a:xfrm>
            <a:off x="816347" y="2159625"/>
            <a:ext cx="7210950" cy="268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30000" y="1318650"/>
            <a:ext cx="6436500" cy="5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leakage hypothesis</a:t>
            </a:r>
            <a:endParaRPr/>
          </a:p>
        </p:txBody>
      </p:sp>
      <p:sp>
        <p:nvSpPr>
          <p:cNvPr id="305" name="Google Shape;305;p50"/>
          <p:cNvSpPr txBox="1"/>
          <p:nvPr>
            <p:ph idx="1" type="body"/>
          </p:nvPr>
        </p:nvSpPr>
        <p:spPr>
          <a:xfrm>
            <a:off x="645625" y="1915350"/>
            <a:ext cx="3282000" cy="292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discriminative features vary across instances (e.g. signal block at top vs bottom), input gradients of standard models may not only highlight instance-specific </a:t>
            </a:r>
            <a:r>
              <a:rPr lang="en"/>
              <a:t>features</a:t>
            </a:r>
            <a:r>
              <a:rPr lang="en"/>
              <a:t> but also</a:t>
            </a:r>
            <a:r>
              <a:rPr b="1" lang="en">
                <a:solidFill>
                  <a:schemeClr val="dk1"/>
                </a:solidFill>
              </a:rPr>
              <a:t> leak discriminative features</a:t>
            </a:r>
            <a:r>
              <a:rPr lang="en"/>
              <a:t> from other instances</a:t>
            </a:r>
            <a:endParaRPr/>
          </a:p>
          <a:p>
            <a:pPr indent="-311150" lvl="0" marL="457200" rtl="0" algn="l">
              <a:spcBef>
                <a:spcPts val="0"/>
              </a:spcBef>
              <a:spcAft>
                <a:spcPts val="0"/>
              </a:spcAft>
              <a:buSzPts val="1300"/>
              <a:buChar char="●"/>
            </a:pPr>
            <a:r>
              <a:rPr lang="en"/>
              <a:t>Altered datasets: BlockMNIST-Top → now gradients of standard Resnet18, MLP  highlight discriminative features in signal block and suppress null block</a:t>
            </a:r>
            <a:endParaRPr/>
          </a:p>
        </p:txBody>
      </p:sp>
      <p:pic>
        <p:nvPicPr>
          <p:cNvPr id="306" name="Google Shape;306;p50"/>
          <p:cNvPicPr preferRelativeResize="0"/>
          <p:nvPr/>
        </p:nvPicPr>
        <p:blipFill>
          <a:blip r:embed="rId3">
            <a:alphaModFix/>
          </a:blip>
          <a:stretch>
            <a:fillRect/>
          </a:stretch>
        </p:blipFill>
        <p:spPr>
          <a:xfrm>
            <a:off x="3927574" y="1915349"/>
            <a:ext cx="4866899" cy="172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3: Feature Leakage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317" name="Google Shape;317;p52"/>
          <p:cNvSpPr txBox="1"/>
          <p:nvPr>
            <p:ph idx="1" type="body"/>
          </p:nvPr>
        </p:nvSpPr>
        <p:spPr>
          <a:xfrm>
            <a:off x="729450" y="1850275"/>
            <a:ext cx="5160000" cy="294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Simplified version of BlockMNIST</a:t>
            </a:r>
            <a:endParaRPr/>
          </a:p>
          <a:p>
            <a:pPr indent="-311150" lvl="0" marL="457200" rtl="0" algn="l">
              <a:spcBef>
                <a:spcPts val="0"/>
              </a:spcBef>
              <a:spcAft>
                <a:spcPts val="0"/>
              </a:spcAft>
              <a:buSzPts val="1300"/>
              <a:buChar char="●"/>
            </a:pPr>
            <a:r>
              <a:rPr lang="en"/>
              <a:t>Draw sample</a:t>
            </a:r>
            <a:endParaRPr/>
          </a:p>
          <a:p>
            <a:pPr indent="-298450" lvl="1" marL="914400" rtl="0" algn="l">
              <a:spcBef>
                <a:spcPts val="0"/>
              </a:spcBef>
              <a:spcAft>
                <a:spcPts val="0"/>
              </a:spcAft>
              <a:buSzPts val="1100"/>
              <a:buChar char="○"/>
            </a:pPr>
            <a:r>
              <a:rPr lang="en"/>
              <a:t>eta = noise parameter     </a:t>
            </a:r>
            <a:endParaRPr/>
          </a:p>
          <a:p>
            <a:pPr indent="-298450" lvl="1" marL="914400" rtl="0" algn="l">
              <a:spcBef>
                <a:spcPts val="0"/>
              </a:spcBef>
              <a:spcAft>
                <a:spcPts val="0"/>
              </a:spcAft>
              <a:buSzPts val="1100"/>
              <a:buChar char="○"/>
            </a:pPr>
            <a:r>
              <a:rPr lang="en"/>
              <a:t>g_i drawn </a:t>
            </a:r>
            <a:r>
              <a:rPr lang="en"/>
              <a:t>uniformly</a:t>
            </a:r>
            <a:r>
              <a:rPr lang="en"/>
              <a:t> at random from the unit ball</a:t>
            </a:r>
            <a:endParaRPr/>
          </a:p>
          <a:p>
            <a:pPr indent="-298450" lvl="1" marL="914400" rtl="0" algn="l">
              <a:spcBef>
                <a:spcPts val="0"/>
              </a:spcBef>
              <a:spcAft>
                <a:spcPts val="0"/>
              </a:spcAft>
              <a:buSzPts val="1100"/>
              <a:buChar char="○"/>
            </a:pPr>
            <a:r>
              <a:rPr lang="en"/>
              <a:t>Let d even so that d/2 is an integer</a:t>
            </a:r>
            <a:endParaRPr/>
          </a:p>
          <a:p>
            <a:pPr indent="-311150" lvl="0" marL="457200" rtl="0" algn="l">
              <a:spcBef>
                <a:spcPts val="0"/>
              </a:spcBef>
              <a:spcAft>
                <a:spcPts val="0"/>
              </a:spcAft>
              <a:buSzPts val="1300"/>
              <a:buChar char="●"/>
            </a:pPr>
            <a:r>
              <a:rPr lang="en"/>
              <a:t>We can think of each x as a concatenation of blocks {x_1…x_d}</a:t>
            </a:r>
            <a:endParaRPr/>
          </a:p>
          <a:p>
            <a:pPr indent="-298450" lvl="1" marL="914400" rtl="0" algn="l">
              <a:spcBef>
                <a:spcPts val="0"/>
              </a:spcBef>
              <a:spcAft>
                <a:spcPts val="0"/>
              </a:spcAft>
              <a:buSzPts val="1100"/>
              <a:buChar char="○"/>
            </a:pPr>
            <a:r>
              <a:rPr lang="en"/>
              <a:t>The first d/2 blocks are task-relevant: each example contains an instance-specific signal block that is informative of its label</a:t>
            </a:r>
            <a:endParaRPr/>
          </a:p>
          <a:p>
            <a:pPr indent="-298450" lvl="1" marL="914400" rtl="0" algn="l">
              <a:spcBef>
                <a:spcPts val="0"/>
              </a:spcBef>
              <a:spcAft>
                <a:spcPts val="0"/>
              </a:spcAft>
              <a:buSzPts val="1100"/>
              <a:buChar char="○"/>
            </a:pPr>
            <a:r>
              <a:rPr lang="en"/>
              <a:t>The remaining blocks are noise blocks that don’t contain task-relevant signal</a:t>
            </a:r>
            <a:endParaRPr/>
          </a:p>
          <a:p>
            <a:pPr indent="-311150" lvl="0" marL="457200" rtl="0" algn="l">
              <a:spcBef>
                <a:spcPts val="0"/>
              </a:spcBef>
              <a:spcAft>
                <a:spcPts val="0"/>
              </a:spcAft>
              <a:buSzPts val="1300"/>
              <a:buChar char="●"/>
            </a:pPr>
            <a:r>
              <a:rPr lang="en"/>
              <a:t>At a high level, these correspond to the discriminative MNIST digit and null square patch in BlockMNIST                                                   :  </a:t>
            </a:r>
            <a:endParaRPr/>
          </a:p>
        </p:txBody>
      </p:sp>
      <p:pic>
        <p:nvPicPr>
          <p:cNvPr id="318" name="Google Shape;318;p52"/>
          <p:cNvPicPr preferRelativeResize="0"/>
          <p:nvPr/>
        </p:nvPicPr>
        <p:blipFill rotWithShape="1">
          <a:blip r:embed="rId3">
            <a:alphaModFix/>
          </a:blip>
          <a:srcRect b="0" l="2761" r="0" t="0"/>
          <a:stretch/>
        </p:blipFill>
        <p:spPr>
          <a:xfrm>
            <a:off x="2284450" y="2138550"/>
            <a:ext cx="1528125" cy="301725"/>
          </a:xfrm>
          <a:prstGeom prst="rect">
            <a:avLst/>
          </a:prstGeom>
          <a:noFill/>
          <a:ln>
            <a:noFill/>
          </a:ln>
        </p:spPr>
      </p:pic>
      <p:pic>
        <p:nvPicPr>
          <p:cNvPr id="319" name="Google Shape;319;p52"/>
          <p:cNvPicPr preferRelativeResize="0"/>
          <p:nvPr/>
        </p:nvPicPr>
        <p:blipFill>
          <a:blip r:embed="rId4">
            <a:alphaModFix/>
          </a:blip>
          <a:stretch>
            <a:fillRect/>
          </a:stretch>
        </p:blipFill>
        <p:spPr>
          <a:xfrm>
            <a:off x="3875275" y="2127450"/>
            <a:ext cx="4627800" cy="431400"/>
          </a:xfrm>
          <a:prstGeom prst="rect">
            <a:avLst/>
          </a:prstGeom>
          <a:noFill/>
          <a:ln>
            <a:noFill/>
          </a:ln>
        </p:spPr>
      </p:pic>
      <p:pic>
        <p:nvPicPr>
          <p:cNvPr id="320" name="Google Shape;320;p52"/>
          <p:cNvPicPr preferRelativeResize="0"/>
          <p:nvPr/>
        </p:nvPicPr>
        <p:blipFill rotWithShape="1">
          <a:blip r:embed="rId5">
            <a:alphaModFix/>
          </a:blip>
          <a:srcRect b="45115" l="0" r="73206" t="0"/>
          <a:stretch/>
        </p:blipFill>
        <p:spPr>
          <a:xfrm>
            <a:off x="5991000" y="2558850"/>
            <a:ext cx="2427150" cy="2584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326" name="Google Shape;326;p53"/>
          <p:cNvSpPr txBox="1"/>
          <p:nvPr>
            <p:ph idx="1" type="body"/>
          </p:nvPr>
        </p:nvSpPr>
        <p:spPr>
          <a:xfrm>
            <a:off x="729450" y="2078875"/>
            <a:ext cx="8104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Consider one-hidden layer MLPs with ReLU nonlinearity </a:t>
            </a:r>
            <a:endParaRPr/>
          </a:p>
          <a:p>
            <a:pPr indent="-311150" lvl="0" marL="457200" rtl="0" algn="l">
              <a:spcBef>
                <a:spcPts val="0"/>
              </a:spcBef>
              <a:spcAft>
                <a:spcPts val="0"/>
              </a:spcAft>
              <a:buSzPts val="1300"/>
              <a:buChar char="●"/>
            </a:pPr>
            <a:r>
              <a:rPr lang="en"/>
              <a:t>Given an input instance, the output logit f and cross-entropy loss L are (for given layer width m)</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As m → infinity, the training procedure equivalent to </a:t>
            </a:r>
            <a:r>
              <a:rPr lang="en"/>
              <a:t>gradient</a:t>
            </a:r>
            <a:r>
              <a:rPr lang="en"/>
              <a:t> descent on infinite-dimensional Wasserstein space</a:t>
            </a:r>
            <a:endParaRPr/>
          </a:p>
          <a:p>
            <a:pPr indent="-311150" lvl="0" marL="457200" rtl="0" algn="l">
              <a:spcBef>
                <a:spcPts val="0"/>
              </a:spcBef>
              <a:spcAft>
                <a:spcPts val="0"/>
              </a:spcAft>
              <a:buSzPts val="1300"/>
              <a:buChar char="●"/>
            </a:pPr>
            <a:r>
              <a:rPr lang="en"/>
              <a:t>Wasserstein space: network interpreted as probability distribution nu with output score, CE loss:</a:t>
            </a:r>
            <a:endParaRPr/>
          </a:p>
        </p:txBody>
      </p:sp>
      <p:pic>
        <p:nvPicPr>
          <p:cNvPr id="327" name="Google Shape;327;p53"/>
          <p:cNvPicPr preferRelativeResize="0"/>
          <p:nvPr/>
        </p:nvPicPr>
        <p:blipFill>
          <a:blip r:embed="rId3">
            <a:alphaModFix/>
          </a:blip>
          <a:stretch>
            <a:fillRect/>
          </a:stretch>
        </p:blipFill>
        <p:spPr>
          <a:xfrm>
            <a:off x="1193375" y="2650625"/>
            <a:ext cx="7551275" cy="381250"/>
          </a:xfrm>
          <a:prstGeom prst="rect">
            <a:avLst/>
          </a:prstGeom>
          <a:noFill/>
          <a:ln>
            <a:noFill/>
          </a:ln>
        </p:spPr>
      </p:pic>
      <p:pic>
        <p:nvPicPr>
          <p:cNvPr id="328" name="Google Shape;328;p53"/>
          <p:cNvPicPr preferRelativeResize="0"/>
          <p:nvPr/>
        </p:nvPicPr>
        <p:blipFill>
          <a:blip r:embed="rId4">
            <a:alphaModFix/>
          </a:blip>
          <a:stretch>
            <a:fillRect/>
          </a:stretch>
        </p:blipFill>
        <p:spPr>
          <a:xfrm>
            <a:off x="1138975" y="3918475"/>
            <a:ext cx="7660075" cy="53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 analysis</a:t>
            </a:r>
            <a:endParaRPr/>
          </a:p>
        </p:txBody>
      </p:sp>
      <p:sp>
        <p:nvSpPr>
          <p:cNvPr id="334" name="Google Shape;334;p54"/>
          <p:cNvSpPr txBox="1"/>
          <p:nvPr>
            <p:ph idx="1" type="body"/>
          </p:nvPr>
        </p:nvSpPr>
        <p:spPr>
          <a:xfrm>
            <a:off x="729450" y="1921800"/>
            <a:ext cx="7688700" cy="241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Prior research shows that if gradient descent in the Wasserstein space</a:t>
            </a:r>
            <a:br>
              <a:rPr lang="en"/>
            </a:br>
            <a:r>
              <a:rPr lang="en"/>
              <a:t>converges, it does to a max-margin classifier: </a:t>
            </a:r>
            <a:endParaRPr/>
          </a:p>
          <a:p>
            <a:pPr indent="-311150" lvl="0" marL="457200" rtl="0" algn="l">
              <a:spcBef>
                <a:spcPts val="0"/>
              </a:spcBef>
              <a:spcAft>
                <a:spcPts val="0"/>
              </a:spcAft>
              <a:buSzPts val="1300"/>
              <a:buChar char="●"/>
            </a:pPr>
            <a:r>
              <a:rPr lang="en"/>
              <a:t>S = surface of Euclidean unit ball</a:t>
            </a:r>
            <a:endParaRPr/>
          </a:p>
          <a:p>
            <a:pPr indent="-311150" lvl="0" marL="457200" rtl="0" algn="l">
              <a:spcBef>
                <a:spcPts val="0"/>
              </a:spcBef>
              <a:spcAft>
                <a:spcPts val="0"/>
              </a:spcAft>
              <a:buSzPts val="1300"/>
              <a:buChar char="●"/>
            </a:pPr>
            <a:r>
              <a:rPr lang="en"/>
              <a:t>P(S) = space of probability distributions</a:t>
            </a:r>
            <a:endParaRPr/>
          </a:p>
          <a:p>
            <a:pPr indent="-311150" lvl="0" marL="457200" rtl="0" algn="l">
              <a:spcBef>
                <a:spcPts val="0"/>
              </a:spcBef>
              <a:spcAft>
                <a:spcPts val="0"/>
              </a:spcAft>
              <a:buSzPts val="1300"/>
              <a:buChar char="●"/>
            </a:pPr>
            <a:r>
              <a:rPr lang="en"/>
              <a:t>Intuitively, our results show that on any data point (x, y) ~ D, the input gradient magnitude of the max-margin classifier v* is equal over all task-relevant blocks and zero on noise blocks </a:t>
            </a:r>
            <a:endParaRPr/>
          </a:p>
        </p:txBody>
      </p:sp>
      <p:pic>
        <p:nvPicPr>
          <p:cNvPr id="335" name="Google Shape;335;p54"/>
          <p:cNvPicPr preferRelativeResize="0"/>
          <p:nvPr/>
        </p:nvPicPr>
        <p:blipFill>
          <a:blip r:embed="rId3">
            <a:alphaModFix/>
          </a:blip>
          <a:stretch>
            <a:fillRect/>
          </a:stretch>
        </p:blipFill>
        <p:spPr>
          <a:xfrm>
            <a:off x="6338800" y="1985925"/>
            <a:ext cx="2324724" cy="234525"/>
          </a:xfrm>
          <a:prstGeom prst="rect">
            <a:avLst/>
          </a:prstGeom>
          <a:noFill/>
          <a:ln>
            <a:noFill/>
          </a:ln>
        </p:spPr>
      </p:pic>
      <p:pic>
        <p:nvPicPr>
          <p:cNvPr id="336" name="Google Shape;336;p54"/>
          <p:cNvPicPr preferRelativeResize="0"/>
          <p:nvPr/>
        </p:nvPicPr>
        <p:blipFill>
          <a:blip r:embed="rId4">
            <a:alphaModFix/>
          </a:blip>
          <a:stretch>
            <a:fillRect/>
          </a:stretch>
        </p:blipFill>
        <p:spPr>
          <a:xfrm>
            <a:off x="4572000" y="2220451"/>
            <a:ext cx="3023075" cy="64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Theorem</a:t>
            </a:r>
            <a:endParaRPr/>
          </a:p>
        </p:txBody>
      </p:sp>
      <p:pic>
        <p:nvPicPr>
          <p:cNvPr id="342" name="Google Shape;342;p55"/>
          <p:cNvPicPr preferRelativeResize="0"/>
          <p:nvPr/>
        </p:nvPicPr>
        <p:blipFill>
          <a:blip r:embed="rId3">
            <a:alphaModFix/>
          </a:blip>
          <a:stretch>
            <a:fillRect/>
          </a:stretch>
        </p:blipFill>
        <p:spPr>
          <a:xfrm>
            <a:off x="784800" y="1841763"/>
            <a:ext cx="7577999" cy="1459975"/>
          </a:xfrm>
          <a:prstGeom prst="rect">
            <a:avLst/>
          </a:prstGeom>
          <a:noFill/>
          <a:ln>
            <a:noFill/>
          </a:ln>
        </p:spPr>
      </p:pic>
      <p:sp>
        <p:nvSpPr>
          <p:cNvPr id="343" name="Google Shape;343;p55"/>
          <p:cNvSpPr txBox="1"/>
          <p:nvPr>
            <p:ph idx="1" type="body"/>
          </p:nvPr>
        </p:nvSpPr>
        <p:spPr>
          <a:xfrm>
            <a:off x="729450" y="3378650"/>
            <a:ext cx="7688700" cy="1460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Guarantees </a:t>
            </a:r>
            <a:r>
              <a:rPr b="1" lang="en">
                <a:solidFill>
                  <a:srgbClr val="1A9988"/>
                </a:solidFill>
              </a:rPr>
              <a:t>existence of max-margin classifier</a:t>
            </a:r>
            <a:r>
              <a:rPr lang="en"/>
              <a:t> such that the input gradient magnitude for any given instance is a nonzero constant on the task-relevant blocks, and zero on noise blocks</a:t>
            </a:r>
            <a:endParaRPr/>
          </a:p>
          <a:p>
            <a:pPr indent="-311150" lvl="0" marL="457200" rtl="0" algn="l">
              <a:spcBef>
                <a:spcPts val="0"/>
              </a:spcBef>
              <a:spcAft>
                <a:spcPts val="0"/>
              </a:spcAft>
              <a:buSzPts val="1300"/>
              <a:buChar char="●"/>
            </a:pPr>
            <a:r>
              <a:rPr lang="en"/>
              <a:t>However, input </a:t>
            </a:r>
            <a:r>
              <a:rPr lang="en"/>
              <a:t>gradients</a:t>
            </a:r>
            <a:r>
              <a:rPr lang="en"/>
              <a:t> fail at highlighting the </a:t>
            </a:r>
            <a:r>
              <a:rPr b="1" lang="en">
                <a:solidFill>
                  <a:srgbClr val="1A9988"/>
                </a:solidFill>
              </a:rPr>
              <a:t>unique instance-specific signal block</a:t>
            </a:r>
            <a:r>
              <a:rPr lang="en"/>
              <a:t> over the task-relevant blocks</a:t>
            </a:r>
            <a:endParaRPr/>
          </a:p>
          <a:p>
            <a:pPr indent="-311150" lvl="0" marL="457200" rtl="0" algn="l">
              <a:spcBef>
                <a:spcPts val="0"/>
              </a:spcBef>
              <a:spcAft>
                <a:spcPts val="0"/>
              </a:spcAft>
              <a:buSzPts val="1300"/>
              <a:buChar char="●"/>
            </a:pPr>
            <a:r>
              <a:rPr b="1" lang="en">
                <a:solidFill>
                  <a:srgbClr val="1A9988"/>
                </a:solidFill>
              </a:rPr>
              <a:t>Feature leakage</a:t>
            </a:r>
            <a:r>
              <a:rPr b="1" lang="en"/>
              <a:t>:</a:t>
            </a:r>
            <a:r>
              <a:rPr lang="en"/>
              <a:t> input gradients highlight task-relevant features that are not specific to the given instance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Empirical results</a:t>
            </a:r>
            <a:endParaRPr/>
          </a:p>
        </p:txBody>
      </p:sp>
      <p:sp>
        <p:nvSpPr>
          <p:cNvPr id="349" name="Google Shape;349;p56"/>
          <p:cNvSpPr txBox="1"/>
          <p:nvPr>
            <p:ph idx="1" type="body"/>
          </p:nvPr>
        </p:nvSpPr>
        <p:spPr>
          <a:xfrm>
            <a:off x="6432825" y="1426575"/>
            <a:ext cx="2216100" cy="35205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One-hidden-layer ReLU MLPs with width 10000</a:t>
            </a:r>
            <a:br>
              <a:rPr lang="en" sz="1400"/>
            </a:br>
            <a:endParaRPr sz="1400"/>
          </a:p>
          <a:p>
            <a:pPr indent="-317500" lvl="0" marL="457200" rtl="0" algn="l">
              <a:spcBef>
                <a:spcPts val="0"/>
              </a:spcBef>
              <a:spcAft>
                <a:spcPts val="0"/>
              </a:spcAft>
              <a:buSzPts val="1400"/>
              <a:buChar char="●"/>
            </a:pPr>
            <a:r>
              <a:rPr lang="en" sz="1400"/>
              <a:t>All models obtain </a:t>
            </a:r>
            <a:r>
              <a:rPr b="1" lang="en" sz="1400">
                <a:solidFill>
                  <a:schemeClr val="dk1"/>
                </a:solidFill>
              </a:rPr>
              <a:t>100% test accuracy</a:t>
            </a:r>
            <a:br>
              <a:rPr b="1" lang="en" sz="1400">
                <a:solidFill>
                  <a:schemeClr val="dk1"/>
                </a:solidFill>
              </a:rPr>
            </a:br>
            <a:r>
              <a:rPr lang="en" sz="1400"/>
              <a:t> </a:t>
            </a:r>
            <a:endParaRPr sz="1400"/>
          </a:p>
          <a:p>
            <a:pPr indent="-317500" lvl="0" marL="457200" rtl="0" algn="l">
              <a:spcBef>
                <a:spcPts val="0"/>
              </a:spcBef>
              <a:spcAft>
                <a:spcPts val="0"/>
              </a:spcAft>
              <a:buSzPts val="1400"/>
              <a:buChar char="●"/>
            </a:pPr>
            <a:r>
              <a:rPr lang="en" sz="1400"/>
              <a:t>Due to insufficient expressive power, linear models have input-agnostic gradients that suppress noise but </a:t>
            </a:r>
            <a:r>
              <a:rPr b="1" lang="en" sz="1400">
                <a:solidFill>
                  <a:srgbClr val="1A9988"/>
                </a:solidFill>
              </a:rPr>
              <a:t>do not differentiate instance-specific signal coordinates</a:t>
            </a:r>
            <a:endParaRPr b="1" sz="1400">
              <a:solidFill>
                <a:srgbClr val="1A9988"/>
              </a:solidFill>
            </a:endParaRPr>
          </a:p>
        </p:txBody>
      </p:sp>
      <p:pic>
        <p:nvPicPr>
          <p:cNvPr id="350" name="Google Shape;350;p56"/>
          <p:cNvPicPr preferRelativeResize="0"/>
          <p:nvPr/>
        </p:nvPicPr>
        <p:blipFill>
          <a:blip r:embed="rId3">
            <a:alphaModFix/>
          </a:blip>
          <a:stretch>
            <a:fillRect/>
          </a:stretch>
        </p:blipFill>
        <p:spPr>
          <a:xfrm>
            <a:off x="729450" y="1853853"/>
            <a:ext cx="5703374" cy="29653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Contributions</a:t>
            </a:r>
            <a:endParaRPr/>
          </a:p>
        </p:txBody>
      </p:sp>
      <p:sp>
        <p:nvSpPr>
          <p:cNvPr id="173" name="Google Shape;173;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New evaluation framework </a:t>
            </a:r>
            <a:r>
              <a:rPr b="1" lang="en" sz="1800"/>
              <a:t>DiffROAR </a:t>
            </a:r>
            <a:r>
              <a:rPr lang="en" sz="1800"/>
              <a:t>for evaluating </a:t>
            </a:r>
            <a:r>
              <a:rPr b="1" lang="en" sz="1800"/>
              <a:t>Assumption (A) </a:t>
            </a:r>
            <a:r>
              <a:rPr lang="en" sz="1800"/>
              <a:t>on real datasets</a:t>
            </a:r>
            <a:endParaRPr sz="1800"/>
          </a:p>
          <a:p>
            <a:pPr indent="-342900" lvl="1" marL="914400" rtl="0" algn="l">
              <a:spcBef>
                <a:spcPts val="0"/>
              </a:spcBef>
              <a:spcAft>
                <a:spcPts val="0"/>
              </a:spcAft>
              <a:buSzPts val="1800"/>
              <a:buChar char="○"/>
            </a:pPr>
            <a:r>
              <a:rPr lang="en" sz="1800"/>
              <a:t>compares the top-ranked and bottom-ranked features</a:t>
            </a:r>
            <a:endParaRPr sz="1800"/>
          </a:p>
          <a:p>
            <a:pPr indent="-342900" lvl="0" marL="457200" rtl="0" algn="l">
              <a:spcBef>
                <a:spcPts val="0"/>
              </a:spcBef>
              <a:spcAft>
                <a:spcPts val="0"/>
              </a:spcAft>
              <a:buSzPts val="1800"/>
              <a:buChar char="●"/>
            </a:pPr>
            <a:r>
              <a:rPr lang="en" sz="1800"/>
              <a:t>Evaluate input gradient attributions for MLPs and CNNs </a:t>
            </a:r>
            <a:endParaRPr sz="1800"/>
          </a:p>
          <a:p>
            <a:pPr indent="-342900" lvl="0" marL="457200" rtl="0" algn="l">
              <a:spcBef>
                <a:spcPts val="0"/>
              </a:spcBef>
              <a:spcAft>
                <a:spcPts val="0"/>
              </a:spcAft>
              <a:buSzPts val="1800"/>
              <a:buChar char="●"/>
            </a:pPr>
            <a:r>
              <a:rPr lang="en" sz="1800"/>
              <a:t>Found that standard models violate Assumption (A)</a:t>
            </a:r>
            <a:endParaRPr sz="1800"/>
          </a:p>
          <a:p>
            <a:pPr indent="-342900" lvl="0" marL="457200" rtl="0" algn="l">
              <a:spcBef>
                <a:spcPts val="0"/>
              </a:spcBef>
              <a:spcAft>
                <a:spcPts val="0"/>
              </a:spcAft>
              <a:buSzPts val="1800"/>
              <a:buChar char="●"/>
            </a:pPr>
            <a:r>
              <a:rPr lang="en" sz="1800"/>
              <a:t>Some adversarially trained models might satisfy it</a:t>
            </a:r>
            <a:endParaRPr sz="1800"/>
          </a:p>
          <a:p>
            <a:pPr indent="0" lvl="0" marL="0" rtl="0" algn="l">
              <a:spcBef>
                <a:spcPts val="1200"/>
              </a:spcBef>
              <a:spcAft>
                <a:spcPts val="12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Limitations</a:t>
            </a:r>
            <a:endParaRPr/>
          </a:p>
        </p:txBody>
      </p:sp>
      <p:sp>
        <p:nvSpPr>
          <p:cNvPr id="361" name="Google Shape;361;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Assuming that the model trained on the unmasked dataset learns the same features as the model trained on the original dataset</a:t>
            </a:r>
            <a:endParaRPr sz="1600"/>
          </a:p>
          <a:p>
            <a:pPr indent="-330200" lvl="0" marL="457200" rtl="0" algn="l">
              <a:spcBef>
                <a:spcPts val="0"/>
              </a:spcBef>
              <a:spcAft>
                <a:spcPts val="0"/>
              </a:spcAft>
              <a:buSzPts val="1600"/>
              <a:buChar char="●"/>
            </a:pPr>
            <a:r>
              <a:rPr lang="en" sz="1600"/>
              <a:t>When all features are equally informative, ROAR/DiffROAR can’t be used</a:t>
            </a:r>
            <a:endParaRPr sz="1600"/>
          </a:p>
          <a:p>
            <a:pPr indent="-330200" lvl="0" marL="457200" rtl="0" algn="l">
              <a:spcBef>
                <a:spcPts val="0"/>
              </a:spcBef>
              <a:spcAft>
                <a:spcPts val="0"/>
              </a:spcAft>
              <a:buSzPts val="1600"/>
              <a:buChar char="●"/>
            </a:pPr>
            <a:r>
              <a:rPr lang="en" sz="1600"/>
              <a:t>This work only focuses on “vanilla” input gradients</a:t>
            </a:r>
            <a:endParaRPr sz="1600"/>
          </a:p>
          <a:p>
            <a:pPr indent="-330200" lvl="0" marL="457200" rtl="0" algn="l">
              <a:spcBef>
                <a:spcPts val="0"/>
              </a:spcBef>
              <a:spcAft>
                <a:spcPts val="0"/>
              </a:spcAft>
              <a:buSzPts val="1600"/>
              <a:buChar char="●"/>
            </a:pPr>
            <a:r>
              <a:rPr lang="en" sz="1600"/>
              <a:t>Why does adversarial training actually mitigate feature leakage?</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67" name="Google Shape;367;p5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Assumption (A): </a:t>
            </a:r>
            <a:r>
              <a:rPr lang="en" sz="1800"/>
              <a:t>Larger input gradient magnitude = higher contribution to prediction</a:t>
            </a:r>
            <a:endParaRPr sz="1800"/>
          </a:p>
          <a:p>
            <a:pPr indent="-342900" lvl="0" marL="457200" rtl="0" algn="l">
              <a:spcBef>
                <a:spcPts val="1200"/>
              </a:spcBef>
              <a:spcAft>
                <a:spcPts val="0"/>
              </a:spcAft>
              <a:buSzPts val="1800"/>
              <a:buChar char="●"/>
            </a:pPr>
            <a:r>
              <a:rPr b="1" lang="en" sz="1800"/>
              <a:t>Assumption (A)</a:t>
            </a:r>
            <a:r>
              <a:rPr lang="en" sz="1800"/>
              <a:t> is not necessarily true for standard models</a:t>
            </a:r>
            <a:endParaRPr sz="1800"/>
          </a:p>
          <a:p>
            <a:pPr indent="-342900" lvl="0" marL="457200" rtl="0" algn="l">
              <a:spcBef>
                <a:spcPts val="0"/>
              </a:spcBef>
              <a:spcAft>
                <a:spcPts val="0"/>
              </a:spcAft>
              <a:buSzPts val="1800"/>
              <a:buChar char="●"/>
            </a:pPr>
            <a:r>
              <a:rPr lang="en" sz="1800"/>
              <a:t>A</a:t>
            </a:r>
            <a:r>
              <a:rPr lang="en" sz="1800"/>
              <a:t>dversarially robust models satisfy </a:t>
            </a:r>
            <a:r>
              <a:rPr b="1" lang="en" sz="1800"/>
              <a:t>Assumption (A) </a:t>
            </a:r>
            <a:r>
              <a:rPr lang="en" sz="1800"/>
              <a:t>consistently</a:t>
            </a:r>
            <a:endParaRPr sz="1800"/>
          </a:p>
          <a:p>
            <a:pPr indent="-342900" lvl="0" marL="457200" rtl="0" algn="l">
              <a:spcBef>
                <a:spcPts val="0"/>
              </a:spcBef>
              <a:spcAft>
                <a:spcPts val="0"/>
              </a:spcAft>
              <a:buSzPts val="1800"/>
              <a:buChar char="●"/>
            </a:pPr>
            <a:r>
              <a:rPr lang="en" sz="1800"/>
              <a:t>Feature leakage is the reason why </a:t>
            </a:r>
            <a:r>
              <a:rPr b="1" lang="en" sz="1800"/>
              <a:t>Assumption (A)</a:t>
            </a:r>
            <a:r>
              <a:rPr lang="en" sz="1800"/>
              <a:t> does not hold</a:t>
            </a:r>
            <a:endParaRPr b="1"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373" name="Google Shape;373;p60"/>
          <p:cNvSpPr txBox="1"/>
          <p:nvPr>
            <p:ph idx="1" type="body"/>
          </p:nvPr>
        </p:nvSpPr>
        <p:spPr>
          <a:xfrm>
            <a:off x="729450" y="2078875"/>
            <a:ext cx="7688700" cy="2720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After seeing that the fundamental assumption regarding the correspondence between input gradients and feature importance may not hold, </a:t>
            </a:r>
            <a:r>
              <a:rPr b="1" lang="en" sz="1600"/>
              <a:t>do we still find post-hoc explanations for individual or groups of data points convincing?</a:t>
            </a:r>
            <a:endParaRPr b="1" sz="1600"/>
          </a:p>
          <a:p>
            <a:pPr indent="-330200" lvl="0" marL="457200" rtl="0" algn="l">
              <a:spcBef>
                <a:spcPts val="0"/>
              </a:spcBef>
              <a:spcAft>
                <a:spcPts val="0"/>
              </a:spcAft>
              <a:buSzPts val="1600"/>
              <a:buChar char="●"/>
            </a:pPr>
            <a:r>
              <a:rPr lang="en" sz="1600"/>
              <a:t>What are other major assumptions in explainability that we’ve discussed that you think could benefit from a sanity check with an </a:t>
            </a:r>
            <a:r>
              <a:rPr b="1" lang="en" sz="1600"/>
              <a:t>approach similar to this paper?</a:t>
            </a:r>
            <a:endParaRPr b="1" sz="1600"/>
          </a:p>
          <a:p>
            <a:pPr indent="-330200" lvl="0" marL="457200" rtl="0" algn="l">
              <a:spcBef>
                <a:spcPts val="0"/>
              </a:spcBef>
              <a:spcAft>
                <a:spcPts val="0"/>
              </a:spcAft>
              <a:buSzPts val="1600"/>
              <a:buChar char="●"/>
            </a:pPr>
            <a:r>
              <a:rPr lang="en" sz="1600"/>
              <a:t>Do you have any additional </a:t>
            </a:r>
            <a:r>
              <a:rPr b="1" lang="en" sz="1600"/>
              <a:t>doubts</a:t>
            </a:r>
            <a:r>
              <a:rPr lang="en" sz="1600"/>
              <a:t> about any of the approaches taken in this paper?</a:t>
            </a:r>
            <a:endParaRPr sz="1600"/>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Contributions: BlockMNIST Dataset</a:t>
            </a:r>
            <a:endParaRPr/>
          </a:p>
        </p:txBody>
      </p:sp>
      <p:sp>
        <p:nvSpPr>
          <p:cNvPr id="179" name="Google Shape;179;p32"/>
          <p:cNvSpPr txBox="1"/>
          <p:nvPr>
            <p:ph idx="1" type="body"/>
          </p:nvPr>
        </p:nvSpPr>
        <p:spPr>
          <a:xfrm>
            <a:off x="311700" y="1954050"/>
            <a:ext cx="3612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Each datapoint contains two images, a signal (the actual digit), and a null block (a blank square)</a:t>
            </a:r>
            <a:endParaRPr sz="1800"/>
          </a:p>
          <a:p>
            <a:pPr indent="-342900" lvl="0" marL="457200" rtl="0" algn="l">
              <a:spcBef>
                <a:spcPts val="0"/>
              </a:spcBef>
              <a:spcAft>
                <a:spcPts val="0"/>
              </a:spcAft>
              <a:buSzPts val="1800"/>
              <a:buChar char="●"/>
            </a:pPr>
            <a:r>
              <a:rPr lang="en" sz="1800"/>
              <a:t>Want to see if the </a:t>
            </a:r>
            <a:r>
              <a:rPr lang="en" sz="1800"/>
              <a:t>classification</a:t>
            </a:r>
            <a:r>
              <a:rPr lang="en" sz="1800"/>
              <a:t> is actually </a:t>
            </a:r>
            <a:r>
              <a:rPr lang="en" sz="1800"/>
              <a:t>occurring</a:t>
            </a:r>
            <a:r>
              <a:rPr lang="en" sz="1800"/>
              <a:t> as a result of the block with the information</a:t>
            </a:r>
            <a:endParaRPr sz="1800"/>
          </a:p>
        </p:txBody>
      </p:sp>
      <p:pic>
        <p:nvPicPr>
          <p:cNvPr id="180" name="Google Shape;180;p32"/>
          <p:cNvPicPr preferRelativeResize="0"/>
          <p:nvPr/>
        </p:nvPicPr>
        <p:blipFill>
          <a:blip r:embed="rId3">
            <a:alphaModFix/>
          </a:blip>
          <a:stretch>
            <a:fillRect/>
          </a:stretch>
        </p:blipFill>
        <p:spPr>
          <a:xfrm>
            <a:off x="4153400" y="2020850"/>
            <a:ext cx="4413499" cy="288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Contributions: BlockMNIST Dataset</a:t>
            </a:r>
            <a:endParaRPr/>
          </a:p>
        </p:txBody>
      </p:sp>
      <p:sp>
        <p:nvSpPr>
          <p:cNvPr id="186" name="Google Shape;186;p33"/>
          <p:cNvSpPr txBox="1"/>
          <p:nvPr>
            <p:ph idx="1" type="body"/>
          </p:nvPr>
        </p:nvSpPr>
        <p:spPr>
          <a:xfrm>
            <a:off x="311700" y="1953850"/>
            <a:ext cx="5882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Feature leakage is a </a:t>
            </a:r>
            <a:r>
              <a:rPr lang="en" sz="1800"/>
              <a:t>potential</a:t>
            </a:r>
            <a:r>
              <a:rPr lang="en" sz="1800"/>
              <a:t> reason why Assumption (A) is violated</a:t>
            </a:r>
            <a:endParaRPr sz="1800"/>
          </a:p>
          <a:p>
            <a:pPr indent="-342900" lvl="0" marL="457200" rtl="0" algn="l">
              <a:spcBef>
                <a:spcPts val="0"/>
              </a:spcBef>
              <a:spcAft>
                <a:spcPts val="0"/>
              </a:spcAft>
              <a:buSzPts val="1800"/>
              <a:buChar char="●"/>
            </a:pPr>
            <a:r>
              <a:rPr lang="en" sz="1800"/>
              <a:t>Feature leakage is shown empirically and proved theoretically</a:t>
            </a:r>
            <a:endParaRPr sz="1800"/>
          </a:p>
        </p:txBody>
      </p:sp>
      <p:pic>
        <p:nvPicPr>
          <p:cNvPr id="187" name="Google Shape;187;p33"/>
          <p:cNvPicPr preferRelativeResize="0"/>
          <p:nvPr/>
        </p:nvPicPr>
        <p:blipFill>
          <a:blip r:embed="rId3">
            <a:alphaModFix/>
          </a:blip>
          <a:stretch>
            <a:fillRect/>
          </a:stretch>
        </p:blipFill>
        <p:spPr>
          <a:xfrm>
            <a:off x="3597675" y="3279850"/>
            <a:ext cx="2413525" cy="1579763"/>
          </a:xfrm>
          <a:prstGeom prst="rect">
            <a:avLst/>
          </a:prstGeom>
          <a:noFill/>
          <a:ln>
            <a:noFill/>
          </a:ln>
        </p:spPr>
      </p:pic>
      <p:pic>
        <p:nvPicPr>
          <p:cNvPr id="188" name="Google Shape;188;p33"/>
          <p:cNvPicPr preferRelativeResize="0"/>
          <p:nvPr/>
        </p:nvPicPr>
        <p:blipFill>
          <a:blip r:embed="rId4">
            <a:alphaModFix/>
          </a:blip>
          <a:stretch>
            <a:fillRect/>
          </a:stretch>
        </p:blipFill>
        <p:spPr>
          <a:xfrm>
            <a:off x="6530825" y="1853850"/>
            <a:ext cx="2413525" cy="283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a:p>
            <a:pPr indent="0" lvl="0" marL="0" rtl="0" algn="l">
              <a:spcBef>
                <a:spcPts val="0"/>
              </a:spcBef>
              <a:spcAft>
                <a:spcPts val="0"/>
              </a:spcAft>
              <a:buNone/>
            </a:pPr>
            <a:r>
              <a:t/>
            </a:r>
            <a:endParaRPr/>
          </a:p>
        </p:txBody>
      </p:sp>
      <p:sp>
        <p:nvSpPr>
          <p:cNvPr id="194" name="Google Shape;194;p34"/>
          <p:cNvSpPr txBox="1"/>
          <p:nvPr/>
        </p:nvSpPr>
        <p:spPr>
          <a:xfrm>
            <a:off x="729450" y="1853850"/>
            <a:ext cx="6360600" cy="1214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Sanity checks for explanations</a:t>
            </a:r>
            <a:endParaRPr sz="1800">
              <a:solidFill>
                <a:schemeClr val="accent1"/>
              </a:solidFill>
              <a:latin typeface="Lato"/>
              <a:ea typeface="Lato"/>
              <a:cs typeface="Lato"/>
              <a:sym typeface="Lato"/>
            </a:endParaRPr>
          </a:p>
          <a:p>
            <a:pPr indent="-317500" lvl="1" marL="9144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Visual assessments are unreliable</a:t>
            </a:r>
            <a:endParaRPr>
              <a:solidFill>
                <a:schemeClr val="accent1"/>
              </a:solidFill>
              <a:latin typeface="Lato"/>
              <a:ea typeface="Lato"/>
              <a:cs typeface="Lato"/>
              <a:sym typeface="Lato"/>
            </a:endParaRPr>
          </a:p>
          <a:p>
            <a:pPr indent="-317500" lvl="1" marL="9144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Other well-known gradient-based attribution methods fare worse in these sanity checks</a:t>
            </a:r>
            <a:endParaRPr/>
          </a:p>
        </p:txBody>
      </p:sp>
      <p:sp>
        <p:nvSpPr>
          <p:cNvPr id="195" name="Google Shape;195;p34"/>
          <p:cNvSpPr txBox="1"/>
          <p:nvPr/>
        </p:nvSpPr>
        <p:spPr>
          <a:xfrm>
            <a:off x="729450" y="3241825"/>
            <a:ext cx="7362600" cy="146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Evaluating explanation fidelity</a:t>
            </a:r>
            <a:endParaRPr sz="1800">
              <a:solidFill>
                <a:schemeClr val="accent1"/>
              </a:solidFill>
              <a:latin typeface="Lato"/>
              <a:ea typeface="Lato"/>
              <a:cs typeface="Lato"/>
              <a:sym typeface="Lato"/>
            </a:endParaRPr>
          </a:p>
          <a:p>
            <a:pPr indent="-317500" lvl="1" marL="9144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Evaluations traditionally performed without knowing the ground-truth explanations</a:t>
            </a:r>
            <a:endParaRPr>
              <a:solidFill>
                <a:schemeClr val="accent1"/>
              </a:solidFill>
              <a:latin typeface="Lato"/>
              <a:ea typeface="Lato"/>
              <a:cs typeface="Lato"/>
              <a:sym typeface="Lato"/>
            </a:endParaRPr>
          </a:p>
          <a:p>
            <a:pPr indent="-317500" lvl="1" marL="9144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Usually evaluated using masking or ROAR</a:t>
            </a:r>
            <a:endParaRPr>
              <a:solidFill>
                <a:schemeClr val="accent1"/>
              </a:solidFill>
              <a:latin typeface="Lato"/>
              <a:ea typeface="Lato"/>
              <a:cs typeface="Lato"/>
              <a:sym typeface="Lato"/>
            </a:endParaRPr>
          </a:p>
          <a:p>
            <a:pPr indent="-317500" lvl="1" marL="9144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Input gradients lack explanatory power and are as good as random attributions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a:p>
            <a:pPr indent="0" lvl="0" marL="0" rtl="0" algn="l">
              <a:spcBef>
                <a:spcPts val="0"/>
              </a:spcBef>
              <a:spcAft>
                <a:spcPts val="0"/>
              </a:spcAft>
              <a:buNone/>
            </a:pPr>
            <a:r>
              <a:t/>
            </a:r>
            <a:endParaRPr/>
          </a:p>
        </p:txBody>
      </p:sp>
      <p:sp>
        <p:nvSpPr>
          <p:cNvPr id="201" name="Google Shape;201;p35"/>
          <p:cNvSpPr txBox="1"/>
          <p:nvPr>
            <p:ph idx="1" type="body"/>
          </p:nvPr>
        </p:nvSpPr>
        <p:spPr>
          <a:xfrm>
            <a:off x="729450" y="2078875"/>
            <a:ext cx="7236300" cy="2261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595959"/>
              </a:buClr>
              <a:buSzPts val="1800"/>
              <a:buChar char="●"/>
            </a:pPr>
            <a:r>
              <a:rPr lang="en" sz="1800">
                <a:solidFill>
                  <a:srgbClr val="595959"/>
                </a:solidFill>
              </a:rPr>
              <a:t>Adversarial Robustness</a:t>
            </a:r>
            <a:endParaRPr sz="1800">
              <a:solidFill>
                <a:srgbClr val="595959"/>
              </a:solidFill>
            </a:endParaRPr>
          </a:p>
          <a:p>
            <a:pPr indent="-330200" lvl="1" marL="914400" rtl="0" algn="l">
              <a:lnSpc>
                <a:spcPct val="100000"/>
              </a:lnSpc>
              <a:spcBef>
                <a:spcPts val="0"/>
              </a:spcBef>
              <a:spcAft>
                <a:spcPts val="0"/>
              </a:spcAft>
              <a:buClr>
                <a:srgbClr val="595959"/>
              </a:buClr>
              <a:buSzPts val="1600"/>
              <a:buChar char="○"/>
            </a:pPr>
            <a:r>
              <a:rPr lang="en" sz="1600">
                <a:solidFill>
                  <a:srgbClr val="595959"/>
                </a:solidFill>
              </a:rPr>
              <a:t>Adversarial training can improve the visual quality of input gradients</a:t>
            </a:r>
            <a:endParaRPr sz="1600">
              <a:solidFill>
                <a:srgbClr val="595959"/>
              </a:solidFill>
            </a:endParaRPr>
          </a:p>
          <a:p>
            <a:pPr indent="-330200" lvl="1" marL="914400" rtl="0" algn="l">
              <a:lnSpc>
                <a:spcPct val="100000"/>
              </a:lnSpc>
              <a:spcBef>
                <a:spcPts val="0"/>
              </a:spcBef>
              <a:spcAft>
                <a:spcPts val="0"/>
              </a:spcAft>
              <a:buClr>
                <a:srgbClr val="595959"/>
              </a:buClr>
              <a:buSzPts val="1600"/>
              <a:buChar char="○"/>
            </a:pPr>
            <a:r>
              <a:rPr lang="en" sz="1600">
                <a:solidFill>
                  <a:srgbClr val="595959"/>
                </a:solidFill>
              </a:rPr>
              <a:t>Adversarial model gradients are more stable than standard ones</a:t>
            </a:r>
            <a:endParaRPr sz="1600">
              <a:solidFill>
                <a:srgbClr val="595959"/>
              </a:solidFill>
            </a:endParaRPr>
          </a:p>
          <a:p>
            <a:pPr indent="-330200" lvl="1" marL="914400" rtl="0" algn="l">
              <a:lnSpc>
                <a:spcPct val="100000"/>
              </a:lnSpc>
              <a:spcBef>
                <a:spcPts val="0"/>
              </a:spcBef>
              <a:spcAft>
                <a:spcPts val="0"/>
              </a:spcAft>
              <a:buClr>
                <a:srgbClr val="595959"/>
              </a:buClr>
              <a:buSzPts val="1600"/>
              <a:buChar char="○"/>
            </a:pPr>
            <a:r>
              <a:rPr lang="en" sz="1600">
                <a:solidFill>
                  <a:srgbClr val="595959"/>
                </a:solidFill>
              </a:rPr>
              <a:t>Are they also more faithful?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DiffROAR Evaluation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a:t>
            </a:r>
            <a:endParaRPr/>
          </a:p>
        </p:txBody>
      </p:sp>
      <p:sp>
        <p:nvSpPr>
          <p:cNvPr id="212" name="Google Shape;212;p37"/>
          <p:cNvSpPr txBox="1"/>
          <p:nvPr>
            <p:ph idx="1" type="body"/>
          </p:nvPr>
        </p:nvSpPr>
        <p:spPr>
          <a:xfrm>
            <a:off x="729450" y="2078875"/>
            <a:ext cx="7688700" cy="2698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Standard classification setting with each independently drawn data point as a pair of (instance, label): </a:t>
            </a:r>
            <a:endParaRPr sz="1700"/>
          </a:p>
          <a:p>
            <a:pPr indent="-336550" lvl="0" marL="457200" rtl="0" algn="l">
              <a:spcBef>
                <a:spcPts val="0"/>
              </a:spcBef>
              <a:spcAft>
                <a:spcPts val="0"/>
              </a:spcAft>
              <a:buSzPts val="1700"/>
              <a:buChar char="●"/>
            </a:pPr>
            <a:r>
              <a:rPr lang="en" sz="1700"/>
              <a:t>x</a:t>
            </a:r>
            <a:r>
              <a:rPr baseline="30000" lang="en" sz="1700"/>
              <a:t>(i)</a:t>
            </a:r>
            <a:r>
              <a:rPr baseline="-25000" lang="en" sz="1700"/>
              <a:t>j</a:t>
            </a:r>
            <a:r>
              <a:rPr lang="en" sz="1700"/>
              <a:t> denotes jth coordinate/feature of x</a:t>
            </a:r>
            <a:r>
              <a:rPr baseline="30000" lang="en" sz="1700"/>
              <a:t>(i)</a:t>
            </a:r>
            <a:endParaRPr sz="1700"/>
          </a:p>
          <a:p>
            <a:pPr indent="-336550" lvl="0" marL="457200" rtl="0" algn="l">
              <a:spcBef>
                <a:spcPts val="0"/>
              </a:spcBef>
              <a:spcAft>
                <a:spcPts val="0"/>
              </a:spcAft>
              <a:buSzPts val="1700"/>
              <a:buChar char="●"/>
            </a:pPr>
            <a:r>
              <a:rPr b="1" lang="en" sz="1700">
                <a:solidFill>
                  <a:schemeClr val="dk1"/>
                </a:solidFill>
              </a:rPr>
              <a:t>Feature attribution scheme</a:t>
            </a:r>
            <a:r>
              <a:rPr lang="en" sz="1700"/>
              <a:t>                                                                                                   maps a d-dimensional instance x to a permutation of its features</a:t>
            </a:r>
            <a:endParaRPr sz="1700"/>
          </a:p>
          <a:p>
            <a:pPr indent="-336550" lvl="0" marL="457200" rtl="0" algn="l">
              <a:spcBef>
                <a:spcPts val="0"/>
              </a:spcBef>
              <a:spcAft>
                <a:spcPts val="0"/>
              </a:spcAft>
              <a:buSzPts val="1700"/>
              <a:buChar char="●"/>
            </a:pPr>
            <a:r>
              <a:rPr lang="en" sz="1700"/>
              <a:t>e.g. </a:t>
            </a:r>
            <a:r>
              <a:rPr b="1" lang="en" sz="1700">
                <a:solidFill>
                  <a:schemeClr val="dk1"/>
                </a:solidFill>
              </a:rPr>
              <a:t>Input gradient attribution scheme</a:t>
            </a:r>
            <a:r>
              <a:rPr lang="en" sz="1700"/>
              <a:t> takes input instance x, predicted label y, outputs ordering [d] that ranks features in decreasing order of input gradient magnitude</a:t>
            </a:r>
            <a:endParaRPr sz="1700"/>
          </a:p>
        </p:txBody>
      </p:sp>
      <p:pic>
        <p:nvPicPr>
          <p:cNvPr id="213" name="Google Shape;213;p37"/>
          <p:cNvPicPr preferRelativeResize="0"/>
          <p:nvPr/>
        </p:nvPicPr>
        <p:blipFill>
          <a:blip r:embed="rId3">
            <a:alphaModFix/>
          </a:blip>
          <a:stretch>
            <a:fillRect/>
          </a:stretch>
        </p:blipFill>
        <p:spPr>
          <a:xfrm>
            <a:off x="3659075" y="2417500"/>
            <a:ext cx="912925" cy="308500"/>
          </a:xfrm>
          <a:prstGeom prst="rect">
            <a:avLst/>
          </a:prstGeom>
          <a:noFill/>
          <a:ln>
            <a:noFill/>
          </a:ln>
        </p:spPr>
      </p:pic>
      <p:pic>
        <p:nvPicPr>
          <p:cNvPr id="214" name="Google Shape;214;p37"/>
          <p:cNvPicPr preferRelativeResize="0"/>
          <p:nvPr/>
        </p:nvPicPr>
        <p:blipFill>
          <a:blip r:embed="rId4">
            <a:alphaModFix/>
          </a:blip>
          <a:stretch>
            <a:fillRect/>
          </a:stretch>
        </p:blipFill>
        <p:spPr>
          <a:xfrm>
            <a:off x="4028800" y="3042775"/>
            <a:ext cx="3681901" cy="308500"/>
          </a:xfrm>
          <a:prstGeom prst="rect">
            <a:avLst/>
          </a:prstGeom>
          <a:noFill/>
          <a:ln>
            <a:noFill/>
          </a:ln>
        </p:spPr>
      </p:pic>
      <p:pic>
        <p:nvPicPr>
          <p:cNvPr id="215" name="Google Shape;215;p37"/>
          <p:cNvPicPr preferRelativeResize="0"/>
          <p:nvPr/>
        </p:nvPicPr>
        <p:blipFill>
          <a:blip r:embed="rId5">
            <a:alphaModFix/>
          </a:blip>
          <a:stretch>
            <a:fillRect/>
          </a:stretch>
        </p:blipFill>
        <p:spPr>
          <a:xfrm>
            <a:off x="3201125" y="4221725"/>
            <a:ext cx="1611052" cy="30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