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Lato"/>
      <p:regular r:id="rId42"/>
      <p:bold r:id="rId43"/>
      <p:italic r:id="rId44"/>
      <p:boldItalic r:id="rId45"/>
    </p:embeddedFont>
    <p:embeddedFont>
      <p:font typeface="Helvetica Neue"/>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Lato-regular.fntdata"/><Relationship Id="rId41" Type="http://schemas.openxmlformats.org/officeDocument/2006/relationships/slide" Target="slides/slide36.xml"/><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HelveticaNeue-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italic.fntdata"/><Relationship Id="rId47" Type="http://schemas.openxmlformats.org/officeDocument/2006/relationships/font" Target="fonts/HelveticaNeue-bold.fntdata"/><Relationship Id="rId49"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c7d24def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c7d24def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d1dfca4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d1dfca4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Annotators cannot move forward if they do not highlight any relevant words in the question or if the length of explanations is less than 4 words. We also check that the explanation is not a substring of the question or the answer choices without any other extra words. We collect these explanations from only one annotator per example, so we also perform some post-collection checks to catch examples that are not caught by our previous filters. We filter out explanations that could be classified as a template. For example, explanations of the form “ is the only option that is [correct|obvious]” are deleted and then reannotated.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in this table the composition of the dataset – how many explanations include the answer, a distractor choice, one of the two, or sequences of two or three words from the question. 58% of answer choices include the ground truth.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Empirical results show that even when using only those explanations that do not have any word overlap with any of the answer choices, performance exceeds that of baselines that do not use CoS-E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explanations are written as a “process of elimination,” which explains the high proportion of distractors in the dataset.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7d24def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7d24def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turn to the actual language model that is being used to generate explanations. The paper first discusses how the CAGE framework can be used to generate commonsense reasoning about a question or rationalize a correct answer to a common-sense question.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f5144d4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f5144d4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f5144d4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f5144d4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d1dfca4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d1dfca4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left side, we see a training step for reasoning – concatenate the question to the answer choices and tokens E_0 - E_{i - 1} of the explanations. Train it to generate E_i.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d1dfca4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d1dfca4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OpenAI GPT is a multi-layer transformer decoder</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d1dfca4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d1dfca4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d1dfca4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d1dfca4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conditional probability P is modeled by a neural network with parameters Θ conditioned on CRE and previous explanation tokens.  We call this kind of explanation reasoning because they can be automatically generated during inference to provide additional context for commonsense question answering. Reasoning about question without knowing the answer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122a15a54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122a15a54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other direction of explanation is rationalization, in which the correct answer is given to the model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objective for the LM in rationalization is similar to that in reasoning except that in this case, the model has access to the ground truth labels to the input questions during training. Because the language model is conditioned on the predicted label, the explanations cannot be considered as common sense reasoning. Instead, they offer a rationalization that makes the model more accessible and interpretable. We find that this approach outperforms the current best model by 6% and also produces interestingly good quality explanations as discussed in Section 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122a15a5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122a15a5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c7d24de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c7d24de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Commonsense reasoning is a challenging task for modern machine learning methods (Zhong et al., 2018; Talmor et al., 2019). Explanations are a way to verbalize the reasoning that the models learn during training. Common sense Question Answering (CQA) is a multiple-choice question answering dataset proposed for developing natural language processing (NLP) models with commonssense reasoning capabilities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c7d24de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c7d24def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f5144d45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f5144d45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f5144d45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f5144d45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f5144d45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f5144d45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c7d24def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c7d24de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ca01b75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ca01b75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ca01b75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ca01b75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CAGE-reasoning performance suggests that it provides much more useful info than can be </a:t>
            </a:r>
            <a:r>
              <a:rPr lang="en"/>
              <a:t>achieved</a:t>
            </a:r>
            <a:r>
              <a:rPr lang="en"/>
              <a:t> through simple heuristics like Google search to find relevant snippets.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ca01b75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ca01b75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limited: cannot use answer choices in response</a:t>
            </a:r>
            <a:endParaRPr/>
          </a:p>
          <a:p>
            <a:pPr indent="0" lvl="0" marL="0" rtl="0" algn="l">
              <a:spcBef>
                <a:spcPts val="0"/>
              </a:spcBef>
              <a:spcAft>
                <a:spcPts val="0"/>
              </a:spcAft>
              <a:buNone/>
            </a:pPr>
            <a:r>
              <a:rPr lang="en"/>
              <a:t>asterisk: explanations used in both training and validation</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2f5144d45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2f5144d45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ca01b75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ca01b75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475c4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475c4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c7d24de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c7d24de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ca01b75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ca01b75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ca01b751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ca01b751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32ab122b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32ab122b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ca01b75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ca01b75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ca01b751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ca01b751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ca01b751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ca01b75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e475c4f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e475c4f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7d24de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7d24de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7d24de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7d24de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2c7d24def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2c7d24de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what the gap is on each related work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c7d24de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c7d24de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d1dfca4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d1dfca4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CQA is a multiple choice dataset that poses questions that seek to establish common-sense knowledge. Models can be trained to pick the right choice in this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Turkers are prompted with the following question: “Why is the predicted output the most appropriate answer?” Annotators were instructed to highlight relevant words in the question that justifies the ground-truth answer choice and to provide a brief open-ended explanation based on the highlighted justification could serve as the commonsense reasoning behind the question.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Cover ">
  <p:cSld name="Harvard SEAS_Cover ">
    <p:spTree>
      <p:nvGrpSpPr>
        <p:cNvPr id="50" name="Shape 50"/>
        <p:cNvGrpSpPr/>
        <p:nvPr/>
      </p:nvGrpSpPr>
      <p:grpSpPr>
        <a:xfrm>
          <a:off x="0" y="0"/>
          <a:ext cx="0" cy="0"/>
          <a:chOff x="0" y="0"/>
          <a:chExt cx="0" cy="0"/>
        </a:xfrm>
      </p:grpSpPr>
      <p:sp>
        <p:nvSpPr>
          <p:cNvPr id="51" name="Google Shape;51;p13"/>
          <p:cNvSpPr/>
          <p:nvPr/>
        </p:nvSpPr>
        <p:spPr>
          <a:xfrm>
            <a:off x="0" y="240786"/>
            <a:ext cx="8507700" cy="49110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13"/>
          <p:cNvSpPr/>
          <p:nvPr/>
        </p:nvSpPr>
        <p:spPr>
          <a:xfrm>
            <a:off x="5541012" y="-11190"/>
            <a:ext cx="3603000" cy="12741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13"/>
          <p:cNvSpPr/>
          <p:nvPr/>
        </p:nvSpPr>
        <p:spPr>
          <a:xfrm>
            <a:off x="5541012" y="240300"/>
            <a:ext cx="2966700" cy="10227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13"/>
          <p:cNvPicPr preferRelativeResize="0"/>
          <p:nvPr/>
        </p:nvPicPr>
        <p:blipFill rotWithShape="1">
          <a:blip r:embed="rId2">
            <a:alphaModFix/>
          </a:blip>
          <a:srcRect b="0" l="0" r="0" t="0"/>
          <a:stretch/>
        </p:blipFill>
        <p:spPr>
          <a:xfrm>
            <a:off x="5800275" y="410022"/>
            <a:ext cx="2426500" cy="692266"/>
          </a:xfrm>
          <a:prstGeom prst="rect">
            <a:avLst/>
          </a:prstGeom>
          <a:noFill/>
          <a:ln>
            <a:noFill/>
          </a:ln>
        </p:spPr>
      </p:pic>
      <p:sp>
        <p:nvSpPr>
          <p:cNvPr id="55" name="Google Shape;55;p13"/>
          <p:cNvSpPr txBox="1"/>
          <p:nvPr>
            <p:ph idx="1" type="body"/>
          </p:nvPr>
        </p:nvSpPr>
        <p:spPr>
          <a:xfrm>
            <a:off x="665847" y="3439306"/>
            <a:ext cx="6654600" cy="11250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520"/>
              </a:spcBef>
              <a:spcAft>
                <a:spcPts val="0"/>
              </a:spcAft>
              <a:buClr>
                <a:srgbClr val="FFFFFF"/>
              </a:buClr>
              <a:buSzPts val="2600"/>
              <a:buFont typeface="Arial"/>
              <a:buNone/>
              <a:defRPr b="0" i="0" sz="2600" u="none" cap="none" strike="noStrike">
                <a:solidFill>
                  <a:srgbClr val="FFFFFF"/>
                </a:solidFill>
                <a:latin typeface="Arial"/>
                <a:ea typeface="Arial"/>
                <a:cs typeface="Arial"/>
                <a:sym typeface="Arial"/>
              </a:defRPr>
            </a:lvl1pPr>
            <a:lvl2pPr indent="-228600" lvl="1" marL="914400" marR="0" rtl="0" algn="l">
              <a:spcBef>
                <a:spcPts val="12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12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12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1200"/>
              </a:spcBef>
              <a:spcAft>
                <a:spcPts val="120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13"/>
          <p:cNvSpPr txBox="1"/>
          <p:nvPr>
            <p:ph idx="2" type="body"/>
          </p:nvPr>
        </p:nvSpPr>
        <p:spPr>
          <a:xfrm>
            <a:off x="665847" y="1837115"/>
            <a:ext cx="6654600" cy="16023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1">
  <p:cSld name="Harvard SEAS_Layout1">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59" name="Google Shape;59;p14"/>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Google Shape;60;p14"/>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Google Shape;61;p14"/>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Google Shape;62;p14"/>
          <p:cNvSpPr txBox="1"/>
          <p:nvPr>
            <p:ph type="title"/>
          </p:nvPr>
        </p:nvSpPr>
        <p:spPr>
          <a:xfrm>
            <a:off x="489752" y="1353010"/>
            <a:ext cx="7269000" cy="3227400"/>
          </a:xfrm>
          <a:prstGeom prst="rect">
            <a:avLst/>
          </a:prstGeom>
          <a:noFill/>
          <a:ln>
            <a:noFill/>
          </a:ln>
        </p:spPr>
        <p:txBody>
          <a:bodyPr anchorCtr="0" anchor="t" bIns="45700" lIns="91425" spcFirstLastPara="1" rIns="91425" wrap="square" tIns="45700">
            <a:norm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4"/>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2">
  <p:cSld name="Harvard SEAS_Layout2">
    <p:spTree>
      <p:nvGrpSpPr>
        <p:cNvPr id="64" name="Shape 64"/>
        <p:cNvGrpSpPr/>
        <p:nvPr/>
      </p:nvGrpSpPr>
      <p:grpSpPr>
        <a:xfrm>
          <a:off x="0" y="0"/>
          <a:ext cx="0" cy="0"/>
          <a:chOff x="0" y="0"/>
          <a:chExt cx="0" cy="0"/>
        </a:xfrm>
      </p:grpSpPr>
      <p:sp>
        <p:nvSpPr>
          <p:cNvPr id="65" name="Google Shape;65;p15"/>
          <p:cNvSpPr/>
          <p:nvPr/>
        </p:nvSpPr>
        <p:spPr>
          <a:xfrm>
            <a:off x="8193572" y="4941848"/>
            <a:ext cx="9549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15"/>
          <p:cNvSpPr/>
          <p:nvPr/>
        </p:nvSpPr>
        <p:spPr>
          <a:xfrm>
            <a:off x="0" y="4830769"/>
            <a:ext cx="84696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p15"/>
          <p:cNvSpPr/>
          <p:nvPr/>
        </p:nvSpPr>
        <p:spPr>
          <a:xfrm>
            <a:off x="8193573"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68" name="Google Shape;68;p15"/>
          <p:cNvPicPr preferRelativeResize="0"/>
          <p:nvPr/>
        </p:nvPicPr>
        <p:blipFill rotWithShape="1">
          <a:blip r:embed="rId2">
            <a:alphaModFix/>
          </a:blip>
          <a:srcRect b="0" l="0" r="0" t="0"/>
          <a:stretch/>
        </p:blipFill>
        <p:spPr>
          <a:xfrm>
            <a:off x="8652143" y="4460775"/>
            <a:ext cx="319806" cy="376660"/>
          </a:xfrm>
          <a:prstGeom prst="rect">
            <a:avLst/>
          </a:prstGeom>
          <a:noFill/>
          <a:ln>
            <a:noFill/>
          </a:ln>
        </p:spPr>
      </p:pic>
      <p:sp>
        <p:nvSpPr>
          <p:cNvPr id="69" name="Google Shape;69;p15"/>
          <p:cNvSpPr txBox="1"/>
          <p:nvPr>
            <p:ph type="title"/>
          </p:nvPr>
        </p:nvSpPr>
        <p:spPr>
          <a:xfrm>
            <a:off x="489753" y="1353010"/>
            <a:ext cx="7269000" cy="3255300"/>
          </a:xfrm>
          <a:prstGeom prst="rect">
            <a:avLst/>
          </a:prstGeom>
          <a:noFill/>
          <a:ln>
            <a:noFill/>
          </a:ln>
        </p:spPr>
        <p:txBody>
          <a:bodyPr anchorCtr="0" anchor="t" bIns="45700" lIns="91425" spcFirstLastPara="1" rIns="91425" wrap="square" tIns="45700">
            <a:normAutofit/>
          </a:bodyPr>
          <a:lstStyle>
            <a:lvl1pPr lvl="0" rt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5"/>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1">
  <p:cSld name="1_Harvard SEAS_Layout1">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2">
            <a:alphaModFix/>
          </a:blip>
          <a:srcRect b="0" l="0" r="0" t="0"/>
          <a:stretch/>
        </p:blipFill>
        <p:spPr>
          <a:xfrm>
            <a:off x="7350006" y="4401432"/>
            <a:ext cx="1559044" cy="440285"/>
          </a:xfrm>
          <a:prstGeom prst="rect">
            <a:avLst/>
          </a:prstGeom>
          <a:noFill/>
          <a:ln>
            <a:noFill/>
          </a:ln>
        </p:spPr>
      </p:pic>
      <p:sp>
        <p:nvSpPr>
          <p:cNvPr id="73" name="Google Shape;73;p16"/>
          <p:cNvSpPr/>
          <p:nvPr/>
        </p:nvSpPr>
        <p:spPr>
          <a:xfrm>
            <a:off x="6928014" y="4941848"/>
            <a:ext cx="2216100" cy="213000"/>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16"/>
          <p:cNvSpPr/>
          <p:nvPr/>
        </p:nvSpPr>
        <p:spPr>
          <a:xfrm>
            <a:off x="0" y="4830769"/>
            <a:ext cx="7204200" cy="19650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Google Shape;75;p16"/>
          <p:cNvSpPr/>
          <p:nvPr/>
        </p:nvSpPr>
        <p:spPr>
          <a:xfrm>
            <a:off x="6928015" y="4941847"/>
            <a:ext cx="276000" cy="85200"/>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16"/>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665850" y="3439300"/>
            <a:ext cx="7659600" cy="11250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 sz="2000">
                <a:solidFill>
                  <a:schemeClr val="lt1"/>
                </a:solidFill>
                <a:latin typeface="Lato"/>
                <a:ea typeface="Lato"/>
                <a:cs typeface="Lato"/>
                <a:sym typeface="Lato"/>
              </a:rPr>
              <a:t>Authors: Nazneen Fatema Rajani, Bryan McCann, Caiming Xiong, Richard Socher</a:t>
            </a:r>
            <a:br>
              <a:rPr lang="en" sz="2000">
                <a:solidFill>
                  <a:schemeClr val="lt1"/>
                </a:solidFill>
                <a:latin typeface="Lato"/>
                <a:ea typeface="Lato"/>
                <a:cs typeface="Lato"/>
                <a:sym typeface="Lato"/>
              </a:rPr>
            </a:br>
            <a:r>
              <a:rPr lang="en" sz="2000">
                <a:solidFill>
                  <a:schemeClr val="lt1"/>
                </a:solidFill>
                <a:latin typeface="Lato"/>
                <a:ea typeface="Lato"/>
                <a:cs typeface="Lato"/>
                <a:sym typeface="Lato"/>
              </a:rPr>
              <a:t>Presenters: Karly Hou, Eshika Saxena, Leonard Tang, Kat Zhang</a:t>
            </a:r>
            <a:endParaRPr sz="3000">
              <a:solidFill>
                <a:schemeClr val="lt1"/>
              </a:solidFill>
            </a:endParaRPr>
          </a:p>
        </p:txBody>
      </p:sp>
      <p:sp>
        <p:nvSpPr>
          <p:cNvPr id="82" name="Google Shape;82;p17"/>
          <p:cNvSpPr txBox="1"/>
          <p:nvPr>
            <p:ph idx="2" type="body"/>
          </p:nvPr>
        </p:nvSpPr>
        <p:spPr>
          <a:xfrm>
            <a:off x="665847" y="1837115"/>
            <a:ext cx="6654600" cy="1602300"/>
          </a:xfrm>
          <a:prstGeom prst="rect">
            <a:avLst/>
          </a:prstGeom>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100"/>
              <a:buFont typeface="Arial"/>
              <a:buNone/>
            </a:pPr>
            <a:r>
              <a:rPr lang="en" sz="3500"/>
              <a:t>Explain Yourself! </a:t>
            </a:r>
            <a:endParaRPr sz="3500"/>
          </a:p>
          <a:p>
            <a:pPr indent="0" lvl="0" marL="0" rtl="0" algn="l">
              <a:lnSpc>
                <a:spcPct val="100000"/>
              </a:lnSpc>
              <a:spcBef>
                <a:spcPts val="0"/>
              </a:spcBef>
              <a:spcAft>
                <a:spcPts val="0"/>
              </a:spcAft>
              <a:buClr>
                <a:schemeClr val="dk1"/>
              </a:buClr>
              <a:buSzPts val="1100"/>
              <a:buFont typeface="Arial"/>
              <a:buNone/>
            </a:pPr>
            <a:r>
              <a:rPr lang="en" sz="3500"/>
              <a:t>Leveraging Language Models for Commonsense Reasoning</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Considerations</a:t>
            </a:r>
            <a:endParaRPr b="1"/>
          </a:p>
        </p:txBody>
      </p:sp>
      <p:sp>
        <p:nvSpPr>
          <p:cNvPr id="154" name="Google Shape;154;p26"/>
          <p:cNvSpPr txBox="1"/>
          <p:nvPr>
            <p:ph idx="1" type="body"/>
          </p:nvPr>
        </p:nvSpPr>
        <p:spPr>
          <a:xfrm>
            <a:off x="311700" y="1086488"/>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CoS-E-selected</a:t>
            </a:r>
            <a:r>
              <a:rPr lang="en"/>
              <a:t> refers to the highlighted words, </a:t>
            </a:r>
            <a:r>
              <a:rPr i="1" lang="en"/>
              <a:t>CoS-E-open-ended </a:t>
            </a:r>
            <a:r>
              <a:rPr lang="en"/>
              <a:t>refers to the explanations</a:t>
            </a:r>
            <a:endParaRPr/>
          </a:p>
          <a:p>
            <a:pPr indent="-342900" lvl="0" marL="457200" rtl="0" algn="l">
              <a:spcBef>
                <a:spcPts val="0"/>
              </a:spcBef>
              <a:spcAft>
                <a:spcPts val="0"/>
              </a:spcAft>
              <a:buSzPts val="1800"/>
              <a:buChar char="-"/>
            </a:pPr>
            <a:r>
              <a:rPr lang="en"/>
              <a:t>Quality control was performed on the annotations and explanations</a:t>
            </a:r>
            <a:endParaRPr/>
          </a:p>
          <a:p>
            <a:pPr indent="-342900" lvl="0" marL="457200" rtl="0" algn="l">
              <a:spcBef>
                <a:spcPts val="0"/>
              </a:spcBef>
              <a:spcAft>
                <a:spcPts val="0"/>
              </a:spcAft>
              <a:buSzPts val="1800"/>
              <a:buChar char="-"/>
            </a:pPr>
            <a:r>
              <a:rPr lang="en"/>
              <a:t>Even explanations that don’t discuss the ground truth answer are useful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750300" y="2487900"/>
            <a:ext cx="5806599" cy="2510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Commonsense Auto-Generated Explanations (CAGE)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CAGE Phase 1</a:t>
            </a:r>
            <a:endParaRPr b="1"/>
          </a:p>
        </p:txBody>
      </p:sp>
      <p:sp>
        <p:nvSpPr>
          <p:cNvPr id="166" name="Google Shape;166;p28"/>
          <p:cNvSpPr txBox="1"/>
          <p:nvPr>
            <p:ph idx="1" type="body"/>
          </p:nvPr>
        </p:nvSpPr>
        <p:spPr>
          <a:xfrm>
            <a:off x="311700" y="1152475"/>
            <a:ext cx="839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Commonsense Auto-Generated Explanations (CAGE) Phase 1:</a:t>
            </a:r>
            <a:endParaRPr/>
          </a:p>
          <a:p>
            <a:pPr indent="-330200" lvl="0" marL="457200" rtl="0" algn="l">
              <a:spcBef>
                <a:spcPts val="0"/>
              </a:spcBef>
              <a:spcAft>
                <a:spcPts val="0"/>
              </a:spcAft>
              <a:buSzPts val="1600"/>
              <a:buChar char="●"/>
            </a:pPr>
            <a:r>
              <a:rPr lang="en" sz="1600"/>
              <a:t>Provide CQA example alongside corresponding CoS-E explanation to a language model</a:t>
            </a:r>
            <a:endParaRPr sz="1600"/>
          </a:p>
          <a:p>
            <a:pPr indent="-330200" lvl="0" marL="457200" rtl="0" algn="l">
              <a:spcBef>
                <a:spcPts val="0"/>
              </a:spcBef>
              <a:spcAft>
                <a:spcPts val="0"/>
              </a:spcAft>
              <a:buSzPts val="1600"/>
              <a:buChar char="●"/>
            </a:pPr>
            <a:r>
              <a:rPr lang="en" sz="1600"/>
              <a:t>Train model to generate the CoS-E explanation</a:t>
            </a:r>
            <a:endParaRPr sz="1600"/>
          </a:p>
          <a:p>
            <a:pPr indent="0" lvl="0" marL="457200" rtl="0" algn="l">
              <a:spcBef>
                <a:spcPts val="1200"/>
              </a:spcBef>
              <a:spcAft>
                <a:spcPts val="1200"/>
              </a:spcAft>
              <a:buNone/>
            </a:pPr>
            <a:r>
              <a:t/>
            </a:r>
            <a:endParaRPr b="1"/>
          </a:p>
        </p:txBody>
      </p:sp>
      <p:pic>
        <p:nvPicPr>
          <p:cNvPr id="167" name="Google Shape;167;p28"/>
          <p:cNvPicPr preferRelativeResize="0"/>
          <p:nvPr/>
        </p:nvPicPr>
        <p:blipFill>
          <a:blip r:embed="rId3">
            <a:alphaModFix/>
          </a:blip>
          <a:stretch>
            <a:fillRect/>
          </a:stretch>
        </p:blipFill>
        <p:spPr>
          <a:xfrm>
            <a:off x="2381763" y="2397825"/>
            <a:ext cx="4380475" cy="240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CAGE Phase 2</a:t>
            </a:r>
            <a:endParaRPr b="1"/>
          </a:p>
        </p:txBody>
      </p:sp>
      <p:sp>
        <p:nvSpPr>
          <p:cNvPr id="173" name="Google Shape;17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Commonsense Auto-Generated Explanations (CAGE) Phase 2:</a:t>
            </a:r>
            <a:endParaRPr/>
          </a:p>
          <a:p>
            <a:pPr indent="-330200" lvl="0" marL="457200" rtl="0" algn="l">
              <a:spcBef>
                <a:spcPts val="0"/>
              </a:spcBef>
              <a:spcAft>
                <a:spcPts val="0"/>
              </a:spcAft>
              <a:buSzPts val="1600"/>
              <a:buChar char="●"/>
            </a:pPr>
            <a:r>
              <a:rPr lang="en" sz="1600"/>
              <a:t>Use language models to generate explanations for each example in the training and validation sets of CQA</a:t>
            </a:r>
            <a:endParaRPr sz="1600"/>
          </a:p>
          <a:p>
            <a:pPr indent="-330200" lvl="0" marL="457200" rtl="0" algn="l">
              <a:spcBef>
                <a:spcPts val="0"/>
              </a:spcBef>
              <a:spcAft>
                <a:spcPts val="0"/>
              </a:spcAft>
              <a:buSzPts val="1600"/>
              <a:buChar char="●"/>
            </a:pPr>
            <a:r>
              <a:rPr lang="en" sz="1600"/>
              <a:t>Provide CAGE explanations to a second model by concatenating it to the original input (question, answer choices, and language model output)</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74" name="Google Shape;174;p29"/>
          <p:cNvPicPr preferRelativeResize="0"/>
          <p:nvPr/>
        </p:nvPicPr>
        <p:blipFill>
          <a:blip r:embed="rId3">
            <a:alphaModFix/>
          </a:blip>
          <a:stretch>
            <a:fillRect/>
          </a:stretch>
        </p:blipFill>
        <p:spPr>
          <a:xfrm>
            <a:off x="2840313" y="2989900"/>
            <a:ext cx="3463375" cy="18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87900" y="54873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CAGE Phase 1: Intuition</a:t>
            </a:r>
            <a:endParaRPr b="1"/>
          </a:p>
        </p:txBody>
      </p:sp>
      <p:pic>
        <p:nvPicPr>
          <p:cNvPr id="180" name="Google Shape;180;p30"/>
          <p:cNvPicPr preferRelativeResize="0"/>
          <p:nvPr/>
        </p:nvPicPr>
        <p:blipFill>
          <a:blip r:embed="rId3">
            <a:alphaModFix/>
          </a:blip>
          <a:stretch>
            <a:fillRect/>
          </a:stretch>
        </p:blipFill>
        <p:spPr>
          <a:xfrm>
            <a:off x="2087975" y="1161063"/>
            <a:ext cx="5637755" cy="2751525"/>
          </a:xfrm>
          <a:prstGeom prst="rect">
            <a:avLst/>
          </a:prstGeom>
          <a:noFill/>
          <a:ln>
            <a:noFill/>
          </a:ln>
        </p:spPr>
      </p:pic>
      <p:sp>
        <p:nvSpPr>
          <p:cNvPr id="181" name="Google Shape;181;p30"/>
          <p:cNvSpPr txBox="1"/>
          <p:nvPr/>
        </p:nvSpPr>
        <p:spPr>
          <a:xfrm>
            <a:off x="2973849" y="3923405"/>
            <a:ext cx="350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One training step for CAGE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64100" y="70113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is CAGE trained?</a:t>
            </a:r>
            <a:endParaRPr b="1"/>
          </a:p>
        </p:txBody>
      </p:sp>
      <p:sp>
        <p:nvSpPr>
          <p:cNvPr id="187" name="Google Shape;187;p31"/>
          <p:cNvSpPr txBox="1"/>
          <p:nvPr>
            <p:ph idx="1" type="body"/>
          </p:nvPr>
        </p:nvSpPr>
        <p:spPr>
          <a:xfrm>
            <a:off x="387900" y="1364433"/>
            <a:ext cx="67497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Language Model trained to generate explanations from question-answer choice pairs</a:t>
            </a:r>
            <a:endParaRPr sz="2000"/>
          </a:p>
          <a:p>
            <a:pPr indent="-355600" lvl="0" marL="457200" rtl="0" algn="l">
              <a:spcBef>
                <a:spcPts val="0"/>
              </a:spcBef>
              <a:spcAft>
                <a:spcPts val="0"/>
              </a:spcAft>
              <a:buSzPts val="2000"/>
              <a:buChar char="-"/>
            </a:pPr>
            <a:r>
              <a:rPr lang="en" sz="2000"/>
              <a:t>Use pretrained OpenAI GPT</a:t>
            </a:r>
            <a:endParaRPr sz="2000"/>
          </a:p>
          <a:p>
            <a:pPr indent="-355600" lvl="0" marL="457200" rtl="0" algn="l">
              <a:spcBef>
                <a:spcPts val="0"/>
              </a:spcBef>
              <a:spcAft>
                <a:spcPts val="0"/>
              </a:spcAft>
              <a:buSzPts val="2000"/>
              <a:buChar char="-"/>
            </a:pPr>
            <a:r>
              <a:rPr lang="en" sz="2000"/>
              <a:t>Fine-tuned on the CQA and CoS-E dataset combination</a:t>
            </a:r>
            <a:endParaRPr sz="2000"/>
          </a:p>
          <a:p>
            <a:pPr indent="-355600" lvl="0" marL="457200" rtl="0" algn="l">
              <a:spcBef>
                <a:spcPts val="0"/>
              </a:spcBef>
              <a:spcAft>
                <a:spcPts val="0"/>
              </a:spcAft>
              <a:buSzPts val="2000"/>
              <a:buChar char="-"/>
            </a:pPr>
            <a:r>
              <a:rPr lang="en" sz="2000"/>
              <a:t>Two possible settings: explain-then-predict </a:t>
            </a:r>
            <a:r>
              <a:rPr b="1" lang="en" sz="2000"/>
              <a:t>(reasoning)</a:t>
            </a:r>
            <a:r>
              <a:rPr lang="en" sz="2000"/>
              <a:t> and predict-then-explain </a:t>
            </a:r>
            <a:r>
              <a:rPr b="1" lang="en" sz="2000"/>
              <a:t>(rationalization)</a:t>
            </a:r>
            <a:endParaRPr b="1" sz="2000"/>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CAGE Notation</a:t>
            </a:r>
            <a:endParaRPr b="1"/>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Question </a:t>
            </a:r>
            <a:endParaRPr sz="2000"/>
          </a:p>
          <a:p>
            <a:pPr indent="-355600" lvl="0" marL="457200" rtl="0" algn="l">
              <a:spcBef>
                <a:spcPts val="0"/>
              </a:spcBef>
              <a:spcAft>
                <a:spcPts val="0"/>
              </a:spcAft>
              <a:buSzPts val="2000"/>
              <a:buChar char="-"/>
            </a:pPr>
            <a:r>
              <a:rPr lang="en" sz="2000"/>
              <a:t>Answer choices </a:t>
            </a:r>
            <a:endParaRPr sz="2000"/>
          </a:p>
          <a:p>
            <a:pPr indent="-355600" lvl="0" marL="457200" rtl="0" algn="l">
              <a:spcBef>
                <a:spcPts val="0"/>
              </a:spcBef>
              <a:spcAft>
                <a:spcPts val="0"/>
              </a:spcAft>
              <a:buSzPts val="2000"/>
              <a:buChar char="-"/>
            </a:pPr>
            <a:r>
              <a:rPr lang="en" sz="2000"/>
              <a:t>Correct answer</a:t>
            </a:r>
            <a:endParaRPr sz="2000"/>
          </a:p>
          <a:p>
            <a:pPr indent="-355600" lvl="0" marL="457200" rtl="0" algn="l">
              <a:spcBef>
                <a:spcPts val="0"/>
              </a:spcBef>
              <a:spcAft>
                <a:spcPts val="0"/>
              </a:spcAft>
              <a:buSzPts val="2000"/>
              <a:buChar char="-"/>
            </a:pPr>
            <a:r>
              <a:rPr lang="en" sz="2000"/>
              <a:t>CoS-E explanation</a:t>
            </a:r>
            <a:endParaRPr sz="2000"/>
          </a:p>
          <a:p>
            <a:pPr indent="-355600" lvl="0" marL="457200" rtl="0" algn="l">
              <a:spcBef>
                <a:spcPts val="0"/>
              </a:spcBef>
              <a:spcAft>
                <a:spcPts val="0"/>
              </a:spcAft>
              <a:buSzPts val="2000"/>
              <a:buChar char="-"/>
            </a:pPr>
            <a:r>
              <a:rPr lang="en" sz="2000"/>
              <a:t>CAGE predict explanation   </a:t>
            </a:r>
            <a:endParaRPr baseline="-25000"/>
          </a:p>
        </p:txBody>
      </p:sp>
      <p:pic>
        <p:nvPicPr>
          <p:cNvPr id="194" name="Google Shape;194;p32"/>
          <p:cNvPicPr preferRelativeResize="0"/>
          <p:nvPr/>
        </p:nvPicPr>
        <p:blipFill>
          <a:blip r:embed="rId3">
            <a:alphaModFix/>
          </a:blip>
          <a:stretch>
            <a:fillRect/>
          </a:stretch>
        </p:blipFill>
        <p:spPr>
          <a:xfrm>
            <a:off x="2737410" y="1652442"/>
            <a:ext cx="1115500" cy="221450"/>
          </a:xfrm>
          <a:prstGeom prst="rect">
            <a:avLst/>
          </a:prstGeom>
          <a:noFill/>
          <a:ln>
            <a:noFill/>
          </a:ln>
        </p:spPr>
      </p:pic>
      <p:pic>
        <p:nvPicPr>
          <p:cNvPr id="195" name="Google Shape;195;p32"/>
          <p:cNvPicPr preferRelativeResize="0"/>
          <p:nvPr/>
        </p:nvPicPr>
        <p:blipFill>
          <a:blip r:embed="rId4">
            <a:alphaModFix/>
          </a:blip>
          <a:stretch>
            <a:fillRect/>
          </a:stretch>
        </p:blipFill>
        <p:spPr>
          <a:xfrm>
            <a:off x="1981200" y="1339660"/>
            <a:ext cx="147633" cy="221450"/>
          </a:xfrm>
          <a:prstGeom prst="rect">
            <a:avLst/>
          </a:prstGeom>
          <a:noFill/>
          <a:ln>
            <a:noFill/>
          </a:ln>
        </p:spPr>
      </p:pic>
      <p:pic>
        <p:nvPicPr>
          <p:cNvPr id="196" name="Google Shape;196;p32"/>
          <p:cNvPicPr preferRelativeResize="0"/>
          <p:nvPr/>
        </p:nvPicPr>
        <p:blipFill>
          <a:blip r:embed="rId5">
            <a:alphaModFix/>
          </a:blip>
          <a:stretch>
            <a:fillRect/>
          </a:stretch>
        </p:blipFill>
        <p:spPr>
          <a:xfrm>
            <a:off x="2701910" y="2004965"/>
            <a:ext cx="1507288" cy="221450"/>
          </a:xfrm>
          <a:prstGeom prst="rect">
            <a:avLst/>
          </a:prstGeom>
          <a:noFill/>
          <a:ln>
            <a:noFill/>
          </a:ln>
        </p:spPr>
      </p:pic>
      <p:pic>
        <p:nvPicPr>
          <p:cNvPr id="197" name="Google Shape;197;p32"/>
          <p:cNvPicPr preferRelativeResize="0"/>
          <p:nvPr/>
        </p:nvPicPr>
        <p:blipFill>
          <a:blip r:embed="rId6">
            <a:alphaModFix/>
          </a:blip>
          <a:stretch>
            <a:fillRect/>
          </a:stretch>
        </p:blipFill>
        <p:spPr>
          <a:xfrm>
            <a:off x="3049925" y="2315850"/>
            <a:ext cx="310023" cy="221450"/>
          </a:xfrm>
          <a:prstGeom prst="rect">
            <a:avLst/>
          </a:prstGeom>
          <a:noFill/>
          <a:ln>
            <a:noFill/>
          </a:ln>
        </p:spPr>
      </p:pic>
      <p:pic>
        <p:nvPicPr>
          <p:cNvPr id="198" name="Google Shape;198;p32"/>
          <p:cNvPicPr preferRelativeResize="0"/>
          <p:nvPr/>
        </p:nvPicPr>
        <p:blipFill>
          <a:blip r:embed="rId7">
            <a:alphaModFix/>
          </a:blip>
          <a:stretch>
            <a:fillRect/>
          </a:stretch>
        </p:blipFill>
        <p:spPr>
          <a:xfrm>
            <a:off x="3849058" y="2732075"/>
            <a:ext cx="147625" cy="1649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87900" y="54873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Reasoning</a:t>
            </a:r>
            <a:endParaRPr b="1"/>
          </a:p>
        </p:txBody>
      </p:sp>
      <p:sp>
        <p:nvSpPr>
          <p:cNvPr id="204" name="Google Shape;204;p33"/>
          <p:cNvSpPr txBox="1"/>
          <p:nvPr>
            <p:ph idx="1" type="body"/>
          </p:nvPr>
        </p:nvSpPr>
        <p:spPr>
          <a:xfrm>
            <a:off x="387900" y="1121425"/>
            <a:ext cx="67497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Model is fine-tuned on the question, answer choices, and explanation tokens, but not the actual label.</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Objective Function (canonical conditional language modeling objective):</a:t>
            </a:r>
            <a:endParaRPr sz="2000"/>
          </a:p>
          <a:p>
            <a:pPr indent="0" lvl="0" marL="457200" rtl="0" algn="l">
              <a:spcBef>
                <a:spcPts val="1200"/>
              </a:spcBef>
              <a:spcAft>
                <a:spcPts val="0"/>
              </a:spcAft>
              <a:buNone/>
            </a:pPr>
            <a:r>
              <a:t/>
            </a:r>
            <a:endParaRPr sz="2000"/>
          </a:p>
          <a:p>
            <a:pPr indent="0" lvl="0" marL="457200" rtl="0" algn="l">
              <a:spcBef>
                <a:spcPts val="1200"/>
              </a:spcBef>
              <a:spcAft>
                <a:spcPts val="1200"/>
              </a:spcAft>
              <a:buNone/>
            </a:pPr>
            <a:r>
              <a:t/>
            </a:r>
            <a:endParaRPr/>
          </a:p>
        </p:txBody>
      </p:sp>
      <p:pic>
        <p:nvPicPr>
          <p:cNvPr id="205" name="Google Shape;205;p33"/>
          <p:cNvPicPr preferRelativeResize="0"/>
          <p:nvPr/>
        </p:nvPicPr>
        <p:blipFill>
          <a:blip r:embed="rId3">
            <a:alphaModFix/>
          </a:blip>
          <a:stretch>
            <a:fillRect/>
          </a:stretch>
        </p:blipFill>
        <p:spPr>
          <a:xfrm>
            <a:off x="732925" y="2142885"/>
            <a:ext cx="6989525" cy="642375"/>
          </a:xfrm>
          <a:prstGeom prst="rect">
            <a:avLst/>
          </a:prstGeom>
          <a:noFill/>
          <a:ln>
            <a:noFill/>
          </a:ln>
        </p:spPr>
      </p:pic>
      <p:pic>
        <p:nvPicPr>
          <p:cNvPr id="206" name="Google Shape;206;p33"/>
          <p:cNvPicPr preferRelativeResize="0"/>
          <p:nvPr/>
        </p:nvPicPr>
        <p:blipFill>
          <a:blip r:embed="rId4">
            <a:alphaModFix/>
          </a:blip>
          <a:stretch>
            <a:fillRect/>
          </a:stretch>
        </p:blipFill>
        <p:spPr>
          <a:xfrm>
            <a:off x="1181100" y="3641100"/>
            <a:ext cx="5662501" cy="98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87900" y="70113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Rationalization</a:t>
            </a:r>
            <a:endParaRPr b="1"/>
          </a:p>
        </p:txBody>
      </p:sp>
      <p:sp>
        <p:nvSpPr>
          <p:cNvPr id="212" name="Google Shape;212;p34"/>
          <p:cNvSpPr txBox="1"/>
          <p:nvPr>
            <p:ph idx="1" type="body"/>
          </p:nvPr>
        </p:nvSpPr>
        <p:spPr>
          <a:xfrm>
            <a:off x="387900" y="1317048"/>
            <a:ext cx="6749700" cy="36906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Model is now also given the ground truth label a:</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Objective Function is the same as before but is also conditioned on the </a:t>
            </a:r>
            <a:r>
              <a:rPr i="1" lang="en" sz="2000"/>
              <a:t>label a</a:t>
            </a:r>
            <a:endParaRPr sz="2000"/>
          </a:p>
          <a:p>
            <a:pPr indent="-355600" lvl="0" marL="457200" rtl="0" algn="l">
              <a:spcBef>
                <a:spcPts val="0"/>
              </a:spcBef>
              <a:spcAft>
                <a:spcPts val="0"/>
              </a:spcAft>
              <a:buSzPts val="2000"/>
              <a:buChar char="-"/>
            </a:pPr>
            <a:r>
              <a:rPr lang="en" sz="2000"/>
              <a:t>Thus, the explanations create rationalization that makes the model more interpretable</a:t>
            </a:r>
            <a:endParaRPr sz="2000"/>
          </a:p>
          <a:p>
            <a:pPr indent="0" lvl="0" marL="457200" rtl="0" algn="l">
              <a:spcBef>
                <a:spcPts val="1200"/>
              </a:spcBef>
              <a:spcAft>
                <a:spcPts val="0"/>
              </a:spcAft>
              <a:buNone/>
            </a:pPr>
            <a:r>
              <a:t/>
            </a:r>
            <a:endParaRPr sz="2000"/>
          </a:p>
          <a:p>
            <a:pPr indent="0" lvl="0" marL="457200" rtl="0" algn="l">
              <a:spcBef>
                <a:spcPts val="1200"/>
              </a:spcBef>
              <a:spcAft>
                <a:spcPts val="1200"/>
              </a:spcAft>
              <a:buNone/>
            </a:pPr>
            <a:r>
              <a:t/>
            </a:r>
            <a:endParaRPr/>
          </a:p>
        </p:txBody>
      </p:sp>
      <p:pic>
        <p:nvPicPr>
          <p:cNvPr id="213" name="Google Shape;213;p34"/>
          <p:cNvPicPr preferRelativeResize="0"/>
          <p:nvPr/>
        </p:nvPicPr>
        <p:blipFill>
          <a:blip r:embed="rId3">
            <a:alphaModFix/>
          </a:blip>
          <a:stretch>
            <a:fillRect/>
          </a:stretch>
        </p:blipFill>
        <p:spPr>
          <a:xfrm>
            <a:off x="1181100" y="1862273"/>
            <a:ext cx="6246074" cy="681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64100" y="70113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Training Parameters</a:t>
            </a:r>
            <a:endParaRPr b="1"/>
          </a:p>
        </p:txBody>
      </p:sp>
      <p:sp>
        <p:nvSpPr>
          <p:cNvPr id="219" name="Google Shape;219;p35"/>
          <p:cNvSpPr txBox="1"/>
          <p:nvPr>
            <p:ph idx="1" type="body"/>
          </p:nvPr>
        </p:nvSpPr>
        <p:spPr>
          <a:xfrm>
            <a:off x="387900" y="1364433"/>
            <a:ext cx="67497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Generate sequences of maximum length 20</a:t>
            </a:r>
            <a:endParaRPr sz="2000"/>
          </a:p>
          <a:p>
            <a:pPr indent="-355600" lvl="0" marL="457200" rtl="0" algn="l">
              <a:spcBef>
                <a:spcPts val="0"/>
              </a:spcBef>
              <a:spcAft>
                <a:spcPts val="0"/>
              </a:spcAft>
              <a:buSzPts val="2000"/>
              <a:buChar char="-"/>
            </a:pPr>
            <a:r>
              <a:rPr lang="en" sz="2000"/>
              <a:t>Batch Size: 36, Epochs: 10</a:t>
            </a:r>
            <a:endParaRPr sz="2000"/>
          </a:p>
          <a:p>
            <a:pPr indent="-355600" lvl="0" marL="457200" rtl="0" algn="l">
              <a:spcBef>
                <a:spcPts val="0"/>
              </a:spcBef>
              <a:spcAft>
                <a:spcPts val="0"/>
              </a:spcAft>
              <a:buSzPts val="2000"/>
              <a:buChar char="-"/>
            </a:pPr>
            <a:r>
              <a:rPr lang="en" sz="2000"/>
              <a:t>Selected the best model using BLEU and perplexity scores</a:t>
            </a:r>
            <a:endParaRPr sz="20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88" name="Google Shape;88;p18"/>
          <p:cNvSpPr txBox="1"/>
          <p:nvPr>
            <p:ph idx="1" type="body"/>
          </p:nvPr>
        </p:nvSpPr>
        <p:spPr>
          <a:xfrm>
            <a:off x="311700" y="1152475"/>
            <a:ext cx="8520600" cy="3859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Commonsense reasoning</a:t>
            </a:r>
            <a:r>
              <a:rPr lang="en"/>
              <a:t>: making human-like presumptions and judgements about ordinary situations</a:t>
            </a:r>
            <a:endParaRPr/>
          </a:p>
          <a:p>
            <a:pPr indent="-342900" lvl="0" marL="457200" rtl="0" algn="l">
              <a:spcBef>
                <a:spcPts val="1000"/>
              </a:spcBef>
              <a:spcAft>
                <a:spcPts val="0"/>
              </a:spcAft>
              <a:buSzPts val="1800"/>
              <a:buChar char="●"/>
            </a:pPr>
            <a:r>
              <a:rPr lang="en"/>
              <a:t>Modern ML methods struggle with commonsense reasoning</a:t>
            </a:r>
            <a:endParaRPr/>
          </a:p>
          <a:p>
            <a:pPr indent="-342900" lvl="0" marL="457200" rtl="0" algn="l">
              <a:spcBef>
                <a:spcPts val="1000"/>
              </a:spcBef>
              <a:spcAft>
                <a:spcPts val="0"/>
              </a:spcAft>
              <a:buSzPts val="1800"/>
              <a:buChar char="●"/>
            </a:pPr>
            <a:r>
              <a:rPr lang="en"/>
              <a:t>Explanations </a:t>
            </a:r>
            <a:r>
              <a:rPr lang="en"/>
              <a:t>help</a:t>
            </a:r>
            <a:r>
              <a:rPr lang="en"/>
              <a:t> verbalize reasoning that models learn while </a:t>
            </a:r>
            <a:r>
              <a:rPr lang="en"/>
              <a:t>training</a:t>
            </a:r>
            <a:endParaRPr/>
          </a:p>
          <a:p>
            <a:pPr indent="-342900" lvl="0" marL="457200" rtl="0" algn="l">
              <a:spcBef>
                <a:spcPts val="1000"/>
              </a:spcBef>
              <a:spcAft>
                <a:spcPts val="0"/>
              </a:spcAft>
              <a:buSzPts val="1800"/>
              <a:buChar char="●"/>
            </a:pPr>
            <a:r>
              <a:rPr lang="en"/>
              <a:t>Common sense Question Answering (CQA) dataset </a:t>
            </a:r>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b="1"/>
          </a:p>
        </p:txBody>
      </p:sp>
      <p:pic>
        <p:nvPicPr>
          <p:cNvPr id="89" name="Google Shape;89;p18"/>
          <p:cNvPicPr preferRelativeResize="0"/>
          <p:nvPr/>
        </p:nvPicPr>
        <p:blipFill rotWithShape="1">
          <a:blip r:embed="rId3">
            <a:alphaModFix/>
          </a:blip>
          <a:srcRect b="39789" l="0" r="0" t="10954"/>
          <a:stretch/>
        </p:blipFill>
        <p:spPr>
          <a:xfrm>
            <a:off x="1144913" y="3194450"/>
            <a:ext cx="6854175" cy="910300"/>
          </a:xfrm>
          <a:prstGeom prst="rect">
            <a:avLst/>
          </a:prstGeom>
          <a:noFill/>
          <a:ln cap="flat" cmpd="sng" w="19050">
            <a:solidFill>
              <a:schemeClr val="accent1"/>
            </a:solidFill>
            <a:prstDash val="solid"/>
            <a:round/>
            <a:headEnd len="sm" w="sm" type="none"/>
            <a:tailEnd len="sm" w="sm" type="none"/>
          </a:ln>
        </p:spPr>
      </p:pic>
      <p:sp>
        <p:nvSpPr>
          <p:cNvPr id="90" name="Google Shape;90;p18"/>
          <p:cNvSpPr txBox="1"/>
          <p:nvPr/>
        </p:nvSpPr>
        <p:spPr>
          <a:xfrm>
            <a:off x="1291350" y="4231375"/>
            <a:ext cx="65613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800">
                <a:solidFill>
                  <a:schemeClr val="dk2"/>
                </a:solidFill>
              </a:rPr>
              <a:t>How do these models perform reasoning and to what extent is that reasoning based on world knowledge?</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Commonsense Predictions with Explanations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CAGE Phase 2 Intuition</a:t>
            </a:r>
            <a:endParaRPr b="1"/>
          </a:p>
          <a:p>
            <a:pPr indent="0" lvl="0" marL="0" rtl="0" algn="l">
              <a:spcBef>
                <a:spcPts val="0"/>
              </a:spcBef>
              <a:spcAft>
                <a:spcPts val="0"/>
              </a:spcAft>
              <a:buNone/>
            </a:pPr>
            <a:r>
              <a:t/>
            </a:r>
            <a:endParaRPr/>
          </a:p>
        </p:txBody>
      </p:sp>
      <p:pic>
        <p:nvPicPr>
          <p:cNvPr id="230" name="Google Shape;230;p37"/>
          <p:cNvPicPr preferRelativeResize="0"/>
          <p:nvPr/>
        </p:nvPicPr>
        <p:blipFill>
          <a:blip r:embed="rId3">
            <a:alphaModFix/>
          </a:blip>
          <a:stretch>
            <a:fillRect/>
          </a:stretch>
        </p:blipFill>
        <p:spPr>
          <a:xfrm>
            <a:off x="1952363" y="1221425"/>
            <a:ext cx="5239275" cy="322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CAGE Inference</a:t>
            </a:r>
            <a:endParaRPr b="1"/>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human explanation from CoS-E or LM reasoning, can then perform predictions on CQA</a:t>
            </a:r>
            <a:endParaRPr/>
          </a:p>
          <a:p>
            <a:pPr indent="-342900" lvl="0" marL="457200" rtl="0" algn="l">
              <a:spcBef>
                <a:spcPts val="0"/>
              </a:spcBef>
              <a:spcAft>
                <a:spcPts val="0"/>
              </a:spcAft>
              <a:buSzPts val="1800"/>
              <a:buChar char="●"/>
            </a:pPr>
            <a:r>
              <a:rPr lang="en"/>
              <a:t>Simply concatenate Question, [Sep], Explanation, [Sep], Answer Choice as input to downstream CSRM (classifier)</a:t>
            </a:r>
            <a:endParaRPr/>
          </a:p>
          <a:p>
            <a:pPr indent="-342900" lvl="0" marL="457200" rtl="0" algn="l">
              <a:spcBef>
                <a:spcPts val="0"/>
              </a:spcBef>
              <a:spcAft>
                <a:spcPts val="0"/>
              </a:spcAft>
              <a:buSzPts val="1800"/>
              <a:buChar char="●"/>
            </a:pPr>
            <a:r>
              <a:rPr lang="en"/>
              <a:t>Use binary classification head on top of BERT backbone</a:t>
            </a:r>
            <a:endParaRPr/>
          </a:p>
          <a:p>
            <a:pPr indent="-317500" lvl="1" marL="914400" rtl="0" algn="l">
              <a:spcBef>
                <a:spcPts val="0"/>
              </a:spcBef>
              <a:spcAft>
                <a:spcPts val="0"/>
              </a:spcAft>
              <a:buSzPts val="1400"/>
              <a:buChar char="○"/>
            </a:pPr>
            <a:r>
              <a:rPr lang="en"/>
              <a:t>3 answer choices → 3 input sequences</a:t>
            </a:r>
            <a:endParaRPr/>
          </a:p>
          <a:p>
            <a:pPr indent="-317500" lvl="1" marL="914400" rtl="0" algn="l">
              <a:spcBef>
                <a:spcPts val="0"/>
              </a:spcBef>
              <a:spcAft>
                <a:spcPts val="0"/>
              </a:spcAft>
              <a:buSzPts val="1400"/>
              <a:buChar char="○"/>
            </a:pPr>
            <a:r>
              <a:rPr lang="en"/>
              <a:t>Take sequence yielding highest confidence as output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CSRM (BERT) Training HP	</a:t>
            </a:r>
            <a:endParaRPr b="1"/>
          </a:p>
        </p:txBody>
      </p:sp>
      <p:sp>
        <p:nvSpPr>
          <p:cNvPr id="242" name="Google Shape;24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 batch size: 24</a:t>
            </a:r>
            <a:endParaRPr/>
          </a:p>
          <a:p>
            <a:pPr indent="-342900" lvl="0" marL="457200" rtl="0" algn="l">
              <a:spcBef>
                <a:spcPts val="0"/>
              </a:spcBef>
              <a:spcAft>
                <a:spcPts val="0"/>
              </a:spcAft>
              <a:buSzPts val="1800"/>
              <a:buChar char="●"/>
            </a:pPr>
            <a:r>
              <a:rPr lang="en"/>
              <a:t>Test batch size: 12</a:t>
            </a:r>
            <a:endParaRPr/>
          </a:p>
          <a:p>
            <a:pPr indent="-342900" lvl="0" marL="457200" rtl="0" algn="l">
              <a:spcBef>
                <a:spcPts val="0"/>
              </a:spcBef>
              <a:spcAft>
                <a:spcPts val="0"/>
              </a:spcAft>
              <a:buSzPts val="1800"/>
              <a:buChar char="●"/>
            </a:pPr>
            <a:r>
              <a:rPr lang="en"/>
              <a:t>10 training epochs</a:t>
            </a:r>
            <a:endParaRPr/>
          </a:p>
          <a:p>
            <a:pPr indent="-342900" lvl="0" marL="457200" rtl="0" algn="l">
              <a:spcBef>
                <a:spcPts val="0"/>
              </a:spcBef>
              <a:spcAft>
                <a:spcPts val="0"/>
              </a:spcAft>
              <a:buSzPts val="1800"/>
              <a:buChar char="●"/>
            </a:pPr>
            <a:r>
              <a:rPr lang="en"/>
              <a:t>Max sequence length of 50 for labels-only; 175 including explanations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Experimental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Experimental Results</a:t>
            </a:r>
            <a:endParaRPr b="1">
              <a:latin typeface="Helvetica Neue"/>
              <a:ea typeface="Helvetica Neue"/>
              <a:cs typeface="Helvetica Neue"/>
              <a:sym typeface="Helvetica Neue"/>
            </a:endParaRPr>
          </a:p>
        </p:txBody>
      </p:sp>
      <p:pic>
        <p:nvPicPr>
          <p:cNvPr id="253" name="Google Shape;253;p41"/>
          <p:cNvPicPr preferRelativeResize="0"/>
          <p:nvPr/>
        </p:nvPicPr>
        <p:blipFill>
          <a:blip r:embed="rId3">
            <a:alphaModFix/>
          </a:blip>
          <a:stretch>
            <a:fillRect/>
          </a:stretch>
        </p:blipFill>
        <p:spPr>
          <a:xfrm>
            <a:off x="1625924" y="1406038"/>
            <a:ext cx="5892150" cy="2331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311700" y="1152475"/>
            <a:ext cx="4431300" cy="405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Google search “question + answer choice” for each example and collected 100 top snippets per answer as context for </a:t>
            </a:r>
            <a:r>
              <a:rPr b="1" lang="en"/>
              <a:t>Reading Comprehension model</a:t>
            </a:r>
            <a:br>
              <a:rPr b="1" lang="en"/>
            </a:br>
            <a:endParaRPr b="1"/>
          </a:p>
          <a:p>
            <a:pPr indent="-342900" lvl="0" marL="457200" rtl="0" algn="l">
              <a:spcBef>
                <a:spcPts val="0"/>
              </a:spcBef>
              <a:spcAft>
                <a:spcPts val="0"/>
              </a:spcAft>
              <a:buSzPts val="1800"/>
              <a:buChar char="●"/>
            </a:pPr>
            <a:r>
              <a:rPr lang="en"/>
              <a:t>E</a:t>
            </a:r>
            <a:r>
              <a:rPr lang="en"/>
              <a:t>xtra data did not improve accuracy</a:t>
            </a:r>
            <a:br>
              <a:rPr lang="en"/>
            </a:br>
            <a:endParaRPr/>
          </a:p>
          <a:p>
            <a:pPr indent="-342900" lvl="0" marL="457200" rtl="0" algn="l">
              <a:spcBef>
                <a:spcPts val="0"/>
              </a:spcBef>
              <a:spcAft>
                <a:spcPts val="0"/>
              </a:spcAft>
              <a:buSzPts val="1800"/>
              <a:buChar char="●"/>
            </a:pPr>
            <a:r>
              <a:rPr lang="en"/>
              <a:t>CAGE-reasoning resulted in </a:t>
            </a:r>
            <a:r>
              <a:rPr b="1" lang="en"/>
              <a:t>10% accuracy gain</a:t>
            </a:r>
            <a:r>
              <a:rPr lang="en"/>
              <a:t> over previous SOTA</a:t>
            </a:r>
            <a:endParaRPr/>
          </a:p>
        </p:txBody>
      </p:sp>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Experimental Results</a:t>
            </a:r>
            <a:endParaRPr b="1">
              <a:latin typeface="Helvetica Neue"/>
              <a:ea typeface="Helvetica Neue"/>
              <a:cs typeface="Helvetica Neue"/>
              <a:sym typeface="Helvetica Neue"/>
            </a:endParaRPr>
          </a:p>
        </p:txBody>
      </p:sp>
      <p:pic>
        <p:nvPicPr>
          <p:cNvPr id="260" name="Google Shape;260;p42"/>
          <p:cNvPicPr preferRelativeResize="0"/>
          <p:nvPr/>
        </p:nvPicPr>
        <p:blipFill rotWithShape="1">
          <a:blip r:embed="rId3">
            <a:alphaModFix/>
          </a:blip>
          <a:srcRect b="59798" l="0" r="0" t="0"/>
          <a:stretch/>
        </p:blipFill>
        <p:spPr>
          <a:xfrm>
            <a:off x="4743000" y="1089373"/>
            <a:ext cx="4156825" cy="1191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Experimental Results</a:t>
            </a:r>
            <a:endParaRPr b="1">
              <a:latin typeface="Helvetica Neue"/>
              <a:ea typeface="Helvetica Neue"/>
              <a:cs typeface="Helvetica Neue"/>
              <a:sym typeface="Helvetica Neue"/>
            </a:endParaRPr>
          </a:p>
        </p:txBody>
      </p:sp>
      <p:pic>
        <p:nvPicPr>
          <p:cNvPr id="266" name="Google Shape;266;p43"/>
          <p:cNvPicPr preferRelativeResize="0"/>
          <p:nvPr/>
        </p:nvPicPr>
        <p:blipFill rotWithShape="1">
          <a:blip r:embed="rId3">
            <a:alphaModFix/>
          </a:blip>
          <a:srcRect b="36297" l="0" r="0" t="0"/>
          <a:stretch/>
        </p:blipFill>
        <p:spPr>
          <a:xfrm>
            <a:off x="0" y="1298200"/>
            <a:ext cx="4431301" cy="1936800"/>
          </a:xfrm>
          <a:prstGeom prst="rect">
            <a:avLst/>
          </a:prstGeom>
          <a:noFill/>
          <a:ln>
            <a:noFill/>
          </a:ln>
        </p:spPr>
      </p:pic>
      <p:sp>
        <p:nvSpPr>
          <p:cNvPr id="267" name="Google Shape;267;p43"/>
          <p:cNvSpPr txBox="1"/>
          <p:nvPr>
            <p:ph idx="1" type="body"/>
          </p:nvPr>
        </p:nvSpPr>
        <p:spPr>
          <a:xfrm>
            <a:off x="4453400" y="932550"/>
            <a:ext cx="4431300" cy="405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Oracle upper-bound: </a:t>
            </a:r>
            <a:r>
              <a:rPr b="1" lang="en"/>
              <a:t>human-generated explanations </a:t>
            </a:r>
            <a:r>
              <a:rPr lang="en"/>
              <a:t>from CoS-E provided during training and validation</a:t>
            </a:r>
            <a:br>
              <a:rPr lang="en"/>
            </a:br>
            <a:endParaRPr/>
          </a:p>
          <a:p>
            <a:pPr indent="-342900" lvl="0" marL="457200" rtl="0" algn="l">
              <a:spcBef>
                <a:spcPts val="0"/>
              </a:spcBef>
              <a:spcAft>
                <a:spcPts val="0"/>
              </a:spcAft>
              <a:buSzPts val="1800"/>
              <a:buChar char="●"/>
            </a:pPr>
            <a:r>
              <a:rPr lang="en"/>
              <a:t>Unfair setting bc human that provided explanation had </a:t>
            </a:r>
            <a:r>
              <a:rPr b="1" lang="en"/>
              <a:t>ground truth answer</a:t>
            </a:r>
            <a:br>
              <a:rPr b="1" lang="en"/>
            </a:br>
            <a:endParaRPr b="1"/>
          </a:p>
          <a:p>
            <a:pPr indent="-342900" lvl="0" marL="457200" rtl="0" algn="l">
              <a:spcBef>
                <a:spcPts val="0"/>
              </a:spcBef>
              <a:spcAft>
                <a:spcPts val="0"/>
              </a:spcAft>
              <a:buSzPts val="1800"/>
              <a:buChar char="●"/>
            </a:pPr>
            <a:r>
              <a:rPr b="1" lang="en"/>
              <a:t>“CoS-E selected”</a:t>
            </a:r>
            <a:r>
              <a:rPr lang="en"/>
              <a:t>: explanation consists of words humans selected as justification for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Transferring Explanations Across Domains</a:t>
            </a:r>
            <a:endParaRPr b="1">
              <a:latin typeface="Helvetica Neue"/>
              <a:ea typeface="Helvetica Neue"/>
              <a:cs typeface="Helvetica Neue"/>
              <a:sym typeface="Helvetica Neue"/>
            </a:endParaRPr>
          </a:p>
        </p:txBody>
      </p:sp>
      <p:sp>
        <p:nvSpPr>
          <p:cNvPr id="273" name="Google Shape;27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How well do natural language explanations transfer from CQA to SWAG and Story Cloze Test?</a:t>
            </a: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Use GPT CAGE model fine-tuned on CQA train/dev to generate explanations on SWAG and Story Cloze Spring 2016 train/val</a:t>
            </a:r>
            <a:br>
              <a:rPr lang="en">
                <a:latin typeface="Helvetica Neue"/>
                <a:ea typeface="Helvetica Neue"/>
                <a:cs typeface="Helvetica Neue"/>
                <a:sym typeface="Helvetica Neue"/>
              </a:rPr>
            </a:br>
            <a:endParaRPr>
              <a:latin typeface="Helvetica Neue"/>
              <a:ea typeface="Helvetica Neue"/>
              <a:cs typeface="Helvetica Neue"/>
              <a:sym typeface="Helvetica Neue"/>
            </a:endParaRPr>
          </a:p>
          <a:p>
            <a:pPr indent="-342900" lvl="0" marL="457200" rtl="0" algn="l">
              <a:spcBef>
                <a:spcPts val="0"/>
              </a:spcBef>
              <a:spcAft>
                <a:spcPts val="0"/>
              </a:spcAft>
              <a:buSzPts val="1800"/>
              <a:buFont typeface="Helvetica Neue"/>
              <a:buChar char="●"/>
            </a:pPr>
            <a:r>
              <a:rPr lang="en">
                <a:latin typeface="Helvetica Neue"/>
                <a:ea typeface="Helvetica Neue"/>
                <a:cs typeface="Helvetica Neue"/>
                <a:sym typeface="Helvetica Neue"/>
              </a:rPr>
              <a:t>Rinse and repeat using BERT with classifier head</a:t>
            </a:r>
            <a:endParaRPr>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Experimental Results</a:t>
            </a:r>
            <a:endParaRPr b="1">
              <a:latin typeface="Helvetica Neue"/>
              <a:ea typeface="Helvetica Neue"/>
              <a:cs typeface="Helvetica Neue"/>
              <a:sym typeface="Helvetica Neue"/>
            </a:endParaRPr>
          </a:p>
        </p:txBody>
      </p:sp>
      <p:pic>
        <p:nvPicPr>
          <p:cNvPr id="279" name="Google Shape;279;p45"/>
          <p:cNvPicPr preferRelativeResize="0"/>
          <p:nvPr/>
        </p:nvPicPr>
        <p:blipFill rotWithShape="1">
          <a:blip r:embed="rId3">
            <a:alphaModFix/>
          </a:blip>
          <a:srcRect b="37593" l="0" r="0" t="0"/>
          <a:stretch/>
        </p:blipFill>
        <p:spPr>
          <a:xfrm>
            <a:off x="237050" y="1111025"/>
            <a:ext cx="4216350" cy="959725"/>
          </a:xfrm>
          <a:prstGeom prst="rect">
            <a:avLst/>
          </a:prstGeom>
          <a:noFill/>
          <a:ln>
            <a:noFill/>
          </a:ln>
        </p:spPr>
      </p:pic>
      <p:sp>
        <p:nvSpPr>
          <p:cNvPr id="280" name="Google Shape;280;p45"/>
          <p:cNvSpPr txBox="1"/>
          <p:nvPr>
            <p:ph idx="1" type="body"/>
          </p:nvPr>
        </p:nvSpPr>
        <p:spPr>
          <a:xfrm>
            <a:off x="4453400" y="932550"/>
            <a:ext cx="4431300" cy="4052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Camburu et al (2018) show that transferring explanations from SNLI to MultiNLI performs very poorly</a:t>
            </a:r>
            <a:endParaRPr sz="1600"/>
          </a:p>
          <a:p>
            <a:pPr indent="-330200" lvl="0" marL="457200" rtl="0" algn="l">
              <a:spcBef>
                <a:spcPts val="0"/>
              </a:spcBef>
              <a:spcAft>
                <a:spcPts val="0"/>
              </a:spcAft>
              <a:buSzPts val="1600"/>
              <a:buChar char="●"/>
            </a:pPr>
            <a:r>
              <a:rPr lang="en" sz="1600"/>
              <a:t>Transfer of explanations on commonsense reasoning tasks</a:t>
            </a:r>
            <a:endParaRPr sz="1600"/>
          </a:p>
          <a:p>
            <a:pPr indent="-330200" lvl="0" marL="457200" rtl="0" algn="l">
              <a:spcBef>
                <a:spcPts val="0"/>
              </a:spcBef>
              <a:spcAft>
                <a:spcPts val="0"/>
              </a:spcAft>
              <a:buSzPts val="1600"/>
              <a:buChar char="●"/>
            </a:pPr>
            <a:r>
              <a:rPr lang="en" sz="1600"/>
              <a:t>NLI problem has small fixed set of pre-defined labels unlike commonsense reasoning tasks like CQA, SWAG, Story Cloze</a:t>
            </a:r>
            <a:endParaRPr sz="1600"/>
          </a:p>
          <a:p>
            <a:pPr indent="-330200" lvl="0" marL="457200" rtl="0" algn="l">
              <a:spcBef>
                <a:spcPts val="0"/>
              </a:spcBef>
              <a:spcAft>
                <a:spcPts val="0"/>
              </a:spcAft>
              <a:buSzPts val="1600"/>
              <a:buChar char="●"/>
            </a:pPr>
            <a:r>
              <a:rPr b="1" lang="en" sz="1600"/>
              <a:t>Adding </a:t>
            </a:r>
            <a:r>
              <a:rPr b="1" lang="en" sz="1600"/>
              <a:t>explanations</a:t>
            </a:r>
            <a:r>
              <a:rPr b="1" lang="en" sz="1600"/>
              <a:t> led to very small decrease in performance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 Contributions</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Sense Explanations (CoS-E): Collected human explanations (annotations and natural language explanations) to build on top of CQA </a:t>
            </a:r>
            <a:endParaRPr/>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2802413" y="1956250"/>
            <a:ext cx="3539174" cy="2861600"/>
          </a:xfrm>
          <a:prstGeom prst="rect">
            <a:avLst/>
          </a:prstGeom>
          <a:noFill/>
          <a:ln>
            <a:noFill/>
          </a:ln>
        </p:spPr>
      </p:pic>
      <p:sp>
        <p:nvSpPr>
          <p:cNvPr id="98" name="Google Shape;98;p19"/>
          <p:cNvSpPr/>
          <p:nvPr/>
        </p:nvSpPr>
        <p:spPr>
          <a:xfrm>
            <a:off x="2952875" y="2516250"/>
            <a:ext cx="3093600" cy="30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2952875" y="3470925"/>
            <a:ext cx="3165900" cy="15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2952875" y="4116175"/>
            <a:ext cx="3165900" cy="303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Qualitative</a:t>
            </a:r>
            <a:r>
              <a:rPr lang="en"/>
              <a:t> 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Analysis of CAGE</a:t>
            </a:r>
            <a:endParaRPr b="1">
              <a:latin typeface="Helvetica Neue"/>
              <a:ea typeface="Helvetica Neue"/>
              <a:cs typeface="Helvetica Neue"/>
              <a:sym typeface="Helvetica Neue"/>
            </a:endParaRPr>
          </a:p>
        </p:txBody>
      </p:sp>
      <p:sp>
        <p:nvSpPr>
          <p:cNvPr id="291" name="Google Shape;29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CAGE-reasoning at train + validation → 72% accuracy </a:t>
            </a:r>
            <a:endParaRPr/>
          </a:p>
          <a:p>
            <a:pPr indent="-342900" lvl="0" marL="457200" rtl="0" algn="l">
              <a:spcBef>
                <a:spcPts val="0"/>
              </a:spcBef>
              <a:spcAft>
                <a:spcPts val="0"/>
              </a:spcAft>
              <a:buSzPts val="1800"/>
              <a:buChar char="●"/>
            </a:pPr>
            <a:r>
              <a:rPr lang="en"/>
              <a:t>CoS-E-open-ended performance at 90%—why the gap?</a:t>
            </a:r>
            <a:endParaRPr/>
          </a:p>
          <a:p>
            <a:pPr indent="-342900" lvl="0" marL="457200" rtl="0" algn="l">
              <a:spcBef>
                <a:spcPts val="0"/>
              </a:spcBef>
              <a:spcAft>
                <a:spcPts val="0"/>
              </a:spcAft>
              <a:buSzPts val="1800"/>
              <a:buChar char="●"/>
            </a:pPr>
            <a:r>
              <a:rPr lang="en"/>
              <a:t>Measure quality of CAGE</a:t>
            </a:r>
            <a:endParaRPr/>
          </a:p>
          <a:p>
            <a:pPr indent="-330200" lvl="1" marL="914400" rtl="0" algn="l">
              <a:spcBef>
                <a:spcPts val="0"/>
              </a:spcBef>
              <a:spcAft>
                <a:spcPts val="0"/>
              </a:spcAft>
              <a:buSzPts val="1600"/>
              <a:buChar char="○"/>
            </a:pPr>
            <a:r>
              <a:rPr lang="en" sz="1600"/>
              <a:t>Human evaluation (42% CAGE vs 52% CoS-E-open-ended)</a:t>
            </a:r>
            <a:endParaRPr sz="1600"/>
          </a:p>
          <a:p>
            <a:pPr indent="-330200" lvl="1" marL="914400" rtl="0" algn="l">
              <a:spcBef>
                <a:spcPts val="0"/>
              </a:spcBef>
              <a:spcAft>
                <a:spcPts val="0"/>
              </a:spcAft>
              <a:buSzPts val="1600"/>
              <a:buChar char="○"/>
            </a:pPr>
            <a:r>
              <a:rPr lang="en" sz="1600"/>
              <a:t>BLEU score measures syntactical precision by n-gram overlap </a:t>
            </a:r>
            <a:endParaRPr sz="1600"/>
          </a:p>
          <a:p>
            <a:pPr indent="-330200" lvl="1" marL="914400" rtl="0" algn="l">
              <a:spcBef>
                <a:spcPts val="0"/>
              </a:spcBef>
              <a:spcAft>
                <a:spcPts val="0"/>
              </a:spcAft>
              <a:buSzPts val="1600"/>
              <a:buChar char="○"/>
            </a:pPr>
            <a:r>
              <a:rPr lang="en" sz="1600"/>
              <a:t>Perplexity: token-level measure of how well language models predict next word </a:t>
            </a:r>
            <a:endParaRPr sz="1600"/>
          </a:p>
          <a:p>
            <a:pPr indent="-330200" lvl="0" marL="457200" rtl="0" algn="l">
              <a:spcBef>
                <a:spcPts val="0"/>
              </a:spcBef>
              <a:spcAft>
                <a:spcPts val="0"/>
              </a:spcAft>
              <a:buSzPts val="1600"/>
              <a:buChar char="●"/>
            </a:pPr>
            <a:r>
              <a:rPr lang="en" sz="1600"/>
              <a:t>Result: beneficial to fine-tune the LM, but humans and LMs have widely varying ways of providing useful explanations</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Analysis of baseline BERT model</a:t>
            </a:r>
            <a:endParaRPr b="1">
              <a:latin typeface="Helvetica Neue"/>
              <a:ea typeface="Helvetica Neue"/>
              <a:cs typeface="Helvetica Neue"/>
              <a:sym typeface="Helvetica Neue"/>
            </a:endParaRPr>
          </a:p>
        </p:txBody>
      </p:sp>
      <p:sp>
        <p:nvSpPr>
          <p:cNvPr id="297" name="Google Shape;29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Error analysis on baseline BERT w/o explanations: performs poorly on longer / more compositional questions → explanations help w this</a:t>
            </a:r>
            <a:endParaRPr/>
          </a:p>
          <a:p>
            <a:pPr indent="-342900" lvl="0" marL="457200" rtl="0" algn="l">
              <a:spcBef>
                <a:spcPts val="0"/>
              </a:spcBef>
              <a:spcAft>
                <a:spcPts val="0"/>
              </a:spcAft>
              <a:buSzPts val="1800"/>
              <a:buChar char="●"/>
            </a:pPr>
            <a:r>
              <a:rPr lang="en"/>
              <a:t>CAGE reasoning typically simpler construction than CoS-E-open-ended, but adds meaningful context</a:t>
            </a:r>
            <a:endParaRPr/>
          </a:p>
          <a:p>
            <a:pPr indent="-342900" lvl="0" marL="457200" rtl="0" algn="l">
              <a:spcBef>
                <a:spcPts val="0"/>
              </a:spcBef>
              <a:spcAft>
                <a:spcPts val="0"/>
              </a:spcAft>
              <a:buSzPts val="1800"/>
              <a:buChar char="●"/>
            </a:pPr>
            <a:r>
              <a:rPr lang="en"/>
              <a:t>However, CAGE still provides “incorrect” answers often</a:t>
            </a:r>
            <a:endParaRPr/>
          </a:p>
        </p:txBody>
      </p:sp>
      <p:pic>
        <p:nvPicPr>
          <p:cNvPr id="298" name="Google Shape;298;p48"/>
          <p:cNvPicPr preferRelativeResize="0"/>
          <p:nvPr/>
        </p:nvPicPr>
        <p:blipFill>
          <a:blip r:embed="rId3">
            <a:alphaModFix/>
          </a:blip>
          <a:stretch>
            <a:fillRect/>
          </a:stretch>
        </p:blipFill>
        <p:spPr>
          <a:xfrm>
            <a:off x="311700" y="3088200"/>
            <a:ext cx="4399599" cy="1212500"/>
          </a:xfrm>
          <a:prstGeom prst="rect">
            <a:avLst/>
          </a:prstGeom>
          <a:noFill/>
          <a:ln>
            <a:noFill/>
          </a:ln>
        </p:spPr>
      </p:pic>
      <p:pic>
        <p:nvPicPr>
          <p:cNvPr id="299" name="Google Shape;299;p48"/>
          <p:cNvPicPr preferRelativeResize="0"/>
          <p:nvPr/>
        </p:nvPicPr>
        <p:blipFill>
          <a:blip r:embed="rId4">
            <a:alphaModFix/>
          </a:blip>
          <a:stretch>
            <a:fillRect/>
          </a:stretch>
        </p:blipFill>
        <p:spPr>
          <a:xfrm>
            <a:off x="4711300" y="2967525"/>
            <a:ext cx="4252174" cy="1880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Helvetica Neue"/>
                <a:ea typeface="Helvetica Neue"/>
                <a:cs typeface="Helvetica Neue"/>
                <a:sym typeface="Helvetica Neue"/>
              </a:rPr>
              <a:t>Domain transfer: SWAG + Story Cloze</a:t>
            </a:r>
            <a:endParaRPr b="1">
              <a:latin typeface="Helvetica Neue"/>
              <a:ea typeface="Helvetica Neue"/>
              <a:cs typeface="Helvetica Neue"/>
              <a:sym typeface="Helvetica Neue"/>
            </a:endParaRPr>
          </a:p>
        </p:txBody>
      </p:sp>
      <p:pic>
        <p:nvPicPr>
          <p:cNvPr id="305" name="Google Shape;305;p49"/>
          <p:cNvPicPr preferRelativeResize="0"/>
          <p:nvPr/>
        </p:nvPicPr>
        <p:blipFill>
          <a:blip r:embed="rId3">
            <a:alphaModFix/>
          </a:blip>
          <a:stretch>
            <a:fillRect/>
          </a:stretch>
        </p:blipFill>
        <p:spPr>
          <a:xfrm>
            <a:off x="421425" y="1017725"/>
            <a:ext cx="6575933" cy="38209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 &amp; Group Discussion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16" name="Google Shape;31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CoS-E on top of CommonsenseQA</a:t>
            </a:r>
            <a:endParaRPr/>
          </a:p>
          <a:p>
            <a:pPr indent="-342900" lvl="0" marL="457200" rtl="0" algn="l">
              <a:spcBef>
                <a:spcPts val="0"/>
              </a:spcBef>
              <a:spcAft>
                <a:spcPts val="0"/>
              </a:spcAft>
              <a:buSzPts val="1800"/>
              <a:buChar char="●"/>
            </a:pPr>
            <a:r>
              <a:rPr lang="en"/>
              <a:t>CAGE framework → LM leverages explanations</a:t>
            </a:r>
            <a:endParaRPr/>
          </a:p>
          <a:p>
            <a:pPr indent="-342900" lvl="0" marL="457200" rtl="0" algn="l">
              <a:spcBef>
                <a:spcPts val="0"/>
              </a:spcBef>
              <a:spcAft>
                <a:spcPts val="0"/>
              </a:spcAft>
              <a:buSzPts val="1800"/>
              <a:buChar char="●"/>
            </a:pPr>
            <a:r>
              <a:rPr lang="en"/>
              <a:t>Classifier on top of explanations</a:t>
            </a:r>
            <a:endParaRPr/>
          </a:p>
          <a:p>
            <a:pPr indent="-342900" lvl="0" marL="457200" rtl="0" algn="l">
              <a:spcBef>
                <a:spcPts val="0"/>
              </a:spcBef>
              <a:spcAft>
                <a:spcPts val="0"/>
              </a:spcAft>
              <a:buSzPts val="1800"/>
              <a:buChar char="●"/>
            </a:pPr>
            <a:r>
              <a:rPr lang="en"/>
              <a:t>SOTA performance on a difficult commonsense reasoning task</a:t>
            </a:r>
            <a:endParaRPr/>
          </a:p>
          <a:p>
            <a:pPr indent="-342900" lvl="0" marL="457200" rtl="0" algn="l">
              <a:spcBef>
                <a:spcPts val="0"/>
              </a:spcBef>
              <a:spcAft>
                <a:spcPts val="0"/>
              </a:spcAft>
              <a:buSzPts val="1800"/>
              <a:buChar char="●"/>
            </a:pPr>
            <a:r>
              <a:rPr lang="en"/>
              <a:t>Opens further avenues for studying explanation as it relates to interpretable commonsense reasoning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322" name="Google Shape;322;p5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BLEU and perplexity as measures of goodness?</a:t>
            </a:r>
            <a:endParaRPr/>
          </a:p>
          <a:p>
            <a:pPr indent="-317500" lvl="1" marL="914400" rtl="0" algn="l">
              <a:spcBef>
                <a:spcPts val="0"/>
              </a:spcBef>
              <a:spcAft>
                <a:spcPts val="0"/>
              </a:spcAft>
              <a:buSzPts val="1400"/>
              <a:buChar char="○"/>
            </a:pPr>
            <a:r>
              <a:rPr lang="en"/>
              <a:t>Has been shown multiple times to correlate poorly with human judgement</a:t>
            </a:r>
            <a:endParaRPr/>
          </a:p>
          <a:p>
            <a:pPr indent="-342900" lvl="0" marL="457200" rtl="0" algn="l">
              <a:spcBef>
                <a:spcPts val="0"/>
              </a:spcBef>
              <a:spcAft>
                <a:spcPts val="0"/>
              </a:spcAft>
              <a:buSzPts val="1800"/>
              <a:buChar char="●"/>
            </a:pPr>
            <a:r>
              <a:rPr lang="en"/>
              <a:t>Joint training of explanation and label? Not one prior to other</a:t>
            </a:r>
            <a:endParaRPr/>
          </a:p>
          <a:p>
            <a:pPr indent="-342900" lvl="0" marL="457200" rtl="0" algn="l">
              <a:spcBef>
                <a:spcPts val="0"/>
              </a:spcBef>
              <a:spcAft>
                <a:spcPts val="0"/>
              </a:spcAft>
              <a:buSzPts val="1800"/>
              <a:buChar char="●"/>
            </a:pPr>
            <a:r>
              <a:rPr lang="en"/>
              <a:t>Can commonsense reasoning help general reasoning (e.g. mathematics, Fermi, counterfactual) in other domains?</a:t>
            </a:r>
            <a:endParaRPr/>
          </a:p>
          <a:p>
            <a:pPr indent="-342900" lvl="0" marL="457200" rtl="0" algn="l">
              <a:spcBef>
                <a:spcPts val="0"/>
              </a:spcBef>
              <a:spcAft>
                <a:spcPts val="0"/>
              </a:spcAft>
              <a:buSzPts val="1800"/>
              <a:buChar char="●"/>
            </a:pPr>
            <a:r>
              <a:rPr lang="en"/>
              <a:t>How to align human/machine explanations?</a:t>
            </a:r>
            <a:endParaRPr/>
          </a:p>
          <a:p>
            <a:pPr indent="-342900" lvl="0" marL="457200" rtl="0" algn="l">
              <a:spcBef>
                <a:spcPts val="0"/>
              </a:spcBef>
              <a:spcAft>
                <a:spcPts val="0"/>
              </a:spcAft>
              <a:buSzPts val="1800"/>
              <a:buChar char="●"/>
            </a:pPr>
            <a:r>
              <a:rPr lang="en"/>
              <a:t>Research merit of this work?</a:t>
            </a:r>
            <a:endParaRPr/>
          </a:p>
          <a:p>
            <a:pPr indent="-342900" lvl="0" marL="457200" rtl="0" algn="l">
              <a:spcBef>
                <a:spcPts val="0"/>
              </a:spcBef>
              <a:spcAft>
                <a:spcPts val="0"/>
              </a:spcAft>
              <a:buSzPts val="1800"/>
              <a:buChar char="●"/>
            </a:pPr>
            <a:r>
              <a:rPr lang="en"/>
              <a:t>Recent work (RLPrompt, AutoPrompt) has shown that optimal prompts for LMs (with respect to downstream task performance) are often times gibberish</a:t>
            </a:r>
            <a:endParaRPr/>
          </a:p>
          <a:p>
            <a:pPr indent="-317500" lvl="1" marL="914400" rtl="0" algn="l">
              <a:spcBef>
                <a:spcPts val="0"/>
              </a:spcBef>
              <a:spcAft>
                <a:spcPts val="0"/>
              </a:spcAft>
              <a:buSzPts val="1400"/>
              <a:buChar char="○"/>
            </a:pPr>
            <a:r>
              <a:rPr lang="en"/>
              <a:t>What does this say about the validity of using SOTA LMs for explanations?</a:t>
            </a:r>
            <a:endParaRPr/>
          </a:p>
          <a:p>
            <a:pPr indent="-317500" lvl="1" marL="914400" rtl="0" algn="l">
              <a:spcBef>
                <a:spcPts val="0"/>
              </a:spcBef>
              <a:spcAft>
                <a:spcPts val="0"/>
              </a:spcAft>
              <a:buSzPts val="1400"/>
              <a:buChar char="○"/>
            </a:pPr>
            <a:r>
              <a:rPr lang="en"/>
              <a:t>Can we regularize LM training to better align with human reasoning?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Key Contributions</a:t>
            </a:r>
            <a:endParaRPr b="1"/>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Common Sense Explanations (CoS-E)</a:t>
            </a:r>
            <a:endParaRPr/>
          </a:p>
          <a:p>
            <a:pPr indent="-342900" lvl="0" marL="457200" rtl="0" algn="l">
              <a:spcBef>
                <a:spcPts val="0"/>
              </a:spcBef>
              <a:spcAft>
                <a:spcPts val="0"/>
              </a:spcAft>
              <a:buSzPts val="1800"/>
              <a:buAutoNum type="arabicPeriod"/>
            </a:pPr>
            <a:r>
              <a:rPr lang="en"/>
              <a:t>Commonsense Auto-Generated Explanations (CAGE)</a:t>
            </a:r>
            <a:endParaRPr/>
          </a:p>
          <a:p>
            <a:pPr indent="-342900" lvl="0" marL="457200" rtl="0" algn="l">
              <a:spcBef>
                <a:spcPts val="0"/>
              </a:spcBef>
              <a:spcAft>
                <a:spcPts val="0"/>
              </a:spcAft>
              <a:buSzPts val="1800"/>
              <a:buAutoNum type="arabicPeriod"/>
            </a:pPr>
            <a:r>
              <a:rPr lang="en"/>
              <a:t>CAGE outperforms best baseline by 10% and produces explanations to justify its predictions</a:t>
            </a:r>
            <a:endParaRPr/>
          </a:p>
          <a:p>
            <a:pPr indent="-342900" lvl="0" marL="457200" rtl="0" algn="l">
              <a:spcBef>
                <a:spcPts val="0"/>
              </a:spcBef>
              <a:spcAft>
                <a:spcPts val="0"/>
              </a:spcAft>
              <a:buSzPts val="1800"/>
              <a:buAutoNum type="arabicPeriod"/>
            </a:pPr>
            <a:r>
              <a:rPr lang="en"/>
              <a:t>Explanation transfer on two out-of-domain datasets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 Commonsense reasoning</a:t>
            </a:r>
            <a:endParaRPr b="1"/>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Commonsense reasoning datasets: </a:t>
            </a:r>
            <a:endParaRPr/>
          </a:p>
          <a:p>
            <a:pPr indent="-330200" lvl="1" marL="914400" rtl="0" algn="l">
              <a:spcBef>
                <a:spcPts val="0"/>
              </a:spcBef>
              <a:spcAft>
                <a:spcPts val="0"/>
              </a:spcAft>
              <a:buSzPts val="1600"/>
              <a:buChar char="○"/>
            </a:pPr>
            <a:r>
              <a:rPr lang="en" sz="1600"/>
              <a:t>Story Cloze: predicting story ending from a set of plausible endings</a:t>
            </a:r>
            <a:endParaRPr sz="1600"/>
          </a:p>
          <a:p>
            <a:pPr indent="-330200" lvl="1" marL="914400" rtl="0" algn="l">
              <a:spcBef>
                <a:spcPts val="0"/>
              </a:spcBef>
              <a:spcAft>
                <a:spcPts val="0"/>
              </a:spcAft>
              <a:buSzPts val="1600"/>
              <a:buChar char="○"/>
            </a:pPr>
            <a:r>
              <a:rPr lang="en" sz="1600"/>
              <a:t>Situations with Adversarial Generations (SWAG): predicting next scene based on initial event</a:t>
            </a:r>
            <a:endParaRPr sz="1600"/>
          </a:p>
          <a:p>
            <a:pPr indent="-342900" lvl="0" marL="457200" rtl="0" algn="l">
              <a:spcBef>
                <a:spcPts val="0"/>
              </a:spcBef>
              <a:spcAft>
                <a:spcPts val="0"/>
              </a:spcAft>
              <a:buSzPts val="1800"/>
              <a:buChar char="●"/>
            </a:pPr>
            <a:r>
              <a:rPr lang="en"/>
              <a:t>Models achieve human-level performance on some datasets</a:t>
            </a:r>
            <a:endParaRPr/>
          </a:p>
          <a:p>
            <a:pPr indent="-342900" lvl="0" marL="457200" rtl="0" algn="l">
              <a:spcBef>
                <a:spcPts val="0"/>
              </a:spcBef>
              <a:spcAft>
                <a:spcPts val="0"/>
              </a:spcAft>
              <a:buSzPts val="1800"/>
              <a:buChar char="●"/>
            </a:pPr>
            <a:r>
              <a:rPr lang="en"/>
              <a:t>Models struggle with understanding how pronouns resolve between sentences and world knowledge</a:t>
            </a:r>
            <a:endParaRPr/>
          </a:p>
          <a:p>
            <a:pPr indent="0" lvl="0" marL="457200" rtl="0" algn="ctr">
              <a:spcBef>
                <a:spcPts val="1200"/>
              </a:spcBef>
              <a:spcAft>
                <a:spcPts val="1200"/>
              </a:spcAft>
              <a:buNone/>
            </a:pPr>
            <a:r>
              <a:t/>
            </a:r>
            <a:endParaRPr b="1"/>
          </a:p>
        </p:txBody>
      </p:sp>
      <p:sp>
        <p:nvSpPr>
          <p:cNvPr id="113" name="Google Shape;113;p21"/>
          <p:cNvSpPr txBox="1"/>
          <p:nvPr/>
        </p:nvSpPr>
        <p:spPr>
          <a:xfrm>
            <a:off x="311700" y="3680825"/>
            <a:ext cx="8832300" cy="125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CQA addresses this by requiring models to infer from the question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Language models perform poorly compared to human participants on CQA</a:t>
            </a:r>
            <a:endParaRPr sz="1800">
              <a:solidFill>
                <a:schemeClr val="dk2"/>
              </a:solidFill>
            </a:endParaRPr>
          </a:p>
          <a:p>
            <a:pPr indent="0" lvl="0" marL="457200" rtl="0" algn="ctr">
              <a:lnSpc>
                <a:spcPct val="115000"/>
              </a:lnSpc>
              <a:spcBef>
                <a:spcPts val="1200"/>
              </a:spcBef>
              <a:spcAft>
                <a:spcPts val="1200"/>
              </a:spcAft>
              <a:buNone/>
            </a:pPr>
            <a:r>
              <a:t/>
            </a:r>
            <a:endParaRPr b="1" sz="1800">
              <a:solidFill>
                <a:schemeClr val="dk2"/>
              </a:solidFill>
            </a:endParaRPr>
          </a:p>
        </p:txBody>
      </p:sp>
      <p:sp>
        <p:nvSpPr>
          <p:cNvPr id="114" name="Google Shape;114;p21"/>
          <p:cNvSpPr txBox="1"/>
          <p:nvPr/>
        </p:nvSpPr>
        <p:spPr>
          <a:xfrm>
            <a:off x="706050" y="4471925"/>
            <a:ext cx="7731900" cy="4617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1200"/>
              </a:spcAft>
              <a:buNone/>
            </a:pPr>
            <a:r>
              <a:rPr b="1" lang="en" sz="1800">
                <a:solidFill>
                  <a:schemeClr val="dk2"/>
                </a:solidFill>
              </a:rPr>
              <a:t>Unclear: Do models actually do common-sense reasoning?</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 Natural language explanations</a:t>
            </a:r>
            <a:endParaRPr b="1"/>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Rationale generation by highlighting complete phrases in input text that are sufficient to predict desired output (Lei et al., 2016)</a:t>
            </a:r>
            <a:endParaRPr/>
          </a:p>
        </p:txBody>
      </p:sp>
      <p:sp>
        <p:nvSpPr>
          <p:cNvPr id="121" name="Google Shape;121;p22"/>
          <p:cNvSpPr txBox="1"/>
          <p:nvPr/>
        </p:nvSpPr>
        <p:spPr>
          <a:xfrm>
            <a:off x="311700" y="1945300"/>
            <a:ext cx="85206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Human-generated natural language explanations to train a semantic parser to generate noisy labeled data and train a classifier for generating explanations (Hancock et al., 2018)</a:t>
            </a:r>
            <a:endParaRPr/>
          </a:p>
        </p:txBody>
      </p:sp>
      <p:sp>
        <p:nvSpPr>
          <p:cNvPr id="122" name="Google Shape;122;p22"/>
          <p:cNvSpPr txBox="1"/>
          <p:nvPr/>
        </p:nvSpPr>
        <p:spPr>
          <a:xfrm>
            <a:off x="311700" y="3044200"/>
            <a:ext cx="82950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Interpretability comes at the cost of loss in performance on Stanford Natural Language Inference dataset (Camburu et al., 2018)</a:t>
            </a:r>
            <a:endParaRPr sz="1800">
              <a:solidFill>
                <a:schemeClr val="dk2"/>
              </a:solidFill>
            </a:endParaRPr>
          </a:p>
        </p:txBody>
      </p:sp>
      <p:sp>
        <p:nvSpPr>
          <p:cNvPr id="123" name="Google Shape;123;p22"/>
          <p:cNvSpPr txBox="1"/>
          <p:nvPr/>
        </p:nvSpPr>
        <p:spPr>
          <a:xfrm>
            <a:off x="1369350" y="4563025"/>
            <a:ext cx="64053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2"/>
                </a:solidFill>
              </a:rPr>
              <a:t>Do explanations for CQA lead to improved performance?</a:t>
            </a:r>
            <a:endParaRPr b="1" sz="1100">
              <a:solidFill>
                <a:schemeClr val="dk1"/>
              </a:solidFill>
            </a:endParaRPr>
          </a:p>
        </p:txBody>
      </p:sp>
      <p:sp>
        <p:nvSpPr>
          <p:cNvPr id="124" name="Google Shape;124;p22"/>
          <p:cNvSpPr txBox="1"/>
          <p:nvPr/>
        </p:nvSpPr>
        <p:spPr>
          <a:xfrm>
            <a:off x="311700" y="3824500"/>
            <a:ext cx="82950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Multi-modal: Ensemble explanations and visual explanations improve performance (Rajani and Mooney, 2018 and 2017)</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Related Work: Knowledge transfer in NLP</a:t>
            </a:r>
            <a:endParaRPr b="1"/>
          </a:p>
        </p:txBody>
      </p:sp>
      <p:sp>
        <p:nvSpPr>
          <p:cNvPr id="130" name="Google Shape;13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Reliance on transfer of knowledge through pre-trained word vectors (e.g. Word2vec, GloVe) and contextualized word vectors (more refined with general encoding)</a:t>
            </a:r>
            <a:endParaRPr/>
          </a:p>
          <a:p>
            <a:pPr indent="0" lvl="0" marL="0" rtl="0" algn="l">
              <a:spcBef>
                <a:spcPts val="1200"/>
              </a:spcBef>
              <a:spcAft>
                <a:spcPts val="1200"/>
              </a:spcAft>
              <a:buNone/>
            </a:pPr>
            <a:r>
              <a:t/>
            </a:r>
            <a:endParaRPr sz="1600"/>
          </a:p>
        </p:txBody>
      </p:sp>
      <p:sp>
        <p:nvSpPr>
          <p:cNvPr id="131" name="Google Shape;131;p23"/>
          <p:cNvSpPr txBox="1"/>
          <p:nvPr/>
        </p:nvSpPr>
        <p:spPr>
          <a:xfrm>
            <a:off x="311700" y="3717000"/>
            <a:ext cx="80301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9E112E"/>
              </a:buClr>
              <a:buSzPts val="1800"/>
              <a:buChar char="●"/>
            </a:pPr>
            <a:r>
              <a:rPr lang="en" sz="1800">
                <a:solidFill>
                  <a:srgbClr val="9E112E"/>
                </a:solidFill>
              </a:rPr>
              <a:t>Gap: </a:t>
            </a:r>
            <a:r>
              <a:rPr lang="en" sz="1800">
                <a:solidFill>
                  <a:srgbClr val="9E112E"/>
                </a:solidFill>
              </a:rPr>
              <a:t>Fine-tuned language models don’t perform as well on CQA </a:t>
            </a:r>
            <a:endParaRPr sz="1800">
              <a:solidFill>
                <a:srgbClr val="9E112E"/>
              </a:solidFill>
            </a:endParaRPr>
          </a:p>
          <a:p>
            <a:pPr indent="0" lvl="0" marL="457200" rtl="0" algn="l">
              <a:lnSpc>
                <a:spcPct val="115000"/>
              </a:lnSpc>
              <a:spcBef>
                <a:spcPts val="0"/>
              </a:spcBef>
              <a:spcAft>
                <a:spcPts val="0"/>
              </a:spcAft>
              <a:buNone/>
            </a:pPr>
            <a:r>
              <a:t/>
            </a:r>
            <a:endParaRPr sz="1800">
              <a:solidFill>
                <a:srgbClr val="9E112E"/>
              </a:solidFill>
            </a:endParaRPr>
          </a:p>
          <a:p>
            <a:pPr indent="0" lvl="0" marL="0" rtl="0" algn="ctr">
              <a:lnSpc>
                <a:spcPct val="115000"/>
              </a:lnSpc>
              <a:spcBef>
                <a:spcPts val="0"/>
              </a:spcBef>
              <a:spcAft>
                <a:spcPts val="1200"/>
              </a:spcAft>
              <a:buNone/>
            </a:pPr>
            <a:r>
              <a:rPr b="1" lang="en" sz="1800">
                <a:solidFill>
                  <a:schemeClr val="dk2"/>
                </a:solidFill>
              </a:rPr>
              <a:t>C</a:t>
            </a:r>
            <a:r>
              <a:rPr b="1" lang="en" sz="1800">
                <a:solidFill>
                  <a:schemeClr val="dk2"/>
                </a:solidFill>
              </a:rPr>
              <a:t>an we leverage these models to generate explanations and show that these explanations capture common sense?</a:t>
            </a:r>
            <a:endParaRPr b="1" sz="1800"/>
          </a:p>
        </p:txBody>
      </p:sp>
      <p:sp>
        <p:nvSpPr>
          <p:cNvPr id="132" name="Google Shape;132;p23"/>
          <p:cNvSpPr txBox="1"/>
          <p:nvPr/>
        </p:nvSpPr>
        <p:spPr>
          <a:xfrm>
            <a:off x="311700" y="2289300"/>
            <a:ext cx="8160300" cy="135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Language models trained from scratch on large amounts of data and fine-tuned on specific tasks perform well</a:t>
            </a:r>
            <a:endParaRPr sz="1800">
              <a:solidFill>
                <a:schemeClr val="dk2"/>
              </a:solidFill>
            </a:endParaRPr>
          </a:p>
          <a:p>
            <a:pPr indent="-330200" lvl="1" marL="914400" rtl="0" algn="l">
              <a:lnSpc>
                <a:spcPct val="115000"/>
              </a:lnSpc>
              <a:spcBef>
                <a:spcPts val="0"/>
              </a:spcBef>
              <a:spcAft>
                <a:spcPts val="0"/>
              </a:spcAft>
              <a:buClr>
                <a:schemeClr val="dk2"/>
              </a:buClr>
              <a:buSzPts val="1600"/>
              <a:buChar char="○"/>
            </a:pPr>
            <a:r>
              <a:rPr lang="en" sz="1600">
                <a:solidFill>
                  <a:schemeClr val="dk2"/>
                </a:solidFill>
              </a:rPr>
              <a:t>Only a few parameters need to be learned from scratch</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 sz="1600">
                <a:solidFill>
                  <a:schemeClr val="dk2"/>
                </a:solidFill>
              </a:rPr>
              <a:t>Perform well on small amounts of supervised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Common Sense Explanations (CoS-E)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Structure/Creation</a:t>
            </a:r>
            <a:endParaRPr b="1"/>
          </a:p>
        </p:txBody>
      </p:sp>
      <p:sp>
        <p:nvSpPr>
          <p:cNvPr id="143" name="Google Shape;143;p25"/>
          <p:cNvSpPr txBox="1"/>
          <p:nvPr>
            <p:ph idx="1" type="body"/>
          </p:nvPr>
        </p:nvSpPr>
        <p:spPr>
          <a:xfrm>
            <a:off x="311700" y="7891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the CQA dataset</a:t>
            </a:r>
            <a:endParaRPr/>
          </a:p>
          <a:p>
            <a:pPr indent="-342900" lvl="0" marL="457200" rtl="0" algn="l">
              <a:spcBef>
                <a:spcPts val="0"/>
              </a:spcBef>
              <a:spcAft>
                <a:spcPts val="0"/>
              </a:spcAft>
              <a:buSzPts val="1800"/>
              <a:buChar char="-"/>
            </a:pPr>
            <a:r>
              <a:rPr lang="en"/>
              <a:t>CoS-E provides natural-language explanations for the </a:t>
            </a:r>
            <a:r>
              <a:rPr lang="en"/>
              <a:t>correct</a:t>
            </a:r>
            <a:r>
              <a:rPr lang="en"/>
              <a:t> answer choice and highlights important words in the question</a:t>
            </a:r>
            <a:endParaRPr/>
          </a:p>
          <a:p>
            <a:pPr indent="-342900" lvl="0" marL="457200" rtl="0" algn="l">
              <a:spcBef>
                <a:spcPts val="0"/>
              </a:spcBef>
              <a:spcAft>
                <a:spcPts val="0"/>
              </a:spcAft>
              <a:buSzPts val="1800"/>
              <a:buChar char="-"/>
            </a:pPr>
            <a:r>
              <a:rPr lang="en"/>
              <a:t>Explanations generated using MTurk</a:t>
            </a:r>
            <a:endParaRPr/>
          </a:p>
          <a:p>
            <a:pPr indent="-342900" lvl="0" marL="457200" rtl="0" algn="l">
              <a:spcBef>
                <a:spcPts val="0"/>
              </a:spcBef>
              <a:spcAft>
                <a:spcPts val="0"/>
              </a:spcAft>
              <a:buSzPts val="1800"/>
              <a:buChar char="-"/>
            </a:pPr>
            <a:r>
              <a:rPr lang="en"/>
              <a:t>Goal: To show whether models are performing reasoning correctly</a:t>
            </a:r>
            <a:endParaRPr/>
          </a:p>
          <a:p>
            <a:pPr indent="0" lvl="0" marL="457200" rtl="0" algn="l">
              <a:spcBef>
                <a:spcPts val="1200"/>
              </a:spcBef>
              <a:spcAft>
                <a:spcPts val="1200"/>
              </a:spcAft>
              <a:buNone/>
            </a:pPr>
            <a:r>
              <a:t/>
            </a:r>
            <a:endParaRPr/>
          </a:p>
        </p:txBody>
      </p:sp>
      <p:pic>
        <p:nvPicPr>
          <p:cNvPr id="144" name="Google Shape;144;p25"/>
          <p:cNvPicPr preferRelativeResize="0"/>
          <p:nvPr/>
        </p:nvPicPr>
        <p:blipFill>
          <a:blip r:embed="rId3">
            <a:alphaModFix/>
          </a:blip>
          <a:stretch>
            <a:fillRect/>
          </a:stretch>
        </p:blipFill>
        <p:spPr>
          <a:xfrm>
            <a:off x="559101" y="2720825"/>
            <a:ext cx="6854175" cy="1848050"/>
          </a:xfrm>
          <a:prstGeom prst="rect">
            <a:avLst/>
          </a:prstGeom>
          <a:noFill/>
          <a:ln>
            <a:noFill/>
          </a:ln>
        </p:spPr>
      </p:pic>
      <p:sp>
        <p:nvSpPr>
          <p:cNvPr id="145" name="Google Shape;145;p25"/>
          <p:cNvSpPr/>
          <p:nvPr/>
        </p:nvSpPr>
        <p:spPr>
          <a:xfrm>
            <a:off x="605125" y="2695525"/>
            <a:ext cx="6738900" cy="1169100"/>
          </a:xfrm>
          <a:prstGeom prst="rect">
            <a:avLst/>
          </a:prstGeom>
          <a:noFill/>
          <a:ln cap="flat" cmpd="sng" w="19050">
            <a:solidFill>
              <a:srgbClr val="9E11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p:nvPr/>
        </p:nvSpPr>
        <p:spPr>
          <a:xfrm>
            <a:off x="605612" y="3837120"/>
            <a:ext cx="6738900" cy="704400"/>
          </a:xfrm>
          <a:prstGeom prst="rect">
            <a:avLst/>
          </a:prstGeom>
          <a:noFill/>
          <a:ln cap="flat" cmpd="sng" w="19050">
            <a:solidFill>
              <a:srgbClr val="50C6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txBox="1"/>
          <p:nvPr/>
        </p:nvSpPr>
        <p:spPr>
          <a:xfrm>
            <a:off x="7357677" y="2970575"/>
            <a:ext cx="9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9E112E"/>
                </a:solidFill>
              </a:rPr>
              <a:t>CQA</a:t>
            </a:r>
            <a:endParaRPr sz="1800">
              <a:solidFill>
                <a:srgbClr val="9E112E"/>
              </a:solidFill>
            </a:endParaRPr>
          </a:p>
        </p:txBody>
      </p:sp>
      <p:sp>
        <p:nvSpPr>
          <p:cNvPr id="148" name="Google Shape;148;p25"/>
          <p:cNvSpPr txBox="1"/>
          <p:nvPr/>
        </p:nvSpPr>
        <p:spPr>
          <a:xfrm>
            <a:off x="7357677" y="3935491"/>
            <a:ext cx="9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0C6DD"/>
                </a:solidFill>
              </a:rPr>
              <a:t>CoS-E</a:t>
            </a:r>
            <a:endParaRPr sz="1800">
              <a:solidFill>
                <a:srgbClr val="50C6D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