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43"/>
  </p:notesMasterIdLst>
  <p:sldIdLst>
    <p:sldId id="256" r:id="rId2"/>
    <p:sldId id="385" r:id="rId3"/>
    <p:sldId id="424" r:id="rId4"/>
    <p:sldId id="264" r:id="rId5"/>
    <p:sldId id="265" r:id="rId6"/>
    <p:sldId id="266" r:id="rId7"/>
    <p:sldId id="345" r:id="rId8"/>
    <p:sldId id="428" r:id="rId9"/>
    <p:sldId id="268" r:id="rId10"/>
    <p:sldId id="434" r:id="rId11"/>
    <p:sldId id="431" r:id="rId12"/>
    <p:sldId id="430" r:id="rId13"/>
    <p:sldId id="291" r:id="rId14"/>
    <p:sldId id="433" r:id="rId15"/>
    <p:sldId id="368" r:id="rId16"/>
    <p:sldId id="278" r:id="rId17"/>
    <p:sldId id="442" r:id="rId18"/>
    <p:sldId id="294" r:id="rId19"/>
    <p:sldId id="394" r:id="rId20"/>
    <p:sldId id="277" r:id="rId21"/>
    <p:sldId id="354" r:id="rId22"/>
    <p:sldId id="356" r:id="rId23"/>
    <p:sldId id="398" r:id="rId24"/>
    <p:sldId id="435" r:id="rId25"/>
    <p:sldId id="300" r:id="rId26"/>
    <p:sldId id="303" r:id="rId27"/>
    <p:sldId id="302" r:id="rId28"/>
    <p:sldId id="412" r:id="rId29"/>
    <p:sldId id="301" r:id="rId30"/>
    <p:sldId id="333" r:id="rId31"/>
    <p:sldId id="414" r:id="rId32"/>
    <p:sldId id="413" r:id="rId33"/>
    <p:sldId id="415" r:id="rId34"/>
    <p:sldId id="441" r:id="rId35"/>
    <p:sldId id="312" r:id="rId36"/>
    <p:sldId id="417" r:id="rId37"/>
    <p:sldId id="317" r:id="rId38"/>
    <p:sldId id="436" r:id="rId39"/>
    <p:sldId id="439" r:id="rId40"/>
    <p:sldId id="437" r:id="rId41"/>
    <p:sldId id="44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0"/>
    <p:restoredTop sz="95149"/>
  </p:normalViewPr>
  <p:slideViewPr>
    <p:cSldViewPr snapToGrid="0" snapToObjects="1">
      <p:cViewPr varScale="1">
        <p:scale>
          <a:sx n="105" d="100"/>
          <a:sy n="105"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3E1A2-203E-4E41-BBD3-174FC4F52F1E}" type="datetimeFigureOut">
              <a:rPr lang="en-US" smtClean="0"/>
              <a:t>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B3404-44C1-0C4F-A6C3-E321BF9BE1BD}" type="slidenum">
              <a:rPr lang="en-US" smtClean="0"/>
              <a:t>‹#›</a:t>
            </a:fld>
            <a:endParaRPr lang="en-US"/>
          </a:p>
        </p:txBody>
      </p:sp>
    </p:spTree>
    <p:extLst>
      <p:ext uri="{BB962C8B-B14F-4D97-AF65-F5344CB8AC3E}">
        <p14:creationId xmlns:p14="http://schemas.microsoft.com/office/powerpoint/2010/main" val="25844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5B3404-44C1-0C4F-A6C3-E321BF9BE1BD}" type="slidenum">
              <a:rPr lang="en-US" smtClean="0"/>
              <a:t>17</a:t>
            </a:fld>
            <a:endParaRPr lang="en-US"/>
          </a:p>
        </p:txBody>
      </p:sp>
    </p:spTree>
    <p:extLst>
      <p:ext uri="{BB962C8B-B14F-4D97-AF65-F5344CB8AC3E}">
        <p14:creationId xmlns:p14="http://schemas.microsoft.com/office/powerpoint/2010/main" val="181185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5B3404-44C1-0C4F-A6C3-E321BF9BE1BD}" type="slidenum">
              <a:rPr lang="en-US" smtClean="0"/>
              <a:t>18</a:t>
            </a:fld>
            <a:endParaRPr lang="en-US"/>
          </a:p>
        </p:txBody>
      </p:sp>
    </p:spTree>
    <p:extLst>
      <p:ext uri="{BB962C8B-B14F-4D97-AF65-F5344CB8AC3E}">
        <p14:creationId xmlns:p14="http://schemas.microsoft.com/office/powerpoint/2010/main" val="877967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20</a:t>
            </a:fld>
            <a:endParaRPr lang="en-US"/>
          </a:p>
        </p:txBody>
      </p:sp>
    </p:spTree>
    <p:extLst>
      <p:ext uri="{BB962C8B-B14F-4D97-AF65-F5344CB8AC3E}">
        <p14:creationId xmlns:p14="http://schemas.microsoft.com/office/powerpoint/2010/main" val="2092617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32</a:t>
            </a:fld>
            <a:endParaRPr lang="en-US"/>
          </a:p>
        </p:txBody>
      </p:sp>
    </p:spTree>
    <p:extLst>
      <p:ext uri="{BB962C8B-B14F-4D97-AF65-F5344CB8AC3E}">
        <p14:creationId xmlns:p14="http://schemas.microsoft.com/office/powerpoint/2010/main" val="207061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a:t>
            </a:r>
            <a:r>
              <a:rPr lang="en-US" baseline="0" dirty="0"/>
              <a:t> would reduce variance, but could increase the amount of bias.  For example, their concern that seeing bad apartments would decrease people’s trust.  Question of whether it’s ok to control for that in this way!</a:t>
            </a:r>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33</a:t>
            </a:fld>
            <a:endParaRPr lang="en-US"/>
          </a:p>
        </p:txBody>
      </p:sp>
    </p:spTree>
    <p:extLst>
      <p:ext uri="{BB962C8B-B14F-4D97-AF65-F5344CB8AC3E}">
        <p14:creationId xmlns:p14="http://schemas.microsoft.com/office/powerpoint/2010/main" val="160619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a:t>
            </a:r>
            <a:r>
              <a:rPr lang="en-US" baseline="0" dirty="0"/>
              <a:t> would reduce variance, but could increase the amount of bias.  For example, their concern that seeing bad apartments would decrease people’s trust.  Question of whether it’s ok to control for that in this way!</a:t>
            </a:r>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34</a:t>
            </a:fld>
            <a:endParaRPr lang="en-US"/>
          </a:p>
        </p:txBody>
      </p:sp>
    </p:spTree>
    <p:extLst>
      <p:ext uri="{BB962C8B-B14F-4D97-AF65-F5344CB8AC3E}">
        <p14:creationId xmlns:p14="http://schemas.microsoft.com/office/powerpoint/2010/main" val="853046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Participants deviate less from the model’s </a:t>
            </a:r>
            <a:r>
              <a:rPr lang="en-US" i="1" dirty="0"/>
              <a:t>bad</a:t>
            </a:r>
            <a:r>
              <a:rPr lang="en-US" dirty="0"/>
              <a:t> prediction in the clear case (on apartment 12)</a:t>
            </a:r>
          </a:p>
          <a:p>
            <a:endParaRPr lang="en-US" dirty="0"/>
          </a:p>
        </p:txBody>
      </p:sp>
      <p:sp>
        <p:nvSpPr>
          <p:cNvPr id="4" name="Slide Number Placeholder 3"/>
          <p:cNvSpPr>
            <a:spLocks noGrp="1"/>
          </p:cNvSpPr>
          <p:nvPr>
            <p:ph type="sldNum" sz="quarter" idx="10"/>
          </p:nvPr>
        </p:nvSpPr>
        <p:spPr/>
        <p:txBody>
          <a:bodyPr/>
          <a:lstStyle/>
          <a:p>
            <a:fld id="{6E5B3404-44C1-0C4F-A6C3-E321BF9BE1BD}" type="slidenum">
              <a:rPr lang="en-US" smtClean="0"/>
              <a:t>37</a:t>
            </a:fld>
            <a:endParaRPr lang="en-US"/>
          </a:p>
        </p:txBody>
      </p:sp>
    </p:spTree>
    <p:extLst>
      <p:ext uri="{BB962C8B-B14F-4D97-AF65-F5344CB8AC3E}">
        <p14:creationId xmlns:p14="http://schemas.microsoft.com/office/powerpoint/2010/main" val="23128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9065C1-FD1F-8E42-AB38-C5E899A790CA}"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9065C1-FD1F-8E42-AB38-C5E899A790CA}"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9065C1-FD1F-8E42-AB38-C5E899A790CA}"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9065C1-FD1F-8E42-AB38-C5E899A790CA}"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065C1-FD1F-8E42-AB38-C5E899A790CA}" type="datetimeFigureOut">
              <a:rPr lang="en-US" smtClean="0"/>
              <a:t>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9065C1-FD1F-8E42-AB38-C5E899A790CA}"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9065C1-FD1F-8E42-AB38-C5E899A790CA}" type="datetimeFigureOut">
              <a:rPr lang="en-US" smtClean="0"/>
              <a:t>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9065C1-FD1F-8E42-AB38-C5E899A790CA}" type="datetimeFigureOut">
              <a:rPr lang="en-US" smtClean="0"/>
              <a:t>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065C1-FD1F-8E42-AB38-C5E899A790CA}" type="datetimeFigureOut">
              <a:rPr lang="en-US" smtClean="0"/>
              <a:t>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065C1-FD1F-8E42-AB38-C5E899A790CA}"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065C1-FD1F-8E42-AB38-C5E899A790CA}" type="datetimeFigureOut">
              <a:rPr lang="en-US" smtClean="0"/>
              <a:t>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13FEF-CC13-064B-998C-314666BC9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065C1-FD1F-8E42-AB38-C5E899A790CA}" type="datetimeFigureOut">
              <a:rPr lang="en-US" smtClean="0"/>
              <a:t>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13FEF-CC13-064B-998C-314666BC99B2}" type="slidenum">
              <a:rPr lang="en-US" smtClean="0"/>
              <a:t>‹#›</a:t>
            </a:fld>
            <a:endParaRPr lang="en-US"/>
          </a:p>
        </p:txBody>
      </p:sp>
    </p:spTree>
    <p:extLst>
      <p:ext uri="{BB962C8B-B14F-4D97-AF65-F5344CB8AC3E}">
        <p14:creationId xmlns:p14="http://schemas.microsoft.com/office/powerpoint/2010/main" val="2844729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Evaluating Interpretability</a:t>
            </a:r>
            <a:br>
              <a:rPr lang="en-US" dirty="0"/>
            </a:br>
            <a:endParaRPr lang="en-US" sz="4900" dirty="0">
              <a:solidFill>
                <a:schemeClr val="tx1">
                  <a:lumMod val="75000"/>
                  <a:lumOff val="25000"/>
                </a:schemeClr>
              </a:solidFill>
            </a:endParaRPr>
          </a:p>
        </p:txBody>
      </p:sp>
      <p:sp>
        <p:nvSpPr>
          <p:cNvPr id="3" name="Subtitle 2"/>
          <p:cNvSpPr>
            <a:spLocks noGrp="1"/>
          </p:cNvSpPr>
          <p:nvPr>
            <p:ph type="subTitle" idx="1"/>
          </p:nvPr>
        </p:nvSpPr>
        <p:spPr>
          <a:xfrm>
            <a:off x="1536192" y="3602038"/>
            <a:ext cx="9144000" cy="1997096"/>
          </a:xfrm>
        </p:spPr>
        <p:txBody>
          <a:bodyPr>
            <a:normAutofit lnSpcReduction="10000"/>
          </a:bodyPr>
          <a:lstStyle/>
          <a:p>
            <a:r>
              <a:rPr lang="en-US" dirty="0"/>
              <a:t>CS 282 BR Topics in Machine Learning:</a:t>
            </a:r>
            <a:br>
              <a:rPr lang="en-US" dirty="0"/>
            </a:br>
            <a:r>
              <a:rPr lang="en-US" dirty="0"/>
              <a:t>Interpretability and Explainability</a:t>
            </a:r>
          </a:p>
          <a:p>
            <a:endParaRPr lang="en-US" dirty="0"/>
          </a:p>
          <a:p>
            <a:r>
              <a:rPr lang="en-US" dirty="0"/>
              <a:t>Ike Lage</a:t>
            </a:r>
          </a:p>
          <a:p>
            <a:r>
              <a:rPr lang="en-US" dirty="0"/>
              <a:t>02/01/2023</a:t>
            </a:r>
          </a:p>
        </p:txBody>
      </p:sp>
    </p:spTree>
    <p:extLst>
      <p:ext uri="{BB962C8B-B14F-4D97-AF65-F5344CB8AC3E}">
        <p14:creationId xmlns:p14="http://schemas.microsoft.com/office/powerpoint/2010/main" val="76483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Complexity</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87" t="16243" r="51091" b="65480"/>
          <a:stretch/>
        </p:blipFill>
        <p:spPr>
          <a:xfrm>
            <a:off x="1822450" y="2610830"/>
            <a:ext cx="7063740" cy="1785806"/>
          </a:xfrm>
          <a:prstGeom prst="rect">
            <a:avLst/>
          </a:prstGeom>
        </p:spPr>
      </p:pic>
      <p:sp>
        <p:nvSpPr>
          <p:cNvPr id="5" name="Right Brace 4"/>
          <p:cNvSpPr/>
          <p:nvPr/>
        </p:nvSpPr>
        <p:spPr>
          <a:xfrm>
            <a:off x="8575040" y="3043824"/>
            <a:ext cx="619064" cy="125260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329420" y="3401000"/>
            <a:ext cx="1626870" cy="461665"/>
          </a:xfrm>
          <a:prstGeom prst="rect">
            <a:avLst/>
          </a:prstGeom>
          <a:solidFill>
            <a:schemeClr val="bg1"/>
          </a:solidFill>
          <a:ln w="38100">
            <a:solidFill>
              <a:srgbClr val="FF0000"/>
            </a:solidFill>
          </a:ln>
        </p:spPr>
        <p:txBody>
          <a:bodyPr wrap="square" rtlCol="0">
            <a:spAutoFit/>
          </a:bodyPr>
          <a:lstStyle/>
          <a:p>
            <a:pPr algn="ctr"/>
            <a:r>
              <a:rPr lang="en-US" sz="2400" dirty="0"/>
              <a:t>Model size</a:t>
            </a:r>
          </a:p>
        </p:txBody>
      </p:sp>
      <p:sp>
        <p:nvSpPr>
          <p:cNvPr id="10" name="Rectangle 9"/>
          <p:cNvSpPr/>
          <p:nvPr/>
        </p:nvSpPr>
        <p:spPr>
          <a:xfrm>
            <a:off x="2839720" y="3328635"/>
            <a:ext cx="800100" cy="32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92550" y="3732783"/>
            <a:ext cx="821690" cy="3308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92997" y="5185542"/>
            <a:ext cx="2767965" cy="461665"/>
          </a:xfrm>
          <a:prstGeom prst="rect">
            <a:avLst/>
          </a:prstGeom>
          <a:solidFill>
            <a:schemeClr val="bg1"/>
          </a:solidFill>
          <a:ln w="38100">
            <a:solidFill>
              <a:srgbClr val="FF0000"/>
            </a:solidFill>
          </a:ln>
        </p:spPr>
        <p:txBody>
          <a:bodyPr wrap="square" rtlCol="0">
            <a:spAutoFit/>
          </a:bodyPr>
          <a:lstStyle/>
          <a:p>
            <a:pPr algn="ctr"/>
            <a:r>
              <a:rPr lang="en-US" sz="2400"/>
              <a:t>Variable repetitions</a:t>
            </a:r>
            <a:endParaRPr lang="en-US" sz="2400" dirty="0"/>
          </a:p>
        </p:txBody>
      </p:sp>
      <p:sp>
        <p:nvSpPr>
          <p:cNvPr id="14" name="Right Brace 13"/>
          <p:cNvSpPr/>
          <p:nvPr/>
        </p:nvSpPr>
        <p:spPr>
          <a:xfrm rot="5400000">
            <a:off x="3459934" y="3803200"/>
            <a:ext cx="634092" cy="187452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4714240" y="2574419"/>
            <a:ext cx="589915" cy="329972"/>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5354320" y="2495889"/>
            <a:ext cx="2449395" cy="461665"/>
          </a:xfrm>
          <a:prstGeom prst="rect">
            <a:avLst/>
          </a:prstGeom>
          <a:solidFill>
            <a:schemeClr val="bg1"/>
          </a:solidFill>
          <a:ln w="38100">
            <a:solidFill>
              <a:srgbClr val="FF0000"/>
            </a:solidFill>
          </a:ln>
        </p:spPr>
        <p:txBody>
          <a:bodyPr wrap="square" rtlCol="0">
            <a:spAutoFit/>
          </a:bodyPr>
          <a:lstStyle/>
          <a:p>
            <a:pPr algn="ctr"/>
            <a:r>
              <a:rPr lang="en-US" sz="2400" dirty="0"/>
              <a:t>Cognitive chunks</a:t>
            </a:r>
          </a:p>
        </p:txBody>
      </p:sp>
      <p:sp>
        <p:nvSpPr>
          <p:cNvPr id="12" name="Title 1">
            <a:extLst>
              <a:ext uri="{FF2B5EF4-FFF2-40B4-BE49-F238E27FC236}">
                <a16:creationId xmlns:a16="http://schemas.microsoft.com/office/drawing/2014/main" id="{5EFDAF29-2168-864D-ABFD-6D1533879F0A}"/>
              </a:ext>
            </a:extLst>
          </p:cNvPr>
          <p:cNvSpPr txBox="1">
            <a:spLocks/>
          </p:cNvSpPr>
          <p:nvPr/>
        </p:nvSpPr>
        <p:spPr>
          <a:xfrm>
            <a:off x="2029968" y="5792042"/>
            <a:ext cx="8375904" cy="838147"/>
          </a:xfrm>
          <a:prstGeom prst="rect">
            <a:avLst/>
          </a:prstGeom>
          <a:ln w="3810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What if we optimized the models with data?</a:t>
            </a:r>
          </a:p>
        </p:txBody>
      </p:sp>
    </p:spTree>
    <p:extLst>
      <p:ext uri="{BB962C8B-B14F-4D97-AF65-F5344CB8AC3E}">
        <p14:creationId xmlns:p14="http://schemas.microsoft.com/office/powerpoint/2010/main" val="30327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Domains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3133" t="42115" b="26165"/>
          <a:stretch/>
        </p:blipFill>
        <p:spPr>
          <a:xfrm>
            <a:off x="1066800" y="1690688"/>
            <a:ext cx="4657344" cy="164663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8018" t="32000" r="12008" b="36000"/>
          <a:stretch/>
        </p:blipFill>
        <p:spPr>
          <a:xfrm>
            <a:off x="1066800" y="3416923"/>
            <a:ext cx="4499229" cy="2004297"/>
          </a:xfrm>
          <a:prstGeom prst="rect">
            <a:avLst/>
          </a:prstGeom>
        </p:spPr>
      </p:pic>
      <p:sp>
        <p:nvSpPr>
          <p:cNvPr id="7" name="TextBox 6"/>
          <p:cNvSpPr txBox="1"/>
          <p:nvPr/>
        </p:nvSpPr>
        <p:spPr>
          <a:xfrm>
            <a:off x="7462759" y="2098508"/>
            <a:ext cx="2855752" cy="830997"/>
          </a:xfrm>
          <a:prstGeom prst="rect">
            <a:avLst/>
          </a:prstGeom>
          <a:noFill/>
          <a:ln w="38100">
            <a:solidFill>
              <a:srgbClr val="FF0000"/>
            </a:solidFill>
          </a:ln>
        </p:spPr>
        <p:txBody>
          <a:bodyPr wrap="square" rtlCol="0">
            <a:spAutoFit/>
          </a:bodyPr>
          <a:lstStyle/>
          <a:p>
            <a:pPr algn="ctr"/>
            <a:r>
              <a:rPr lang="en-US" sz="2400" dirty="0"/>
              <a:t>Low Risk: Alien meal recommendation</a:t>
            </a:r>
          </a:p>
        </p:txBody>
      </p:sp>
      <p:sp>
        <p:nvSpPr>
          <p:cNvPr id="9" name="TextBox 8"/>
          <p:cNvSpPr txBox="1"/>
          <p:nvPr/>
        </p:nvSpPr>
        <p:spPr>
          <a:xfrm>
            <a:off x="7462759" y="4003572"/>
            <a:ext cx="2855752" cy="830997"/>
          </a:xfrm>
          <a:prstGeom prst="rect">
            <a:avLst/>
          </a:prstGeom>
          <a:noFill/>
          <a:ln w="38100">
            <a:solidFill>
              <a:srgbClr val="FF0000"/>
            </a:solidFill>
          </a:ln>
        </p:spPr>
        <p:txBody>
          <a:bodyPr wrap="square" rtlCol="0">
            <a:spAutoFit/>
          </a:bodyPr>
          <a:lstStyle/>
          <a:p>
            <a:pPr algn="ctr"/>
            <a:r>
              <a:rPr lang="en-US" sz="2400" dirty="0"/>
              <a:t>High Risk: Alien medical prescription</a:t>
            </a:r>
          </a:p>
        </p:txBody>
      </p:sp>
    </p:spTree>
    <p:extLst>
      <p:ext uri="{BB962C8B-B14F-4D97-AF65-F5344CB8AC3E}">
        <p14:creationId xmlns:p14="http://schemas.microsoft.com/office/powerpoint/2010/main" val="384638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Domains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3133" t="42115" b="26165"/>
          <a:stretch/>
        </p:blipFill>
        <p:spPr>
          <a:xfrm>
            <a:off x="1066800" y="1690688"/>
            <a:ext cx="4657344" cy="164663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8018" t="32000" r="12008" b="36000"/>
          <a:stretch/>
        </p:blipFill>
        <p:spPr>
          <a:xfrm>
            <a:off x="1066800" y="3416923"/>
            <a:ext cx="4499229" cy="2004297"/>
          </a:xfrm>
          <a:prstGeom prst="rect">
            <a:avLst/>
          </a:prstGeom>
        </p:spPr>
      </p:pic>
      <p:sp>
        <p:nvSpPr>
          <p:cNvPr id="7" name="TextBox 6"/>
          <p:cNvSpPr txBox="1"/>
          <p:nvPr/>
        </p:nvSpPr>
        <p:spPr>
          <a:xfrm>
            <a:off x="7462759" y="2098508"/>
            <a:ext cx="2855752" cy="830997"/>
          </a:xfrm>
          <a:prstGeom prst="rect">
            <a:avLst/>
          </a:prstGeom>
          <a:noFill/>
          <a:ln w="38100">
            <a:solidFill>
              <a:srgbClr val="FF0000"/>
            </a:solidFill>
          </a:ln>
        </p:spPr>
        <p:txBody>
          <a:bodyPr wrap="square" rtlCol="0">
            <a:spAutoFit/>
          </a:bodyPr>
          <a:lstStyle/>
          <a:p>
            <a:pPr algn="ctr"/>
            <a:r>
              <a:rPr lang="en-US" sz="2400" dirty="0"/>
              <a:t>Low Risk: Alien meal recommendation</a:t>
            </a:r>
          </a:p>
        </p:txBody>
      </p:sp>
      <p:sp>
        <p:nvSpPr>
          <p:cNvPr id="9" name="TextBox 8"/>
          <p:cNvSpPr txBox="1"/>
          <p:nvPr/>
        </p:nvSpPr>
        <p:spPr>
          <a:xfrm>
            <a:off x="7462759" y="4003572"/>
            <a:ext cx="2855752" cy="830997"/>
          </a:xfrm>
          <a:prstGeom prst="rect">
            <a:avLst/>
          </a:prstGeom>
          <a:noFill/>
          <a:ln w="38100">
            <a:solidFill>
              <a:srgbClr val="FF0000"/>
            </a:solidFill>
          </a:ln>
        </p:spPr>
        <p:txBody>
          <a:bodyPr wrap="square" rtlCol="0">
            <a:spAutoFit/>
          </a:bodyPr>
          <a:lstStyle/>
          <a:p>
            <a:pPr algn="ctr"/>
            <a:r>
              <a:rPr lang="en-US" sz="2400" dirty="0"/>
              <a:t>High Risk: Alien medical prescription</a:t>
            </a:r>
          </a:p>
        </p:txBody>
      </p:sp>
      <p:sp>
        <p:nvSpPr>
          <p:cNvPr id="8" name="Title 1">
            <a:extLst>
              <a:ext uri="{FF2B5EF4-FFF2-40B4-BE49-F238E27FC236}">
                <a16:creationId xmlns:a16="http://schemas.microsoft.com/office/drawing/2014/main" id="{86D6D5FD-0EC8-F845-904C-25F6890E78D2}"/>
              </a:ext>
            </a:extLst>
          </p:cNvPr>
          <p:cNvSpPr txBox="1">
            <a:spLocks/>
          </p:cNvSpPr>
          <p:nvPr/>
        </p:nvSpPr>
        <p:spPr>
          <a:xfrm>
            <a:off x="2029968" y="5744044"/>
            <a:ext cx="8132064" cy="838147"/>
          </a:xfrm>
          <a:prstGeom prst="rect">
            <a:avLst/>
          </a:prstGeom>
          <a:ln w="3810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What if we used 2 different real domains?</a:t>
            </a:r>
          </a:p>
        </p:txBody>
      </p:sp>
    </p:spTree>
    <p:extLst>
      <p:ext uri="{BB962C8B-B14F-4D97-AF65-F5344CB8AC3E}">
        <p14:creationId xmlns:p14="http://schemas.microsoft.com/office/powerpoint/2010/main" val="214911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Tasks</a:t>
            </a:r>
          </a:p>
        </p:txBody>
      </p:sp>
      <p:grpSp>
        <p:nvGrpSpPr>
          <p:cNvPr id="6" name="Group 5"/>
          <p:cNvGrpSpPr/>
          <p:nvPr/>
        </p:nvGrpSpPr>
        <p:grpSpPr>
          <a:xfrm>
            <a:off x="137786" y="1919288"/>
            <a:ext cx="6562333" cy="3382027"/>
            <a:chOff x="-501041" y="1816274"/>
            <a:chExt cx="6562333" cy="3382027"/>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57" t="16046" r="51658" b="43613"/>
            <a:stretch/>
          </p:blipFill>
          <p:spPr>
            <a:xfrm>
              <a:off x="-501041" y="1816274"/>
              <a:ext cx="6187858" cy="3382027"/>
            </a:xfrm>
            <a:prstGeom prst="rect">
              <a:avLst/>
            </a:prstGeom>
          </p:spPr>
        </p:pic>
        <p:sp>
          <p:nvSpPr>
            <p:cNvPr id="4" name="Rounded Rectangle 3"/>
            <p:cNvSpPr/>
            <p:nvPr/>
          </p:nvSpPr>
          <p:spPr>
            <a:xfrm>
              <a:off x="4963177" y="3858016"/>
              <a:ext cx="1098115" cy="13402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6325644" y="1690688"/>
            <a:ext cx="5534124" cy="4033456"/>
          </a:xfrm>
          <a:solidFill>
            <a:schemeClr val="bg1"/>
          </a:solidFill>
          <a:ln w="38100">
            <a:solidFill>
              <a:srgbClr val="FF0000"/>
            </a:solidFill>
          </a:ln>
        </p:spPr>
        <p:txBody>
          <a:bodyPr>
            <a:normAutofit/>
          </a:bodyPr>
          <a:lstStyle/>
          <a:p>
            <a:r>
              <a:rPr lang="en-US" b="1" dirty="0"/>
              <a:t>Simulation</a:t>
            </a:r>
            <a:r>
              <a:rPr lang="en-US" dirty="0"/>
              <a:t>:</a:t>
            </a:r>
          </a:p>
          <a:p>
            <a:pPr lvl="1"/>
            <a:r>
              <a:rPr lang="en-US" dirty="0"/>
              <a:t>What would the model recommend the alien?</a:t>
            </a:r>
          </a:p>
          <a:p>
            <a:r>
              <a:rPr lang="en-US" b="1" dirty="0"/>
              <a:t>Verification</a:t>
            </a:r>
            <a:r>
              <a:rPr lang="en-US" dirty="0"/>
              <a:t>:</a:t>
            </a:r>
          </a:p>
          <a:p>
            <a:pPr lvl="1"/>
            <a:r>
              <a:rPr lang="en-US" dirty="0"/>
              <a:t>Is </a:t>
            </a:r>
            <a:r>
              <a:rPr lang="en-US" dirty="0">
                <a:solidFill>
                  <a:schemeClr val="accent2">
                    <a:lumMod val="75000"/>
                  </a:schemeClr>
                </a:solidFill>
              </a:rPr>
              <a:t>milk and guava </a:t>
            </a:r>
            <a:r>
              <a:rPr lang="en-US" dirty="0"/>
              <a:t>a correct recommendation?</a:t>
            </a:r>
          </a:p>
          <a:p>
            <a:r>
              <a:rPr lang="en-US" b="1" dirty="0"/>
              <a:t>Counterfactual</a:t>
            </a:r>
            <a:r>
              <a:rPr lang="en-US" dirty="0"/>
              <a:t>:</a:t>
            </a:r>
          </a:p>
          <a:p>
            <a:pPr lvl="1"/>
            <a:r>
              <a:rPr lang="en-US" dirty="0"/>
              <a:t>If </a:t>
            </a:r>
            <a:r>
              <a:rPr lang="en-US" dirty="0">
                <a:solidFill>
                  <a:schemeClr val="accent1">
                    <a:lumMod val="75000"/>
                  </a:schemeClr>
                </a:solidFill>
              </a:rPr>
              <a:t>patient</a:t>
            </a:r>
            <a:r>
              <a:rPr lang="en-US" dirty="0"/>
              <a:t> were replaced with </a:t>
            </a:r>
            <a:r>
              <a:rPr lang="en-US" dirty="0">
                <a:solidFill>
                  <a:schemeClr val="accent1">
                    <a:lumMod val="75000"/>
                  </a:schemeClr>
                </a:solidFill>
              </a:rPr>
              <a:t>sleepy</a:t>
            </a:r>
            <a:r>
              <a:rPr lang="en-US" dirty="0"/>
              <a:t>, would the correctness of the </a:t>
            </a:r>
            <a:r>
              <a:rPr lang="en-US" dirty="0">
                <a:solidFill>
                  <a:schemeClr val="accent2">
                    <a:lumMod val="75000"/>
                  </a:schemeClr>
                </a:solidFill>
              </a:rPr>
              <a:t>milk and guava</a:t>
            </a:r>
            <a:r>
              <a:rPr lang="en-US" dirty="0"/>
              <a:t> recommendation change?</a:t>
            </a:r>
          </a:p>
        </p:txBody>
      </p:sp>
    </p:spTree>
    <p:extLst>
      <p:ext uri="{BB962C8B-B14F-4D97-AF65-F5344CB8AC3E}">
        <p14:creationId xmlns:p14="http://schemas.microsoft.com/office/powerpoint/2010/main" val="124310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Tasks</a:t>
            </a:r>
          </a:p>
        </p:txBody>
      </p:sp>
      <p:grpSp>
        <p:nvGrpSpPr>
          <p:cNvPr id="6" name="Group 5"/>
          <p:cNvGrpSpPr/>
          <p:nvPr/>
        </p:nvGrpSpPr>
        <p:grpSpPr>
          <a:xfrm>
            <a:off x="137786" y="1919288"/>
            <a:ext cx="6562333" cy="3382027"/>
            <a:chOff x="-501041" y="1816274"/>
            <a:chExt cx="6562333" cy="3382027"/>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57" t="16046" r="51658" b="43613"/>
            <a:stretch/>
          </p:blipFill>
          <p:spPr>
            <a:xfrm>
              <a:off x="-501041" y="1816274"/>
              <a:ext cx="6187858" cy="3382027"/>
            </a:xfrm>
            <a:prstGeom prst="rect">
              <a:avLst/>
            </a:prstGeom>
          </p:spPr>
        </p:pic>
        <p:sp>
          <p:nvSpPr>
            <p:cNvPr id="4" name="Rounded Rectangle 3"/>
            <p:cNvSpPr/>
            <p:nvPr/>
          </p:nvSpPr>
          <p:spPr>
            <a:xfrm>
              <a:off x="4963177" y="3858016"/>
              <a:ext cx="1098115" cy="13402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6325644" y="1690688"/>
            <a:ext cx="5534124" cy="4033456"/>
          </a:xfrm>
          <a:solidFill>
            <a:schemeClr val="bg1"/>
          </a:solidFill>
          <a:ln w="38100">
            <a:solidFill>
              <a:srgbClr val="FF0000"/>
            </a:solidFill>
          </a:ln>
        </p:spPr>
        <p:txBody>
          <a:bodyPr>
            <a:normAutofit/>
          </a:bodyPr>
          <a:lstStyle/>
          <a:p>
            <a:r>
              <a:rPr lang="en-US" b="1" dirty="0"/>
              <a:t>Simulation</a:t>
            </a:r>
            <a:r>
              <a:rPr lang="en-US" dirty="0"/>
              <a:t>:</a:t>
            </a:r>
          </a:p>
          <a:p>
            <a:pPr lvl="1"/>
            <a:r>
              <a:rPr lang="en-US" dirty="0"/>
              <a:t>What would the model recommend the alien?</a:t>
            </a:r>
          </a:p>
          <a:p>
            <a:r>
              <a:rPr lang="en-US" b="1" dirty="0"/>
              <a:t>Verification</a:t>
            </a:r>
            <a:r>
              <a:rPr lang="en-US" dirty="0"/>
              <a:t>:</a:t>
            </a:r>
          </a:p>
          <a:p>
            <a:pPr lvl="1"/>
            <a:r>
              <a:rPr lang="en-US" dirty="0"/>
              <a:t>Is </a:t>
            </a:r>
            <a:r>
              <a:rPr lang="en-US" dirty="0">
                <a:solidFill>
                  <a:schemeClr val="accent2">
                    <a:lumMod val="75000"/>
                  </a:schemeClr>
                </a:solidFill>
              </a:rPr>
              <a:t>milk and guava </a:t>
            </a:r>
            <a:r>
              <a:rPr lang="en-US" dirty="0"/>
              <a:t>a correct recommendation?</a:t>
            </a:r>
          </a:p>
          <a:p>
            <a:r>
              <a:rPr lang="en-US" b="1" dirty="0"/>
              <a:t>Counterfactual</a:t>
            </a:r>
            <a:r>
              <a:rPr lang="en-US" dirty="0"/>
              <a:t>:</a:t>
            </a:r>
          </a:p>
          <a:p>
            <a:pPr lvl="1"/>
            <a:r>
              <a:rPr lang="en-US" dirty="0"/>
              <a:t>If </a:t>
            </a:r>
            <a:r>
              <a:rPr lang="en-US" dirty="0">
                <a:solidFill>
                  <a:schemeClr val="accent1">
                    <a:lumMod val="75000"/>
                  </a:schemeClr>
                </a:solidFill>
              </a:rPr>
              <a:t>patient</a:t>
            </a:r>
            <a:r>
              <a:rPr lang="en-US" dirty="0"/>
              <a:t> were replaced with </a:t>
            </a:r>
            <a:r>
              <a:rPr lang="en-US" dirty="0">
                <a:solidFill>
                  <a:schemeClr val="accent1">
                    <a:lumMod val="75000"/>
                  </a:schemeClr>
                </a:solidFill>
              </a:rPr>
              <a:t>sleepy</a:t>
            </a:r>
            <a:r>
              <a:rPr lang="en-US" dirty="0"/>
              <a:t>, would the correctness of the </a:t>
            </a:r>
            <a:r>
              <a:rPr lang="en-US" dirty="0">
                <a:solidFill>
                  <a:schemeClr val="accent2">
                    <a:lumMod val="75000"/>
                  </a:schemeClr>
                </a:solidFill>
              </a:rPr>
              <a:t>milk and guava</a:t>
            </a:r>
            <a:r>
              <a:rPr lang="en-US" dirty="0"/>
              <a:t> recommendation change?</a:t>
            </a:r>
          </a:p>
        </p:txBody>
      </p:sp>
      <p:sp>
        <p:nvSpPr>
          <p:cNvPr id="7" name="Title 1">
            <a:extLst>
              <a:ext uri="{FF2B5EF4-FFF2-40B4-BE49-F238E27FC236}">
                <a16:creationId xmlns:a16="http://schemas.microsoft.com/office/drawing/2014/main" id="{815286FF-6FBF-3C47-939E-D22EF16B9F82}"/>
              </a:ext>
            </a:extLst>
          </p:cNvPr>
          <p:cNvSpPr txBox="1">
            <a:spLocks/>
          </p:cNvSpPr>
          <p:nvPr/>
        </p:nvSpPr>
        <p:spPr>
          <a:xfrm>
            <a:off x="2029968" y="5862916"/>
            <a:ext cx="8132064" cy="838147"/>
          </a:xfrm>
          <a:prstGeom prst="rect">
            <a:avLst/>
          </a:prstGeom>
          <a:ln w="3810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What if we used more realistic tasks?</a:t>
            </a:r>
          </a:p>
        </p:txBody>
      </p:sp>
    </p:spTree>
    <p:extLst>
      <p:ext uri="{BB962C8B-B14F-4D97-AF65-F5344CB8AC3E}">
        <p14:creationId xmlns:p14="http://schemas.microsoft.com/office/powerpoint/2010/main" val="386301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 between control and generalizability</a:t>
            </a:r>
          </a:p>
        </p:txBody>
      </p:sp>
      <p:sp>
        <p:nvSpPr>
          <p:cNvPr id="3" name="Content Placeholder 2"/>
          <p:cNvSpPr>
            <a:spLocks noGrp="1"/>
          </p:cNvSpPr>
          <p:nvPr>
            <p:ph idx="1"/>
          </p:nvPr>
        </p:nvSpPr>
        <p:spPr>
          <a:xfrm>
            <a:off x="838200" y="1825625"/>
            <a:ext cx="10515600" cy="2142526"/>
          </a:xfrm>
        </p:spPr>
        <p:txBody>
          <a:bodyPr/>
          <a:lstStyle/>
          <a:p>
            <a:r>
              <a:rPr lang="en-US" dirty="0"/>
              <a:t>Tradeoff between the ability to tightly control the experiment and running it under realistic conditions (generalizability)</a:t>
            </a:r>
          </a:p>
        </p:txBody>
      </p:sp>
      <p:sp>
        <p:nvSpPr>
          <p:cNvPr id="6" name="Left-Right Arrow 5"/>
          <p:cNvSpPr/>
          <p:nvPr/>
        </p:nvSpPr>
        <p:spPr>
          <a:xfrm>
            <a:off x="1817298" y="4520241"/>
            <a:ext cx="8557403" cy="72461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3951" y="5572663"/>
            <a:ext cx="3095445" cy="461665"/>
          </a:xfrm>
          <a:prstGeom prst="rect">
            <a:avLst/>
          </a:prstGeom>
          <a:noFill/>
        </p:spPr>
        <p:txBody>
          <a:bodyPr wrap="square" rtlCol="0">
            <a:spAutoFit/>
          </a:bodyPr>
          <a:lstStyle/>
          <a:p>
            <a:r>
              <a:rPr lang="en-US" sz="2400" b="1" dirty="0"/>
              <a:t>Tightly controlled</a:t>
            </a:r>
          </a:p>
        </p:txBody>
      </p:sp>
      <p:sp>
        <p:nvSpPr>
          <p:cNvPr id="8" name="TextBox 7"/>
          <p:cNvSpPr txBox="1"/>
          <p:nvPr/>
        </p:nvSpPr>
        <p:spPr>
          <a:xfrm>
            <a:off x="9483306" y="5572663"/>
            <a:ext cx="1876245" cy="461665"/>
          </a:xfrm>
          <a:prstGeom prst="rect">
            <a:avLst/>
          </a:prstGeom>
          <a:noFill/>
        </p:spPr>
        <p:txBody>
          <a:bodyPr wrap="square" rtlCol="0">
            <a:spAutoFit/>
          </a:bodyPr>
          <a:lstStyle/>
          <a:p>
            <a:r>
              <a:rPr lang="en-US" sz="2400" b="1"/>
              <a:t>Realistic</a:t>
            </a:r>
            <a:endParaRPr lang="en-US" sz="2400" b="1" dirty="0"/>
          </a:p>
        </p:txBody>
      </p:sp>
      <p:sp>
        <p:nvSpPr>
          <p:cNvPr id="4" name="TextBox 3"/>
          <p:cNvSpPr txBox="1"/>
          <p:nvPr/>
        </p:nvSpPr>
        <p:spPr>
          <a:xfrm>
            <a:off x="2555311" y="3690198"/>
            <a:ext cx="1252602" cy="369332"/>
          </a:xfrm>
          <a:prstGeom prst="rect">
            <a:avLst/>
          </a:prstGeom>
          <a:noFill/>
        </p:spPr>
        <p:txBody>
          <a:bodyPr wrap="square" rtlCol="0">
            <a:spAutoFit/>
          </a:bodyPr>
          <a:lstStyle/>
          <a:p>
            <a:r>
              <a:rPr lang="en-US" b="1" dirty="0"/>
              <a:t>This paper</a:t>
            </a:r>
          </a:p>
        </p:txBody>
      </p:sp>
    </p:spTree>
    <p:extLst>
      <p:ext uri="{BB962C8B-B14F-4D97-AF65-F5344CB8AC3E}">
        <p14:creationId xmlns:p14="http://schemas.microsoft.com/office/powerpoint/2010/main" val="151149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a:xfrm>
            <a:off x="838200" y="1825625"/>
            <a:ext cx="10515600" cy="2673223"/>
          </a:xfrm>
        </p:spPr>
        <p:txBody>
          <a:bodyPr>
            <a:normAutofit/>
          </a:bodyPr>
          <a:lstStyle/>
          <a:p>
            <a:r>
              <a:rPr lang="en-US" dirty="0"/>
              <a:t>Experiment posted on </a:t>
            </a:r>
            <a:r>
              <a:rPr lang="en-US" dirty="0">
                <a:solidFill>
                  <a:srgbClr val="FF0000"/>
                </a:solidFill>
              </a:rPr>
              <a:t>Mturk</a:t>
            </a:r>
            <a:endParaRPr lang="en-US" dirty="0"/>
          </a:p>
          <a:p>
            <a:r>
              <a:rPr lang="en-US" dirty="0"/>
              <a:t>Takes around </a:t>
            </a:r>
            <a:r>
              <a:rPr lang="en-US" dirty="0">
                <a:solidFill>
                  <a:srgbClr val="FF0000"/>
                </a:solidFill>
              </a:rPr>
              <a:t>20 minutes</a:t>
            </a:r>
          </a:p>
          <a:p>
            <a:r>
              <a:rPr lang="en-US" dirty="0"/>
              <a:t>Participants paid </a:t>
            </a:r>
            <a:r>
              <a:rPr lang="en-US" dirty="0">
                <a:solidFill>
                  <a:srgbClr val="FF0000"/>
                </a:solidFill>
              </a:rPr>
              <a:t>3 USD </a:t>
            </a:r>
          </a:p>
          <a:p>
            <a:r>
              <a:rPr lang="en-US" dirty="0"/>
              <a:t>Excluded participants who could not complete practice questions</a:t>
            </a:r>
          </a:p>
          <a:p>
            <a:pPr lvl="1"/>
            <a:r>
              <a:rPr lang="en-US" dirty="0"/>
              <a:t>Total: </a:t>
            </a:r>
            <a:r>
              <a:rPr lang="en-US" dirty="0">
                <a:solidFill>
                  <a:srgbClr val="FF0000"/>
                </a:solidFill>
              </a:rPr>
              <a:t>50-70</a:t>
            </a:r>
            <a:r>
              <a:rPr lang="en-US" dirty="0"/>
              <a:t> participants </a:t>
            </a:r>
            <a:r>
              <a:rPr lang="en-US" dirty="0">
                <a:solidFill>
                  <a:srgbClr val="FF0000"/>
                </a:solidFill>
              </a:rPr>
              <a:t>out of 150</a:t>
            </a:r>
            <a:endParaRPr lang="en-US" dirty="0"/>
          </a:p>
        </p:txBody>
      </p:sp>
      <p:sp>
        <p:nvSpPr>
          <p:cNvPr id="6" name="TextBox 5"/>
          <p:cNvSpPr txBox="1"/>
          <p:nvPr/>
        </p:nvSpPr>
        <p:spPr>
          <a:xfrm>
            <a:off x="555831" y="4822524"/>
            <a:ext cx="1659237" cy="461665"/>
          </a:xfrm>
          <a:prstGeom prst="rect">
            <a:avLst/>
          </a:prstGeom>
          <a:noFill/>
          <a:ln w="38100">
            <a:solidFill>
              <a:schemeClr val="tx1"/>
            </a:solidFill>
          </a:ln>
        </p:spPr>
        <p:txBody>
          <a:bodyPr wrap="none" rtlCol="0">
            <a:spAutoFit/>
          </a:bodyPr>
          <a:lstStyle/>
          <a:p>
            <a:r>
              <a:rPr lang="en-US" sz="2400"/>
              <a:t>Instructions</a:t>
            </a:r>
            <a:endParaRPr lang="en-US" sz="2400" dirty="0"/>
          </a:p>
        </p:txBody>
      </p:sp>
      <p:sp>
        <p:nvSpPr>
          <p:cNvPr id="7" name="TextBox 6"/>
          <p:cNvSpPr txBox="1"/>
          <p:nvPr/>
        </p:nvSpPr>
        <p:spPr>
          <a:xfrm>
            <a:off x="2782194" y="4821237"/>
            <a:ext cx="2937086" cy="461665"/>
          </a:xfrm>
          <a:prstGeom prst="rect">
            <a:avLst/>
          </a:prstGeom>
          <a:noFill/>
          <a:ln w="38100">
            <a:solidFill>
              <a:schemeClr val="tx1"/>
            </a:solidFill>
          </a:ln>
        </p:spPr>
        <p:txBody>
          <a:bodyPr wrap="none" rtlCol="0">
            <a:spAutoFit/>
          </a:bodyPr>
          <a:lstStyle/>
          <a:p>
            <a:r>
              <a:rPr lang="en-US" sz="2400" dirty="0"/>
              <a:t>3-6 practice questions</a:t>
            </a:r>
          </a:p>
        </p:txBody>
      </p:sp>
      <p:sp>
        <p:nvSpPr>
          <p:cNvPr id="8" name="TextBox 7"/>
          <p:cNvSpPr txBox="1"/>
          <p:nvPr/>
        </p:nvSpPr>
        <p:spPr>
          <a:xfrm>
            <a:off x="6286406" y="4821237"/>
            <a:ext cx="2723566" cy="461665"/>
          </a:xfrm>
          <a:prstGeom prst="rect">
            <a:avLst/>
          </a:prstGeom>
          <a:noFill/>
          <a:ln w="38100">
            <a:solidFill>
              <a:schemeClr val="tx1"/>
            </a:solidFill>
          </a:ln>
        </p:spPr>
        <p:txBody>
          <a:bodyPr wrap="none" rtlCol="0">
            <a:spAutoFit/>
          </a:bodyPr>
          <a:lstStyle/>
          <a:p>
            <a:r>
              <a:rPr lang="en-US" sz="2400" dirty="0"/>
              <a:t>15-18 test questions</a:t>
            </a:r>
          </a:p>
        </p:txBody>
      </p:sp>
      <p:sp>
        <p:nvSpPr>
          <p:cNvPr id="10" name="TextBox 9"/>
          <p:cNvSpPr txBox="1"/>
          <p:nvPr/>
        </p:nvSpPr>
        <p:spPr>
          <a:xfrm>
            <a:off x="9629234" y="4821234"/>
            <a:ext cx="2022157" cy="461665"/>
          </a:xfrm>
          <a:prstGeom prst="rect">
            <a:avLst/>
          </a:prstGeom>
          <a:noFill/>
          <a:ln w="38100">
            <a:solidFill>
              <a:schemeClr val="tx1"/>
            </a:solidFill>
          </a:ln>
        </p:spPr>
        <p:txBody>
          <a:bodyPr wrap="none" rtlCol="0">
            <a:spAutoFit/>
          </a:bodyPr>
          <a:lstStyle/>
          <a:p>
            <a:r>
              <a:rPr lang="en-US" sz="2400" dirty="0"/>
              <a:t>Payment code </a:t>
            </a:r>
          </a:p>
        </p:txBody>
      </p:sp>
      <p:sp>
        <p:nvSpPr>
          <p:cNvPr id="12" name="Right Arrow 11"/>
          <p:cNvSpPr/>
          <p:nvPr/>
        </p:nvSpPr>
        <p:spPr>
          <a:xfrm>
            <a:off x="2404401" y="4962186"/>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856477" y="4960897"/>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9199305" y="4960896"/>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78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 Linear Model</a:t>
            </a:r>
          </a:p>
        </p:txBody>
      </p:sp>
      <p:sp>
        <p:nvSpPr>
          <p:cNvPr id="3" name="Content Placeholder 2"/>
          <p:cNvSpPr>
            <a:spLocks noGrp="1"/>
          </p:cNvSpPr>
          <p:nvPr>
            <p:ph idx="1"/>
          </p:nvPr>
        </p:nvSpPr>
        <p:spPr>
          <a:xfrm>
            <a:off x="838200" y="1825624"/>
            <a:ext cx="10515600" cy="4364864"/>
          </a:xfrm>
        </p:spPr>
        <p:txBody>
          <a:bodyPr>
            <a:normAutofit/>
          </a:bodyPr>
          <a:lstStyle/>
          <a:p>
            <a:r>
              <a:rPr lang="en-US" dirty="0"/>
              <a:t>We use a </a:t>
            </a:r>
            <a:r>
              <a:rPr lang="en-US" dirty="0">
                <a:solidFill>
                  <a:srgbClr val="FF0000"/>
                </a:solidFill>
              </a:rPr>
              <a:t>linear model </a:t>
            </a:r>
            <a:r>
              <a:rPr lang="en-US" dirty="0"/>
              <a:t>for each metric in each experiment</a:t>
            </a:r>
          </a:p>
          <a:p>
            <a:pPr lvl="1"/>
            <a:r>
              <a:rPr lang="en-US" dirty="0"/>
              <a:t>Response time</a:t>
            </a:r>
          </a:p>
          <a:p>
            <a:pPr lvl="1"/>
            <a:r>
              <a:rPr lang="en-US" dirty="0"/>
              <a:t>Accuracy</a:t>
            </a:r>
          </a:p>
          <a:p>
            <a:pPr lvl="1"/>
            <a:r>
              <a:rPr lang="en-US" dirty="0"/>
              <a:t>Satisfaction</a:t>
            </a:r>
          </a:p>
          <a:p>
            <a:pPr lvl="1"/>
            <a:endParaRPr lang="en-US" dirty="0"/>
          </a:p>
        </p:txBody>
      </p:sp>
    </p:spTree>
    <p:extLst>
      <p:ext uri="{BB962C8B-B14F-4D97-AF65-F5344CB8AC3E}">
        <p14:creationId xmlns:p14="http://schemas.microsoft.com/office/powerpoint/2010/main" val="406443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 Linear Model</a:t>
            </a:r>
          </a:p>
        </p:txBody>
      </p:sp>
      <p:sp>
        <p:nvSpPr>
          <p:cNvPr id="3" name="Content Placeholder 2"/>
          <p:cNvSpPr>
            <a:spLocks noGrp="1"/>
          </p:cNvSpPr>
          <p:nvPr>
            <p:ph idx="1"/>
          </p:nvPr>
        </p:nvSpPr>
        <p:spPr>
          <a:xfrm>
            <a:off x="838200" y="1825624"/>
            <a:ext cx="10515600" cy="4364864"/>
          </a:xfrm>
        </p:spPr>
        <p:txBody>
          <a:bodyPr>
            <a:normAutofit/>
          </a:bodyPr>
          <a:lstStyle/>
          <a:p>
            <a:r>
              <a:rPr lang="en-US" dirty="0"/>
              <a:t>We use a </a:t>
            </a:r>
            <a:r>
              <a:rPr lang="en-US" dirty="0">
                <a:solidFill>
                  <a:srgbClr val="FF0000"/>
                </a:solidFill>
              </a:rPr>
              <a:t>linear model </a:t>
            </a:r>
            <a:r>
              <a:rPr lang="en-US" dirty="0"/>
              <a:t>for each metric in each experiment</a:t>
            </a:r>
          </a:p>
          <a:p>
            <a:pPr lvl="1"/>
            <a:r>
              <a:rPr lang="en-US" dirty="0"/>
              <a:t>Response time</a:t>
            </a:r>
          </a:p>
          <a:p>
            <a:pPr lvl="1"/>
            <a:r>
              <a:rPr lang="en-US" dirty="0"/>
              <a:t>Accuracy</a:t>
            </a:r>
          </a:p>
          <a:p>
            <a:pPr lvl="1"/>
            <a:r>
              <a:rPr lang="en-US" dirty="0"/>
              <a:t>Satisfaction</a:t>
            </a:r>
          </a:p>
          <a:p>
            <a:r>
              <a:rPr lang="en-US" dirty="0"/>
              <a:t>Example </a:t>
            </a:r>
            <a:r>
              <a:rPr lang="mr-IN" dirty="0"/>
              <a:t>–</a:t>
            </a:r>
            <a:r>
              <a:rPr lang="en-US" dirty="0"/>
              <a:t> Model Size, Response Time:</a:t>
            </a:r>
          </a:p>
          <a:p>
            <a:pPr lvl="1"/>
            <a:r>
              <a:rPr lang="en-US" b="1" dirty="0"/>
              <a:t>Step 1</a:t>
            </a:r>
            <a:r>
              <a:rPr lang="en-US" dirty="0"/>
              <a:t>: Fit linear regression to </a:t>
            </a:r>
            <a:r>
              <a:rPr lang="en-US" dirty="0">
                <a:solidFill>
                  <a:srgbClr val="FF0000"/>
                </a:solidFill>
              </a:rPr>
              <a:t>predict response time </a:t>
            </a:r>
            <a:r>
              <a:rPr lang="en-US" dirty="0"/>
              <a:t>from number of lines and number of output terms </a:t>
            </a:r>
          </a:p>
          <a:p>
            <a:pPr lvl="1"/>
            <a:r>
              <a:rPr lang="en-US" b="1" dirty="0"/>
              <a:t>Step 2</a:t>
            </a:r>
            <a:r>
              <a:rPr lang="en-US" dirty="0"/>
              <a:t>: Interpret </a:t>
            </a:r>
            <a:r>
              <a:rPr lang="en-US" dirty="0">
                <a:solidFill>
                  <a:srgbClr val="FF0000"/>
                </a:solidFill>
              </a:rPr>
              <a:t>coefficients as effects </a:t>
            </a:r>
            <a:r>
              <a:rPr lang="en-US" dirty="0"/>
              <a:t>of number of lines and number of output terms on response time</a:t>
            </a:r>
          </a:p>
          <a:p>
            <a:pPr lvl="1"/>
            <a:endParaRPr lang="en-US" dirty="0"/>
          </a:p>
        </p:txBody>
      </p:sp>
    </p:spTree>
    <p:extLst>
      <p:ext uri="{BB962C8B-B14F-4D97-AF65-F5344CB8AC3E}">
        <p14:creationId xmlns:p14="http://schemas.microsoft.com/office/powerpoint/2010/main" val="1721420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 Analysis: Multiple Hypothesis Testing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65479"/>
          <a:stretch/>
        </p:blipFill>
        <p:spPr>
          <a:xfrm>
            <a:off x="6361176" y="1455008"/>
            <a:ext cx="3578617" cy="3426975"/>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 t="74863" r="1372"/>
          <a:stretch/>
        </p:blipFill>
        <p:spPr>
          <a:xfrm>
            <a:off x="6931356" y="5134126"/>
            <a:ext cx="2438253" cy="1723874"/>
          </a:xfrm>
          <a:prstGeom prst="rect">
            <a:avLst/>
          </a:prstGeom>
        </p:spPr>
      </p:pic>
      <p:sp>
        <p:nvSpPr>
          <p:cNvPr id="7" name="TextBox 6"/>
          <p:cNvSpPr txBox="1"/>
          <p:nvPr/>
        </p:nvSpPr>
        <p:spPr>
          <a:xfrm>
            <a:off x="6484520" y="4764794"/>
            <a:ext cx="3331923" cy="369332"/>
          </a:xfrm>
          <a:prstGeom prst="rect">
            <a:avLst/>
          </a:prstGeom>
          <a:noFill/>
        </p:spPr>
        <p:txBody>
          <a:bodyPr wrap="square" rtlCol="0">
            <a:spAutoFit/>
          </a:bodyPr>
          <a:lstStyle/>
          <a:p>
            <a:pPr algn="ctr"/>
            <a:r>
              <a:rPr lang="mr-IN" dirty="0"/>
              <a:t>…</a:t>
            </a:r>
            <a:endParaRPr lang="en-US" dirty="0"/>
          </a:p>
        </p:txBody>
      </p:sp>
      <p:sp>
        <p:nvSpPr>
          <p:cNvPr id="8" name="TextBox 7"/>
          <p:cNvSpPr txBox="1"/>
          <p:nvPr/>
        </p:nvSpPr>
        <p:spPr>
          <a:xfrm>
            <a:off x="9343373" y="6420319"/>
            <a:ext cx="2848627" cy="369332"/>
          </a:xfrm>
          <a:prstGeom prst="rect">
            <a:avLst/>
          </a:prstGeom>
          <a:noFill/>
        </p:spPr>
        <p:txBody>
          <a:bodyPr wrap="square" rtlCol="0">
            <a:spAutoFit/>
          </a:bodyPr>
          <a:lstStyle/>
          <a:p>
            <a:r>
              <a:rPr lang="en-US" dirty="0">
                <a:solidFill>
                  <a:schemeClr val="tx1">
                    <a:lumMod val="50000"/>
                    <a:lumOff val="50000"/>
                  </a:schemeClr>
                </a:solidFill>
              </a:rPr>
              <a:t>Link: https://xkcd.com/882/</a:t>
            </a:r>
          </a:p>
        </p:txBody>
      </p:sp>
      <p:sp>
        <p:nvSpPr>
          <p:cNvPr id="9" name="Content Placeholder 2">
            <a:extLst>
              <a:ext uri="{FF2B5EF4-FFF2-40B4-BE49-F238E27FC236}">
                <a16:creationId xmlns:a16="http://schemas.microsoft.com/office/drawing/2014/main" id="{43D3E7A4-1980-FA45-8536-FF08D3D2E8E0}"/>
              </a:ext>
            </a:extLst>
          </p:cNvPr>
          <p:cNvSpPr>
            <a:spLocks noGrp="1"/>
          </p:cNvSpPr>
          <p:nvPr>
            <p:ph idx="1"/>
          </p:nvPr>
        </p:nvSpPr>
        <p:spPr>
          <a:xfrm>
            <a:off x="838200" y="1825625"/>
            <a:ext cx="5076142" cy="4351338"/>
          </a:xfrm>
        </p:spPr>
        <p:txBody>
          <a:bodyPr/>
          <a:lstStyle/>
          <a:p>
            <a:r>
              <a:rPr lang="en-US" dirty="0"/>
              <a:t>We use a </a:t>
            </a:r>
            <a:r>
              <a:rPr lang="en-US" dirty="0">
                <a:solidFill>
                  <a:srgbClr val="FF0000"/>
                </a:solidFill>
              </a:rPr>
              <a:t>Bonferroni correction</a:t>
            </a:r>
          </a:p>
          <a:p>
            <a:r>
              <a:rPr lang="en-US" dirty="0"/>
              <a:t>Instead of p &lt; 0.05, use </a:t>
            </a:r>
          </a:p>
          <a:p>
            <a:pPr marL="0" indent="0">
              <a:buNone/>
            </a:pPr>
            <a:r>
              <a:rPr lang="en-US" dirty="0"/>
              <a:t>   p &lt; (0.05 / # comparisons)</a:t>
            </a:r>
          </a:p>
          <a:p>
            <a:endParaRPr lang="en-US" dirty="0"/>
          </a:p>
          <a:p>
            <a:endParaRPr lang="en-US" dirty="0"/>
          </a:p>
        </p:txBody>
      </p:sp>
    </p:spTree>
    <p:extLst>
      <p:ext uri="{BB962C8B-B14F-4D97-AF65-F5344CB8AC3E}">
        <p14:creationId xmlns:p14="http://schemas.microsoft.com/office/powerpoint/2010/main" val="195039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Evaluating interpretability in the interpretable ML community:</a:t>
            </a:r>
          </a:p>
          <a:p>
            <a:pPr lvl="1"/>
            <a:r>
              <a:rPr lang="en-US" dirty="0"/>
              <a:t>Interpretability depends on </a:t>
            </a:r>
            <a:r>
              <a:rPr lang="en-US" dirty="0">
                <a:solidFill>
                  <a:srgbClr val="FF0000"/>
                </a:solidFill>
              </a:rPr>
              <a:t>human experience </a:t>
            </a:r>
            <a:r>
              <a:rPr lang="en-US" dirty="0"/>
              <a:t>of the model</a:t>
            </a:r>
          </a:p>
          <a:p>
            <a:pPr lvl="1"/>
            <a:r>
              <a:rPr lang="en-US" dirty="0"/>
              <a:t>Disagreement about the best way to </a:t>
            </a:r>
            <a:r>
              <a:rPr lang="en-US" dirty="0">
                <a:solidFill>
                  <a:srgbClr val="FF0000"/>
                </a:solidFill>
              </a:rPr>
              <a:t>measure</a:t>
            </a:r>
            <a:r>
              <a:rPr lang="en-US" dirty="0"/>
              <a:t> it</a:t>
            </a:r>
          </a:p>
          <a:p>
            <a:r>
              <a:rPr lang="en-US" dirty="0"/>
              <a:t>These papers:</a:t>
            </a:r>
          </a:p>
          <a:p>
            <a:pPr lvl="1"/>
            <a:r>
              <a:rPr lang="en-US" dirty="0"/>
              <a:t>Evaluating factors related to interpretability through </a:t>
            </a:r>
            <a:r>
              <a:rPr lang="en-US" dirty="0">
                <a:solidFill>
                  <a:srgbClr val="FF0000"/>
                </a:solidFill>
              </a:rPr>
              <a:t>user studies</a:t>
            </a:r>
          </a:p>
        </p:txBody>
      </p:sp>
    </p:spTree>
    <p:extLst>
      <p:ext uri="{BB962C8B-B14F-4D97-AF65-F5344CB8AC3E}">
        <p14:creationId xmlns:p14="http://schemas.microsoft.com/office/powerpoint/2010/main" val="16626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Complexity increases response time</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2961" r="33449"/>
          <a:stretch/>
        </p:blipFill>
        <p:spPr>
          <a:xfrm>
            <a:off x="3970750" y="1825625"/>
            <a:ext cx="3720230" cy="3220892"/>
          </a:xfrm>
          <a:prstGeom prst="rect">
            <a:avLst/>
          </a:prstGeom>
        </p:spPr>
      </p:pic>
      <p:sp>
        <p:nvSpPr>
          <p:cNvPr id="6" name="TextBox 5"/>
          <p:cNvSpPr txBox="1"/>
          <p:nvPr/>
        </p:nvSpPr>
        <p:spPr>
          <a:xfrm>
            <a:off x="4657855" y="1414145"/>
            <a:ext cx="2400300" cy="365760"/>
          </a:xfrm>
          <a:prstGeom prst="rect">
            <a:avLst/>
          </a:prstGeom>
          <a:noFill/>
        </p:spPr>
        <p:txBody>
          <a:bodyPr wrap="square" rtlCol="0">
            <a:spAutoFit/>
          </a:bodyPr>
          <a:lstStyle/>
          <a:p>
            <a:pPr algn="ctr"/>
            <a:r>
              <a:rPr lang="en-US" b="1" dirty="0"/>
              <a:t>Recipe Domain</a:t>
            </a:r>
          </a:p>
        </p:txBody>
      </p:sp>
      <p:sp>
        <p:nvSpPr>
          <p:cNvPr id="7" name="Right Arrow 6"/>
          <p:cNvSpPr/>
          <p:nvPr/>
        </p:nvSpPr>
        <p:spPr>
          <a:xfrm>
            <a:off x="4516885" y="4746479"/>
            <a:ext cx="2682240" cy="30003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09290" y="4945128"/>
            <a:ext cx="2297430" cy="369332"/>
          </a:xfrm>
          <a:prstGeom prst="rect">
            <a:avLst/>
          </a:prstGeom>
          <a:noFill/>
        </p:spPr>
        <p:txBody>
          <a:bodyPr wrap="square" rtlCol="0">
            <a:spAutoFit/>
          </a:bodyPr>
          <a:lstStyle/>
          <a:p>
            <a:pPr algn="ctr"/>
            <a:r>
              <a:rPr lang="en-US"/>
              <a:t>Greater Complexity</a:t>
            </a:r>
          </a:p>
        </p:txBody>
      </p:sp>
      <p:sp>
        <p:nvSpPr>
          <p:cNvPr id="10" name="Right Arrow 9"/>
          <p:cNvSpPr/>
          <p:nvPr/>
        </p:nvSpPr>
        <p:spPr>
          <a:xfrm rot="16200000">
            <a:off x="3221275" y="3308956"/>
            <a:ext cx="1812102" cy="31315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64916" y="3251403"/>
            <a:ext cx="2297430" cy="369332"/>
          </a:xfrm>
          <a:prstGeom prst="rect">
            <a:avLst/>
          </a:prstGeom>
          <a:noFill/>
        </p:spPr>
        <p:txBody>
          <a:bodyPr wrap="square" rtlCol="0">
            <a:spAutoFit/>
          </a:bodyPr>
          <a:lstStyle/>
          <a:p>
            <a:pPr algn="ctr"/>
            <a:r>
              <a:rPr lang="en-US" dirty="0"/>
              <a:t>Longer response time</a:t>
            </a:r>
          </a:p>
        </p:txBody>
      </p:sp>
      <p:sp>
        <p:nvSpPr>
          <p:cNvPr id="12" name="Rectangle 11">
            <a:extLst>
              <a:ext uri="{FF2B5EF4-FFF2-40B4-BE49-F238E27FC236}">
                <a16:creationId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a:solidFill>
                  <a:schemeClr val="bg1"/>
                </a:solidFill>
              </a:rPr>
              <a:t>Greater complexity results in longer response time </a:t>
            </a:r>
            <a:r>
              <a:rPr lang="en-US" sz="2800" dirty="0"/>
              <a:t>for all kinds of</a:t>
            </a:r>
          </a:p>
          <a:p>
            <a:r>
              <a:rPr lang="en-US" sz="2800" dirty="0"/>
              <a:t>complexity</a:t>
            </a:r>
          </a:p>
        </p:txBody>
      </p:sp>
    </p:spTree>
    <p:extLst>
      <p:ext uri="{BB962C8B-B14F-4D97-AF65-F5344CB8AC3E}">
        <p14:creationId xmlns:p14="http://schemas.microsoft.com/office/powerpoint/2010/main" val="6686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Type of complexity matters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091" y="1477746"/>
            <a:ext cx="4789170" cy="4115610"/>
          </a:xfrm>
          <a:prstGeom prst="rect">
            <a:avLst/>
          </a:prstGeom>
        </p:spPr>
      </p:pic>
      <p:sp>
        <p:nvSpPr>
          <p:cNvPr id="7" name="Rectangle 6"/>
          <p:cNvSpPr/>
          <p:nvPr/>
        </p:nvSpPr>
        <p:spPr>
          <a:xfrm>
            <a:off x="6421676" y="2216599"/>
            <a:ext cx="755739" cy="58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421677" y="3461830"/>
            <a:ext cx="755738" cy="58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421676" y="4707061"/>
            <a:ext cx="755739" cy="3212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38185" y="2290499"/>
            <a:ext cx="1514597" cy="400110"/>
          </a:xfrm>
          <a:prstGeom prst="rect">
            <a:avLst/>
          </a:prstGeom>
          <a:noFill/>
          <a:ln w="38100">
            <a:noFill/>
          </a:ln>
        </p:spPr>
        <p:txBody>
          <a:bodyPr wrap="square" rtlCol="0">
            <a:spAutoFit/>
          </a:bodyPr>
          <a:lstStyle/>
          <a:p>
            <a:pPr algn="ctr"/>
            <a:r>
              <a:rPr lang="en-US" sz="2000" dirty="0"/>
              <a:t>Model size</a:t>
            </a:r>
          </a:p>
        </p:txBody>
      </p:sp>
      <p:sp>
        <p:nvSpPr>
          <p:cNvPr id="11" name="TextBox 10"/>
          <p:cNvSpPr txBox="1"/>
          <p:nvPr/>
        </p:nvSpPr>
        <p:spPr>
          <a:xfrm>
            <a:off x="1445279" y="4677338"/>
            <a:ext cx="2300410" cy="400110"/>
          </a:xfrm>
          <a:prstGeom prst="rect">
            <a:avLst/>
          </a:prstGeom>
          <a:noFill/>
          <a:ln w="38100">
            <a:noFill/>
          </a:ln>
        </p:spPr>
        <p:txBody>
          <a:bodyPr wrap="square" rtlCol="0">
            <a:spAutoFit/>
          </a:bodyPr>
          <a:lstStyle/>
          <a:p>
            <a:pPr algn="ctr"/>
            <a:r>
              <a:rPr lang="en-US" sz="2000" dirty="0"/>
              <a:t>Variable repetitions</a:t>
            </a:r>
          </a:p>
        </p:txBody>
      </p:sp>
      <p:sp>
        <p:nvSpPr>
          <p:cNvPr id="12" name="TextBox 11"/>
          <p:cNvSpPr txBox="1"/>
          <p:nvPr/>
        </p:nvSpPr>
        <p:spPr>
          <a:xfrm>
            <a:off x="1597132" y="3556317"/>
            <a:ext cx="1996702" cy="400110"/>
          </a:xfrm>
          <a:prstGeom prst="rect">
            <a:avLst/>
          </a:prstGeom>
          <a:noFill/>
          <a:ln w="38100">
            <a:noFill/>
          </a:ln>
        </p:spPr>
        <p:txBody>
          <a:bodyPr wrap="square" rtlCol="0">
            <a:spAutoFit/>
          </a:bodyPr>
          <a:lstStyle/>
          <a:p>
            <a:pPr algn="ctr"/>
            <a:r>
              <a:rPr lang="en-US" sz="2000"/>
              <a:t>Cognitive chunks</a:t>
            </a:r>
            <a:endParaRPr lang="en-US" sz="2000" dirty="0"/>
          </a:p>
        </p:txBody>
      </p:sp>
      <p:sp>
        <p:nvSpPr>
          <p:cNvPr id="13" name="Rectangle 12">
            <a:extLst>
              <a:ext uri="{FF2B5EF4-FFF2-40B4-BE49-F238E27FC236}">
                <a16:creationId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a:solidFill>
                  <a:schemeClr val="bg1"/>
                </a:solidFill>
              </a:rPr>
              <a:t>Response time for: cognitive chunks &gt; model size &gt; repeated terms</a:t>
            </a:r>
          </a:p>
        </p:txBody>
      </p:sp>
      <p:sp>
        <p:nvSpPr>
          <p:cNvPr id="14" name="Rectangle 13"/>
          <p:cNvSpPr/>
          <p:nvPr/>
        </p:nvSpPr>
        <p:spPr>
          <a:xfrm>
            <a:off x="8060523" y="3461830"/>
            <a:ext cx="755738" cy="58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133645" y="2245278"/>
            <a:ext cx="755739" cy="58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133644" y="4707547"/>
            <a:ext cx="755739" cy="3212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490570" y="3310096"/>
            <a:ext cx="2121056" cy="646331"/>
          </a:xfrm>
          <a:prstGeom prst="rect">
            <a:avLst/>
          </a:prstGeom>
          <a:noFill/>
          <a:ln w="38100">
            <a:solidFill>
              <a:srgbClr val="FF0000"/>
            </a:solidFill>
          </a:ln>
        </p:spPr>
        <p:txBody>
          <a:bodyPr wrap="square" rtlCol="0">
            <a:spAutoFit/>
          </a:bodyPr>
          <a:lstStyle/>
          <a:p>
            <a:pPr algn="ctr"/>
            <a:r>
              <a:rPr lang="en-US" dirty="0"/>
              <a:t>Significant in </a:t>
            </a:r>
            <a:r>
              <a:rPr lang="en-US"/>
              <a:t>all domains</a:t>
            </a:r>
            <a:endParaRPr lang="en-US" dirty="0"/>
          </a:p>
        </p:txBody>
      </p:sp>
      <p:cxnSp>
        <p:nvCxnSpPr>
          <p:cNvPr id="23" name="Straight Arrow Connector 22"/>
          <p:cNvCxnSpPr>
            <a:stCxn id="22" idx="1"/>
          </p:cNvCxnSpPr>
          <p:nvPr/>
        </p:nvCxnSpPr>
        <p:spPr>
          <a:xfrm flipH="1" flipV="1">
            <a:off x="8816262" y="3620022"/>
            <a:ext cx="674308" cy="13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90570" y="4594664"/>
            <a:ext cx="2121056" cy="646331"/>
          </a:xfrm>
          <a:prstGeom prst="rect">
            <a:avLst/>
          </a:prstGeom>
          <a:noFill/>
          <a:ln w="38100">
            <a:solidFill>
              <a:srgbClr val="FF0000"/>
            </a:solidFill>
          </a:ln>
        </p:spPr>
        <p:txBody>
          <a:bodyPr wrap="square" rtlCol="0">
            <a:spAutoFit/>
          </a:bodyPr>
          <a:lstStyle/>
          <a:p>
            <a:pPr algn="ctr"/>
            <a:r>
              <a:rPr lang="en-US" dirty="0"/>
              <a:t>Significant in neither domain</a:t>
            </a:r>
          </a:p>
        </p:txBody>
      </p:sp>
      <p:cxnSp>
        <p:nvCxnSpPr>
          <p:cNvPr id="27" name="Straight Arrow Connector 26"/>
          <p:cNvCxnSpPr>
            <a:stCxn id="26" idx="1"/>
          </p:cNvCxnSpPr>
          <p:nvPr/>
        </p:nvCxnSpPr>
        <p:spPr>
          <a:xfrm flipH="1" flipV="1">
            <a:off x="8897692" y="4904590"/>
            <a:ext cx="592878" cy="13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490570" y="2216599"/>
            <a:ext cx="2202486" cy="646331"/>
          </a:xfrm>
          <a:prstGeom prst="rect">
            <a:avLst/>
          </a:prstGeom>
          <a:noFill/>
          <a:ln w="38100">
            <a:solidFill>
              <a:srgbClr val="FF0000"/>
            </a:solidFill>
          </a:ln>
        </p:spPr>
        <p:txBody>
          <a:bodyPr wrap="square" rtlCol="0">
            <a:spAutoFit/>
          </a:bodyPr>
          <a:lstStyle/>
          <a:p>
            <a:pPr algn="ctr"/>
            <a:r>
              <a:rPr lang="en-US" dirty="0"/>
              <a:t>Significant in one domain</a:t>
            </a:r>
          </a:p>
        </p:txBody>
      </p:sp>
      <p:cxnSp>
        <p:nvCxnSpPr>
          <p:cNvPr id="29" name="Straight Arrow Connector 28"/>
          <p:cNvCxnSpPr>
            <a:stCxn id="28" idx="1"/>
          </p:cNvCxnSpPr>
          <p:nvPr/>
        </p:nvCxnSpPr>
        <p:spPr>
          <a:xfrm flipH="1" flipV="1">
            <a:off x="8897692" y="2526525"/>
            <a:ext cx="592878" cy="13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2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Consistency - Domains, Tasks, Metrics</a:t>
            </a:r>
          </a:p>
        </p:txBody>
      </p:sp>
      <p:sp>
        <p:nvSpPr>
          <p:cNvPr id="12" name="Rectangle 11">
            <a:extLst>
              <a:ext uri="{FF2B5EF4-FFF2-40B4-BE49-F238E27FC236}">
                <a16:creationId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a:t>Results consistent across domains, tasks and the response time and subjective difficulty metrics</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091" y="1477746"/>
            <a:ext cx="4789170" cy="4115610"/>
          </a:xfrm>
          <a:prstGeom prst="rect">
            <a:avLst/>
          </a:prstGeom>
        </p:spPr>
      </p:pic>
      <p:sp>
        <p:nvSpPr>
          <p:cNvPr id="15" name="Rectangle 14"/>
          <p:cNvSpPr/>
          <p:nvPr/>
        </p:nvSpPr>
        <p:spPr>
          <a:xfrm rot="10800000">
            <a:off x="5598481" y="3457184"/>
            <a:ext cx="3217780" cy="3256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38185" y="2290499"/>
            <a:ext cx="1514597" cy="400110"/>
          </a:xfrm>
          <a:prstGeom prst="rect">
            <a:avLst/>
          </a:prstGeom>
          <a:noFill/>
          <a:ln w="38100">
            <a:noFill/>
          </a:ln>
        </p:spPr>
        <p:txBody>
          <a:bodyPr wrap="square" rtlCol="0">
            <a:spAutoFit/>
          </a:bodyPr>
          <a:lstStyle/>
          <a:p>
            <a:pPr algn="ctr"/>
            <a:r>
              <a:rPr lang="en-US" sz="2000" dirty="0"/>
              <a:t>Model size</a:t>
            </a:r>
          </a:p>
        </p:txBody>
      </p:sp>
      <p:sp>
        <p:nvSpPr>
          <p:cNvPr id="19" name="TextBox 18"/>
          <p:cNvSpPr txBox="1"/>
          <p:nvPr/>
        </p:nvSpPr>
        <p:spPr>
          <a:xfrm>
            <a:off x="1445279" y="4677338"/>
            <a:ext cx="2300410" cy="400110"/>
          </a:xfrm>
          <a:prstGeom prst="rect">
            <a:avLst/>
          </a:prstGeom>
          <a:noFill/>
          <a:ln w="38100">
            <a:noFill/>
          </a:ln>
        </p:spPr>
        <p:txBody>
          <a:bodyPr wrap="square" rtlCol="0">
            <a:spAutoFit/>
          </a:bodyPr>
          <a:lstStyle/>
          <a:p>
            <a:pPr algn="ctr"/>
            <a:r>
              <a:rPr lang="en-US" sz="2000" dirty="0"/>
              <a:t>Variable repetitions</a:t>
            </a:r>
          </a:p>
        </p:txBody>
      </p:sp>
      <p:sp>
        <p:nvSpPr>
          <p:cNvPr id="20" name="TextBox 19"/>
          <p:cNvSpPr txBox="1"/>
          <p:nvPr/>
        </p:nvSpPr>
        <p:spPr>
          <a:xfrm>
            <a:off x="1597132" y="3556317"/>
            <a:ext cx="1996702" cy="400110"/>
          </a:xfrm>
          <a:prstGeom prst="rect">
            <a:avLst/>
          </a:prstGeom>
          <a:noFill/>
          <a:ln w="38100">
            <a:noFill/>
          </a:ln>
        </p:spPr>
        <p:txBody>
          <a:bodyPr wrap="square" rtlCol="0">
            <a:spAutoFit/>
          </a:bodyPr>
          <a:lstStyle/>
          <a:p>
            <a:pPr algn="ctr"/>
            <a:r>
              <a:rPr lang="en-US" sz="2000"/>
              <a:t>Cognitive chunks</a:t>
            </a:r>
            <a:endParaRPr lang="en-US" sz="2000" dirty="0"/>
          </a:p>
        </p:txBody>
      </p:sp>
      <p:sp>
        <p:nvSpPr>
          <p:cNvPr id="21" name="TextBox 20"/>
          <p:cNvSpPr txBox="1"/>
          <p:nvPr/>
        </p:nvSpPr>
        <p:spPr>
          <a:xfrm>
            <a:off x="9490570" y="3004404"/>
            <a:ext cx="2121056" cy="1200329"/>
          </a:xfrm>
          <a:prstGeom prst="rect">
            <a:avLst/>
          </a:prstGeom>
          <a:noFill/>
          <a:ln w="38100">
            <a:solidFill>
              <a:srgbClr val="FF0000"/>
            </a:solidFill>
          </a:ln>
        </p:spPr>
        <p:txBody>
          <a:bodyPr wrap="square" rtlCol="0">
            <a:spAutoFit/>
          </a:bodyPr>
          <a:lstStyle/>
          <a:p>
            <a:pPr algn="ctr"/>
            <a:r>
              <a:rPr lang="en-US" b="1" dirty="0"/>
              <a:t>For example: </a:t>
            </a:r>
          </a:p>
          <a:p>
            <a:pPr algn="ctr"/>
            <a:r>
              <a:rPr lang="en-US" dirty="0"/>
              <a:t>Similar effect sizes, both statistically significant</a:t>
            </a:r>
          </a:p>
        </p:txBody>
      </p:sp>
      <p:cxnSp>
        <p:nvCxnSpPr>
          <p:cNvPr id="23" name="Straight Arrow Connector 22"/>
          <p:cNvCxnSpPr>
            <a:stCxn id="21" idx="1"/>
            <a:endCxn id="15" idx="1"/>
          </p:cNvCxnSpPr>
          <p:nvPr/>
        </p:nvCxnSpPr>
        <p:spPr>
          <a:xfrm flipH="1">
            <a:off x="8816261" y="3604569"/>
            <a:ext cx="674309" cy="154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55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091" y="1477746"/>
            <a:ext cx="4789170" cy="4115610"/>
          </a:xfrm>
          <a:prstGeom prst="rect">
            <a:avLst/>
          </a:prstGeom>
        </p:spPr>
      </p:pic>
      <p:sp>
        <p:nvSpPr>
          <p:cNvPr id="2" name="Title 1"/>
          <p:cNvSpPr>
            <a:spLocks noGrp="1"/>
          </p:cNvSpPr>
          <p:nvPr>
            <p:ph type="title"/>
          </p:nvPr>
        </p:nvSpPr>
        <p:spPr/>
        <p:txBody>
          <a:bodyPr/>
          <a:lstStyle/>
          <a:p>
            <a:r>
              <a:rPr lang="en-US" dirty="0"/>
              <a:t>Results: Counterfactuals are hard</a:t>
            </a:r>
          </a:p>
        </p:txBody>
      </p:sp>
      <p:sp>
        <p:nvSpPr>
          <p:cNvPr id="5" name="Rectangle 4"/>
          <p:cNvSpPr/>
          <p:nvPr/>
        </p:nvSpPr>
        <p:spPr>
          <a:xfrm>
            <a:off x="5661765" y="3014661"/>
            <a:ext cx="3252672" cy="338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61765" y="4280051"/>
            <a:ext cx="3252672" cy="3100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61765" y="5277481"/>
            <a:ext cx="3252672" cy="3212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a:t>The counterfactual task is much more challenging than simulation!</a:t>
            </a:r>
          </a:p>
        </p:txBody>
      </p:sp>
      <p:sp>
        <p:nvSpPr>
          <p:cNvPr id="16" name="TextBox 15"/>
          <p:cNvSpPr txBox="1"/>
          <p:nvPr/>
        </p:nvSpPr>
        <p:spPr>
          <a:xfrm>
            <a:off x="1838185" y="2290499"/>
            <a:ext cx="1514597" cy="400110"/>
          </a:xfrm>
          <a:prstGeom prst="rect">
            <a:avLst/>
          </a:prstGeom>
          <a:noFill/>
          <a:ln w="38100">
            <a:noFill/>
          </a:ln>
        </p:spPr>
        <p:txBody>
          <a:bodyPr wrap="square" rtlCol="0">
            <a:spAutoFit/>
          </a:bodyPr>
          <a:lstStyle/>
          <a:p>
            <a:pPr algn="ctr"/>
            <a:r>
              <a:rPr lang="en-US" sz="2000" dirty="0"/>
              <a:t>Model size</a:t>
            </a:r>
          </a:p>
        </p:txBody>
      </p:sp>
      <p:sp>
        <p:nvSpPr>
          <p:cNvPr id="17" name="TextBox 16"/>
          <p:cNvSpPr txBox="1"/>
          <p:nvPr/>
        </p:nvSpPr>
        <p:spPr>
          <a:xfrm>
            <a:off x="1445279" y="4677338"/>
            <a:ext cx="2300410" cy="400110"/>
          </a:xfrm>
          <a:prstGeom prst="rect">
            <a:avLst/>
          </a:prstGeom>
          <a:noFill/>
          <a:ln w="38100">
            <a:noFill/>
          </a:ln>
        </p:spPr>
        <p:txBody>
          <a:bodyPr wrap="square" rtlCol="0">
            <a:spAutoFit/>
          </a:bodyPr>
          <a:lstStyle/>
          <a:p>
            <a:pPr algn="ctr"/>
            <a:r>
              <a:rPr lang="en-US" sz="2000" dirty="0"/>
              <a:t>Variable repetitions</a:t>
            </a:r>
          </a:p>
        </p:txBody>
      </p:sp>
      <p:sp>
        <p:nvSpPr>
          <p:cNvPr id="18" name="TextBox 17"/>
          <p:cNvSpPr txBox="1"/>
          <p:nvPr/>
        </p:nvSpPr>
        <p:spPr>
          <a:xfrm>
            <a:off x="1597132" y="3556317"/>
            <a:ext cx="1996702" cy="400110"/>
          </a:xfrm>
          <a:prstGeom prst="rect">
            <a:avLst/>
          </a:prstGeom>
          <a:noFill/>
          <a:ln w="38100">
            <a:noFill/>
          </a:ln>
        </p:spPr>
        <p:txBody>
          <a:bodyPr wrap="square" rtlCol="0">
            <a:spAutoFit/>
          </a:bodyPr>
          <a:lstStyle/>
          <a:p>
            <a:pPr algn="ctr"/>
            <a:r>
              <a:rPr lang="en-US" sz="2000"/>
              <a:t>Cognitive chunks</a:t>
            </a:r>
            <a:endParaRPr lang="en-US" sz="2000" dirty="0"/>
          </a:p>
        </p:txBody>
      </p:sp>
      <p:sp>
        <p:nvSpPr>
          <p:cNvPr id="19" name="TextBox 18"/>
          <p:cNvSpPr txBox="1"/>
          <p:nvPr/>
        </p:nvSpPr>
        <p:spPr>
          <a:xfrm>
            <a:off x="9884096" y="3535551"/>
            <a:ext cx="2121056" cy="923330"/>
          </a:xfrm>
          <a:prstGeom prst="rect">
            <a:avLst/>
          </a:prstGeom>
          <a:noFill/>
          <a:ln w="38100">
            <a:solidFill>
              <a:srgbClr val="FF0000"/>
            </a:solidFill>
          </a:ln>
        </p:spPr>
        <p:txBody>
          <a:bodyPr wrap="square" rtlCol="0">
            <a:spAutoFit/>
          </a:bodyPr>
          <a:lstStyle/>
          <a:p>
            <a:pPr algn="ctr"/>
            <a:r>
              <a:rPr lang="en-US" dirty="0"/>
              <a:t>In all experiments, longer response time </a:t>
            </a:r>
            <a:r>
              <a:rPr lang="en-US"/>
              <a:t>than simulation</a:t>
            </a:r>
            <a:endParaRPr lang="en-US" dirty="0"/>
          </a:p>
        </p:txBody>
      </p:sp>
      <p:cxnSp>
        <p:nvCxnSpPr>
          <p:cNvPr id="20" name="Straight Arrow Connector 19"/>
          <p:cNvCxnSpPr>
            <a:endCxn id="5" idx="3"/>
          </p:cNvCxnSpPr>
          <p:nvPr/>
        </p:nvCxnSpPr>
        <p:spPr>
          <a:xfrm flipH="1" flipV="1">
            <a:off x="8914437" y="3184013"/>
            <a:ext cx="969660" cy="8132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1"/>
          </p:cNvCxnSpPr>
          <p:nvPr/>
        </p:nvCxnSpPr>
        <p:spPr>
          <a:xfrm flipH="1">
            <a:off x="8914437" y="3997216"/>
            <a:ext cx="969659" cy="14408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1"/>
            <a:endCxn id="6" idx="3"/>
          </p:cNvCxnSpPr>
          <p:nvPr/>
        </p:nvCxnSpPr>
        <p:spPr>
          <a:xfrm flipH="1">
            <a:off x="8914437" y="3997216"/>
            <a:ext cx="969659" cy="4378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65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F063-EC31-E742-8F34-5BE9A60CD2C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70916E1-5629-AF48-A031-E54CD08D5439}"/>
              </a:ext>
            </a:extLst>
          </p:cNvPr>
          <p:cNvSpPr>
            <a:spLocks noGrp="1"/>
          </p:cNvSpPr>
          <p:nvPr>
            <p:ph idx="1"/>
          </p:nvPr>
        </p:nvSpPr>
        <p:spPr/>
        <p:txBody>
          <a:bodyPr/>
          <a:lstStyle/>
          <a:p>
            <a:r>
              <a:rPr lang="en-US" dirty="0"/>
              <a:t>Consistent guidelines for interpretability</a:t>
            </a:r>
          </a:p>
          <a:p>
            <a:r>
              <a:rPr lang="en-US" dirty="0"/>
              <a:t>Simplified tasks to measure interpretability</a:t>
            </a:r>
          </a:p>
          <a:p>
            <a:r>
              <a:rPr lang="en-US" dirty="0"/>
              <a:t>Using </a:t>
            </a:r>
            <a:r>
              <a:rPr lang="en-US" dirty="0" err="1"/>
              <a:t>Mturk</a:t>
            </a:r>
            <a:r>
              <a:rPr lang="en-US" dirty="0"/>
              <a:t> workers as a proxy for domain experts</a:t>
            </a:r>
          </a:p>
        </p:txBody>
      </p:sp>
    </p:spTree>
    <p:extLst>
      <p:ext uri="{BB962C8B-B14F-4D97-AF65-F5344CB8AC3E}">
        <p14:creationId xmlns:p14="http://schemas.microsoft.com/office/powerpoint/2010/main" val="3071781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68" y="1690688"/>
            <a:ext cx="9306464" cy="3304744"/>
          </a:xfrm>
          <a:prstGeom prst="rect">
            <a:avLst/>
          </a:prstGeom>
        </p:spPr>
      </p:pic>
    </p:spTree>
    <p:extLst>
      <p:ext uri="{BB962C8B-B14F-4D97-AF65-F5344CB8AC3E}">
        <p14:creationId xmlns:p14="http://schemas.microsoft.com/office/powerpoint/2010/main" val="824011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solidFill>
                  <a:srgbClr val="FF0000"/>
                </a:solidFill>
              </a:rPr>
              <a:t>Interpretability as a </a:t>
            </a:r>
            <a:r>
              <a:rPr lang="en-US" i="1" dirty="0">
                <a:solidFill>
                  <a:srgbClr val="FF0000"/>
                </a:solidFill>
              </a:rPr>
              <a:t>latent property </a:t>
            </a:r>
            <a:r>
              <a:rPr lang="en-US" dirty="0"/>
              <a:t>that can be manipulated or measured indirectly</a:t>
            </a:r>
          </a:p>
          <a:p>
            <a:r>
              <a:rPr lang="en-US" dirty="0"/>
              <a:t>What are the factors through which it can be </a:t>
            </a:r>
            <a:r>
              <a:rPr lang="en-US" dirty="0">
                <a:solidFill>
                  <a:srgbClr val="FF0000"/>
                </a:solidFill>
              </a:rPr>
              <a:t>manipulated effectively</a:t>
            </a:r>
            <a:r>
              <a:rPr lang="en-US" dirty="0"/>
              <a:t>?</a:t>
            </a:r>
          </a:p>
          <a:p>
            <a:r>
              <a:rPr lang="en-US" dirty="0"/>
              <a:t>Bring </a:t>
            </a:r>
            <a:r>
              <a:rPr lang="en-US" dirty="0">
                <a:solidFill>
                  <a:srgbClr val="FF0000"/>
                </a:solidFill>
              </a:rPr>
              <a:t>HCI methods </a:t>
            </a:r>
            <a:r>
              <a:rPr lang="en-US" dirty="0"/>
              <a:t>to interpretable ML since interpretability is defined by user experience</a:t>
            </a:r>
          </a:p>
          <a:p>
            <a:endParaRPr lang="en-US" dirty="0"/>
          </a:p>
        </p:txBody>
      </p:sp>
    </p:spTree>
    <p:extLst>
      <p:ext uri="{BB962C8B-B14F-4D97-AF65-F5344CB8AC3E}">
        <p14:creationId xmlns:p14="http://schemas.microsoft.com/office/powerpoint/2010/main" val="1145639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lstStyle/>
          <a:p>
            <a:r>
              <a:rPr lang="en-US" dirty="0"/>
              <a:t>Research Questions:</a:t>
            </a:r>
          </a:p>
          <a:p>
            <a:pPr lvl="1"/>
            <a:r>
              <a:rPr lang="en-US" dirty="0"/>
              <a:t>How well can people estimate what </a:t>
            </a:r>
            <a:r>
              <a:rPr lang="en-US" dirty="0">
                <a:solidFill>
                  <a:srgbClr val="FF0000"/>
                </a:solidFill>
              </a:rPr>
              <a:t>a model will predict</a:t>
            </a:r>
            <a:r>
              <a:rPr lang="en-US" dirty="0"/>
              <a:t>?</a:t>
            </a:r>
          </a:p>
          <a:p>
            <a:pPr lvl="1"/>
            <a:r>
              <a:rPr lang="en-US" dirty="0"/>
              <a:t>How much do people </a:t>
            </a:r>
            <a:r>
              <a:rPr lang="en-US" dirty="0">
                <a:solidFill>
                  <a:srgbClr val="FF0000"/>
                </a:solidFill>
              </a:rPr>
              <a:t>trust</a:t>
            </a:r>
            <a:r>
              <a:rPr lang="en-US" dirty="0"/>
              <a:t> a model’s predictions?</a:t>
            </a:r>
          </a:p>
          <a:p>
            <a:pPr lvl="1"/>
            <a:r>
              <a:rPr lang="en-US" dirty="0"/>
              <a:t>How well can people detect when a model has made </a:t>
            </a:r>
            <a:r>
              <a:rPr lang="en-US" dirty="0">
                <a:solidFill>
                  <a:srgbClr val="FF0000"/>
                </a:solidFill>
              </a:rPr>
              <a:t>a sizable mistake</a:t>
            </a:r>
            <a:r>
              <a:rPr lang="en-US" dirty="0"/>
              <a:t>?</a:t>
            </a:r>
          </a:p>
          <a:p>
            <a:r>
              <a:rPr lang="en-US" dirty="0"/>
              <a:t>Approach:</a:t>
            </a:r>
          </a:p>
          <a:p>
            <a:pPr lvl="1"/>
            <a:r>
              <a:rPr lang="en-US" dirty="0"/>
              <a:t>Large-scale, pre-registered </a:t>
            </a:r>
            <a:r>
              <a:rPr lang="en-US" dirty="0">
                <a:solidFill>
                  <a:srgbClr val="FF0000"/>
                </a:solidFill>
              </a:rPr>
              <a:t>user studies </a:t>
            </a:r>
            <a:r>
              <a:rPr lang="en-US" dirty="0"/>
              <a:t>to answer these questions in the context of </a:t>
            </a:r>
            <a:r>
              <a:rPr lang="en-US" dirty="0">
                <a:solidFill>
                  <a:srgbClr val="FF0000"/>
                </a:solidFill>
              </a:rPr>
              <a:t>linear regression models</a:t>
            </a:r>
          </a:p>
        </p:txBody>
      </p:sp>
    </p:spTree>
    <p:extLst>
      <p:ext uri="{BB962C8B-B14F-4D97-AF65-F5344CB8AC3E}">
        <p14:creationId xmlns:p14="http://schemas.microsoft.com/office/powerpoint/2010/main" val="60056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Comparison to Paper 1</a:t>
            </a:r>
          </a:p>
        </p:txBody>
      </p:sp>
      <p:sp>
        <p:nvSpPr>
          <p:cNvPr id="3" name="Content Placeholder 2"/>
          <p:cNvSpPr>
            <a:spLocks noGrp="1"/>
          </p:cNvSpPr>
          <p:nvPr>
            <p:ph idx="1"/>
          </p:nvPr>
        </p:nvSpPr>
        <p:spPr/>
        <p:txBody>
          <a:bodyPr/>
          <a:lstStyle/>
          <a:p>
            <a:r>
              <a:rPr lang="en-US" dirty="0"/>
              <a:t>Studies </a:t>
            </a:r>
            <a:r>
              <a:rPr lang="en-US" dirty="0">
                <a:solidFill>
                  <a:srgbClr val="FF0000"/>
                </a:solidFill>
              </a:rPr>
              <a:t>linear regression models </a:t>
            </a:r>
            <a:r>
              <a:rPr lang="en-US" dirty="0"/>
              <a:t>instead of decision sets</a:t>
            </a:r>
          </a:p>
          <a:p>
            <a:r>
              <a:rPr lang="en-US" dirty="0"/>
              <a:t>Measures people’s </a:t>
            </a:r>
            <a:r>
              <a:rPr lang="en-US" dirty="0">
                <a:solidFill>
                  <a:srgbClr val="FF0000"/>
                </a:solidFill>
              </a:rPr>
              <a:t>ability to make their own predictions </a:t>
            </a:r>
            <a:r>
              <a:rPr lang="en-US" dirty="0"/>
              <a:t>in addition to forward simulation</a:t>
            </a:r>
          </a:p>
          <a:p>
            <a:r>
              <a:rPr lang="en-US" dirty="0"/>
              <a:t>Uses </a:t>
            </a:r>
            <a:r>
              <a:rPr lang="en-US" dirty="0">
                <a:solidFill>
                  <a:srgbClr val="FF0000"/>
                </a:solidFill>
              </a:rPr>
              <a:t>real-world housing dataset</a:t>
            </a:r>
            <a:r>
              <a:rPr lang="en-US" dirty="0"/>
              <a:t> and models </a:t>
            </a:r>
            <a:r>
              <a:rPr lang="en-US" dirty="0">
                <a:solidFill>
                  <a:srgbClr val="FF0000"/>
                </a:solidFill>
              </a:rPr>
              <a:t>optimized with data</a:t>
            </a:r>
          </a:p>
          <a:p>
            <a:endParaRPr lang="en-US" dirty="0"/>
          </a:p>
        </p:txBody>
      </p:sp>
    </p:spTree>
    <p:extLst>
      <p:ext uri="{BB962C8B-B14F-4D97-AF65-F5344CB8AC3E}">
        <p14:creationId xmlns:p14="http://schemas.microsoft.com/office/powerpoint/2010/main" val="1364926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Manipulate Interpretability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536" y="1427642"/>
            <a:ext cx="5569954" cy="3992621"/>
          </a:xfrm>
          <a:prstGeom prst="rect">
            <a:avLst/>
          </a:prstGeom>
        </p:spPr>
      </p:pic>
      <p:sp>
        <p:nvSpPr>
          <p:cNvPr id="8" name="TextBox 7"/>
          <p:cNvSpPr txBox="1"/>
          <p:nvPr/>
        </p:nvSpPr>
        <p:spPr>
          <a:xfrm>
            <a:off x="9354471" y="3131563"/>
            <a:ext cx="1999329" cy="461665"/>
          </a:xfrm>
          <a:prstGeom prst="rect">
            <a:avLst/>
          </a:prstGeom>
          <a:noFill/>
          <a:ln w="38100">
            <a:solidFill>
              <a:srgbClr val="FF0000"/>
            </a:solidFill>
          </a:ln>
        </p:spPr>
        <p:txBody>
          <a:bodyPr wrap="square" rtlCol="0">
            <a:spAutoFit/>
          </a:bodyPr>
          <a:lstStyle/>
          <a:p>
            <a:pPr algn="ctr"/>
            <a:r>
              <a:rPr lang="en-US" sz="2400" dirty="0"/>
              <a:t># of Features</a:t>
            </a:r>
          </a:p>
        </p:txBody>
      </p:sp>
      <p:sp>
        <p:nvSpPr>
          <p:cNvPr id="9" name="TextBox 8"/>
          <p:cNvSpPr txBox="1"/>
          <p:nvPr/>
        </p:nvSpPr>
        <p:spPr>
          <a:xfrm>
            <a:off x="4670591" y="6021115"/>
            <a:ext cx="2170233" cy="461665"/>
          </a:xfrm>
          <a:prstGeom prst="rect">
            <a:avLst/>
          </a:prstGeom>
          <a:noFill/>
          <a:ln w="38100">
            <a:solidFill>
              <a:srgbClr val="FF0000"/>
            </a:solidFill>
          </a:ln>
        </p:spPr>
        <p:txBody>
          <a:bodyPr wrap="square" rtlCol="0">
            <a:spAutoFit/>
          </a:bodyPr>
          <a:lstStyle/>
          <a:p>
            <a:pPr algn="ctr"/>
            <a:r>
              <a:rPr lang="en-US" sz="2400"/>
              <a:t>Transparency</a:t>
            </a:r>
            <a:endParaRPr lang="en-US" sz="2400" dirty="0"/>
          </a:p>
        </p:txBody>
      </p:sp>
      <p:sp>
        <p:nvSpPr>
          <p:cNvPr id="10" name="Right Brace 9"/>
          <p:cNvSpPr/>
          <p:nvPr/>
        </p:nvSpPr>
        <p:spPr>
          <a:xfrm>
            <a:off x="8622934" y="1939617"/>
            <a:ext cx="526093" cy="2968669"/>
          </a:xfrm>
          <a:prstGeom prst="rightBrace">
            <a:avLst>
              <a:gd name="adj1" fmla="val 8333"/>
              <a:gd name="adj2" fmla="val 50503"/>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5400000">
            <a:off x="5492662" y="4198975"/>
            <a:ext cx="526093" cy="2968669"/>
          </a:xfrm>
          <a:prstGeom prst="rightBrace">
            <a:avLst>
              <a:gd name="adj1" fmla="val 8333"/>
              <a:gd name="adj2" fmla="val 50503"/>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6333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Other Relevant Fields</a:t>
            </a:r>
          </a:p>
        </p:txBody>
      </p:sp>
      <p:sp>
        <p:nvSpPr>
          <p:cNvPr id="3" name="Content Placeholder 2"/>
          <p:cNvSpPr>
            <a:spLocks noGrp="1"/>
          </p:cNvSpPr>
          <p:nvPr>
            <p:ph idx="1"/>
          </p:nvPr>
        </p:nvSpPr>
        <p:spPr/>
        <p:txBody>
          <a:bodyPr>
            <a:normAutofit/>
          </a:bodyPr>
          <a:lstStyle/>
          <a:p>
            <a:r>
              <a:rPr lang="en-US" dirty="0"/>
              <a:t>Human-Computer Interaction (HCI): </a:t>
            </a:r>
          </a:p>
          <a:p>
            <a:pPr lvl="1"/>
            <a:r>
              <a:rPr lang="en-US" dirty="0"/>
              <a:t>Theories for how people </a:t>
            </a:r>
            <a:r>
              <a:rPr lang="en-US" dirty="0">
                <a:solidFill>
                  <a:srgbClr val="FF0000"/>
                </a:solidFill>
              </a:rPr>
              <a:t>interact with technology</a:t>
            </a:r>
          </a:p>
          <a:p>
            <a:r>
              <a:rPr lang="en-US" dirty="0"/>
              <a:t>Psychology:</a:t>
            </a:r>
          </a:p>
          <a:p>
            <a:pPr lvl="1"/>
            <a:r>
              <a:rPr lang="en-US" dirty="0"/>
              <a:t>Theories for how people </a:t>
            </a:r>
            <a:r>
              <a:rPr lang="en-US" dirty="0">
                <a:solidFill>
                  <a:srgbClr val="FF0000"/>
                </a:solidFill>
              </a:rPr>
              <a:t>process information</a:t>
            </a:r>
          </a:p>
          <a:p>
            <a:r>
              <a:rPr lang="en-US" dirty="0"/>
              <a:t>Both have thought carefully about </a:t>
            </a:r>
            <a:r>
              <a:rPr lang="en-US" dirty="0">
                <a:solidFill>
                  <a:srgbClr val="FF0000"/>
                </a:solidFill>
              </a:rPr>
              <a:t>experimental design</a:t>
            </a:r>
          </a:p>
        </p:txBody>
      </p:sp>
    </p:spTree>
    <p:extLst>
      <p:ext uri="{BB962C8B-B14F-4D97-AF65-F5344CB8AC3E}">
        <p14:creationId xmlns:p14="http://schemas.microsoft.com/office/powerpoint/2010/main" val="675392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a:xfrm>
            <a:off x="838200" y="1825625"/>
            <a:ext cx="10515600" cy="3015500"/>
          </a:xfrm>
        </p:spPr>
        <p:txBody>
          <a:bodyPr>
            <a:normAutofit/>
          </a:bodyPr>
          <a:lstStyle/>
          <a:p>
            <a:r>
              <a:rPr lang="en-US" dirty="0"/>
              <a:t>Participants shown:</a:t>
            </a:r>
          </a:p>
          <a:p>
            <a:pPr lvl="1"/>
            <a:r>
              <a:rPr lang="en-US" dirty="0"/>
              <a:t>Training: </a:t>
            </a:r>
            <a:r>
              <a:rPr lang="en-US" dirty="0">
                <a:solidFill>
                  <a:srgbClr val="FF0000"/>
                </a:solidFill>
              </a:rPr>
              <a:t>10 apartments</a:t>
            </a:r>
          </a:p>
          <a:p>
            <a:pPr lvl="1"/>
            <a:r>
              <a:rPr lang="en-US" dirty="0"/>
              <a:t>Testing: </a:t>
            </a:r>
            <a:r>
              <a:rPr lang="en-US" dirty="0">
                <a:solidFill>
                  <a:srgbClr val="FF0000"/>
                </a:solidFill>
              </a:rPr>
              <a:t>12 apartments </a:t>
            </a:r>
            <a:r>
              <a:rPr lang="en-US" dirty="0"/>
              <a:t>(this is the data they use)</a:t>
            </a:r>
          </a:p>
          <a:p>
            <a:r>
              <a:rPr lang="en-US" dirty="0"/>
              <a:t>Participants paid </a:t>
            </a:r>
            <a:r>
              <a:rPr lang="en-US" dirty="0">
                <a:solidFill>
                  <a:srgbClr val="FF0000"/>
                </a:solidFill>
              </a:rPr>
              <a:t>2.5 USD</a:t>
            </a:r>
          </a:p>
          <a:p>
            <a:r>
              <a:rPr lang="en-US" dirty="0">
                <a:solidFill>
                  <a:srgbClr val="FF0000"/>
                </a:solidFill>
              </a:rPr>
              <a:t>750-1,250</a:t>
            </a:r>
            <a:r>
              <a:rPr lang="en-US" dirty="0"/>
              <a:t> participants per experiment</a:t>
            </a:r>
          </a:p>
          <a:p>
            <a:endParaRPr lang="en-US" dirty="0">
              <a:solidFill>
                <a:srgbClr val="FF0000"/>
              </a:solidFill>
            </a:endParaRPr>
          </a:p>
        </p:txBody>
      </p:sp>
      <p:sp>
        <p:nvSpPr>
          <p:cNvPr id="13" name="TextBox 12"/>
          <p:cNvSpPr txBox="1"/>
          <p:nvPr/>
        </p:nvSpPr>
        <p:spPr>
          <a:xfrm>
            <a:off x="1738585" y="5109782"/>
            <a:ext cx="2674332" cy="830997"/>
          </a:xfrm>
          <a:prstGeom prst="rect">
            <a:avLst/>
          </a:prstGeom>
          <a:noFill/>
          <a:ln w="38100">
            <a:solidFill>
              <a:schemeClr val="tx1"/>
            </a:solidFill>
          </a:ln>
        </p:spPr>
        <p:txBody>
          <a:bodyPr wrap="square" rtlCol="0">
            <a:spAutoFit/>
          </a:bodyPr>
          <a:lstStyle/>
          <a:p>
            <a:r>
              <a:rPr lang="en-US" sz="2400" dirty="0"/>
              <a:t>Forward simulate model’s prediction</a:t>
            </a:r>
          </a:p>
        </p:txBody>
      </p:sp>
      <p:sp>
        <p:nvSpPr>
          <p:cNvPr id="15" name="TextBox 14"/>
          <p:cNvSpPr txBox="1"/>
          <p:nvPr/>
        </p:nvSpPr>
        <p:spPr>
          <a:xfrm>
            <a:off x="5254254" y="5073005"/>
            <a:ext cx="2090811" cy="830997"/>
          </a:xfrm>
          <a:prstGeom prst="rect">
            <a:avLst/>
          </a:prstGeom>
          <a:noFill/>
          <a:ln w="38100">
            <a:solidFill>
              <a:schemeClr val="tx1"/>
            </a:solidFill>
          </a:ln>
        </p:spPr>
        <p:txBody>
          <a:bodyPr wrap="square" rtlCol="0">
            <a:spAutoFit/>
          </a:bodyPr>
          <a:lstStyle/>
          <a:p>
            <a:r>
              <a:rPr lang="en-US" sz="2400" dirty="0"/>
              <a:t>View model’s true prediction</a:t>
            </a:r>
          </a:p>
        </p:txBody>
      </p:sp>
      <p:sp>
        <p:nvSpPr>
          <p:cNvPr id="18" name="TextBox 17"/>
          <p:cNvSpPr txBox="1"/>
          <p:nvPr/>
        </p:nvSpPr>
        <p:spPr>
          <a:xfrm>
            <a:off x="8186402" y="5073005"/>
            <a:ext cx="1576069" cy="830997"/>
          </a:xfrm>
          <a:prstGeom prst="rect">
            <a:avLst/>
          </a:prstGeom>
          <a:noFill/>
          <a:ln w="38100">
            <a:solidFill>
              <a:schemeClr val="tx1"/>
            </a:solidFill>
          </a:ln>
        </p:spPr>
        <p:txBody>
          <a:bodyPr wrap="square" rtlCol="0">
            <a:spAutoFit/>
          </a:bodyPr>
          <a:lstStyle/>
          <a:p>
            <a:r>
              <a:rPr lang="en-US" sz="2400" dirty="0"/>
              <a:t>Make own prediction</a:t>
            </a:r>
          </a:p>
        </p:txBody>
      </p:sp>
      <p:sp>
        <p:nvSpPr>
          <p:cNvPr id="21" name="TextBox 20"/>
          <p:cNvSpPr txBox="1"/>
          <p:nvPr/>
        </p:nvSpPr>
        <p:spPr>
          <a:xfrm>
            <a:off x="5413449" y="4264568"/>
            <a:ext cx="1772420" cy="461665"/>
          </a:xfrm>
          <a:prstGeom prst="rect">
            <a:avLst/>
          </a:prstGeom>
          <a:noFill/>
        </p:spPr>
        <p:txBody>
          <a:bodyPr wrap="square" rtlCol="0">
            <a:spAutoFit/>
          </a:bodyPr>
          <a:lstStyle/>
          <a:p>
            <a:pPr algn="ctr"/>
            <a:r>
              <a:rPr lang="en-US" sz="2400" b="1" dirty="0"/>
              <a:t>Each Trial</a:t>
            </a:r>
          </a:p>
        </p:txBody>
      </p:sp>
      <p:sp>
        <p:nvSpPr>
          <p:cNvPr id="16" name="Right Arrow 15"/>
          <p:cNvSpPr/>
          <p:nvPr/>
        </p:nvSpPr>
        <p:spPr>
          <a:xfrm>
            <a:off x="4710647" y="5434110"/>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7648076" y="5434108"/>
            <a:ext cx="240596" cy="1823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900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 Participant Specific Effects</a:t>
            </a:r>
          </a:p>
        </p:txBody>
      </p:sp>
      <p:sp>
        <p:nvSpPr>
          <p:cNvPr id="3" name="Content Placeholder 2"/>
          <p:cNvSpPr>
            <a:spLocks noGrp="1"/>
          </p:cNvSpPr>
          <p:nvPr>
            <p:ph idx="1"/>
          </p:nvPr>
        </p:nvSpPr>
        <p:spPr/>
        <p:txBody>
          <a:bodyPr>
            <a:normAutofit/>
          </a:bodyPr>
          <a:lstStyle/>
          <a:p>
            <a:r>
              <a:rPr lang="en-US" dirty="0"/>
              <a:t>A </a:t>
            </a:r>
            <a:r>
              <a:rPr lang="en-US" dirty="0">
                <a:solidFill>
                  <a:srgbClr val="FF0000"/>
                </a:solidFill>
              </a:rPr>
              <a:t>repeated measures </a:t>
            </a:r>
            <a:r>
              <a:rPr lang="en-US" dirty="0"/>
              <a:t>experimental design</a:t>
            </a:r>
          </a:p>
          <a:p>
            <a:pPr lvl="1"/>
            <a:r>
              <a:rPr lang="en-US" dirty="0"/>
              <a:t>Each participant makes many predictions</a:t>
            </a:r>
          </a:p>
          <a:p>
            <a:r>
              <a:rPr lang="en-US" dirty="0"/>
              <a:t>Use a </a:t>
            </a:r>
            <a:r>
              <a:rPr lang="en-US" dirty="0">
                <a:solidFill>
                  <a:srgbClr val="FF0000"/>
                </a:solidFill>
              </a:rPr>
              <a:t>mixed-effects model </a:t>
            </a:r>
            <a:r>
              <a:rPr lang="en-US" dirty="0"/>
              <a:t>to control for correlations between a participant’s responses</a:t>
            </a:r>
          </a:p>
          <a:p>
            <a:pPr lvl="1"/>
            <a:r>
              <a:rPr lang="en-US" dirty="0"/>
              <a:t>Assumes a random, participant-specific effect</a:t>
            </a:r>
          </a:p>
          <a:p>
            <a:pPr lvl="1"/>
            <a:endParaRPr lang="en-US" dirty="0"/>
          </a:p>
        </p:txBody>
      </p:sp>
    </p:spTree>
    <p:extLst>
      <p:ext uri="{BB962C8B-B14F-4D97-AF65-F5344CB8AC3E}">
        <p14:creationId xmlns:p14="http://schemas.microsoft.com/office/powerpoint/2010/main" val="1468288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 Analysis: Multiple Hypothesis Testing </a:t>
            </a:r>
          </a:p>
        </p:txBody>
      </p:sp>
      <p:sp>
        <p:nvSpPr>
          <p:cNvPr id="3" name="Content Placeholder 2"/>
          <p:cNvSpPr>
            <a:spLocks noGrp="1"/>
          </p:cNvSpPr>
          <p:nvPr>
            <p:ph idx="1"/>
          </p:nvPr>
        </p:nvSpPr>
        <p:spPr>
          <a:xfrm>
            <a:off x="838200" y="1825624"/>
            <a:ext cx="10515600" cy="2445751"/>
          </a:xfrm>
        </p:spPr>
        <p:txBody>
          <a:bodyPr/>
          <a:lstStyle/>
          <a:p>
            <a:r>
              <a:rPr lang="en-US" dirty="0"/>
              <a:t>Pre-registering hypotheses corresponds to deciding and publishing which analyses you will run </a:t>
            </a:r>
            <a:r>
              <a:rPr lang="en-US" dirty="0">
                <a:solidFill>
                  <a:srgbClr val="FF0000"/>
                </a:solidFill>
              </a:rPr>
              <a:t>before collecting data</a:t>
            </a:r>
          </a:p>
          <a:p>
            <a:r>
              <a:rPr lang="en-US" dirty="0"/>
              <a:t>Reduces the probability that effects were discovered by chance</a:t>
            </a:r>
            <a:endParaRPr lang="en-US"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2" y="4993150"/>
            <a:ext cx="11586575" cy="1000369"/>
          </a:xfrm>
          <a:prstGeom prst="rect">
            <a:avLst/>
          </a:prstGeom>
        </p:spPr>
      </p:pic>
      <p:sp>
        <p:nvSpPr>
          <p:cNvPr id="6" name="TextBox 5"/>
          <p:cNvSpPr txBox="1"/>
          <p:nvPr/>
        </p:nvSpPr>
        <p:spPr>
          <a:xfrm>
            <a:off x="400833" y="4509370"/>
            <a:ext cx="2229633" cy="369332"/>
          </a:xfrm>
          <a:prstGeom prst="rect">
            <a:avLst/>
          </a:prstGeom>
          <a:noFill/>
        </p:spPr>
        <p:txBody>
          <a:bodyPr wrap="square" rtlCol="0">
            <a:spAutoFit/>
          </a:bodyPr>
          <a:lstStyle/>
          <a:p>
            <a:r>
              <a:rPr lang="en-US" b="1" dirty="0"/>
              <a:t>For example:</a:t>
            </a:r>
          </a:p>
        </p:txBody>
      </p:sp>
      <p:sp>
        <p:nvSpPr>
          <p:cNvPr id="7" name="TextBox 6"/>
          <p:cNvSpPr txBox="1"/>
          <p:nvPr/>
        </p:nvSpPr>
        <p:spPr>
          <a:xfrm>
            <a:off x="8304755" y="6112701"/>
            <a:ext cx="3474929" cy="369332"/>
          </a:xfrm>
          <a:prstGeom prst="rect">
            <a:avLst/>
          </a:prstGeom>
          <a:noFill/>
        </p:spPr>
        <p:txBody>
          <a:bodyPr wrap="square" rtlCol="0">
            <a:spAutoFit/>
          </a:bodyPr>
          <a:lstStyle/>
          <a:p>
            <a:r>
              <a:rPr lang="en-US" dirty="0">
                <a:solidFill>
                  <a:schemeClr val="tx1">
                    <a:lumMod val="50000"/>
                    <a:lumOff val="50000"/>
                  </a:schemeClr>
                </a:solidFill>
              </a:rPr>
              <a:t>https://aspredicted.org/xy5s6.pdf</a:t>
            </a:r>
          </a:p>
        </p:txBody>
      </p:sp>
    </p:spTree>
    <p:extLst>
      <p:ext uri="{BB962C8B-B14F-4D97-AF65-F5344CB8AC3E}">
        <p14:creationId xmlns:p14="http://schemas.microsoft.com/office/powerpoint/2010/main" val="147592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choices</a:t>
            </a:r>
          </a:p>
        </p:txBody>
      </p:sp>
      <p:sp>
        <p:nvSpPr>
          <p:cNvPr id="3" name="Content Placeholder 2"/>
          <p:cNvSpPr>
            <a:spLocks noGrp="1"/>
          </p:cNvSpPr>
          <p:nvPr>
            <p:ph idx="1"/>
          </p:nvPr>
        </p:nvSpPr>
        <p:spPr/>
        <p:txBody>
          <a:bodyPr/>
          <a:lstStyle/>
          <a:p>
            <a:r>
              <a:rPr lang="en-US" dirty="0">
                <a:solidFill>
                  <a:srgbClr val="FF0000"/>
                </a:solidFill>
              </a:rPr>
              <a:t>Randomized the order </a:t>
            </a:r>
            <a:r>
              <a:rPr lang="en-US" dirty="0"/>
              <a:t>of the first 10 (normal) apartments and </a:t>
            </a:r>
            <a:r>
              <a:rPr lang="en-US" dirty="0">
                <a:solidFill>
                  <a:srgbClr val="FF0000"/>
                </a:solidFill>
              </a:rPr>
              <a:t>fixed the order </a:t>
            </a:r>
            <a:r>
              <a:rPr lang="en-US" dirty="0"/>
              <a:t>of the last 2 (unusual)</a:t>
            </a:r>
          </a:p>
          <a:p>
            <a:r>
              <a:rPr lang="en-US" dirty="0"/>
              <a:t>All participants are shown an </a:t>
            </a:r>
            <a:r>
              <a:rPr lang="en-US" dirty="0">
                <a:solidFill>
                  <a:srgbClr val="FF0000"/>
                </a:solidFill>
              </a:rPr>
              <a:t>identical set of apartments</a:t>
            </a:r>
          </a:p>
          <a:p>
            <a:r>
              <a:rPr lang="en-US" dirty="0"/>
              <a:t>Each participant completed </a:t>
            </a:r>
            <a:r>
              <a:rPr lang="en-US" dirty="0">
                <a:solidFill>
                  <a:srgbClr val="FF0000"/>
                </a:solidFill>
              </a:rPr>
              <a:t>a single condition</a:t>
            </a:r>
            <a:r>
              <a:rPr lang="en-US" dirty="0"/>
              <a:t> (between subjects design)</a:t>
            </a:r>
          </a:p>
          <a:p>
            <a:endParaRPr lang="en-US" dirty="0">
              <a:solidFill>
                <a:srgbClr val="FF0000"/>
              </a:solidFill>
            </a:endParaRPr>
          </a:p>
        </p:txBody>
      </p:sp>
    </p:spTree>
    <p:extLst>
      <p:ext uri="{BB962C8B-B14F-4D97-AF65-F5344CB8AC3E}">
        <p14:creationId xmlns:p14="http://schemas.microsoft.com/office/powerpoint/2010/main" val="1069318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choices</a:t>
            </a:r>
          </a:p>
        </p:txBody>
      </p:sp>
      <p:sp>
        <p:nvSpPr>
          <p:cNvPr id="3" name="Content Placeholder 2"/>
          <p:cNvSpPr>
            <a:spLocks noGrp="1"/>
          </p:cNvSpPr>
          <p:nvPr>
            <p:ph idx="1"/>
          </p:nvPr>
        </p:nvSpPr>
        <p:spPr/>
        <p:txBody>
          <a:bodyPr/>
          <a:lstStyle/>
          <a:p>
            <a:r>
              <a:rPr lang="en-US" dirty="0">
                <a:solidFill>
                  <a:srgbClr val="FF0000"/>
                </a:solidFill>
              </a:rPr>
              <a:t>Randomized the order </a:t>
            </a:r>
            <a:r>
              <a:rPr lang="en-US" dirty="0"/>
              <a:t>of the first 10 (normal) apartments and </a:t>
            </a:r>
            <a:r>
              <a:rPr lang="en-US" dirty="0">
                <a:solidFill>
                  <a:srgbClr val="FF0000"/>
                </a:solidFill>
              </a:rPr>
              <a:t>fixed the order </a:t>
            </a:r>
            <a:r>
              <a:rPr lang="en-US" dirty="0"/>
              <a:t>of the last 2 (unusual)</a:t>
            </a:r>
          </a:p>
          <a:p>
            <a:r>
              <a:rPr lang="en-US" dirty="0"/>
              <a:t>All participants are shown an </a:t>
            </a:r>
            <a:r>
              <a:rPr lang="en-US" dirty="0">
                <a:solidFill>
                  <a:srgbClr val="FF0000"/>
                </a:solidFill>
              </a:rPr>
              <a:t>identical set of apartments</a:t>
            </a:r>
          </a:p>
          <a:p>
            <a:r>
              <a:rPr lang="en-US" dirty="0"/>
              <a:t>Each participant completed </a:t>
            </a:r>
            <a:r>
              <a:rPr lang="en-US" dirty="0">
                <a:solidFill>
                  <a:srgbClr val="FF0000"/>
                </a:solidFill>
              </a:rPr>
              <a:t>a single condition</a:t>
            </a:r>
            <a:r>
              <a:rPr lang="en-US" dirty="0"/>
              <a:t> (between subjects design)</a:t>
            </a:r>
          </a:p>
          <a:p>
            <a:endParaRPr lang="en-US" dirty="0">
              <a:solidFill>
                <a:srgbClr val="FF0000"/>
              </a:solidFill>
            </a:endParaRPr>
          </a:p>
        </p:txBody>
      </p:sp>
      <p:sp>
        <p:nvSpPr>
          <p:cNvPr id="5" name="Left-Right Arrow 4">
            <a:extLst>
              <a:ext uri="{FF2B5EF4-FFF2-40B4-BE49-F238E27FC236}">
                <a16:creationId xmlns:a16="http://schemas.microsoft.com/office/drawing/2014/main" id="{451C4960-5799-7C45-9AD5-2E757EB56960}"/>
              </a:ext>
            </a:extLst>
          </p:cNvPr>
          <p:cNvSpPr/>
          <p:nvPr/>
        </p:nvSpPr>
        <p:spPr>
          <a:xfrm>
            <a:off x="1643562" y="5023161"/>
            <a:ext cx="8557403" cy="724619"/>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54D05E5-1DA7-B042-9918-4284E92D4955}"/>
              </a:ext>
            </a:extLst>
          </p:cNvPr>
          <p:cNvSpPr txBox="1"/>
          <p:nvPr/>
        </p:nvSpPr>
        <p:spPr>
          <a:xfrm>
            <a:off x="670215" y="6075583"/>
            <a:ext cx="4304246" cy="461665"/>
          </a:xfrm>
          <a:prstGeom prst="rect">
            <a:avLst/>
          </a:prstGeom>
          <a:noFill/>
        </p:spPr>
        <p:txBody>
          <a:bodyPr wrap="square" rtlCol="0">
            <a:spAutoFit/>
          </a:bodyPr>
          <a:lstStyle/>
          <a:p>
            <a:r>
              <a:rPr lang="en-US" sz="2400" b="1" dirty="0"/>
              <a:t>Fix sources of randomness</a:t>
            </a:r>
          </a:p>
        </p:txBody>
      </p:sp>
      <p:sp>
        <p:nvSpPr>
          <p:cNvPr id="7" name="TextBox 6">
            <a:extLst>
              <a:ext uri="{FF2B5EF4-FFF2-40B4-BE49-F238E27FC236}">
                <a16:creationId xmlns:a16="http://schemas.microsoft.com/office/drawing/2014/main" id="{578E2912-A9D2-9845-8898-144BE9D1F30C}"/>
              </a:ext>
            </a:extLst>
          </p:cNvPr>
          <p:cNvSpPr txBox="1"/>
          <p:nvPr/>
        </p:nvSpPr>
        <p:spPr>
          <a:xfrm>
            <a:off x="7692610" y="6075582"/>
            <a:ext cx="4233797" cy="461665"/>
          </a:xfrm>
          <a:prstGeom prst="rect">
            <a:avLst/>
          </a:prstGeom>
          <a:noFill/>
        </p:spPr>
        <p:txBody>
          <a:bodyPr wrap="square" rtlCol="0">
            <a:spAutoFit/>
          </a:bodyPr>
          <a:lstStyle/>
          <a:p>
            <a:r>
              <a:rPr lang="en-US" sz="2400" b="1" dirty="0"/>
              <a:t>Randomize </a:t>
            </a:r>
            <a:r>
              <a:rPr lang="en-US" sz="2400" b="1"/>
              <a:t>as much as possible</a:t>
            </a:r>
            <a:endParaRPr lang="en-US" sz="2400" b="1" dirty="0"/>
          </a:p>
        </p:txBody>
      </p:sp>
      <p:sp>
        <p:nvSpPr>
          <p:cNvPr id="8" name="TextBox 7">
            <a:extLst>
              <a:ext uri="{FF2B5EF4-FFF2-40B4-BE49-F238E27FC236}">
                <a16:creationId xmlns:a16="http://schemas.microsoft.com/office/drawing/2014/main" id="{518D36C3-E7B3-CE4A-B1DD-C5CA17255DA4}"/>
              </a:ext>
            </a:extLst>
          </p:cNvPr>
          <p:cNvSpPr txBox="1"/>
          <p:nvPr/>
        </p:nvSpPr>
        <p:spPr>
          <a:xfrm>
            <a:off x="2167589" y="4516283"/>
            <a:ext cx="2606458" cy="461665"/>
          </a:xfrm>
          <a:prstGeom prst="rect">
            <a:avLst/>
          </a:prstGeom>
          <a:noFill/>
        </p:spPr>
        <p:txBody>
          <a:bodyPr wrap="square" rtlCol="0">
            <a:spAutoFit/>
          </a:bodyPr>
          <a:lstStyle/>
          <a:p>
            <a:r>
              <a:rPr lang="en-US" sz="2400" b="1" dirty="0"/>
              <a:t>Can introduce bias</a:t>
            </a:r>
          </a:p>
        </p:txBody>
      </p:sp>
      <p:sp>
        <p:nvSpPr>
          <p:cNvPr id="9" name="TextBox 8">
            <a:extLst>
              <a:ext uri="{FF2B5EF4-FFF2-40B4-BE49-F238E27FC236}">
                <a16:creationId xmlns:a16="http://schemas.microsoft.com/office/drawing/2014/main" id="{A9442FF5-7154-0746-B15F-560E1B2F40F1}"/>
              </a:ext>
            </a:extLst>
          </p:cNvPr>
          <p:cNvSpPr txBox="1"/>
          <p:nvPr/>
        </p:nvSpPr>
        <p:spPr>
          <a:xfrm>
            <a:off x="7203050" y="4516283"/>
            <a:ext cx="2606458" cy="461665"/>
          </a:xfrm>
          <a:prstGeom prst="rect">
            <a:avLst/>
          </a:prstGeom>
          <a:noFill/>
        </p:spPr>
        <p:txBody>
          <a:bodyPr wrap="square" rtlCol="0">
            <a:spAutoFit/>
          </a:bodyPr>
          <a:lstStyle/>
          <a:p>
            <a:r>
              <a:rPr lang="en-US" sz="2400" b="1"/>
              <a:t>Increases variance</a:t>
            </a:r>
            <a:endParaRPr lang="en-US" sz="2400" b="1" dirty="0"/>
          </a:p>
        </p:txBody>
      </p:sp>
    </p:spTree>
    <p:extLst>
      <p:ext uri="{BB962C8B-B14F-4D97-AF65-F5344CB8AC3E}">
        <p14:creationId xmlns:p14="http://schemas.microsoft.com/office/powerpoint/2010/main" val="294315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Simulating small, transparent models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85" t="15381" r="65274" b="12960"/>
          <a:stretch/>
        </p:blipFill>
        <p:spPr>
          <a:xfrm>
            <a:off x="4045907" y="2474892"/>
            <a:ext cx="3845490" cy="2567837"/>
          </a:xfrm>
          <a:prstGeom prst="rect">
            <a:avLst/>
          </a:prstGeom>
        </p:spPr>
      </p:pic>
      <p:sp>
        <p:nvSpPr>
          <p:cNvPr id="9" name="Rectangle 8"/>
          <p:cNvSpPr/>
          <p:nvPr/>
        </p:nvSpPr>
        <p:spPr>
          <a:xfrm>
            <a:off x="4709786" y="2863410"/>
            <a:ext cx="826718" cy="20667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a:t>Best simulation accuracy with small, transparent models</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1539" t="2739" r="31473" b="85027"/>
          <a:stretch/>
        </p:blipFill>
        <p:spPr>
          <a:xfrm>
            <a:off x="3845490" y="1923956"/>
            <a:ext cx="4509370" cy="438411"/>
          </a:xfrm>
          <a:prstGeom prst="rect">
            <a:avLst/>
          </a:prstGeom>
        </p:spPr>
      </p:pic>
    </p:spTree>
    <p:extLst>
      <p:ext uri="{BB962C8B-B14F-4D97-AF65-F5344CB8AC3E}">
        <p14:creationId xmlns:p14="http://schemas.microsoft.com/office/powerpoint/2010/main" val="206777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No difference in trust or prediction</a:t>
            </a:r>
          </a:p>
        </p:txBody>
      </p:sp>
      <p:sp>
        <p:nvSpPr>
          <p:cNvPr id="7" name="Rectangle 6">
            <a:extLst>
              <a:ext uri="{FF2B5EF4-FFF2-40B4-BE49-F238E27FC236}">
                <a16:creationId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a:t>None of the conditions are statistically different for trust or prediction error</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1539" t="2739" r="31473" b="85027"/>
          <a:stretch/>
        </p:blipFill>
        <p:spPr>
          <a:xfrm>
            <a:off x="3845490" y="1923956"/>
            <a:ext cx="4509370" cy="438411"/>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4726" t="16660" r="3014" b="16924"/>
          <a:stretch/>
        </p:blipFill>
        <p:spPr>
          <a:xfrm>
            <a:off x="1766169" y="2595635"/>
            <a:ext cx="8572113" cy="2687627"/>
          </a:xfrm>
          <a:prstGeom prst="rect">
            <a:avLst/>
          </a:prstGeom>
        </p:spPr>
      </p:pic>
    </p:spTree>
    <p:extLst>
      <p:ext uri="{BB962C8B-B14F-4D97-AF65-F5344CB8AC3E}">
        <p14:creationId xmlns:p14="http://schemas.microsoft.com/office/powerpoint/2010/main" val="2165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Clear models make mistakes worse</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0965" t="14773" b="13197"/>
          <a:stretch/>
        </p:blipFill>
        <p:spPr>
          <a:xfrm>
            <a:off x="4045907" y="2362367"/>
            <a:ext cx="4030510" cy="2517733"/>
          </a:xfrm>
          <a:prstGeom prst="rect">
            <a:avLst/>
          </a:prstGeom>
        </p:spPr>
      </p:pic>
      <p:sp>
        <p:nvSpPr>
          <p:cNvPr id="7" name="Rectangle 6"/>
          <p:cNvSpPr/>
          <p:nvPr/>
        </p:nvSpPr>
        <p:spPr>
          <a:xfrm>
            <a:off x="4809993" y="3011338"/>
            <a:ext cx="1503123" cy="18687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54268" y="3299388"/>
            <a:ext cx="1791222" cy="646331"/>
          </a:xfrm>
          <a:prstGeom prst="rect">
            <a:avLst/>
          </a:prstGeom>
          <a:noFill/>
          <a:ln w="38100">
            <a:solidFill>
              <a:srgbClr val="FF0000"/>
            </a:solidFill>
          </a:ln>
        </p:spPr>
        <p:txBody>
          <a:bodyPr wrap="square" rtlCol="0">
            <a:spAutoFit/>
          </a:bodyPr>
          <a:lstStyle/>
          <a:p>
            <a:r>
              <a:rPr lang="en-US" dirty="0"/>
              <a:t>Deviation </a:t>
            </a:r>
          </a:p>
          <a:p>
            <a:r>
              <a:rPr lang="en-US" dirty="0"/>
              <a:t>Higher is better</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31539" t="2739" r="31473" b="85027"/>
          <a:stretch/>
        </p:blipFill>
        <p:spPr>
          <a:xfrm>
            <a:off x="3845490" y="1923956"/>
            <a:ext cx="4509370" cy="438411"/>
          </a:xfrm>
          <a:prstGeom prst="rect">
            <a:avLst/>
          </a:prstGeom>
        </p:spPr>
      </p:pic>
      <p:sp>
        <p:nvSpPr>
          <p:cNvPr id="10" name="Rectangle 9">
            <a:extLst>
              <a:ext uri="{FF2B5EF4-FFF2-40B4-BE49-F238E27FC236}">
                <a16:creationId xmlns:a16="http://schemas.microsoft.com/office/drawing/2014/main" id="{F1ACCD34-3673-4D0E-AFC5-35B6BEE72A08}"/>
              </a:ext>
            </a:extLst>
          </p:cNvPr>
          <p:cNvSpPr/>
          <p:nvPr/>
        </p:nvSpPr>
        <p:spPr>
          <a:xfrm>
            <a:off x="838200" y="5826934"/>
            <a:ext cx="10515599"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2319" tIns="46160" rIns="92319" bIns="46160" numCol="1" spcCol="0" rtlCol="0" fromWordArt="0" anchor="ctr" anchorCtr="0" forceAA="0" compatLnSpc="1">
            <a:prstTxWarp prst="textNoShape">
              <a:avLst/>
            </a:prstTxWarp>
            <a:noAutofit/>
          </a:bodyPr>
          <a:lstStyle/>
          <a:p>
            <a:r>
              <a:rPr lang="en-US" sz="2800" dirty="0"/>
              <a:t>Participants deviate less from the </a:t>
            </a:r>
            <a:r>
              <a:rPr lang="en-US" sz="2800" i="1" dirty="0"/>
              <a:t>bad</a:t>
            </a:r>
            <a:r>
              <a:rPr lang="en-US" sz="2800" dirty="0"/>
              <a:t> prediction with clear models</a:t>
            </a:r>
          </a:p>
        </p:txBody>
      </p:sp>
    </p:spTree>
    <p:extLst>
      <p:ext uri="{BB962C8B-B14F-4D97-AF65-F5344CB8AC3E}">
        <p14:creationId xmlns:p14="http://schemas.microsoft.com/office/powerpoint/2010/main" val="201894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8864-214C-7944-9AEB-D53882A7C8F2}"/>
              </a:ext>
            </a:extLst>
          </p:cNvPr>
          <p:cNvSpPr>
            <a:spLocks noGrp="1"/>
          </p:cNvSpPr>
          <p:nvPr>
            <p:ph type="title"/>
          </p:nvPr>
        </p:nvSpPr>
        <p:spPr/>
        <p:txBody>
          <a:bodyPr/>
          <a:lstStyle/>
          <a:p>
            <a:r>
              <a:rPr lang="en-US" dirty="0"/>
              <a:t>Additional Experiments</a:t>
            </a:r>
          </a:p>
        </p:txBody>
      </p:sp>
      <p:sp>
        <p:nvSpPr>
          <p:cNvPr id="3" name="Content Placeholder 2">
            <a:extLst>
              <a:ext uri="{FF2B5EF4-FFF2-40B4-BE49-F238E27FC236}">
                <a16:creationId xmlns:a16="http://schemas.microsoft.com/office/drawing/2014/main" id="{1A4BA281-30D1-8F45-9DFC-971D54DDC937}"/>
              </a:ext>
            </a:extLst>
          </p:cNvPr>
          <p:cNvSpPr>
            <a:spLocks noGrp="1"/>
          </p:cNvSpPr>
          <p:nvPr>
            <p:ph idx="1"/>
          </p:nvPr>
        </p:nvSpPr>
        <p:spPr/>
        <p:txBody>
          <a:bodyPr/>
          <a:lstStyle/>
          <a:p>
            <a:r>
              <a:rPr lang="en-US" dirty="0"/>
              <a:t>Scaled down prices to better reflect national average</a:t>
            </a:r>
          </a:p>
          <a:p>
            <a:pPr lvl="1"/>
            <a:r>
              <a:rPr lang="en-US" dirty="0"/>
              <a:t>Same results</a:t>
            </a:r>
          </a:p>
          <a:p>
            <a:pPr lvl="1"/>
            <a:endParaRPr lang="en-US" dirty="0"/>
          </a:p>
        </p:txBody>
      </p:sp>
    </p:spTree>
    <p:extLst>
      <p:ext uri="{BB962C8B-B14F-4D97-AF65-F5344CB8AC3E}">
        <p14:creationId xmlns:p14="http://schemas.microsoft.com/office/powerpoint/2010/main" val="34925879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8864-214C-7944-9AEB-D53882A7C8F2}"/>
              </a:ext>
            </a:extLst>
          </p:cNvPr>
          <p:cNvSpPr>
            <a:spLocks noGrp="1"/>
          </p:cNvSpPr>
          <p:nvPr>
            <p:ph type="title"/>
          </p:nvPr>
        </p:nvSpPr>
        <p:spPr/>
        <p:txBody>
          <a:bodyPr/>
          <a:lstStyle/>
          <a:p>
            <a:r>
              <a:rPr lang="en-US" dirty="0"/>
              <a:t>Additional Experiments</a:t>
            </a:r>
          </a:p>
        </p:txBody>
      </p:sp>
      <p:sp>
        <p:nvSpPr>
          <p:cNvPr id="3" name="Content Placeholder 2">
            <a:extLst>
              <a:ext uri="{FF2B5EF4-FFF2-40B4-BE49-F238E27FC236}">
                <a16:creationId xmlns:a16="http://schemas.microsoft.com/office/drawing/2014/main" id="{1A4BA281-30D1-8F45-9DFC-971D54DDC937}"/>
              </a:ext>
            </a:extLst>
          </p:cNvPr>
          <p:cNvSpPr>
            <a:spLocks noGrp="1"/>
          </p:cNvSpPr>
          <p:nvPr>
            <p:ph idx="1"/>
          </p:nvPr>
        </p:nvSpPr>
        <p:spPr/>
        <p:txBody>
          <a:bodyPr/>
          <a:lstStyle/>
          <a:p>
            <a:r>
              <a:rPr lang="en-US" dirty="0"/>
              <a:t>Scaled down prices to better reflect national average</a:t>
            </a:r>
          </a:p>
          <a:p>
            <a:r>
              <a:rPr lang="en-US" dirty="0"/>
              <a:t>Better trust metrics</a:t>
            </a:r>
          </a:p>
          <a:p>
            <a:pPr lvl="1"/>
            <a:r>
              <a:rPr lang="en-US" dirty="0"/>
              <a:t>No significant different in trust between models</a:t>
            </a:r>
          </a:p>
        </p:txBody>
      </p:sp>
    </p:spTree>
    <p:extLst>
      <p:ext uri="{BB962C8B-B14F-4D97-AF65-F5344CB8AC3E}">
        <p14:creationId xmlns:p14="http://schemas.microsoft.com/office/powerpoint/2010/main" val="291292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b="1" dirty="0"/>
              <a:t>Research paper: </a:t>
            </a:r>
            <a:r>
              <a:rPr lang="en-US" dirty="0"/>
              <a:t>“Human Evaluation of Models Built for Interpretability” by Lage et al.</a:t>
            </a:r>
          </a:p>
          <a:p>
            <a:r>
              <a:rPr lang="en-US" b="1" dirty="0"/>
              <a:t>Research paper: </a:t>
            </a:r>
            <a:r>
              <a:rPr lang="en-US" dirty="0"/>
              <a:t>“Manipulating and Measuring Model Interpretability” by Poursabzi-Sangdeh et al.</a:t>
            </a:r>
          </a:p>
          <a:p>
            <a:r>
              <a:rPr lang="en-US" b="1" dirty="0"/>
              <a:t>Discussion</a:t>
            </a:r>
            <a:endParaRPr lang="en-US" dirty="0"/>
          </a:p>
        </p:txBody>
      </p:sp>
    </p:spTree>
    <p:extLst>
      <p:ext uri="{BB962C8B-B14F-4D97-AF65-F5344CB8AC3E}">
        <p14:creationId xmlns:p14="http://schemas.microsoft.com/office/powerpoint/2010/main" val="2125110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8864-214C-7944-9AEB-D53882A7C8F2}"/>
              </a:ext>
            </a:extLst>
          </p:cNvPr>
          <p:cNvSpPr>
            <a:spLocks noGrp="1"/>
          </p:cNvSpPr>
          <p:nvPr>
            <p:ph type="title"/>
          </p:nvPr>
        </p:nvSpPr>
        <p:spPr/>
        <p:txBody>
          <a:bodyPr/>
          <a:lstStyle/>
          <a:p>
            <a:r>
              <a:rPr lang="en-US" dirty="0"/>
              <a:t>Additional Experiments</a:t>
            </a:r>
          </a:p>
        </p:txBody>
      </p:sp>
      <p:sp>
        <p:nvSpPr>
          <p:cNvPr id="3" name="Content Placeholder 2">
            <a:extLst>
              <a:ext uri="{FF2B5EF4-FFF2-40B4-BE49-F238E27FC236}">
                <a16:creationId xmlns:a16="http://schemas.microsoft.com/office/drawing/2014/main" id="{1A4BA281-30D1-8F45-9DFC-971D54DDC937}"/>
              </a:ext>
            </a:extLst>
          </p:cNvPr>
          <p:cNvSpPr>
            <a:spLocks noGrp="1"/>
          </p:cNvSpPr>
          <p:nvPr>
            <p:ph idx="1"/>
          </p:nvPr>
        </p:nvSpPr>
        <p:spPr/>
        <p:txBody>
          <a:bodyPr/>
          <a:lstStyle/>
          <a:p>
            <a:r>
              <a:rPr lang="en-US" dirty="0"/>
              <a:t>Scaled down prices to better reflect national average</a:t>
            </a:r>
          </a:p>
          <a:p>
            <a:r>
              <a:rPr lang="en-US" dirty="0"/>
              <a:t>Better trust metrics</a:t>
            </a:r>
          </a:p>
          <a:p>
            <a:r>
              <a:rPr lang="en-US" dirty="0"/>
              <a:t>Attention check for unusual features</a:t>
            </a:r>
          </a:p>
          <a:p>
            <a:pPr lvl="1"/>
            <a:r>
              <a:rPr lang="en-US" dirty="0"/>
              <a:t>People catch more errors</a:t>
            </a:r>
          </a:p>
        </p:txBody>
      </p:sp>
    </p:spTree>
    <p:extLst>
      <p:ext uri="{BB962C8B-B14F-4D97-AF65-F5344CB8AC3E}">
        <p14:creationId xmlns:p14="http://schemas.microsoft.com/office/powerpoint/2010/main" val="4195321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0EBB-8189-1E41-AAC3-813183C7AC4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A074959-CDE4-E346-B8C9-67CB344D2F1E}"/>
              </a:ext>
            </a:extLst>
          </p:cNvPr>
          <p:cNvSpPr>
            <a:spLocks noGrp="1"/>
          </p:cNvSpPr>
          <p:nvPr>
            <p:ph idx="1"/>
          </p:nvPr>
        </p:nvSpPr>
        <p:spPr/>
        <p:txBody>
          <a:bodyPr/>
          <a:lstStyle/>
          <a:p>
            <a:r>
              <a:rPr lang="en-US" dirty="0"/>
              <a:t>Highlighting weird inputs helps catch errors</a:t>
            </a:r>
          </a:p>
          <a:p>
            <a:r>
              <a:rPr lang="en-US" dirty="0"/>
              <a:t>Having people predict before seeing the model helped catch errors</a:t>
            </a:r>
          </a:p>
          <a:p>
            <a:r>
              <a:rPr lang="en-US" dirty="0"/>
              <a:t>Transparency actually makes people worse at catching errors</a:t>
            </a:r>
          </a:p>
        </p:txBody>
      </p:sp>
    </p:spTree>
    <p:extLst>
      <p:ext uri="{BB962C8B-B14F-4D97-AF65-F5344CB8AC3E}">
        <p14:creationId xmlns:p14="http://schemas.microsoft.com/office/powerpoint/2010/main" val="102289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1</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7369"/>
          <a:stretch/>
        </p:blipFill>
        <p:spPr>
          <a:xfrm>
            <a:off x="346710" y="2103120"/>
            <a:ext cx="11498580" cy="2148840"/>
          </a:xfrm>
          <a:prstGeom prst="rect">
            <a:avLst/>
          </a:prstGeom>
        </p:spPr>
      </p:pic>
    </p:spTree>
    <p:extLst>
      <p:ext uri="{BB962C8B-B14F-4D97-AF65-F5344CB8AC3E}">
        <p14:creationId xmlns:p14="http://schemas.microsoft.com/office/powerpoint/2010/main" val="178740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lstStyle/>
          <a:p>
            <a:r>
              <a:rPr lang="en-US" dirty="0"/>
              <a:t>Research Questions:</a:t>
            </a:r>
          </a:p>
          <a:p>
            <a:pPr lvl="1"/>
            <a:r>
              <a:rPr lang="en-US" dirty="0"/>
              <a:t>Which types of </a:t>
            </a:r>
            <a:r>
              <a:rPr lang="en-US" dirty="0">
                <a:solidFill>
                  <a:srgbClr val="FF0000"/>
                </a:solidFill>
              </a:rPr>
              <a:t>decision set complexity </a:t>
            </a:r>
            <a:r>
              <a:rPr lang="en-US" dirty="0"/>
              <a:t>most affect </a:t>
            </a:r>
            <a:r>
              <a:rPr lang="en-US" dirty="0">
                <a:solidFill>
                  <a:srgbClr val="FF0000"/>
                </a:solidFill>
              </a:rPr>
              <a:t>human-simulatability</a:t>
            </a:r>
            <a:r>
              <a:rPr lang="en-US" dirty="0"/>
              <a:t>?</a:t>
            </a:r>
          </a:p>
          <a:p>
            <a:pPr lvl="1"/>
            <a:r>
              <a:rPr lang="en-US" dirty="0"/>
              <a:t>Is relationship between complexity and human-simulatability </a:t>
            </a:r>
            <a:r>
              <a:rPr lang="en-US" dirty="0">
                <a:solidFill>
                  <a:srgbClr val="FF0000"/>
                </a:solidFill>
              </a:rPr>
              <a:t>context dependent</a:t>
            </a:r>
            <a:r>
              <a:rPr lang="en-US" dirty="0"/>
              <a:t>?</a:t>
            </a:r>
          </a:p>
          <a:p>
            <a:r>
              <a:rPr lang="en-US" dirty="0"/>
              <a:t>Approach:</a:t>
            </a:r>
          </a:p>
          <a:p>
            <a:pPr lvl="1"/>
            <a:r>
              <a:rPr lang="en-US" dirty="0"/>
              <a:t>Large scale, carefully controlled </a:t>
            </a:r>
            <a:r>
              <a:rPr lang="en-US" dirty="0">
                <a:solidFill>
                  <a:srgbClr val="FF0000"/>
                </a:solidFill>
              </a:rPr>
              <a:t>user studies</a:t>
            </a:r>
            <a:endParaRPr lang="en-US" dirty="0"/>
          </a:p>
        </p:txBody>
      </p:sp>
    </p:spTree>
    <p:extLst>
      <p:ext uri="{BB962C8B-B14F-4D97-AF65-F5344CB8AC3E}">
        <p14:creationId xmlns:p14="http://schemas.microsoft.com/office/powerpoint/2010/main" val="40410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Sets</a:t>
            </a:r>
          </a:p>
        </p:txBody>
      </p:sp>
      <p:sp>
        <p:nvSpPr>
          <p:cNvPr id="6" name="Content Placeholder 2"/>
          <p:cNvSpPr>
            <a:spLocks noGrp="1"/>
          </p:cNvSpPr>
          <p:nvPr>
            <p:ph idx="1"/>
          </p:nvPr>
        </p:nvSpPr>
        <p:spPr>
          <a:xfrm>
            <a:off x="838200" y="1825625"/>
            <a:ext cx="10515600" cy="2426335"/>
          </a:xfrm>
        </p:spPr>
        <p:txBody>
          <a:bodyPr/>
          <a:lstStyle/>
          <a:p>
            <a:r>
              <a:rPr lang="en-US" dirty="0">
                <a:solidFill>
                  <a:srgbClr val="FF0000"/>
                </a:solidFill>
              </a:rPr>
              <a:t>Logic-based models </a:t>
            </a:r>
            <a:r>
              <a:rPr lang="en-US" dirty="0"/>
              <a:t>are often considered interpretable</a:t>
            </a:r>
          </a:p>
          <a:p>
            <a:r>
              <a:rPr lang="en-US" dirty="0"/>
              <a:t>Many approaches for </a:t>
            </a:r>
            <a:r>
              <a:rPr lang="en-US" dirty="0">
                <a:solidFill>
                  <a:srgbClr val="FF0000"/>
                </a:solidFill>
              </a:rPr>
              <a:t>learning them from data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9009" r="47063" b="62977"/>
          <a:stretch/>
        </p:blipFill>
        <p:spPr>
          <a:xfrm>
            <a:off x="2015602" y="3918267"/>
            <a:ext cx="8160796" cy="1760220"/>
          </a:xfrm>
          <a:prstGeom prst="rect">
            <a:avLst/>
          </a:prstGeom>
        </p:spPr>
      </p:pic>
    </p:spTree>
    <p:extLst>
      <p:ext uri="{BB962C8B-B14F-4D97-AF65-F5344CB8AC3E}">
        <p14:creationId xmlns:p14="http://schemas.microsoft.com/office/powerpoint/2010/main" val="81419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Regularizers</a:t>
            </a:r>
          </a:p>
        </p:txBody>
      </p:sp>
      <p:sp>
        <p:nvSpPr>
          <p:cNvPr id="3" name="Content Placeholder 2"/>
          <p:cNvSpPr>
            <a:spLocks noGrp="1"/>
          </p:cNvSpPr>
          <p:nvPr>
            <p:ph idx="1"/>
          </p:nvPr>
        </p:nvSpPr>
        <p:spPr>
          <a:xfrm>
            <a:off x="838200" y="1825625"/>
            <a:ext cx="10515600" cy="2014534"/>
          </a:xfrm>
        </p:spPr>
        <p:txBody>
          <a:bodyPr>
            <a:normAutofit/>
          </a:bodyPr>
          <a:lstStyle/>
          <a:p>
            <a:r>
              <a:rPr lang="en-US" dirty="0"/>
              <a:t>There are many ways to regularize decision sets that make them </a:t>
            </a:r>
            <a:r>
              <a:rPr lang="en-US" dirty="0">
                <a:solidFill>
                  <a:srgbClr val="FF0000"/>
                </a:solidFill>
              </a:rPr>
              <a:t>less complex </a:t>
            </a:r>
            <a:endParaRPr lang="en-US" dirty="0"/>
          </a:p>
          <a:p>
            <a:r>
              <a:rPr lang="en-US" dirty="0"/>
              <a:t>What kinds of complexity is it </a:t>
            </a:r>
            <a:r>
              <a:rPr lang="en-US" dirty="0">
                <a:solidFill>
                  <a:srgbClr val="FF0000"/>
                </a:solidFill>
              </a:rPr>
              <a:t>most urgent to regularize </a:t>
            </a:r>
            <a:r>
              <a:rPr lang="en-US" dirty="0"/>
              <a:t>to learn interpretable models?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554" y="4187917"/>
            <a:ext cx="1648491" cy="2476606"/>
          </a:xfrm>
          <a:prstGeom prst="rect">
            <a:avLst/>
          </a:prstGeom>
        </p:spPr>
      </p:pic>
      <p:sp>
        <p:nvSpPr>
          <p:cNvPr id="10" name="Rectangle 9"/>
          <p:cNvSpPr/>
          <p:nvPr/>
        </p:nvSpPr>
        <p:spPr>
          <a:xfrm>
            <a:off x="116699" y="4603715"/>
            <a:ext cx="3069179" cy="1688244"/>
          </a:xfrm>
          <a:prstGeom prst="rect">
            <a:avLst/>
          </a:prstGeom>
          <a:solidFill>
            <a:schemeClr val="bg2">
              <a:lumMod val="9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2802" y="4581775"/>
            <a:ext cx="3136972" cy="1754326"/>
          </a:xfrm>
          <a:prstGeom prst="rect">
            <a:avLst/>
          </a:prstGeom>
          <a:noFill/>
          <a:ln w="38100">
            <a:noFill/>
          </a:ln>
        </p:spPr>
        <p:txBody>
          <a:bodyPr wrap="square" rtlCol="0">
            <a:spAutoFit/>
          </a:bodyPr>
          <a:lstStyle/>
          <a:p>
            <a:pPr algn="ctr"/>
            <a:r>
              <a:rPr lang="en-US" sz="3600" b="1" dirty="0"/>
              <a:t>Choose a </a:t>
            </a:r>
          </a:p>
          <a:p>
            <a:pPr algn="ctr"/>
            <a:r>
              <a:rPr lang="en-US" sz="3600" b="1" dirty="0"/>
              <a:t>regularizer for </a:t>
            </a:r>
          </a:p>
          <a:p>
            <a:pPr algn="ctr"/>
            <a:r>
              <a:rPr lang="en-US" sz="3600" b="1" dirty="0"/>
              <a:t>interpretability</a:t>
            </a:r>
          </a:p>
        </p:txBody>
      </p:sp>
      <p:sp>
        <p:nvSpPr>
          <p:cNvPr id="12" name="Rectangle 11"/>
          <p:cNvSpPr/>
          <p:nvPr/>
        </p:nvSpPr>
        <p:spPr>
          <a:xfrm>
            <a:off x="7820243" y="4610094"/>
            <a:ext cx="2723265" cy="1688244"/>
          </a:xfrm>
          <a:prstGeom prst="rect">
            <a:avLst/>
          </a:prstGeom>
          <a:solidFill>
            <a:schemeClr val="accent6">
              <a:lumMod val="40000"/>
              <a:lumOff val="6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820243" y="4865151"/>
            <a:ext cx="2723266" cy="1200329"/>
          </a:xfrm>
          <a:prstGeom prst="rect">
            <a:avLst/>
          </a:prstGeom>
          <a:noFill/>
          <a:ln w="38100">
            <a:noFill/>
          </a:ln>
        </p:spPr>
        <p:txBody>
          <a:bodyPr wrap="square" rtlCol="0">
            <a:spAutoFit/>
          </a:bodyPr>
          <a:lstStyle/>
          <a:p>
            <a:pPr algn="ctr"/>
            <a:r>
              <a:rPr lang="en-US" sz="3600" b="1" dirty="0"/>
              <a:t>Interpretable Model?</a:t>
            </a:r>
          </a:p>
        </p:txBody>
      </p:sp>
      <p:sp>
        <p:nvSpPr>
          <p:cNvPr id="14" name="Right Arrow 13"/>
          <p:cNvSpPr/>
          <p:nvPr/>
        </p:nvSpPr>
        <p:spPr>
          <a:xfrm>
            <a:off x="7098517" y="5268719"/>
            <a:ext cx="640080" cy="3931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961545" y="4610094"/>
            <a:ext cx="3069179" cy="1688244"/>
          </a:xfrm>
          <a:prstGeom prst="rect">
            <a:avLst/>
          </a:prstGeom>
          <a:solidFill>
            <a:schemeClr val="bg2">
              <a:lumMod val="9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27648" y="4588153"/>
            <a:ext cx="3136972" cy="1754326"/>
          </a:xfrm>
          <a:prstGeom prst="rect">
            <a:avLst/>
          </a:prstGeom>
          <a:noFill/>
          <a:ln w="38100">
            <a:noFill/>
          </a:ln>
        </p:spPr>
        <p:txBody>
          <a:bodyPr wrap="square" rtlCol="0">
            <a:spAutoFit/>
          </a:bodyPr>
          <a:lstStyle/>
          <a:p>
            <a:pPr algn="ctr"/>
            <a:r>
              <a:rPr lang="en-US" sz="3600" b="1" dirty="0"/>
              <a:t>Optimize </a:t>
            </a:r>
          </a:p>
          <a:p>
            <a:pPr algn="ctr"/>
            <a:r>
              <a:rPr lang="en-US" sz="3600" b="1" dirty="0"/>
              <a:t>With regularizer</a:t>
            </a:r>
          </a:p>
        </p:txBody>
      </p:sp>
      <p:sp>
        <p:nvSpPr>
          <p:cNvPr id="17" name="Right Arrow 16"/>
          <p:cNvSpPr/>
          <p:nvPr/>
        </p:nvSpPr>
        <p:spPr>
          <a:xfrm>
            <a:off x="3253671" y="5257620"/>
            <a:ext cx="640080" cy="39319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16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Complexity</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87" t="16243" r="51091" b="65480"/>
          <a:stretch/>
        </p:blipFill>
        <p:spPr>
          <a:xfrm>
            <a:off x="1822450" y="2610830"/>
            <a:ext cx="7063740" cy="1785806"/>
          </a:xfrm>
          <a:prstGeom prst="rect">
            <a:avLst/>
          </a:prstGeom>
        </p:spPr>
      </p:pic>
      <p:sp>
        <p:nvSpPr>
          <p:cNvPr id="5" name="Right Brace 4"/>
          <p:cNvSpPr/>
          <p:nvPr/>
        </p:nvSpPr>
        <p:spPr>
          <a:xfrm>
            <a:off x="8575040" y="3043824"/>
            <a:ext cx="619064" cy="125260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9329420" y="3401000"/>
            <a:ext cx="1626870" cy="461665"/>
          </a:xfrm>
          <a:prstGeom prst="rect">
            <a:avLst/>
          </a:prstGeom>
          <a:solidFill>
            <a:schemeClr val="bg1"/>
          </a:solidFill>
          <a:ln w="38100">
            <a:solidFill>
              <a:srgbClr val="FF0000"/>
            </a:solidFill>
          </a:ln>
        </p:spPr>
        <p:txBody>
          <a:bodyPr wrap="square" rtlCol="0">
            <a:spAutoFit/>
          </a:bodyPr>
          <a:lstStyle/>
          <a:p>
            <a:pPr algn="ctr"/>
            <a:r>
              <a:rPr lang="en-US" sz="2400" dirty="0"/>
              <a:t>Model size</a:t>
            </a:r>
          </a:p>
        </p:txBody>
      </p:sp>
      <p:sp>
        <p:nvSpPr>
          <p:cNvPr id="10" name="Rectangle 9"/>
          <p:cNvSpPr/>
          <p:nvPr/>
        </p:nvSpPr>
        <p:spPr>
          <a:xfrm>
            <a:off x="2839720" y="3328635"/>
            <a:ext cx="800100" cy="32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92550" y="3732783"/>
            <a:ext cx="821690" cy="3308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92997" y="5185542"/>
            <a:ext cx="2767965" cy="461665"/>
          </a:xfrm>
          <a:prstGeom prst="rect">
            <a:avLst/>
          </a:prstGeom>
          <a:solidFill>
            <a:schemeClr val="bg1"/>
          </a:solidFill>
          <a:ln w="38100">
            <a:solidFill>
              <a:srgbClr val="FF0000"/>
            </a:solidFill>
          </a:ln>
        </p:spPr>
        <p:txBody>
          <a:bodyPr wrap="square" rtlCol="0">
            <a:spAutoFit/>
          </a:bodyPr>
          <a:lstStyle/>
          <a:p>
            <a:pPr algn="ctr"/>
            <a:r>
              <a:rPr lang="en-US" sz="2400"/>
              <a:t>Variable repetitions</a:t>
            </a:r>
            <a:endParaRPr lang="en-US" sz="2400" dirty="0"/>
          </a:p>
        </p:txBody>
      </p:sp>
      <p:sp>
        <p:nvSpPr>
          <p:cNvPr id="14" name="Right Brace 13"/>
          <p:cNvSpPr/>
          <p:nvPr/>
        </p:nvSpPr>
        <p:spPr>
          <a:xfrm rot="5400000">
            <a:off x="3459934" y="3803200"/>
            <a:ext cx="634092" cy="187452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a:off x="4714240" y="2574419"/>
            <a:ext cx="589915" cy="329972"/>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5354320" y="2495889"/>
            <a:ext cx="2449395" cy="461665"/>
          </a:xfrm>
          <a:prstGeom prst="rect">
            <a:avLst/>
          </a:prstGeom>
          <a:solidFill>
            <a:schemeClr val="bg1"/>
          </a:solidFill>
          <a:ln w="38100">
            <a:solidFill>
              <a:srgbClr val="FF0000"/>
            </a:solidFill>
          </a:ln>
        </p:spPr>
        <p:txBody>
          <a:bodyPr wrap="square" rtlCol="0">
            <a:spAutoFit/>
          </a:bodyPr>
          <a:lstStyle/>
          <a:p>
            <a:pPr algn="ctr"/>
            <a:r>
              <a:rPr lang="en-US" sz="2400" dirty="0"/>
              <a:t>Cognitive chunks</a:t>
            </a:r>
          </a:p>
        </p:txBody>
      </p:sp>
    </p:spTree>
    <p:extLst>
      <p:ext uri="{BB962C8B-B14F-4D97-AF65-F5344CB8AC3E}">
        <p14:creationId xmlns:p14="http://schemas.microsoft.com/office/powerpoint/2010/main" val="510677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3761</TotalTime>
  <Words>1303</Words>
  <Application>Microsoft Macintosh PowerPoint</Application>
  <PresentationFormat>Widescreen</PresentationFormat>
  <Paragraphs>221</Paragraphs>
  <Slides>41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Evaluating Interpretability </vt:lpstr>
      <vt:lpstr>Overview</vt:lpstr>
      <vt:lpstr>Other Relevant Fields</vt:lpstr>
      <vt:lpstr>Outline</vt:lpstr>
      <vt:lpstr>Paper 1</vt:lpstr>
      <vt:lpstr>Contributions</vt:lpstr>
      <vt:lpstr>Decision Sets</vt:lpstr>
      <vt:lpstr>Regularizers</vt:lpstr>
      <vt:lpstr>Types of Complexity</vt:lpstr>
      <vt:lpstr>Types of Complexity</vt:lpstr>
      <vt:lpstr>Context: Domains</vt:lpstr>
      <vt:lpstr>Context: Domains</vt:lpstr>
      <vt:lpstr>Context: Tasks</vt:lpstr>
      <vt:lpstr>Context: Tasks</vt:lpstr>
      <vt:lpstr>Tradeoff between control and generalizability</vt:lpstr>
      <vt:lpstr>Procedure</vt:lpstr>
      <vt:lpstr>Statistical Analysis: Linear Model</vt:lpstr>
      <vt:lpstr>Statistical Analysis: Linear Model</vt:lpstr>
      <vt:lpstr>Stat. Analysis: Multiple Hypothesis Testing </vt:lpstr>
      <vt:lpstr>Results: Complexity increases response time</vt:lpstr>
      <vt:lpstr>Results: Type of complexity matters</vt:lpstr>
      <vt:lpstr>Results: Consistency - Domains, Tasks, Metrics</vt:lpstr>
      <vt:lpstr>Results: Counterfactuals are hard</vt:lpstr>
      <vt:lpstr>Discussion</vt:lpstr>
      <vt:lpstr>Paper 2</vt:lpstr>
      <vt:lpstr>Motivation</vt:lpstr>
      <vt:lpstr>Contributions</vt:lpstr>
      <vt:lpstr>Comparison to Paper 1</vt:lpstr>
      <vt:lpstr>Ways to Manipulate Interpretability</vt:lpstr>
      <vt:lpstr>Procedure</vt:lpstr>
      <vt:lpstr>Statistical Analysis: Participant Specific Effects</vt:lpstr>
      <vt:lpstr>Stat. Analysis: Multiple Hypothesis Testing </vt:lpstr>
      <vt:lpstr>Design choices</vt:lpstr>
      <vt:lpstr>Design choices</vt:lpstr>
      <vt:lpstr>Results: Simulating small, transparent models</vt:lpstr>
      <vt:lpstr>Results: No difference in trust or prediction</vt:lpstr>
      <vt:lpstr>Results: Clear models make mistakes worse</vt:lpstr>
      <vt:lpstr>Additional Experiments</vt:lpstr>
      <vt:lpstr>Additional Experiments</vt:lpstr>
      <vt:lpstr>Additional Experiments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Interpretability</dc:title>
  <dc:creator>Microsoft Office User</dc:creator>
  <cp:lastModifiedBy>Lage, Ike</cp:lastModifiedBy>
  <cp:revision>485</cp:revision>
  <dcterms:created xsi:type="dcterms:W3CDTF">2019-09-10T14:12:34Z</dcterms:created>
  <dcterms:modified xsi:type="dcterms:W3CDTF">2023-02-01T15:20:50Z</dcterms:modified>
</cp:coreProperties>
</file>