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Default Extension="jpg" ContentType="image/jpg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12661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122650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122650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116300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122650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129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122650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1162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116299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122650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1544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1163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146780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12028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116300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250825"/>
          </a:xfrm>
          <a:custGeom>
            <a:avLst/>
            <a:gdLst/>
            <a:ahLst/>
            <a:cxnLst/>
            <a:rect l="l" t="t" r="r" b="b"/>
            <a:pathLst>
              <a:path w="4608195" h="250825">
                <a:moveTo>
                  <a:pt x="4608004" y="0"/>
                </a:moveTo>
                <a:lnTo>
                  <a:pt x="0" y="0"/>
                </a:lnTo>
                <a:lnTo>
                  <a:pt x="0" y="250786"/>
                </a:lnTo>
                <a:lnTo>
                  <a:pt x="4608004" y="2507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image" Target="../media/image2.png"/><Relationship Id="rId5" Type="http://schemas.openxmlformats.org/officeDocument/2006/relationships/slide" Target="slide7.xml"/><Relationship Id="rId6" Type="http://schemas.openxmlformats.org/officeDocument/2006/relationships/slide" Target="slide12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12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10.xml"/><Relationship Id="rId10" Type="http://schemas.openxmlformats.org/officeDocument/2006/relationships/slide" Target="slide21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12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10.xml"/><Relationship Id="rId10" Type="http://schemas.openxmlformats.org/officeDocument/2006/relationships/slide" Target="slide21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image" Target="../media/image2.png"/><Relationship Id="rId5" Type="http://schemas.openxmlformats.org/officeDocument/2006/relationships/slide" Target="slide7.xml"/><Relationship Id="rId6" Type="http://schemas.openxmlformats.org/officeDocument/2006/relationships/slide" Target="slide12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image" Target="../media/image2.png"/><Relationship Id="rId5" Type="http://schemas.openxmlformats.org/officeDocument/2006/relationships/slide" Target="slide7.xml"/><Relationship Id="rId6" Type="http://schemas.openxmlformats.org/officeDocument/2006/relationships/slide" Target="slide12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image" Target="../media/image2.png"/><Relationship Id="rId5" Type="http://schemas.openxmlformats.org/officeDocument/2006/relationships/slide" Target="slide7.xml"/><Relationship Id="rId6" Type="http://schemas.openxmlformats.org/officeDocument/2006/relationships/slide" Target="slide12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image" Target="../media/image12.png"/><Relationship Id="rId10" Type="http://schemas.openxmlformats.org/officeDocument/2006/relationships/slide" Target="slide21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image" Target="../media/image2.png"/><Relationship Id="rId5" Type="http://schemas.openxmlformats.org/officeDocument/2006/relationships/slide" Target="slide7.xml"/><Relationship Id="rId6" Type="http://schemas.openxmlformats.org/officeDocument/2006/relationships/slide" Target="slide12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13.xml"/><Relationship Id="rId10" Type="http://schemas.openxmlformats.org/officeDocument/2006/relationships/slide" Target="slide21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image" Target="../media/image2.png"/><Relationship Id="rId5" Type="http://schemas.openxmlformats.org/officeDocument/2006/relationships/slide" Target="slide7.xml"/><Relationship Id="rId6" Type="http://schemas.openxmlformats.org/officeDocument/2006/relationships/slide" Target="slide12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image" Target="../media/image2.png"/><Relationship Id="rId5" Type="http://schemas.openxmlformats.org/officeDocument/2006/relationships/slide" Target="slide7.xml"/><Relationship Id="rId6" Type="http://schemas.openxmlformats.org/officeDocument/2006/relationships/slide" Target="slide12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image" Target="../media/image2.png"/><Relationship Id="rId5" Type="http://schemas.openxmlformats.org/officeDocument/2006/relationships/slide" Target="slide7.xml"/><Relationship Id="rId6" Type="http://schemas.openxmlformats.org/officeDocument/2006/relationships/slide" Target="slide12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image" Target="../media/image2.png"/><Relationship Id="rId5" Type="http://schemas.openxmlformats.org/officeDocument/2006/relationships/slide" Target="slide7.xml"/><Relationship Id="rId6" Type="http://schemas.openxmlformats.org/officeDocument/2006/relationships/slide" Target="slide12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image" Target="../media/image13.jpg"/><Relationship Id="rId10" Type="http://schemas.openxmlformats.org/officeDocument/2006/relationships/slide" Target="slide2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image" Target="../media/image2.png"/><Relationship Id="rId5" Type="http://schemas.openxmlformats.org/officeDocument/2006/relationships/slide" Target="slide7.xml"/><Relationship Id="rId6" Type="http://schemas.openxmlformats.org/officeDocument/2006/relationships/slide" Target="slide12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6.xml"/><Relationship Id="rId10" Type="http://schemas.openxmlformats.org/officeDocument/2006/relationships/slide" Target="slide10.xml"/><Relationship Id="rId11" Type="http://schemas.openxmlformats.org/officeDocument/2006/relationships/slide" Target="slide21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12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12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12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12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12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12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6.xml"/><Relationship Id="rId10" Type="http://schemas.openxmlformats.org/officeDocument/2006/relationships/slide" Target="slide5.xml"/><Relationship Id="rId11" Type="http://schemas.openxmlformats.org/officeDocument/2006/relationships/slide" Target="slide2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12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12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slide" Target="slide3.xml"/><Relationship Id="rId5" Type="http://schemas.openxmlformats.org/officeDocument/2006/relationships/slide" Target="slide7.xml"/><Relationship Id="rId6" Type="http://schemas.openxmlformats.org/officeDocument/2006/relationships/slide" Target="slide12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9" y="140143"/>
            <a:ext cx="141863" cy="878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000" y="25252"/>
            <a:ext cx="7442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Additive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Explanations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6250" y="140143"/>
            <a:ext cx="141863" cy="878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06131" y="25252"/>
            <a:ext cx="5168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Shapley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5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Values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86889" y="140134"/>
            <a:ext cx="293370" cy="41275"/>
            <a:chOff x="2286889" y="140134"/>
            <a:chExt cx="293370" cy="41275"/>
          </a:xfrm>
        </p:grpSpPr>
        <p:sp>
          <p:nvSpPr>
            <p:cNvPr id="7" name="object 7"/>
            <p:cNvSpPr/>
            <p:nvPr/>
          </p:nvSpPr>
          <p:spPr>
            <a:xfrm>
              <a:off x="228942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398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902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406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910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414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276767" y="25252"/>
            <a:ext cx="5340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Ap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p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r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o</a:t>
            </a:r>
            <a:r>
              <a:rPr dirty="0" sz="600" spc="-5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ximations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74529" y="140134"/>
            <a:ext cx="92075" cy="41275"/>
            <a:chOff x="3274529" y="140134"/>
            <a:chExt cx="92075" cy="41275"/>
          </a:xfrm>
        </p:grpSpPr>
        <p:sp>
          <p:nvSpPr>
            <p:cNvPr id="15" name="object 15"/>
            <p:cNvSpPr/>
            <p:nvPr/>
          </p:nvSpPr>
          <p:spPr>
            <a:xfrm>
              <a:off x="327706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2746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264420" y="25252"/>
            <a:ext cx="42608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Ex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p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eriments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54894" y="140134"/>
            <a:ext cx="41275" cy="88265"/>
            <a:chOff x="4154894" y="140134"/>
            <a:chExt cx="41275" cy="88265"/>
          </a:xfrm>
        </p:grpSpPr>
        <p:sp>
          <p:nvSpPr>
            <p:cNvPr id="19" name="object 19"/>
            <p:cNvSpPr/>
            <p:nvPr/>
          </p:nvSpPr>
          <p:spPr>
            <a:xfrm>
              <a:off x="415743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157434" y="18947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144771" y="25252"/>
            <a:ext cx="3683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8" action="ppaction://hlinksldjump"/>
              </a:rPr>
              <a:t>Extensions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25077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59994" y="874636"/>
            <a:ext cx="3888104" cy="80073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35560" rIns="0" bIns="0" rtlCol="0" vert="horz">
            <a:spAutoFit/>
          </a:bodyPr>
          <a:lstStyle/>
          <a:p>
            <a:pPr algn="ctr" marL="387985" marR="379730">
              <a:lnSpc>
                <a:spcPct val="106700"/>
              </a:lnSpc>
              <a:spcBef>
                <a:spcPts val="280"/>
              </a:spcBef>
            </a:pPr>
            <a:r>
              <a:rPr dirty="0" sz="1400" spc="8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Unified</a:t>
            </a: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Approach</a:t>
            </a: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Interpreting</a:t>
            </a: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Model </a:t>
            </a:r>
            <a:r>
              <a:rPr dirty="0" sz="1400" spc="-4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Predictions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Scott</a:t>
            </a:r>
            <a:r>
              <a:rPr dirty="0" sz="11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Lundberg</a:t>
            </a:r>
            <a:r>
              <a:rPr dirty="0" sz="11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1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Su-In</a:t>
            </a:r>
            <a:r>
              <a:rPr dirty="0" sz="11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Lee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90955" y="1872347"/>
            <a:ext cx="2425700" cy="7359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Max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Nadeau,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Max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Li,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Xander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Davies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1100" spc="-50">
                <a:latin typeface="Tahoma"/>
                <a:cs typeface="Tahoma"/>
              </a:rPr>
              <a:t>February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22,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2023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3211372"/>
            <a:ext cx="4608195" cy="245110"/>
            <a:chOff x="0" y="3211372"/>
            <a:chExt cx="4608195" cy="245110"/>
          </a:xfrm>
        </p:grpSpPr>
        <p:sp>
          <p:nvSpPr>
            <p:cNvPr id="26" name="object 26"/>
            <p:cNvSpPr/>
            <p:nvPr/>
          </p:nvSpPr>
          <p:spPr>
            <a:xfrm>
              <a:off x="0" y="3211372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0" y="3333686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95300" y="3225267"/>
            <a:ext cx="18383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Nadeau,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</a:rPr>
              <a:t>Li,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</a:rPr>
              <a:t>Xander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Davies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Unified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Approach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Interpreting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Model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Predictions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50825"/>
            <a:chOff x="0" y="0"/>
            <a:chExt cx="4608195" cy="250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19" y="140143"/>
              <a:ext cx="141863" cy="878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6250" y="140143"/>
              <a:ext cx="141863" cy="878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8942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398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902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406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910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414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7706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2746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5743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57433" y="18947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8000" y="25252"/>
            <a:ext cx="4404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197610" algn="l"/>
                <a:tab pos="2168525" algn="l"/>
                <a:tab pos="3155950" algn="l"/>
                <a:tab pos="4036695" algn="l"/>
              </a:tabLst>
            </a:pPr>
            <a:r>
              <a:rPr dirty="0" sz="600" spc="5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Additive</a:t>
            </a:r>
            <a:r>
              <a:rPr dirty="0" sz="600" spc="50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Explanations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Shapley</a:t>
            </a:r>
            <a:r>
              <a:rPr dirty="0" sz="600" spc="5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V</a:t>
            </a:r>
            <a:r>
              <a:rPr dirty="0" sz="600" spc="-3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alues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Ap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p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r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o</a:t>
            </a:r>
            <a:r>
              <a:rPr dirty="0" sz="600" spc="-5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ximations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Ex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p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eriments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8" action="ppaction://hlinksldjump"/>
              </a:rPr>
              <a:t>Extensions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0" y="250786"/>
            <a:ext cx="4608195" cy="122555"/>
          </a:xfrm>
          <a:prstGeom prst="rect">
            <a:avLst/>
          </a:prstGeom>
          <a:solidFill>
            <a:srgbClr val="262685"/>
          </a:solidFill>
        </p:spPr>
        <p:txBody>
          <a:bodyPr wrap="square" lIns="0" tIns="825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5"/>
              </a:spcBef>
            </a:pP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Removing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features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0" y="373087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Previously</a:t>
            </a: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Tahoma"/>
                <a:cs typeface="Tahoma"/>
              </a:rPr>
              <a:t>proposed:</a:t>
            </a:r>
            <a:r>
              <a:rPr dirty="0" sz="1400" spc="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Tahoma"/>
                <a:cs typeface="Tahoma"/>
              </a:rPr>
              <a:t>separate</a:t>
            </a: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models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6247" y="117650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6247" y="1730679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6247" y="211279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48195" y="1086826"/>
            <a:ext cx="3674110" cy="16446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88265" marR="179070">
              <a:lnSpc>
                <a:spcPct val="102600"/>
              </a:lnSpc>
              <a:spcBef>
                <a:spcPts val="55"/>
              </a:spcBef>
            </a:pPr>
            <a:r>
              <a:rPr dirty="0" sz="1100" spc="-80">
                <a:latin typeface="Tahoma"/>
                <a:cs typeface="Tahoma"/>
              </a:rPr>
              <a:t>In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“Shapley </a:t>
            </a:r>
            <a:r>
              <a:rPr dirty="0" sz="1100" spc="-55">
                <a:latin typeface="Tahoma"/>
                <a:cs typeface="Tahoma"/>
              </a:rPr>
              <a:t>regression </a:t>
            </a:r>
            <a:r>
              <a:rPr dirty="0" sz="1100" spc="-30">
                <a:latin typeface="Tahoma"/>
                <a:cs typeface="Tahoma"/>
              </a:rPr>
              <a:t>values,”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65">
                <a:latin typeface="Tahoma"/>
                <a:cs typeface="Tahoma"/>
              </a:rPr>
              <a:t>every</a:t>
            </a:r>
            <a:r>
              <a:rPr dirty="0" sz="1100" spc="2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subset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0">
                <a:latin typeface="Tahoma"/>
                <a:cs typeface="Tahoma"/>
              </a:rPr>
              <a:t>features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130" i="1">
                <a:latin typeface="Arial"/>
                <a:cs typeface="Arial"/>
              </a:rPr>
              <a:t>S</a:t>
            </a:r>
            <a:r>
              <a:rPr dirty="0" sz="1100" spc="95" i="1">
                <a:latin typeface="Arial"/>
                <a:cs typeface="Arial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⊂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-110">
                <a:latin typeface="Tahoma"/>
                <a:cs typeface="Tahoma"/>
              </a:rPr>
              <a:t>[</a:t>
            </a:r>
            <a:r>
              <a:rPr dirty="0" sz="1100" spc="-50" i="1">
                <a:latin typeface="Arial"/>
                <a:cs typeface="Arial"/>
              </a:rPr>
              <a:t>d</a:t>
            </a:r>
            <a:r>
              <a:rPr dirty="0" sz="1100" spc="-204" i="1">
                <a:latin typeface="Arial"/>
                <a:cs typeface="Arial"/>
              </a:rPr>
              <a:t> </a:t>
            </a:r>
            <a:r>
              <a:rPr dirty="0" sz="1100" spc="-70">
                <a:latin typeface="Tahoma"/>
                <a:cs typeface="Tahoma"/>
              </a:rPr>
              <a:t>],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</a:t>
            </a:r>
            <a:r>
              <a:rPr dirty="0" sz="1100" spc="-95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train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m</a:t>
            </a:r>
            <a:r>
              <a:rPr dirty="0" sz="1100" spc="-15">
                <a:latin typeface="Tahoma"/>
                <a:cs typeface="Tahoma"/>
              </a:rPr>
              <a:t>o</a:t>
            </a:r>
            <a:r>
              <a:rPr dirty="0" sz="1100" spc="-45">
                <a:latin typeface="Tahoma"/>
                <a:cs typeface="Tahoma"/>
              </a:rPr>
              <a:t>del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baseline="-13888" sz="1200" spc="-97" i="1">
                <a:latin typeface="Arial"/>
                <a:cs typeface="Arial"/>
              </a:rPr>
              <a:t>S</a:t>
            </a:r>
            <a:r>
              <a:rPr dirty="0" baseline="-13888" sz="1200" i="1">
                <a:latin typeface="Arial"/>
                <a:cs typeface="Arial"/>
              </a:rPr>
              <a:t> </a:t>
            </a:r>
            <a:r>
              <a:rPr dirty="0" baseline="-13888" sz="1200" spc="52" i="1">
                <a:latin typeface="Arial"/>
                <a:cs typeface="Arial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tries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p</a:t>
            </a:r>
            <a:r>
              <a:rPr dirty="0" sz="1100" spc="-30">
                <a:latin typeface="Tahoma"/>
                <a:cs typeface="Tahoma"/>
              </a:rPr>
              <a:t>redict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the  </a:t>
            </a:r>
            <a:r>
              <a:rPr dirty="0" sz="1100" spc="-40">
                <a:latin typeface="Tahoma"/>
                <a:cs typeface="Tahoma"/>
              </a:rPr>
              <a:t>labels.</a:t>
            </a:r>
            <a:endParaRPr sz="1100">
              <a:latin typeface="Tahoma"/>
              <a:cs typeface="Tahoma"/>
            </a:endParaRPr>
          </a:p>
          <a:p>
            <a:pPr marL="88900" marR="177800">
              <a:lnSpc>
                <a:spcPct val="102699"/>
              </a:lnSpc>
              <a:spcBef>
                <a:spcPts val="300"/>
              </a:spcBef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resulting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Shapley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values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good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metric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how 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important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each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feature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good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prediction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labels.</a:t>
            </a:r>
            <a:endParaRPr sz="1100">
              <a:latin typeface="Tahoma"/>
              <a:cs typeface="Tahoma"/>
            </a:endParaRPr>
          </a:p>
          <a:p>
            <a:pPr marL="88265" marR="43180">
              <a:lnSpc>
                <a:spcPct val="102600"/>
              </a:lnSpc>
              <a:spcBef>
                <a:spcPts val="300"/>
              </a:spcBef>
            </a:pPr>
            <a:r>
              <a:rPr dirty="0" sz="1100" spc="-60">
                <a:latin typeface="Tahoma"/>
                <a:cs typeface="Tahoma"/>
              </a:rPr>
              <a:t>However,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do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not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provide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interpretability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specific 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model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290" i="1">
                <a:latin typeface="Arial"/>
                <a:cs typeface="Arial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were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working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i.e.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290" i="1">
                <a:latin typeface="Arial"/>
                <a:cs typeface="Arial"/>
              </a:rPr>
              <a:t> </a:t>
            </a:r>
            <a:r>
              <a:rPr dirty="0" sz="1100" spc="-30">
                <a:latin typeface="Tahoma"/>
                <a:cs typeface="Tahoma"/>
              </a:rPr>
              <a:t>might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without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information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about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features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85">
                <a:latin typeface="Tahoma"/>
                <a:cs typeface="Tahoma"/>
              </a:rPr>
              <a:t>[</a:t>
            </a:r>
            <a:r>
              <a:rPr dirty="0" sz="1100" spc="-85" i="1">
                <a:latin typeface="Arial"/>
                <a:cs typeface="Arial"/>
              </a:rPr>
              <a:t>d</a:t>
            </a:r>
            <a:r>
              <a:rPr dirty="0" sz="1100" spc="-204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⊂</a:t>
            </a:r>
            <a:r>
              <a:rPr dirty="0" sz="1100" spc="-40">
                <a:latin typeface="Lucida Sans Unicode"/>
                <a:cs typeface="Lucida Sans Unicode"/>
              </a:rPr>
              <a:t> </a:t>
            </a:r>
            <a:r>
              <a:rPr dirty="0" sz="1100" spc="-130" i="1">
                <a:latin typeface="Arial"/>
                <a:cs typeface="Arial"/>
              </a:rPr>
              <a:t>S</a:t>
            </a:r>
            <a:r>
              <a:rPr dirty="0" sz="1100" spc="-15" i="1">
                <a:latin typeface="Arial"/>
                <a:cs typeface="Arial"/>
              </a:rPr>
              <a:t> </a:t>
            </a:r>
            <a:r>
              <a:rPr dirty="0" sz="1100" spc="-30">
                <a:latin typeface="Tahoma"/>
                <a:cs typeface="Tahoma"/>
              </a:rPr>
              <a:t>might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very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different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than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optimal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prediction.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211372"/>
            <a:ext cx="4608195" cy="245110"/>
            <a:chOff x="0" y="3211372"/>
            <a:chExt cx="4608195" cy="245110"/>
          </a:xfrm>
        </p:grpSpPr>
        <p:sp>
          <p:nvSpPr>
            <p:cNvPr id="23" name="object 23"/>
            <p:cNvSpPr/>
            <p:nvPr/>
          </p:nvSpPr>
          <p:spPr>
            <a:xfrm>
              <a:off x="0" y="3211372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0" y="3333686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95300" y="3225267"/>
            <a:ext cx="18383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Nadeau,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</a:rPr>
              <a:t>Li,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</a:rPr>
              <a:t>Xander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Davies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Unified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Approach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Interpreting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Model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Predictions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50825"/>
            <a:chOff x="0" y="0"/>
            <a:chExt cx="4608195" cy="250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19" y="140143"/>
              <a:ext cx="141863" cy="878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6250" y="140143"/>
              <a:ext cx="141863" cy="878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8942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398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902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406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910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414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7706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2746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5743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57433" y="18947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8000" y="25252"/>
            <a:ext cx="4404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197610" algn="l"/>
                <a:tab pos="2168525" algn="l"/>
                <a:tab pos="3155950" algn="l"/>
                <a:tab pos="4036695" algn="l"/>
              </a:tabLst>
            </a:pPr>
            <a:r>
              <a:rPr dirty="0" sz="600" spc="5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Additive</a:t>
            </a:r>
            <a:r>
              <a:rPr dirty="0" sz="600" spc="50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Explanations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Shapley</a:t>
            </a:r>
            <a:r>
              <a:rPr dirty="0" sz="600" spc="5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V</a:t>
            </a:r>
            <a:r>
              <a:rPr dirty="0" sz="600" spc="-3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alues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Ap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p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r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o</a:t>
            </a:r>
            <a:r>
              <a:rPr dirty="0" sz="600" spc="-5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ximations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Ex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p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eriments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8" action="ppaction://hlinksldjump"/>
              </a:rPr>
              <a:t>Extensions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0" y="250786"/>
            <a:ext cx="4608195" cy="122555"/>
          </a:xfrm>
          <a:prstGeom prst="rect">
            <a:avLst/>
          </a:prstGeom>
          <a:solidFill>
            <a:srgbClr val="262685"/>
          </a:solidFill>
        </p:spPr>
        <p:txBody>
          <a:bodyPr wrap="square" lIns="0" tIns="825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5"/>
              </a:spcBef>
            </a:pP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Removing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features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0" y="373087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Feature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ablation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6247" y="95162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24395" y="861947"/>
            <a:ext cx="3617595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We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want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capture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our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 i="1">
                <a:latin typeface="Arial"/>
                <a:cs typeface="Arial"/>
              </a:rPr>
              <a:t>particular</a:t>
            </a:r>
            <a:r>
              <a:rPr dirty="0" sz="1100" spc="180" i="1">
                <a:latin typeface="Arial"/>
                <a:cs typeface="Arial"/>
              </a:rPr>
              <a:t> </a:t>
            </a:r>
            <a:r>
              <a:rPr dirty="0" sz="1100" spc="-45">
                <a:latin typeface="Tahoma"/>
                <a:cs typeface="Tahoma"/>
              </a:rPr>
              <a:t>model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295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would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do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if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had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access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features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14">
                <a:latin typeface="Tahoma"/>
                <a:cs typeface="Tahoma"/>
              </a:rPr>
              <a:t>[</a:t>
            </a:r>
            <a:r>
              <a:rPr dirty="0" sz="1100" spc="-50" i="1">
                <a:latin typeface="Arial"/>
                <a:cs typeface="Arial"/>
              </a:rPr>
              <a:t>d</a:t>
            </a:r>
            <a:r>
              <a:rPr dirty="0" sz="1100" spc="-204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⊂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-130" i="1">
                <a:latin typeface="Arial"/>
                <a:cs typeface="Arial"/>
              </a:rPr>
              <a:t>S</a:t>
            </a:r>
            <a:r>
              <a:rPr dirty="0" sz="1100" spc="-204" i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35242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Tahoma"/>
                <a:cs typeface="Tahoma"/>
              </a:rPr>
              <a:t>This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notion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captured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expectation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model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output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given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features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30" i="1">
                <a:latin typeface="Arial"/>
                <a:cs typeface="Arial"/>
              </a:rPr>
              <a:t>S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6247" y="133372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98995" y="1727376"/>
            <a:ext cx="3284854" cy="6750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401955">
              <a:lnSpc>
                <a:spcPct val="100000"/>
              </a:lnSpc>
              <a:spcBef>
                <a:spcPts val="90"/>
              </a:spcBef>
            </a:pPr>
            <a:r>
              <a:rPr dirty="0" sz="1100" spc="-85" i="1">
                <a:latin typeface="Arial"/>
                <a:cs typeface="Arial"/>
              </a:rPr>
              <a:t>E</a:t>
            </a:r>
            <a:r>
              <a:rPr dirty="0" sz="1100" spc="-175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[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15">
                <a:latin typeface="Lucida Sans Unicode"/>
                <a:cs typeface="Lucida Sans Unicode"/>
              </a:rPr>
              <a:t> 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baseline="-13888" sz="1200" spc="-97" i="1">
                <a:latin typeface="Arial"/>
                <a:cs typeface="Arial"/>
              </a:rPr>
              <a:t>S</a:t>
            </a:r>
            <a:r>
              <a:rPr dirty="0" baseline="-13888" sz="1200" spc="-157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38100" marR="30480">
              <a:lnSpc>
                <a:spcPct val="102600"/>
              </a:lnSpc>
              <a:spcBef>
                <a:spcPts val="1095"/>
              </a:spcBef>
            </a:pPr>
            <a:r>
              <a:rPr dirty="0" sz="1100" spc="-50">
                <a:latin typeface="Tahoma"/>
                <a:cs typeface="Tahoma"/>
              </a:rPr>
              <a:t>We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approximate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quantity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by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sampling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over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conditional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distribution: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58257" y="1727376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(3)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6247" y="212831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86483" y="2503637"/>
            <a:ext cx="123825" cy="403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u="sng" sz="1100" spc="-1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100" spc="-25" i="1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92160" y="2484017"/>
            <a:ext cx="1016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34095" y="2488246"/>
            <a:ext cx="226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919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47621" y="2825850"/>
            <a:ext cx="1987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 i="1">
                <a:latin typeface="Arial"/>
                <a:cs typeface="Arial"/>
              </a:rPr>
              <a:t>i</a:t>
            </a:r>
            <a:r>
              <a:rPr dirty="0" sz="800" spc="-145" i="1">
                <a:latin typeface="Arial"/>
                <a:cs typeface="Arial"/>
              </a:rPr>
              <a:t> </a:t>
            </a:r>
            <a:r>
              <a:rPr dirty="0" sz="800" spc="80">
                <a:latin typeface="Microsoft Sans Serif"/>
                <a:cs typeface="Microsoft Sans Serif"/>
              </a:rPr>
              <a:t>=1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31911" y="2619869"/>
            <a:ext cx="11328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baseline="31250" sz="1200" spc="89">
                <a:latin typeface="Microsoft Sans Serif"/>
                <a:cs typeface="Microsoft Sans Serif"/>
              </a:rPr>
              <a:t>(</a:t>
            </a:r>
            <a:r>
              <a:rPr dirty="0" baseline="31250" sz="1200" spc="30" i="1">
                <a:latin typeface="Arial"/>
                <a:cs typeface="Arial"/>
              </a:rPr>
              <a:t>i</a:t>
            </a:r>
            <a:r>
              <a:rPr dirty="0" baseline="31250" sz="1200" spc="-217" i="1">
                <a:latin typeface="Arial"/>
                <a:cs typeface="Arial"/>
              </a:rPr>
              <a:t> </a:t>
            </a:r>
            <a:r>
              <a:rPr dirty="0" baseline="31250" sz="1200" spc="165">
                <a:latin typeface="Microsoft Sans Serif"/>
                <a:cs typeface="Microsoft Sans Serif"/>
              </a:rPr>
              <a:t>)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5" i="1">
                <a:latin typeface="Arial"/>
                <a:cs typeface="Arial"/>
              </a:rPr>
              <a:t>,</a:t>
            </a:r>
            <a:r>
              <a:rPr dirty="0" sz="1100" i="1">
                <a:latin typeface="Arial"/>
                <a:cs typeface="Arial"/>
              </a:rPr>
              <a:t> </a:t>
            </a:r>
            <a:r>
              <a:rPr dirty="0" sz="1100" spc="-65" i="1">
                <a:latin typeface="Arial"/>
                <a:cs typeface="Arial"/>
              </a:rPr>
              <a:t> 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baseline="31250" sz="1200" spc="89">
                <a:latin typeface="Microsoft Sans Serif"/>
                <a:cs typeface="Microsoft Sans Serif"/>
              </a:rPr>
              <a:t>(</a:t>
            </a:r>
            <a:r>
              <a:rPr dirty="0" baseline="31250" sz="1200" spc="30" i="1">
                <a:latin typeface="Arial"/>
                <a:cs typeface="Arial"/>
              </a:rPr>
              <a:t>i</a:t>
            </a:r>
            <a:r>
              <a:rPr dirty="0" baseline="31250" sz="1200" spc="-217" i="1">
                <a:latin typeface="Arial"/>
                <a:cs typeface="Arial"/>
              </a:rPr>
              <a:t> </a:t>
            </a:r>
            <a:r>
              <a:rPr dirty="0" baseline="31250" sz="1200" spc="89">
                <a:latin typeface="Microsoft Sans Serif"/>
                <a:cs typeface="Microsoft Sans Serif"/>
              </a:rPr>
              <a:t>)</a:t>
            </a:r>
            <a:r>
              <a:rPr dirty="0" baseline="31250" sz="1200">
                <a:latin typeface="Microsoft Sans Serif"/>
                <a:cs typeface="Microsoft Sans Serif"/>
              </a:rPr>
              <a:t> </a:t>
            </a:r>
            <a:r>
              <a:rPr dirty="0" baseline="31250" sz="1200" spc="-112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∼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50" i="1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13354" y="2679762"/>
            <a:ext cx="857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65" i="1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58272" y="2619869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(4)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211372"/>
            <a:ext cx="4608195" cy="245110"/>
            <a:chOff x="0" y="3211372"/>
            <a:chExt cx="4608195" cy="245110"/>
          </a:xfrm>
        </p:grpSpPr>
        <p:sp>
          <p:nvSpPr>
            <p:cNvPr id="32" name="object 32"/>
            <p:cNvSpPr/>
            <p:nvPr/>
          </p:nvSpPr>
          <p:spPr>
            <a:xfrm>
              <a:off x="0" y="3211372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0" y="3333686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95300" y="3225267"/>
            <a:ext cx="18383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Nadeau,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</a:rPr>
              <a:t>Li,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</a:rPr>
              <a:t>Xander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Davies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Unified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Approach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Interpreting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Model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Predictions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9" y="140143"/>
            <a:ext cx="141863" cy="878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000" y="25252"/>
            <a:ext cx="7442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Additive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Explanations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6250" y="140143"/>
            <a:ext cx="141863" cy="878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06131" y="25252"/>
            <a:ext cx="5168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Shapley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5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Values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86889" y="140134"/>
            <a:ext cx="293370" cy="41275"/>
            <a:chOff x="2286889" y="140134"/>
            <a:chExt cx="293370" cy="41275"/>
          </a:xfrm>
        </p:grpSpPr>
        <p:sp>
          <p:nvSpPr>
            <p:cNvPr id="7" name="object 7"/>
            <p:cNvSpPr/>
            <p:nvPr/>
          </p:nvSpPr>
          <p:spPr>
            <a:xfrm>
              <a:off x="228942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8942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398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902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406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4910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414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276767" y="25252"/>
            <a:ext cx="5340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Ap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p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r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o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ximations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74529" y="140134"/>
            <a:ext cx="92075" cy="41275"/>
            <a:chOff x="3274529" y="140134"/>
            <a:chExt cx="92075" cy="41275"/>
          </a:xfrm>
        </p:grpSpPr>
        <p:sp>
          <p:nvSpPr>
            <p:cNvPr id="16" name="object 16"/>
            <p:cNvSpPr/>
            <p:nvPr/>
          </p:nvSpPr>
          <p:spPr>
            <a:xfrm>
              <a:off x="327706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32746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264420" y="25252"/>
            <a:ext cx="42608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Ex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p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eriments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54894" y="140134"/>
            <a:ext cx="41275" cy="88265"/>
            <a:chOff x="4154894" y="140134"/>
            <a:chExt cx="41275" cy="88265"/>
          </a:xfrm>
        </p:grpSpPr>
        <p:sp>
          <p:nvSpPr>
            <p:cNvPr id="20" name="object 20"/>
            <p:cNvSpPr/>
            <p:nvPr/>
          </p:nvSpPr>
          <p:spPr>
            <a:xfrm>
              <a:off x="415743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57434" y="18947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44771" y="25252"/>
            <a:ext cx="3683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8" action="ppaction://hlinksldjump"/>
              </a:rPr>
              <a:t>Extensions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25077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0" y="373087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Mo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dirty="0" sz="14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Agnostic:</a:t>
            </a:r>
            <a:r>
              <a:rPr dirty="0" sz="1400" spc="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Feature</a:t>
            </a:r>
            <a:r>
              <a:rPr dirty="0" sz="14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independence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6247" y="106516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6247" y="144726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058253" y="1840914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(5)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8995" y="975485"/>
            <a:ext cx="3504565" cy="13684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Computing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SHAP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values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requires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calculating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2</a:t>
            </a:r>
            <a:r>
              <a:rPr dirty="0" baseline="27777" sz="1200" spc="-44" i="1">
                <a:latin typeface="Arial"/>
                <a:cs typeface="Arial"/>
              </a:rPr>
              <a:t>d</a:t>
            </a:r>
            <a:r>
              <a:rPr dirty="0" baseline="27777" sz="1200" spc="112" i="1">
                <a:latin typeface="Arial"/>
                <a:cs typeface="Arial"/>
              </a:rPr>
              <a:t> </a:t>
            </a:r>
            <a:r>
              <a:rPr dirty="0" sz="1100" spc="-55">
                <a:latin typeface="Tahoma"/>
                <a:cs typeface="Tahoma"/>
              </a:rPr>
              <a:t>differences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z="1100" spc="-70" i="1">
                <a:latin typeface="Arial"/>
                <a:cs typeface="Arial"/>
              </a:rPr>
              <a:t>g</a:t>
            </a:r>
            <a:r>
              <a:rPr dirty="0" sz="1100" spc="-19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-135" i="1">
                <a:latin typeface="Arial"/>
                <a:cs typeface="Arial"/>
              </a:rPr>
              <a:t>s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 spc="-150">
                <a:latin typeface="Lucida Sans Unicode"/>
                <a:cs typeface="Lucida Sans Unicode"/>
              </a:rPr>
              <a:t>⊔</a:t>
            </a:r>
            <a:r>
              <a:rPr dirty="0" sz="1100" spc="-110">
                <a:latin typeface="Lucida Sans Unicode"/>
                <a:cs typeface="Lucida Sans Unicode"/>
              </a:rPr>
              <a:t> </a:t>
            </a:r>
            <a:r>
              <a:rPr dirty="0" sz="1100" spc="185">
                <a:latin typeface="Lucida Sans Unicode"/>
                <a:cs typeface="Lucida Sans Unicode"/>
              </a:rPr>
              <a:t>{</a:t>
            </a:r>
            <a:r>
              <a:rPr dirty="0" sz="1100" spc="15" i="1">
                <a:latin typeface="Arial"/>
                <a:cs typeface="Arial"/>
              </a:rPr>
              <a:t>i</a:t>
            </a:r>
            <a:r>
              <a:rPr dirty="0" sz="1100" spc="-200" i="1">
                <a:latin typeface="Arial"/>
                <a:cs typeface="Arial"/>
              </a:rPr>
              <a:t> </a:t>
            </a:r>
            <a:r>
              <a:rPr dirty="0" sz="1100" spc="185">
                <a:latin typeface="Lucida Sans Unicode"/>
                <a:cs typeface="Lucida Sans Unicode"/>
              </a:rPr>
              <a:t>}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70" i="1">
                <a:latin typeface="Arial"/>
                <a:cs typeface="Arial"/>
              </a:rPr>
              <a:t>g</a:t>
            </a:r>
            <a:r>
              <a:rPr dirty="0" sz="1100" spc="-19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-50" i="1">
                <a:latin typeface="Arial"/>
                <a:cs typeface="Arial"/>
              </a:rPr>
              <a:t>s</a:t>
            </a:r>
            <a:r>
              <a:rPr dirty="0" sz="1100" spc="-15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38100" marR="563245">
              <a:lnSpc>
                <a:spcPct val="102600"/>
              </a:lnSpc>
              <a:spcBef>
                <a:spcPts val="300"/>
              </a:spcBef>
            </a:pPr>
            <a:r>
              <a:rPr dirty="0" sz="1100" spc="-45">
                <a:latin typeface="Tahoma"/>
                <a:cs typeface="Tahoma"/>
              </a:rPr>
              <a:t>One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way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improve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assume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 i="1">
                <a:latin typeface="Arial"/>
                <a:cs typeface="Arial"/>
              </a:rPr>
              <a:t>features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80" i="1">
                <a:latin typeface="Arial"/>
                <a:cs typeface="Arial"/>
              </a:rPr>
              <a:t>are </a:t>
            </a:r>
            <a:r>
              <a:rPr dirty="0" sz="1100" spc="-290" i="1">
                <a:latin typeface="Arial"/>
                <a:cs typeface="Arial"/>
              </a:rPr>
              <a:t> </a:t>
            </a:r>
            <a:r>
              <a:rPr dirty="0" sz="1100" spc="-50" i="1">
                <a:latin typeface="Arial"/>
                <a:cs typeface="Arial"/>
              </a:rPr>
              <a:t>independent</a:t>
            </a:r>
            <a:r>
              <a:rPr dirty="0" sz="1100" spc="-50">
                <a:latin typeface="Tahoma"/>
                <a:cs typeface="Tahoma"/>
              </a:rPr>
              <a:t>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0">
                <a:latin typeface="Lucida Sans Unicode"/>
                <a:cs typeface="Lucida Sans Unicode"/>
              </a:rPr>
              <a:t>∀</a:t>
            </a:r>
            <a:r>
              <a:rPr dirty="0" sz="1100" spc="-250" i="1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38100" marR="513080" indent="665480">
              <a:lnSpc>
                <a:spcPct val="185700"/>
              </a:lnSpc>
            </a:pPr>
            <a:r>
              <a:rPr dirty="0" sz="1100" spc="-85" i="1">
                <a:latin typeface="Arial"/>
                <a:cs typeface="Arial"/>
              </a:rPr>
              <a:t>E</a:t>
            </a:r>
            <a:r>
              <a:rPr dirty="0" sz="1100" spc="-175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[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15">
                <a:latin typeface="Lucida Sans Unicode"/>
                <a:cs typeface="Lucida Sans Unicode"/>
              </a:rPr>
              <a:t> 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baseline="-13888" sz="1200" spc="-97" i="1">
                <a:latin typeface="Arial"/>
                <a:cs typeface="Arial"/>
              </a:rPr>
              <a:t>S</a:t>
            </a:r>
            <a:r>
              <a:rPr dirty="0" baseline="-13888" sz="1200" spc="-157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85" i="1">
                <a:latin typeface="Arial"/>
                <a:cs typeface="Arial"/>
              </a:rPr>
              <a:t>E</a:t>
            </a:r>
            <a:r>
              <a:rPr dirty="0" baseline="-13888" sz="1200" spc="-22" i="1">
                <a:latin typeface="Arial"/>
                <a:cs typeface="Arial"/>
              </a:rPr>
              <a:t>x</a:t>
            </a:r>
            <a:r>
              <a:rPr dirty="0" baseline="-41666" sz="900" spc="-472" i="1">
                <a:latin typeface="Arial"/>
                <a:cs typeface="Arial"/>
              </a:rPr>
              <a:t>S</a:t>
            </a:r>
            <a:r>
              <a:rPr dirty="0" baseline="-27777" sz="900" spc="89">
                <a:latin typeface="Microsoft Sans Serif"/>
                <a:cs typeface="Microsoft Sans Serif"/>
              </a:rPr>
              <a:t>¯</a:t>
            </a:r>
            <a:r>
              <a:rPr dirty="0" baseline="-13888" sz="1200" spc="-30">
                <a:latin typeface="Cambria"/>
                <a:cs typeface="Cambria"/>
              </a:rPr>
              <a:t>|</a:t>
            </a:r>
            <a:r>
              <a:rPr dirty="0" baseline="-13888" sz="1200" spc="-22" i="1">
                <a:latin typeface="Arial"/>
                <a:cs typeface="Arial"/>
              </a:rPr>
              <a:t>x</a:t>
            </a:r>
            <a:r>
              <a:rPr dirty="0" baseline="-32407" sz="900" spc="-75" i="1">
                <a:latin typeface="Arial"/>
                <a:cs typeface="Arial"/>
              </a:rPr>
              <a:t>S</a:t>
            </a:r>
            <a:r>
              <a:rPr dirty="0" baseline="-32407" sz="900" spc="-22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[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sz="1100" spc="-55">
                <a:latin typeface="Tahoma"/>
                <a:cs typeface="Tahoma"/>
              </a:rPr>
              <a:t>)]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≈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-85" i="1">
                <a:latin typeface="Arial"/>
                <a:cs typeface="Arial"/>
              </a:rPr>
              <a:t>E</a:t>
            </a:r>
            <a:r>
              <a:rPr dirty="0" baseline="-10416" sz="1200" spc="-22" i="1">
                <a:latin typeface="Arial"/>
                <a:cs typeface="Arial"/>
              </a:rPr>
              <a:t>x</a:t>
            </a:r>
            <a:r>
              <a:rPr dirty="0" baseline="-37037" sz="900" spc="-472" i="1">
                <a:latin typeface="Arial"/>
                <a:cs typeface="Arial"/>
              </a:rPr>
              <a:t>S</a:t>
            </a:r>
            <a:r>
              <a:rPr dirty="0" baseline="-23148" sz="900" spc="22">
                <a:latin typeface="Microsoft Sans Serif"/>
                <a:cs typeface="Microsoft Sans Serif"/>
              </a:rPr>
              <a:t>¯</a:t>
            </a:r>
            <a:r>
              <a:rPr dirty="0" baseline="-23148" sz="900" spc="-97">
                <a:latin typeface="Microsoft Sans Serif"/>
                <a:cs typeface="Microsoft Sans Serif"/>
              </a:rPr>
              <a:t> </a:t>
            </a:r>
            <a:r>
              <a:rPr dirty="0" sz="1100" spc="-110">
                <a:latin typeface="Tahoma"/>
                <a:cs typeface="Tahoma"/>
              </a:rPr>
              <a:t>[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)]  </a:t>
            </a:r>
            <a:r>
              <a:rPr dirty="0" sz="1100" spc="-50">
                <a:latin typeface="Tahoma"/>
                <a:cs typeface="Tahoma"/>
              </a:rPr>
              <a:t>We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estimate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SHAP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values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via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sampling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06247" y="224184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98995" y="2324251"/>
            <a:ext cx="3587115" cy="5740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Tahoma"/>
                <a:cs typeface="Tahoma"/>
              </a:rPr>
              <a:t>approximations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(the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Shapley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sampling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values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method)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require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fewer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than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2</a:t>
            </a:r>
            <a:r>
              <a:rPr dirty="0" baseline="27777" sz="1200" spc="-52" i="1">
                <a:latin typeface="Arial"/>
                <a:cs typeface="Arial"/>
              </a:rPr>
              <a:t>d</a:t>
            </a:r>
            <a:r>
              <a:rPr dirty="0" baseline="27777" sz="1200" spc="120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difference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calculations.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dirty="0" sz="1100" spc="5">
                <a:latin typeface="Tahoma"/>
                <a:cs typeface="Tahoma"/>
              </a:rPr>
              <a:t>But,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still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requires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lots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computations.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06247" y="279603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2" name="object 32"/>
          <p:cNvGrpSpPr/>
          <p:nvPr/>
        </p:nvGrpSpPr>
        <p:grpSpPr>
          <a:xfrm>
            <a:off x="0" y="3211372"/>
            <a:ext cx="4608195" cy="245110"/>
            <a:chOff x="0" y="3211372"/>
            <a:chExt cx="4608195" cy="245110"/>
          </a:xfrm>
        </p:grpSpPr>
        <p:sp>
          <p:nvSpPr>
            <p:cNvPr id="33" name="object 33"/>
            <p:cNvSpPr/>
            <p:nvPr/>
          </p:nvSpPr>
          <p:spPr>
            <a:xfrm>
              <a:off x="0" y="3211372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0" y="3333686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95300" y="3225267"/>
            <a:ext cx="18383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Nadeau,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</a:rPr>
              <a:t>Li,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</a:rPr>
              <a:t>Xander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Davies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Unified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Approach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Interpreting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Model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Predictions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9" y="140143"/>
            <a:ext cx="141863" cy="878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000" y="25252"/>
            <a:ext cx="7442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Additive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Explanations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6250" y="140143"/>
            <a:ext cx="141863" cy="878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06131" y="25252"/>
            <a:ext cx="5168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Shapley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5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Values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86889" y="140134"/>
            <a:ext cx="293370" cy="41275"/>
            <a:chOff x="2286889" y="140134"/>
            <a:chExt cx="293370" cy="41275"/>
          </a:xfrm>
        </p:grpSpPr>
        <p:sp>
          <p:nvSpPr>
            <p:cNvPr id="7" name="object 7"/>
            <p:cNvSpPr/>
            <p:nvPr/>
          </p:nvSpPr>
          <p:spPr>
            <a:xfrm>
              <a:off x="228942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398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398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902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406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4910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414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276767" y="25252"/>
            <a:ext cx="5340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Ap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p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r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o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ximations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74529" y="140134"/>
            <a:ext cx="92075" cy="41275"/>
            <a:chOff x="3274529" y="140134"/>
            <a:chExt cx="92075" cy="41275"/>
          </a:xfrm>
        </p:grpSpPr>
        <p:sp>
          <p:nvSpPr>
            <p:cNvPr id="16" name="object 16"/>
            <p:cNvSpPr/>
            <p:nvPr/>
          </p:nvSpPr>
          <p:spPr>
            <a:xfrm>
              <a:off x="327706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32746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264420" y="25252"/>
            <a:ext cx="42608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Ex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p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eriments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54894" y="140134"/>
            <a:ext cx="41275" cy="88265"/>
            <a:chOff x="4154894" y="140134"/>
            <a:chExt cx="41275" cy="88265"/>
          </a:xfrm>
        </p:grpSpPr>
        <p:sp>
          <p:nvSpPr>
            <p:cNvPr id="20" name="object 20"/>
            <p:cNvSpPr/>
            <p:nvPr/>
          </p:nvSpPr>
          <p:spPr>
            <a:xfrm>
              <a:off x="415743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57434" y="18947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44771" y="25252"/>
            <a:ext cx="3683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8" action="ppaction://hlinksldjump"/>
              </a:rPr>
              <a:t>Extensions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25077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0" y="373087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dirty="0" sz="14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Agnostic:</a:t>
            </a:r>
            <a:r>
              <a:rPr dirty="0" sz="1400" spc="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Kernel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ahoma"/>
                <a:cs typeface="Tahoma"/>
              </a:rPr>
              <a:t>SHAP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via</a:t>
            </a:r>
            <a:r>
              <a:rPr dirty="0" sz="14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LIME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6247" y="90962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86295" y="819948"/>
            <a:ext cx="3700145" cy="12293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50800" marR="244475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Tahoma"/>
                <a:cs typeface="Tahoma"/>
              </a:rPr>
              <a:t>LIME: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kernel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weights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(</a:t>
            </a:r>
            <a:r>
              <a:rPr dirty="0" sz="1100" spc="5" i="1">
                <a:latin typeface="Arial"/>
                <a:cs typeface="Arial"/>
              </a:rPr>
              <a:t>π</a:t>
            </a:r>
            <a:r>
              <a:rPr dirty="0" baseline="-13888" sz="1200" spc="7" i="1">
                <a:latin typeface="Arial"/>
                <a:cs typeface="Arial"/>
              </a:rPr>
              <a:t>x</a:t>
            </a:r>
            <a:r>
              <a:rPr dirty="0" baseline="4629" sz="900" spc="7" i="1">
                <a:latin typeface="Times New Roman"/>
                <a:cs typeface="Times New Roman"/>
              </a:rPr>
              <a:t>′</a:t>
            </a:r>
            <a:r>
              <a:rPr dirty="0" baseline="4629" sz="900" spc="-75" i="1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ahoma"/>
                <a:cs typeface="Tahoma"/>
              </a:rPr>
              <a:t>),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loss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function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(</a:t>
            </a:r>
            <a:r>
              <a:rPr dirty="0" sz="1100" spc="-15" i="1">
                <a:latin typeface="Arial"/>
                <a:cs typeface="Arial"/>
              </a:rPr>
              <a:t>L</a:t>
            </a:r>
            <a:r>
              <a:rPr dirty="0" sz="1100" spc="-15">
                <a:latin typeface="Tahoma"/>
                <a:cs typeface="Tahoma"/>
              </a:rPr>
              <a:t>),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simplicity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function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(Ω)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proposed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LIME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aren’t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consistent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our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desired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properties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(local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accuracy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85">
                <a:latin typeface="Tahoma"/>
                <a:cs typeface="Tahoma"/>
              </a:rPr>
              <a:t>&amp;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consistency).</a:t>
            </a:r>
            <a:endParaRPr sz="1100">
              <a:latin typeface="Tahoma"/>
              <a:cs typeface="Tahoma"/>
            </a:endParaRPr>
          </a:p>
          <a:p>
            <a:pPr marL="50800" marR="126364">
              <a:lnSpc>
                <a:spcPct val="102600"/>
              </a:lnSpc>
              <a:spcBef>
                <a:spcPts val="300"/>
              </a:spcBef>
            </a:pPr>
            <a:r>
              <a:rPr dirty="0" sz="1100" spc="-50">
                <a:latin typeface="Tahoma"/>
                <a:cs typeface="Tahoma"/>
              </a:rPr>
              <a:t>We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adjust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these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choices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fix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that,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forming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Shapely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kernel: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ahoma"/>
              <a:cs typeface="Tahoma"/>
            </a:endParaRPr>
          </a:p>
          <a:p>
            <a:pPr marL="671195">
              <a:lnSpc>
                <a:spcPct val="100000"/>
              </a:lnSpc>
              <a:tabLst>
                <a:tab pos="3484245" algn="l"/>
              </a:tabLst>
            </a:pPr>
            <a:r>
              <a:rPr dirty="0" sz="1100" spc="-20">
                <a:latin typeface="Tahoma"/>
                <a:cs typeface="Tahoma"/>
              </a:rPr>
              <a:t>Ω(</a:t>
            </a:r>
            <a:r>
              <a:rPr dirty="0" sz="1100" spc="-20" i="1">
                <a:latin typeface="Arial"/>
                <a:cs typeface="Arial"/>
              </a:rPr>
              <a:t>g</a:t>
            </a:r>
            <a:r>
              <a:rPr dirty="0" sz="1100" spc="-19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0</a:t>
            </a:r>
            <a:r>
              <a:rPr dirty="0" sz="1100" spc="-30" i="1">
                <a:latin typeface="Arial"/>
                <a:cs typeface="Arial"/>
              </a:rPr>
              <a:t>,	</a:t>
            </a:r>
            <a:r>
              <a:rPr dirty="0" sz="1100" spc="-20">
                <a:latin typeface="Tahoma"/>
                <a:cs typeface="Tahoma"/>
              </a:rPr>
              <a:t>(6)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6247" y="146381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180147" y="2217926"/>
            <a:ext cx="749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5" i="1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1166" y="2157335"/>
            <a:ext cx="191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0" i="1">
                <a:latin typeface="Arial"/>
                <a:cs typeface="Arial"/>
              </a:rPr>
              <a:t>π</a:t>
            </a:r>
            <a:r>
              <a:rPr dirty="0" sz="1100" spc="75" i="1">
                <a:latin typeface="Arial"/>
                <a:cs typeface="Arial"/>
              </a:rPr>
              <a:t> </a:t>
            </a:r>
            <a:r>
              <a:rPr dirty="0" baseline="4629" sz="900" spc="127" i="1">
                <a:latin typeface="Times New Roman"/>
                <a:cs typeface="Times New Roman"/>
              </a:rPr>
              <a:t>′</a:t>
            </a:r>
            <a:endParaRPr baseline="4629"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38325" y="2137447"/>
            <a:ext cx="546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>
                <a:latin typeface="Cambria"/>
                <a:cs typeface="Cambria"/>
              </a:rPr>
              <a:t>′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02473" y="2045105"/>
            <a:ext cx="260350" cy="19177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65973" y="2157335"/>
            <a:ext cx="3429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2250" algn="l"/>
              </a:tabLst>
            </a:pPr>
            <a:r>
              <a:rPr dirty="0" sz="1100" spc="-80" i="1">
                <a:latin typeface="Arial"/>
                <a:cs typeface="Arial"/>
              </a:rPr>
              <a:t>z</a:t>
            </a:r>
            <a:r>
              <a:rPr dirty="0" sz="1100" spc="-80" i="1">
                <a:latin typeface="Arial"/>
                <a:cs typeface="Arial"/>
              </a:rPr>
              <a:t>	</a:t>
            </a:r>
            <a:r>
              <a:rPr dirty="0" sz="1100" spc="45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37232" y="2063596"/>
            <a:ext cx="17818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50875" algn="l"/>
                <a:tab pos="1768475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dirty="0" u="sng" sz="1100" spc="3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r>
              <a:rPr dirty="0" u="sng" sz="1100" spc="2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dirty="0" u="sng" sz="1100" spc="-10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11832" y="2252369"/>
            <a:ext cx="18326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35" i="1">
                <a:latin typeface="Arial"/>
                <a:cs typeface="Arial"/>
              </a:rPr>
              <a:t>M</a:t>
            </a:r>
            <a:r>
              <a:rPr dirty="0" sz="1100" spc="145" i="1">
                <a:latin typeface="Arial"/>
                <a:cs typeface="Arial"/>
              </a:rPr>
              <a:t> </a:t>
            </a:r>
            <a:r>
              <a:rPr dirty="0" sz="1100" spc="-45">
                <a:latin typeface="Tahoma"/>
                <a:cs typeface="Tahoma"/>
              </a:rPr>
              <a:t>ch</a:t>
            </a:r>
            <a:r>
              <a:rPr dirty="0" sz="1100" spc="-15">
                <a:latin typeface="Tahoma"/>
                <a:cs typeface="Tahoma"/>
              </a:rPr>
              <a:t>o</a:t>
            </a:r>
            <a:r>
              <a:rPr dirty="0" sz="1100" spc="-75">
                <a:latin typeface="Tahoma"/>
                <a:cs typeface="Tahoma"/>
              </a:rPr>
              <a:t>ose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145">
                <a:latin typeface="Tahoma"/>
                <a:cs typeface="Tahoma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80" i="1">
                <a:latin typeface="Arial"/>
                <a:cs typeface="Arial"/>
              </a:rPr>
              <a:t>z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baseline="20833" sz="1200" spc="104">
                <a:latin typeface="Cambria"/>
                <a:cs typeface="Cambria"/>
              </a:rPr>
              <a:t>′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165">
                <a:latin typeface="Tahoma"/>
                <a:cs typeface="Tahoma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80" i="1">
                <a:latin typeface="Arial"/>
                <a:cs typeface="Arial"/>
              </a:rPr>
              <a:t>z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baseline="20833" sz="1200" spc="104">
                <a:latin typeface="Cambria"/>
                <a:cs typeface="Cambria"/>
              </a:rPr>
              <a:t>′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17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35" i="1">
                <a:latin typeface="Arial"/>
                <a:cs typeface="Arial"/>
              </a:rPr>
              <a:t>M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80" i="1">
                <a:latin typeface="Arial"/>
                <a:cs typeface="Arial"/>
              </a:rPr>
              <a:t>z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baseline="20833" sz="1200" spc="104">
                <a:latin typeface="Cambria"/>
                <a:cs typeface="Cambria"/>
              </a:rPr>
              <a:t>′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08489" y="2157335"/>
            <a:ext cx="752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61975" algn="l"/>
              </a:tabLst>
            </a:pPr>
            <a:r>
              <a:rPr dirty="0" sz="1100" spc="-5" i="1">
                <a:latin typeface="Arial"/>
                <a:cs typeface="Arial"/>
              </a:rPr>
              <a:t>,</a:t>
            </a:r>
            <a:r>
              <a:rPr dirty="0" sz="1100" spc="-5" i="1">
                <a:latin typeface="Arial"/>
                <a:cs typeface="Arial"/>
              </a:rPr>
              <a:t>	</a:t>
            </a:r>
            <a:r>
              <a:rPr dirty="0" sz="1100" spc="-20">
                <a:latin typeface="Tahoma"/>
                <a:cs typeface="Tahoma"/>
              </a:rPr>
              <a:t>(7)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84211" y="2543681"/>
            <a:ext cx="749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5" i="1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73378" y="2483090"/>
            <a:ext cx="8356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 i="1">
                <a:latin typeface="Arial"/>
                <a:cs typeface="Arial"/>
              </a:rPr>
              <a:t>L</a:t>
            </a:r>
            <a:r>
              <a:rPr dirty="0" sz="1100" spc="-12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,</a:t>
            </a:r>
            <a:r>
              <a:rPr dirty="0" sz="1100" spc="-125" i="1">
                <a:latin typeface="Arial"/>
                <a:cs typeface="Arial"/>
              </a:rPr>
              <a:t> </a:t>
            </a:r>
            <a:r>
              <a:rPr dirty="0" sz="1100" spc="45" i="1">
                <a:latin typeface="Arial"/>
                <a:cs typeface="Arial"/>
              </a:rPr>
              <a:t>g</a:t>
            </a:r>
            <a:r>
              <a:rPr dirty="0" sz="1100" spc="-5" i="1">
                <a:latin typeface="Arial"/>
                <a:cs typeface="Arial"/>
              </a:rPr>
              <a:t>,</a:t>
            </a:r>
            <a:r>
              <a:rPr dirty="0" sz="1100" spc="-125" i="1">
                <a:latin typeface="Arial"/>
                <a:cs typeface="Arial"/>
              </a:rPr>
              <a:t> </a:t>
            </a:r>
            <a:r>
              <a:rPr dirty="0" sz="1100" spc="-120" i="1">
                <a:latin typeface="Arial"/>
                <a:cs typeface="Arial"/>
              </a:rPr>
              <a:t>π</a:t>
            </a:r>
            <a:r>
              <a:rPr dirty="0" sz="1100" i="1">
                <a:latin typeface="Arial"/>
                <a:cs typeface="Arial"/>
              </a:rPr>
              <a:t> </a:t>
            </a:r>
            <a:r>
              <a:rPr dirty="0" sz="1100" spc="-150" i="1">
                <a:latin typeface="Arial"/>
                <a:cs typeface="Arial"/>
              </a:rPr>
              <a:t> </a:t>
            </a:r>
            <a:r>
              <a:rPr dirty="0" baseline="4629" sz="900" spc="127" i="1">
                <a:latin typeface="Times New Roman"/>
                <a:cs typeface="Times New Roman"/>
              </a:rPr>
              <a:t>′</a:t>
            </a:r>
            <a:r>
              <a:rPr dirty="0" baseline="4629" sz="900" spc="-7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41512" y="2351467"/>
            <a:ext cx="226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919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6295" y="2690697"/>
            <a:ext cx="3108325" cy="433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75945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latin typeface="Arial"/>
                <a:cs typeface="Arial"/>
              </a:rPr>
              <a:t>z</a:t>
            </a:r>
            <a:r>
              <a:rPr dirty="0" baseline="23148" sz="900" spc="97" i="1">
                <a:latin typeface="Times New Roman"/>
                <a:cs typeface="Times New Roman"/>
              </a:rPr>
              <a:t>′</a:t>
            </a:r>
            <a:r>
              <a:rPr dirty="0" sz="800" spc="65">
                <a:latin typeface="Cambria"/>
                <a:cs typeface="Cambria"/>
              </a:rPr>
              <a:t>∈</a:t>
            </a:r>
            <a:r>
              <a:rPr dirty="0" sz="800" spc="65" i="1">
                <a:latin typeface="Arial"/>
                <a:cs typeface="Arial"/>
              </a:rPr>
              <a:t>Z</a:t>
            </a:r>
            <a:endParaRPr sz="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935"/>
              </a:spcBef>
            </a:pPr>
            <a:r>
              <a:rPr dirty="0" sz="1100" spc="-70">
                <a:latin typeface="Tahoma"/>
                <a:cs typeface="Tahoma"/>
              </a:rPr>
              <a:t>where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80" i="1">
                <a:latin typeface="Arial"/>
                <a:cs typeface="Arial"/>
              </a:rPr>
              <a:t>z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baseline="27777" sz="1200" spc="104">
                <a:latin typeface="Cambria"/>
                <a:cs typeface="Cambria"/>
              </a:rPr>
              <a:t>′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1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num</a:t>
            </a:r>
            <a:r>
              <a:rPr dirty="0" sz="1100" spc="-15">
                <a:latin typeface="Tahoma"/>
                <a:cs typeface="Tahoma"/>
              </a:rPr>
              <a:t>b</a:t>
            </a:r>
            <a:r>
              <a:rPr dirty="0" sz="1100" spc="-60">
                <a:latin typeface="Tahoma"/>
                <a:cs typeface="Tahoma"/>
              </a:rPr>
              <a:t>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non-zero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elem</a:t>
            </a:r>
            <a:r>
              <a:rPr dirty="0" sz="1100" spc="-50">
                <a:latin typeface="Tahoma"/>
                <a:cs typeface="Tahoma"/>
              </a:rPr>
              <a:t>ents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80" i="1">
                <a:latin typeface="Arial"/>
                <a:cs typeface="Arial"/>
              </a:rPr>
              <a:t>z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baseline="27777" sz="1200" spc="104">
                <a:latin typeface="Cambria"/>
                <a:cs typeface="Cambria"/>
              </a:rPr>
              <a:t>′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72487" y="2541192"/>
            <a:ext cx="749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5" i="1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96578" y="2463201"/>
            <a:ext cx="6299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7375" algn="l"/>
              </a:tabLst>
            </a:pPr>
            <a:r>
              <a:rPr dirty="0" sz="800" spc="20">
                <a:latin typeface="Cambria"/>
                <a:cs typeface="Cambria"/>
              </a:rPr>
              <a:t>′</a:t>
            </a:r>
            <a:r>
              <a:rPr dirty="0" sz="800" spc="20">
                <a:latin typeface="Cambria"/>
                <a:cs typeface="Cambria"/>
              </a:rPr>
              <a:t>	</a:t>
            </a:r>
            <a:r>
              <a:rPr dirty="0" sz="800" spc="20">
                <a:latin typeface="Cambria"/>
                <a:cs typeface="Cambria"/>
              </a:rPr>
              <a:t>′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28365" y="244271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latin typeface="Microsoft Sans Serif"/>
                <a:cs typeface="Microsoft Sans Serif"/>
              </a:rPr>
              <a:t>2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90531" y="2543681"/>
            <a:ext cx="749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5" i="1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48709" y="2463201"/>
            <a:ext cx="546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>
                <a:latin typeface="Cambria"/>
                <a:cs typeface="Cambria"/>
              </a:rPr>
              <a:t>′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84184" y="2370860"/>
            <a:ext cx="17894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8620" algn="l"/>
                <a:tab pos="963930" algn="l"/>
                <a:tab pos="1541145" algn="l"/>
              </a:tabLst>
            </a:pPr>
            <a:r>
              <a:rPr dirty="0" sz="1100" spc="105">
                <a:latin typeface="Lucida Sans Unicode"/>
                <a:cs typeface="Lucida Sans Unicode"/>
              </a:rPr>
              <a:t> </a:t>
            </a:r>
            <a:r>
              <a:rPr dirty="0" sz="1100" spc="105">
                <a:latin typeface="Lucida Sans Unicode"/>
                <a:cs typeface="Lucida Sans Unicode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 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150">
                <a:latin typeface="Lucida Sans Unicode"/>
                <a:cs typeface="Lucida Sans Unicode"/>
              </a:rPr>
              <a:t>  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125">
                <a:latin typeface="Lucida Sans Unicode"/>
                <a:cs typeface="Lucida Sans Unicode"/>
              </a:rPr>
              <a:t>  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41905" y="2483090"/>
            <a:ext cx="17932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94335" algn="l"/>
                <a:tab pos="660400" algn="l"/>
                <a:tab pos="1282065" algn="l"/>
                <a:tab pos="1741170" algn="l"/>
              </a:tabLst>
            </a:pP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25" i="1">
                <a:latin typeface="Arial"/>
                <a:cs typeface="Arial"/>
              </a:rPr>
              <a:t>   </a:t>
            </a:r>
            <a:r>
              <a:rPr dirty="0" sz="1100" spc="-50" i="1">
                <a:latin typeface="Arial"/>
                <a:cs typeface="Arial"/>
              </a:rPr>
              <a:t>h</a:t>
            </a:r>
            <a:r>
              <a:rPr dirty="0" sz="1100" spc="-50" i="1">
                <a:latin typeface="Arial"/>
                <a:cs typeface="Arial"/>
              </a:rPr>
              <a:t>	</a:t>
            </a:r>
            <a:r>
              <a:rPr dirty="0" sz="1100" spc="-80" i="1">
                <a:latin typeface="Arial"/>
                <a:cs typeface="Arial"/>
              </a:rPr>
              <a:t>z</a:t>
            </a:r>
            <a:r>
              <a:rPr dirty="0" sz="1100" spc="-80" i="1">
                <a:latin typeface="Arial"/>
                <a:cs typeface="Arial"/>
              </a:rPr>
              <a:t>	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70" i="1">
                <a:latin typeface="Arial"/>
                <a:cs typeface="Arial"/>
              </a:rPr>
              <a:t>g</a:t>
            </a:r>
            <a:r>
              <a:rPr dirty="0" sz="1100" i="1">
                <a:latin typeface="Arial"/>
                <a:cs typeface="Arial"/>
              </a:rPr>
              <a:t>  </a:t>
            </a:r>
            <a:r>
              <a:rPr dirty="0" sz="1100" spc="-120" i="1">
                <a:latin typeface="Arial"/>
                <a:cs typeface="Arial"/>
              </a:rPr>
              <a:t> </a:t>
            </a:r>
            <a:r>
              <a:rPr dirty="0" sz="1100" spc="-80" i="1">
                <a:latin typeface="Arial"/>
                <a:cs typeface="Arial"/>
              </a:rPr>
              <a:t>z</a:t>
            </a:r>
            <a:r>
              <a:rPr dirty="0" sz="1100" i="1">
                <a:latin typeface="Arial"/>
                <a:cs typeface="Arial"/>
              </a:rPr>
              <a:t>	</a:t>
            </a:r>
            <a:r>
              <a:rPr dirty="0" sz="1100" spc="-120" i="1">
                <a:latin typeface="Arial"/>
                <a:cs typeface="Arial"/>
              </a:rPr>
              <a:t>π</a:t>
            </a:r>
            <a:r>
              <a:rPr dirty="0" sz="1100" i="1">
                <a:latin typeface="Arial"/>
                <a:cs typeface="Arial"/>
              </a:rPr>
              <a:t> </a:t>
            </a:r>
            <a:r>
              <a:rPr dirty="0" sz="1100" spc="-150" i="1">
                <a:latin typeface="Arial"/>
                <a:cs typeface="Arial"/>
              </a:rPr>
              <a:t> </a:t>
            </a:r>
            <a:r>
              <a:rPr dirty="0" baseline="4629" sz="900" spc="127" i="1">
                <a:latin typeface="Times New Roman"/>
                <a:cs typeface="Times New Roman"/>
              </a:rPr>
              <a:t>′</a:t>
            </a:r>
            <a:r>
              <a:rPr dirty="0" baseline="4629" sz="900" i="1">
                <a:latin typeface="Times New Roman"/>
                <a:cs typeface="Times New Roman"/>
              </a:rPr>
              <a:t>    </a:t>
            </a:r>
            <a:r>
              <a:rPr dirty="0" baseline="4629" sz="900" spc="44" i="1">
                <a:latin typeface="Times New Roman"/>
                <a:cs typeface="Times New Roman"/>
              </a:rPr>
              <a:t> </a:t>
            </a:r>
            <a:r>
              <a:rPr dirty="0" sz="1100" spc="-80" i="1">
                <a:latin typeface="Arial"/>
                <a:cs typeface="Arial"/>
              </a:rPr>
              <a:t>z</a:t>
            </a:r>
            <a:r>
              <a:rPr dirty="0" sz="1100" i="1">
                <a:latin typeface="Arial"/>
                <a:cs typeface="Arial"/>
              </a:rPr>
              <a:t>	</a:t>
            </a:r>
            <a:r>
              <a:rPr dirty="0" sz="1100" spc="-5" i="1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58272" y="2483090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(8)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0" y="3211372"/>
            <a:ext cx="4608195" cy="245110"/>
            <a:chOff x="0" y="3211372"/>
            <a:chExt cx="4608195" cy="245110"/>
          </a:xfrm>
        </p:grpSpPr>
        <p:sp>
          <p:nvSpPr>
            <p:cNvPr id="49" name="object 49"/>
            <p:cNvSpPr/>
            <p:nvPr/>
          </p:nvSpPr>
          <p:spPr>
            <a:xfrm>
              <a:off x="0" y="3211372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0" y="3333686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95300" y="3225267"/>
            <a:ext cx="18383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Nadeau,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</a:rPr>
              <a:t>Li,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</a:rPr>
              <a:t>Xander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Davies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Unified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Approach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Interpreting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Model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Predictions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9" y="140143"/>
            <a:ext cx="141863" cy="878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000" y="25252"/>
            <a:ext cx="7442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Additive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Explanations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6250" y="140143"/>
            <a:ext cx="141863" cy="878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06131" y="25252"/>
            <a:ext cx="5168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Shapley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5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Values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86889" y="140134"/>
            <a:ext cx="293370" cy="41275"/>
            <a:chOff x="2286889" y="140134"/>
            <a:chExt cx="293370" cy="41275"/>
          </a:xfrm>
        </p:grpSpPr>
        <p:sp>
          <p:nvSpPr>
            <p:cNvPr id="7" name="object 7"/>
            <p:cNvSpPr/>
            <p:nvPr/>
          </p:nvSpPr>
          <p:spPr>
            <a:xfrm>
              <a:off x="228942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398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902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902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406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4910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414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276767" y="25252"/>
            <a:ext cx="5340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Ap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p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r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o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ximations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74529" y="140134"/>
            <a:ext cx="92075" cy="41275"/>
            <a:chOff x="3274529" y="140134"/>
            <a:chExt cx="92075" cy="41275"/>
          </a:xfrm>
        </p:grpSpPr>
        <p:sp>
          <p:nvSpPr>
            <p:cNvPr id="16" name="object 16"/>
            <p:cNvSpPr/>
            <p:nvPr/>
          </p:nvSpPr>
          <p:spPr>
            <a:xfrm>
              <a:off x="327706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32746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264420" y="25252"/>
            <a:ext cx="42608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Ex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p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eriments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54894" y="140134"/>
            <a:ext cx="41275" cy="88265"/>
            <a:chOff x="4154894" y="140134"/>
            <a:chExt cx="41275" cy="88265"/>
          </a:xfrm>
        </p:grpSpPr>
        <p:sp>
          <p:nvSpPr>
            <p:cNvPr id="20" name="object 20"/>
            <p:cNvSpPr/>
            <p:nvPr/>
          </p:nvSpPr>
          <p:spPr>
            <a:xfrm>
              <a:off x="415743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57434" y="18947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44771" y="25252"/>
            <a:ext cx="3683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8" action="ppaction://hlinksldjump"/>
              </a:rPr>
              <a:t>Extensions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25077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0" y="373087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dirty="0" sz="14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Agnostic:</a:t>
            </a:r>
            <a:r>
              <a:rPr dirty="0" sz="1400" spc="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Kernel</a:t>
            </a:r>
            <a:r>
              <a:rPr dirty="0" sz="14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ahoma"/>
                <a:cs typeface="Tahoma"/>
              </a:rPr>
              <a:t>SHAP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(cont.)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7803" y="1041328"/>
            <a:ext cx="2650558" cy="1870064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0" y="3211385"/>
            <a:ext cx="4608195" cy="245110"/>
            <a:chOff x="0" y="3211385"/>
            <a:chExt cx="4608195" cy="245110"/>
          </a:xfrm>
        </p:grpSpPr>
        <p:sp>
          <p:nvSpPr>
            <p:cNvPr id="27" name="object 27"/>
            <p:cNvSpPr/>
            <p:nvPr/>
          </p:nvSpPr>
          <p:spPr>
            <a:xfrm>
              <a:off x="0" y="3211385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0" y="3333686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95300" y="3225267"/>
            <a:ext cx="18383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Nadeau,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</a:rPr>
              <a:t>Li,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</a:rPr>
              <a:t>Xander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Davies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Unified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Approach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Interpreting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Model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Predictions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9" y="140143"/>
            <a:ext cx="141863" cy="878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000" y="25252"/>
            <a:ext cx="7442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Additive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Explanations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6250" y="140143"/>
            <a:ext cx="141863" cy="878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06131" y="25252"/>
            <a:ext cx="5168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Shapley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5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Values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86889" y="140134"/>
            <a:ext cx="293370" cy="41275"/>
            <a:chOff x="2286889" y="140134"/>
            <a:chExt cx="293370" cy="41275"/>
          </a:xfrm>
        </p:grpSpPr>
        <p:sp>
          <p:nvSpPr>
            <p:cNvPr id="7" name="object 7"/>
            <p:cNvSpPr/>
            <p:nvPr/>
          </p:nvSpPr>
          <p:spPr>
            <a:xfrm>
              <a:off x="228942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398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902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406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406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4910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414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276767" y="25252"/>
            <a:ext cx="5340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Ap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p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r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o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ximations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74529" y="140134"/>
            <a:ext cx="92075" cy="41275"/>
            <a:chOff x="3274529" y="140134"/>
            <a:chExt cx="92075" cy="41275"/>
          </a:xfrm>
        </p:grpSpPr>
        <p:sp>
          <p:nvSpPr>
            <p:cNvPr id="16" name="object 16"/>
            <p:cNvSpPr/>
            <p:nvPr/>
          </p:nvSpPr>
          <p:spPr>
            <a:xfrm>
              <a:off x="327706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32746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264420" y="25252"/>
            <a:ext cx="42608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Ex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p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eriments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54894" y="140134"/>
            <a:ext cx="41275" cy="88265"/>
            <a:chOff x="4154894" y="140134"/>
            <a:chExt cx="41275" cy="88265"/>
          </a:xfrm>
        </p:grpSpPr>
        <p:sp>
          <p:nvSpPr>
            <p:cNvPr id="20" name="object 20"/>
            <p:cNvSpPr/>
            <p:nvPr/>
          </p:nvSpPr>
          <p:spPr>
            <a:xfrm>
              <a:off x="415743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57434" y="18947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44771" y="25252"/>
            <a:ext cx="3683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8" action="ppaction://hlinksldjump"/>
              </a:rPr>
              <a:t>Extensions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25077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0" y="373087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dirty="0" sz="14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Agnostic:</a:t>
            </a:r>
            <a:r>
              <a:rPr dirty="0" sz="1400" spc="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Kernel</a:t>
            </a:r>
            <a:r>
              <a:rPr dirty="0" sz="14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ahoma"/>
                <a:cs typeface="Tahoma"/>
              </a:rPr>
              <a:t>SHAP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(cont.)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6247" y="99698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86295" y="907312"/>
            <a:ext cx="3681095" cy="72834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We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consider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LIME’s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feature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removing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protocol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0" i="1">
                <a:latin typeface="Arial"/>
                <a:cs typeface="Arial"/>
              </a:rPr>
              <a:t>approximation</a:t>
            </a:r>
            <a:r>
              <a:rPr dirty="0" sz="1100" spc="80" i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SHAP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values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5" i="1">
                <a:latin typeface="Arial"/>
                <a:cs typeface="Arial"/>
              </a:rPr>
              <a:t>assumes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295" i="1">
                <a:latin typeface="Arial"/>
                <a:cs typeface="Arial"/>
              </a:rPr>
              <a:t> </a:t>
            </a:r>
            <a:r>
              <a:rPr dirty="0" sz="1100" spc="-60" i="1">
                <a:latin typeface="Arial"/>
                <a:cs typeface="Arial"/>
              </a:rPr>
              <a:t>is</a:t>
            </a:r>
            <a:r>
              <a:rPr dirty="0" sz="1100" spc="60" i="1">
                <a:latin typeface="Arial"/>
                <a:cs typeface="Arial"/>
              </a:rPr>
              <a:t> </a:t>
            </a:r>
            <a:r>
              <a:rPr dirty="0" sz="1100" spc="-45" i="1">
                <a:latin typeface="Arial"/>
                <a:cs typeface="Arial"/>
              </a:rPr>
              <a:t>linear</a:t>
            </a:r>
            <a:r>
              <a:rPr dirty="0" sz="1100" spc="175" i="1">
                <a:latin typeface="Arial"/>
                <a:cs typeface="Arial"/>
              </a:rPr>
              <a:t> </a:t>
            </a:r>
            <a:r>
              <a:rPr dirty="0" sz="1100" spc="-40">
                <a:latin typeface="Tahoma"/>
                <a:cs typeface="Tahoma"/>
              </a:rPr>
              <a:t>(eek),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85" i="1">
                <a:latin typeface="Arial"/>
                <a:cs typeface="Arial"/>
              </a:rPr>
              <a:t>E</a:t>
            </a:r>
            <a:r>
              <a:rPr dirty="0" sz="1100" spc="-175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[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15">
                <a:latin typeface="Lucida Sans Unicode"/>
                <a:cs typeface="Lucida Sans Unicode"/>
              </a:rPr>
              <a:t> 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baseline="-13888" sz="1200" spc="-97" i="1">
                <a:latin typeface="Arial"/>
                <a:cs typeface="Arial"/>
              </a:rPr>
              <a:t>S</a:t>
            </a:r>
            <a:r>
              <a:rPr dirty="0" baseline="-13888" sz="1200" spc="-157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baseline="27777" sz="1200" spc="127">
                <a:latin typeface="Cambria"/>
                <a:cs typeface="Cambria"/>
              </a:rPr>
              <a:t>∗</a:t>
            </a:r>
            <a:r>
              <a:rPr dirty="0" sz="1100" spc="-15">
                <a:latin typeface="Tahoma"/>
                <a:cs typeface="Tahoma"/>
              </a:rPr>
              <a:t>),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where</a:t>
            </a:r>
            <a:endParaRPr sz="1100">
              <a:latin typeface="Tahoma"/>
              <a:cs typeface="Tahoma"/>
            </a:endParaRPr>
          </a:p>
          <a:p>
            <a:pPr algn="ctr" marR="620395">
              <a:lnSpc>
                <a:spcPct val="100000"/>
              </a:lnSpc>
              <a:spcBef>
                <a:spcPts val="190"/>
              </a:spcBef>
            </a:pPr>
            <a:r>
              <a:rPr dirty="0" sz="1100" spc="520">
                <a:latin typeface="Lucida Sans Unicode"/>
                <a:cs typeface="Lucida Sans Unicode"/>
              </a:rPr>
              <a:t>(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9297" y="166049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35">
                <a:latin typeface="Cambria"/>
                <a:cs typeface="Cambria"/>
              </a:rPr>
              <a:t>∗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86597" y="1752027"/>
            <a:ext cx="514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22716" y="1680373"/>
            <a:ext cx="3086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480" i="1">
                <a:latin typeface="Arial"/>
                <a:cs typeface="Arial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19617" y="1642769"/>
            <a:ext cx="514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55736" y="1583790"/>
            <a:ext cx="8642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6245" algn="l"/>
              </a:tabLst>
            </a:pP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-50" i="1">
                <a:latin typeface="Arial"/>
                <a:cs typeface="Arial"/>
              </a:rPr>
              <a:t>	</a:t>
            </a:r>
            <a:r>
              <a:rPr dirty="0" sz="1100" spc="-5">
                <a:latin typeface="Tahoma"/>
                <a:cs typeface="Tahoma"/>
              </a:rPr>
              <a:t>if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i</a:t>
            </a:r>
            <a:r>
              <a:rPr dirty="0" sz="1100" spc="100" i="1">
                <a:latin typeface="Arial"/>
                <a:cs typeface="Arial"/>
              </a:rPr>
              <a:t> </a:t>
            </a:r>
            <a:r>
              <a:rPr dirty="0" sz="1100" spc="-150">
                <a:latin typeface="Lucida Sans Unicode"/>
                <a:cs typeface="Lucida Sans Unicode"/>
              </a:rPr>
              <a:t>∈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-130" i="1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30336" y="1790279"/>
            <a:ext cx="10420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61645" algn="l"/>
              </a:tabLst>
            </a:pPr>
            <a:r>
              <a:rPr dirty="0" sz="1100" spc="-85" i="1">
                <a:latin typeface="Arial"/>
                <a:cs typeface="Arial"/>
              </a:rPr>
              <a:t>E</a:t>
            </a:r>
            <a:r>
              <a:rPr dirty="0" sz="1100" spc="-175" i="1">
                <a:latin typeface="Arial"/>
                <a:cs typeface="Arial"/>
              </a:rPr>
              <a:t> </a:t>
            </a:r>
            <a:r>
              <a:rPr dirty="0" sz="1100" spc="-45">
                <a:latin typeface="Tahoma"/>
                <a:cs typeface="Tahoma"/>
              </a:rPr>
              <a:t>[</a:t>
            </a:r>
            <a:r>
              <a:rPr dirty="0" sz="1100" spc="-45" i="1">
                <a:latin typeface="Arial"/>
                <a:cs typeface="Arial"/>
              </a:rPr>
              <a:t>x</a:t>
            </a:r>
            <a:r>
              <a:rPr dirty="0" baseline="-10416" sz="1200" spc="-67" i="1">
                <a:latin typeface="Arial"/>
                <a:cs typeface="Arial"/>
              </a:rPr>
              <a:t>i</a:t>
            </a:r>
            <a:r>
              <a:rPr dirty="0" baseline="-10416" sz="1200" spc="-142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	</a:t>
            </a:r>
            <a:r>
              <a:rPr dirty="0" sz="1100" spc="-50">
                <a:latin typeface="Tahoma"/>
                <a:cs typeface="Tahoma"/>
              </a:rPr>
              <a:t>otherwise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58272" y="1680373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(9)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06247" y="2198979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24395" y="2109303"/>
            <a:ext cx="3636645" cy="9182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9209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Since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0">
                <a:latin typeface="Tahoma"/>
                <a:cs typeface="Tahoma"/>
              </a:rPr>
              <a:t>we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solve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 i="1">
                <a:latin typeface="Arial"/>
                <a:cs typeface="Arial"/>
              </a:rPr>
              <a:t>g</a:t>
            </a:r>
            <a:r>
              <a:rPr dirty="0" sz="1100" spc="-55" i="1">
                <a:latin typeface="Arial"/>
                <a:cs typeface="Arial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  <a:hlinkClick r:id="rId9" action="ppaction://hlinksldjump"/>
              </a:rPr>
              <a:t>(8)</a:t>
            </a:r>
            <a:r>
              <a:rPr dirty="0" sz="1100" spc="20"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65">
                <a:latin typeface="Tahoma"/>
                <a:cs typeface="Tahoma"/>
              </a:rPr>
              <a:t>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weighted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linear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regression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problem, </a:t>
            </a:r>
            <a:r>
              <a:rPr dirty="0" sz="1100" spc="-100">
                <a:latin typeface="Tahoma"/>
                <a:cs typeface="Tahoma"/>
              </a:rPr>
              <a:t>we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have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 regression-based, </a:t>
            </a:r>
            <a:r>
              <a:rPr dirty="0" sz="1100" spc="-40">
                <a:latin typeface="Tahoma"/>
                <a:cs typeface="Tahoma"/>
              </a:rPr>
              <a:t>model-agnostic </a:t>
            </a:r>
            <a:r>
              <a:rPr dirty="0" sz="1100" spc="-35">
                <a:latin typeface="Tahoma"/>
                <a:cs typeface="Tahoma"/>
              </a:rPr>
              <a:t> estimation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SHAP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values!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dirty="0" sz="1100" spc="-5">
                <a:latin typeface="Tahoma"/>
                <a:cs typeface="Tahoma"/>
              </a:rPr>
              <a:t>This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more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efficient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than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previously,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since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jointly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solve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SHAP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06247" y="275315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7" name="object 37"/>
          <p:cNvGrpSpPr/>
          <p:nvPr/>
        </p:nvGrpSpPr>
        <p:grpSpPr>
          <a:xfrm>
            <a:off x="0" y="3211372"/>
            <a:ext cx="4608195" cy="245110"/>
            <a:chOff x="0" y="3211372"/>
            <a:chExt cx="4608195" cy="245110"/>
          </a:xfrm>
        </p:grpSpPr>
        <p:sp>
          <p:nvSpPr>
            <p:cNvPr id="38" name="object 38"/>
            <p:cNvSpPr/>
            <p:nvPr/>
          </p:nvSpPr>
          <p:spPr>
            <a:xfrm>
              <a:off x="0" y="3211372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0" y="3333686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95300" y="3225267"/>
            <a:ext cx="18383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Nadeau,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</a:rPr>
              <a:t>Li,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</a:rPr>
              <a:t>Xander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Davies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Unified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Approach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Interpreting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Model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Predictions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9" y="140143"/>
            <a:ext cx="141863" cy="878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000" y="25252"/>
            <a:ext cx="7442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Additive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Explanations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6250" y="140143"/>
            <a:ext cx="141863" cy="878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06131" y="25252"/>
            <a:ext cx="5168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Shapley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5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Values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86889" y="140134"/>
            <a:ext cx="293370" cy="41275"/>
            <a:chOff x="2286889" y="140134"/>
            <a:chExt cx="293370" cy="41275"/>
          </a:xfrm>
        </p:grpSpPr>
        <p:sp>
          <p:nvSpPr>
            <p:cNvPr id="7" name="object 7"/>
            <p:cNvSpPr/>
            <p:nvPr/>
          </p:nvSpPr>
          <p:spPr>
            <a:xfrm>
              <a:off x="228942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398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902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406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910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4910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414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276767" y="25252"/>
            <a:ext cx="5340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Ap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p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r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o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ximations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74529" y="140134"/>
            <a:ext cx="92075" cy="41275"/>
            <a:chOff x="3274529" y="140134"/>
            <a:chExt cx="92075" cy="41275"/>
          </a:xfrm>
        </p:grpSpPr>
        <p:sp>
          <p:nvSpPr>
            <p:cNvPr id="16" name="object 16"/>
            <p:cNvSpPr/>
            <p:nvPr/>
          </p:nvSpPr>
          <p:spPr>
            <a:xfrm>
              <a:off x="327706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32746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264420" y="25252"/>
            <a:ext cx="42608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Ex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p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eriments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54894" y="140134"/>
            <a:ext cx="41275" cy="88265"/>
            <a:chOff x="4154894" y="140134"/>
            <a:chExt cx="41275" cy="88265"/>
          </a:xfrm>
        </p:grpSpPr>
        <p:sp>
          <p:nvSpPr>
            <p:cNvPr id="20" name="object 20"/>
            <p:cNvSpPr/>
            <p:nvPr/>
          </p:nvSpPr>
          <p:spPr>
            <a:xfrm>
              <a:off x="415743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57434" y="18947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44771" y="25252"/>
            <a:ext cx="3683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8" action="ppaction://hlinksldjump"/>
              </a:rPr>
              <a:t>Extensions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25077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0" y="373087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Model-Specific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Approximations:</a:t>
            </a:r>
            <a:r>
              <a:rPr dirty="0" sz="1400" spc="1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Linear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ahoma"/>
                <a:cs typeface="Tahoma"/>
              </a:rPr>
              <a:t>SHAP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6247" y="121225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24395" y="1122577"/>
            <a:ext cx="3445510" cy="9182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70612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50">
                <a:latin typeface="Tahoma"/>
                <a:cs typeface="Tahoma"/>
              </a:rPr>
              <a:t>do </a:t>
            </a:r>
            <a:r>
              <a:rPr dirty="0" sz="1100" spc="-30">
                <a:latin typeface="Tahoma"/>
                <a:cs typeface="Tahoma"/>
              </a:rPr>
              <a:t>better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30">
                <a:latin typeface="Tahoma"/>
                <a:cs typeface="Tahoma"/>
              </a:rPr>
              <a:t>looking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35">
                <a:latin typeface="Tahoma"/>
                <a:cs typeface="Tahoma"/>
              </a:rPr>
              <a:t>model-specific 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approximations.</a:t>
            </a:r>
            <a:endParaRPr sz="1100">
              <a:latin typeface="Tahoma"/>
              <a:cs typeface="Tahoma"/>
            </a:endParaRPr>
          </a:p>
          <a:p>
            <a:pPr algn="just"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65">
                <a:latin typeface="Tahoma"/>
                <a:cs typeface="Tahoma"/>
              </a:rPr>
              <a:t>If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model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5">
                <a:latin typeface="Tahoma"/>
                <a:cs typeface="Tahoma"/>
              </a:rPr>
              <a:t>affine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70">
                <a:latin typeface="Tahoma"/>
                <a:cs typeface="Tahoma"/>
              </a:rPr>
              <a:t>assume </a:t>
            </a:r>
            <a:r>
              <a:rPr dirty="0" sz="1100" spc="-45">
                <a:latin typeface="Tahoma"/>
                <a:cs typeface="Tahoma"/>
              </a:rPr>
              <a:t>feature </a:t>
            </a:r>
            <a:r>
              <a:rPr dirty="0" sz="1100" spc="-55">
                <a:latin typeface="Tahoma"/>
                <a:cs typeface="Tahoma"/>
              </a:rPr>
              <a:t>independence,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feature </a:t>
            </a:r>
            <a:r>
              <a:rPr dirty="0" sz="1100" spc="15" i="1">
                <a:latin typeface="Arial"/>
                <a:cs typeface="Arial"/>
              </a:rPr>
              <a:t>i </a:t>
            </a:r>
            <a:r>
              <a:rPr dirty="0" sz="1100" spc="-5">
                <a:latin typeface="Tahoma"/>
                <a:cs typeface="Tahoma"/>
              </a:rPr>
              <a:t>’s </a:t>
            </a:r>
            <a:r>
              <a:rPr dirty="0" sz="1100" spc="-40">
                <a:latin typeface="Tahoma"/>
                <a:cs typeface="Tahoma"/>
              </a:rPr>
              <a:t>importance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50" i="1">
                <a:latin typeface="Arial"/>
                <a:cs typeface="Arial"/>
              </a:rPr>
              <a:t>x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15">
                <a:latin typeface="Tahoma"/>
                <a:cs typeface="Tahoma"/>
              </a:rPr>
              <a:t>its </a:t>
            </a:r>
            <a:r>
              <a:rPr dirty="0" sz="1100" spc="-50">
                <a:latin typeface="Tahoma"/>
                <a:cs typeface="Tahoma"/>
              </a:rPr>
              <a:t>difference </a:t>
            </a:r>
            <a:r>
              <a:rPr dirty="0" sz="1100" spc="-40">
                <a:latin typeface="Tahoma"/>
                <a:cs typeface="Tahoma"/>
              </a:rPr>
              <a:t>from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mean 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multiplied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weight.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6247" y="159435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6247" y="214853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24395" y="2058859"/>
            <a:ext cx="1049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">
                <a:latin typeface="Tahoma"/>
                <a:cs typeface="Tahoma"/>
              </a:rPr>
              <a:t>That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if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87017" y="1954947"/>
            <a:ext cx="172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95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33257" y="2032341"/>
            <a:ext cx="201295" cy="252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894"/>
              </a:lnSpc>
              <a:spcBef>
                <a:spcPts val="95"/>
              </a:spcBef>
            </a:pPr>
            <a:r>
              <a:rPr dirty="0" sz="800" spc="70" i="1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894"/>
              </a:lnSpc>
            </a:pPr>
            <a:r>
              <a:rPr dirty="0" sz="800" spc="114" i="1">
                <a:latin typeface="Arial"/>
                <a:cs typeface="Arial"/>
              </a:rPr>
              <a:t>j</a:t>
            </a:r>
            <a:r>
              <a:rPr dirty="0" sz="800" spc="80">
                <a:latin typeface="Microsoft Sans Serif"/>
                <a:cs typeface="Microsoft Sans Serif"/>
              </a:rPr>
              <a:t>=1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12632" y="2058859"/>
            <a:ext cx="19316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0" i="1">
                <a:latin typeface="Arial"/>
                <a:cs typeface="Arial"/>
              </a:rPr>
              <a:t>w</a:t>
            </a:r>
            <a:r>
              <a:rPr dirty="0" baseline="-10416" sz="1200" spc="247" i="1">
                <a:latin typeface="Arial"/>
                <a:cs typeface="Arial"/>
              </a:rPr>
              <a:t>j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baseline="-10416" sz="1200" spc="67" i="1">
                <a:latin typeface="Arial"/>
                <a:cs typeface="Arial"/>
              </a:rPr>
              <a:t>j</a:t>
            </a:r>
            <a:r>
              <a:rPr dirty="0" baseline="-10416" sz="1200" i="1">
                <a:latin typeface="Arial"/>
                <a:cs typeface="Arial"/>
              </a:rPr>
              <a:t> </a:t>
            </a:r>
            <a:r>
              <a:rPr dirty="0" baseline="-10416" sz="1200" spc="-120" i="1">
                <a:latin typeface="Arial"/>
                <a:cs typeface="Arial"/>
              </a:rPr>
              <a:t> </a:t>
            </a:r>
            <a:r>
              <a:rPr dirty="0" sz="1100" spc="45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20" i="1">
                <a:latin typeface="Arial"/>
                <a:cs typeface="Arial"/>
              </a:rPr>
              <a:t>b</a:t>
            </a:r>
            <a:r>
              <a:rPr dirty="0" sz="1100" spc="-35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35" i="1">
                <a:latin typeface="Arial"/>
                <a:cs typeface="Arial"/>
              </a:rPr>
              <a:t>ϕ</a:t>
            </a:r>
            <a:r>
              <a:rPr dirty="0" baseline="-10416" sz="1200" spc="37">
                <a:latin typeface="Microsoft Sans Serif"/>
                <a:cs typeface="Microsoft Sans Serif"/>
              </a:rPr>
              <a:t>0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,</a:t>
            </a:r>
            <a:r>
              <a:rPr dirty="0" sz="1100" spc="-125" i="1">
                <a:latin typeface="Arial"/>
                <a:cs typeface="Arial"/>
              </a:rPr>
              <a:t> 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0" i="1">
                <a:latin typeface="Arial"/>
                <a:cs typeface="Arial"/>
              </a:rPr>
              <a:t>b</a:t>
            </a:r>
            <a:r>
              <a:rPr dirty="0" sz="1100" spc="90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61706" y="2370110"/>
            <a:ext cx="15621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35" i="1">
                <a:latin typeface="Arial"/>
                <a:cs typeface="Arial"/>
              </a:rPr>
              <a:t>ϕ</a:t>
            </a:r>
            <a:r>
              <a:rPr dirty="0" baseline="-10416" sz="1200" spc="30" i="1">
                <a:latin typeface="Arial"/>
                <a:cs typeface="Arial"/>
              </a:rPr>
              <a:t>i</a:t>
            </a:r>
            <a:r>
              <a:rPr dirty="0" baseline="-10416" sz="1200" spc="-142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,</a:t>
            </a:r>
            <a:r>
              <a:rPr dirty="0" sz="1100" spc="-125" i="1">
                <a:latin typeface="Arial"/>
                <a:cs typeface="Arial"/>
              </a:rPr>
              <a:t> 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0" i="1">
                <a:latin typeface="Arial"/>
                <a:cs typeface="Arial"/>
              </a:rPr>
              <a:t>w</a:t>
            </a:r>
            <a:r>
              <a:rPr dirty="0" baseline="-10416" sz="1200" spc="67" i="1">
                <a:latin typeface="Arial"/>
                <a:cs typeface="Arial"/>
              </a:rPr>
              <a:t>j</a:t>
            </a:r>
            <a:r>
              <a:rPr dirty="0" baseline="-10416" sz="1200" spc="12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baseline="-10416" sz="1200" spc="67" i="1">
                <a:latin typeface="Arial"/>
                <a:cs typeface="Arial"/>
              </a:rPr>
              <a:t>j</a:t>
            </a:r>
            <a:r>
              <a:rPr dirty="0" baseline="-10416" sz="1200" i="1">
                <a:latin typeface="Arial"/>
                <a:cs typeface="Arial"/>
              </a:rPr>
              <a:t> </a:t>
            </a:r>
            <a:r>
              <a:rPr dirty="0" baseline="-10416" sz="1200" spc="-120" i="1">
                <a:latin typeface="Arial"/>
                <a:cs typeface="Arial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85" i="1">
                <a:latin typeface="Arial"/>
                <a:cs typeface="Arial"/>
              </a:rPr>
              <a:t>E</a:t>
            </a:r>
            <a:r>
              <a:rPr dirty="0" sz="1100" spc="5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[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baseline="-10416" sz="1200" spc="67" i="1">
                <a:latin typeface="Arial"/>
                <a:cs typeface="Arial"/>
              </a:rPr>
              <a:t>j</a:t>
            </a:r>
            <a:r>
              <a:rPr dirty="0" baseline="-10416" sz="1200" spc="-150" i="1">
                <a:latin typeface="Arial"/>
                <a:cs typeface="Arial"/>
              </a:rPr>
              <a:t> </a:t>
            </a:r>
            <a:r>
              <a:rPr dirty="0" sz="1100" spc="-55">
                <a:latin typeface="Tahoma"/>
                <a:cs typeface="Tahoma"/>
              </a:rPr>
              <a:t>])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3211372"/>
            <a:ext cx="4608195" cy="245110"/>
            <a:chOff x="0" y="3211372"/>
            <a:chExt cx="4608195" cy="245110"/>
          </a:xfrm>
        </p:grpSpPr>
        <p:sp>
          <p:nvSpPr>
            <p:cNvPr id="35" name="object 35"/>
            <p:cNvSpPr/>
            <p:nvPr/>
          </p:nvSpPr>
          <p:spPr>
            <a:xfrm>
              <a:off x="0" y="3211372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0" y="3333686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5300" y="3225267"/>
            <a:ext cx="18383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Nadeau,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</a:rPr>
              <a:t>Li,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</a:rPr>
              <a:t>Xander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Davies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Unified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Approach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Interpreting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Model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Predictions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9" y="140143"/>
            <a:ext cx="141863" cy="878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000" y="25252"/>
            <a:ext cx="7442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Additive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Explanations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6250" y="140143"/>
            <a:ext cx="141863" cy="878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06131" y="25252"/>
            <a:ext cx="5168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Shapley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5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Values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86889" y="140134"/>
            <a:ext cx="293370" cy="41275"/>
            <a:chOff x="2286889" y="140134"/>
            <a:chExt cx="293370" cy="41275"/>
          </a:xfrm>
        </p:grpSpPr>
        <p:sp>
          <p:nvSpPr>
            <p:cNvPr id="7" name="object 7"/>
            <p:cNvSpPr/>
            <p:nvPr/>
          </p:nvSpPr>
          <p:spPr>
            <a:xfrm>
              <a:off x="228942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398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902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406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910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414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414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276767" y="25252"/>
            <a:ext cx="5340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Ap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p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r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o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ximations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74529" y="140134"/>
            <a:ext cx="92075" cy="41275"/>
            <a:chOff x="3274529" y="140134"/>
            <a:chExt cx="92075" cy="41275"/>
          </a:xfrm>
        </p:grpSpPr>
        <p:sp>
          <p:nvSpPr>
            <p:cNvPr id="16" name="object 16"/>
            <p:cNvSpPr/>
            <p:nvPr/>
          </p:nvSpPr>
          <p:spPr>
            <a:xfrm>
              <a:off x="327706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32746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264420" y="25252"/>
            <a:ext cx="42608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Ex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p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eriments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54894" y="140134"/>
            <a:ext cx="41275" cy="88265"/>
            <a:chOff x="4154894" y="140134"/>
            <a:chExt cx="41275" cy="88265"/>
          </a:xfrm>
        </p:grpSpPr>
        <p:sp>
          <p:nvSpPr>
            <p:cNvPr id="20" name="object 20"/>
            <p:cNvSpPr/>
            <p:nvPr/>
          </p:nvSpPr>
          <p:spPr>
            <a:xfrm>
              <a:off x="415743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57434" y="18947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44771" y="25252"/>
            <a:ext cx="3683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8" action="ppaction://hlinksldjump"/>
              </a:rPr>
              <a:t>Extensions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25077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0" y="373087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Model-Specific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Approximations:</a:t>
            </a:r>
            <a:r>
              <a:rPr dirty="0" sz="1400" spc="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Deep</a:t>
            </a: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ahoma"/>
                <a:cs typeface="Tahoma"/>
              </a:rPr>
              <a:t>SHAP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6247" y="106516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3686" y="152430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219" y="0"/>
                </a:moveTo>
                <a:lnTo>
                  <a:pt x="0" y="0"/>
                </a:lnTo>
                <a:lnTo>
                  <a:pt x="0" y="101218"/>
                </a:lnTo>
                <a:lnTo>
                  <a:pt x="101219" y="101218"/>
                </a:lnTo>
                <a:lnTo>
                  <a:pt x="10121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43686" y="182796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219" y="0"/>
                </a:moveTo>
                <a:lnTo>
                  <a:pt x="0" y="0"/>
                </a:lnTo>
                <a:lnTo>
                  <a:pt x="0" y="101219"/>
                </a:lnTo>
                <a:lnTo>
                  <a:pt x="101219" y="101219"/>
                </a:lnTo>
                <a:lnTo>
                  <a:pt x="10121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24395" y="975485"/>
            <a:ext cx="3636645" cy="189230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9"/>
              </a:spcBef>
            </a:pPr>
            <a:r>
              <a:rPr dirty="0" sz="1100" spc="-20">
                <a:latin typeface="Tahoma"/>
                <a:cs typeface="Tahoma"/>
              </a:rPr>
              <a:t>DeepLift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approximates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SHAP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values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assuming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 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features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independent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one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another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deep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model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linear,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since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it:</a:t>
            </a:r>
            <a:endParaRPr sz="1100">
              <a:latin typeface="Tahoma"/>
              <a:cs typeface="Tahoma"/>
            </a:endParaRPr>
          </a:p>
          <a:p>
            <a:pPr marL="289560" marR="719455" indent="-147320">
              <a:lnSpc>
                <a:spcPct val="100000"/>
              </a:lnSpc>
              <a:spcBef>
                <a:spcPts val="145"/>
              </a:spcBef>
              <a:buClr>
                <a:srgbClr val="FFFFFF"/>
              </a:buClr>
              <a:buSzPct val="80000"/>
              <a:buFont typeface="Microsoft Sans Serif"/>
              <a:buAutoNum type="arabicPlain"/>
              <a:tabLst>
                <a:tab pos="290195" algn="l"/>
              </a:tabLst>
            </a:pPr>
            <a:r>
              <a:rPr dirty="0" sz="1000" spc="-40">
                <a:latin typeface="Tahoma"/>
                <a:cs typeface="Tahoma"/>
              </a:rPr>
              <a:t>linearizes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non-linear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components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network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(”heuristically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chosen”)</a:t>
            </a:r>
            <a:endParaRPr sz="1000">
              <a:latin typeface="Tahoma"/>
              <a:cs typeface="Tahoma"/>
            </a:endParaRPr>
          </a:p>
          <a:p>
            <a:pPr marL="289560" indent="-147320">
              <a:lnSpc>
                <a:spcPts val="1190"/>
              </a:lnSpc>
              <a:buClr>
                <a:srgbClr val="FFFFFF"/>
              </a:buClr>
              <a:buSzPct val="80000"/>
              <a:buFont typeface="Microsoft Sans Serif"/>
              <a:buAutoNum type="arabicPlain"/>
              <a:tabLst>
                <a:tab pos="290195" algn="l"/>
              </a:tabLst>
            </a:pPr>
            <a:r>
              <a:rPr dirty="0" sz="1000" spc="-45">
                <a:latin typeface="Tahoma"/>
                <a:cs typeface="Tahoma"/>
              </a:rPr>
              <a:t>replaces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values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with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reference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value,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which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90">
                <a:latin typeface="Tahoma"/>
                <a:cs typeface="Tahoma"/>
              </a:rPr>
              <a:t>we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consider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dirty="0" sz="1000" spc="-75" i="1">
                <a:latin typeface="Arial"/>
                <a:cs typeface="Arial"/>
              </a:rPr>
              <a:t>E</a:t>
            </a:r>
            <a:r>
              <a:rPr dirty="0" sz="1000" spc="-160" i="1">
                <a:latin typeface="Arial"/>
                <a:cs typeface="Arial"/>
              </a:rPr>
              <a:t> </a:t>
            </a:r>
            <a:r>
              <a:rPr dirty="0" sz="1000" spc="-100">
                <a:latin typeface="Tahoma"/>
                <a:cs typeface="Tahoma"/>
              </a:rPr>
              <a:t>[</a:t>
            </a:r>
            <a:r>
              <a:rPr dirty="0" sz="1000" spc="-45" i="1">
                <a:latin typeface="Arial"/>
                <a:cs typeface="Arial"/>
              </a:rPr>
              <a:t>x</a:t>
            </a:r>
            <a:r>
              <a:rPr dirty="0" sz="1000" spc="-190" i="1">
                <a:latin typeface="Arial"/>
                <a:cs typeface="Arial"/>
              </a:rPr>
              <a:t> </a:t>
            </a:r>
            <a:r>
              <a:rPr dirty="0" sz="1000" spc="-100">
                <a:latin typeface="Tahoma"/>
                <a:cs typeface="Tahoma"/>
              </a:rPr>
              <a:t>]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(li</a:t>
            </a:r>
            <a:r>
              <a:rPr dirty="0" sz="1000" spc="-30">
                <a:latin typeface="Tahoma"/>
                <a:cs typeface="Tahoma"/>
              </a:rPr>
              <a:t>k</a:t>
            </a:r>
            <a:r>
              <a:rPr dirty="0" sz="1000" spc="-85">
                <a:latin typeface="Tahoma"/>
                <a:cs typeface="Tahoma"/>
              </a:rPr>
              <a:t>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15">
                <a:latin typeface="Tahoma"/>
                <a:cs typeface="Tahoma"/>
              </a:rPr>
              <a:t>LIME)</a:t>
            </a:r>
            <a:endParaRPr sz="1000">
              <a:latin typeface="Tahoma"/>
              <a:cs typeface="Tahoma"/>
            </a:endParaRPr>
          </a:p>
          <a:p>
            <a:pPr marL="12700" marR="99060">
              <a:lnSpc>
                <a:spcPct val="102699"/>
              </a:lnSpc>
              <a:spcBef>
                <a:spcPts val="320"/>
              </a:spcBef>
            </a:pPr>
            <a:r>
              <a:rPr dirty="0" sz="1100" spc="-40">
                <a:latin typeface="Tahoma"/>
                <a:cs typeface="Tahoma"/>
              </a:rPr>
              <a:t>Currently,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satisfies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local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accuracy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(and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missingness),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but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not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consistency.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50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choose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new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linearizations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which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satisfy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consistency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→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0">
                <a:latin typeface="Tahoma"/>
                <a:cs typeface="Tahoma"/>
              </a:rPr>
              <a:t>Deep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SHAP!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06247" y="221147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06247" y="259359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0" y="3211372"/>
            <a:ext cx="4608195" cy="245110"/>
            <a:chOff x="0" y="3211372"/>
            <a:chExt cx="4608195" cy="245110"/>
          </a:xfrm>
        </p:grpSpPr>
        <p:sp>
          <p:nvSpPr>
            <p:cNvPr id="32" name="object 32"/>
            <p:cNvSpPr/>
            <p:nvPr/>
          </p:nvSpPr>
          <p:spPr>
            <a:xfrm>
              <a:off x="0" y="3211372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0" y="3333686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95300" y="3225267"/>
            <a:ext cx="18383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Nadeau,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</a:rPr>
              <a:t>Li,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</a:rPr>
              <a:t>Xander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Davies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Unified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Approach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Interpreting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Model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Predictions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9" y="140143"/>
            <a:ext cx="141863" cy="878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000" y="25252"/>
            <a:ext cx="7442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Additive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Explanations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6250" y="140143"/>
            <a:ext cx="141863" cy="878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06131" y="25252"/>
            <a:ext cx="5168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Shapley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5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Values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86889" y="140134"/>
            <a:ext cx="293370" cy="41275"/>
            <a:chOff x="2286889" y="140134"/>
            <a:chExt cx="293370" cy="41275"/>
          </a:xfrm>
        </p:grpSpPr>
        <p:sp>
          <p:nvSpPr>
            <p:cNvPr id="7" name="object 7"/>
            <p:cNvSpPr/>
            <p:nvPr/>
          </p:nvSpPr>
          <p:spPr>
            <a:xfrm>
              <a:off x="228942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398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902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406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910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414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276767" y="25252"/>
            <a:ext cx="5340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Ap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p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r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o</a:t>
            </a:r>
            <a:r>
              <a:rPr dirty="0" sz="600" spc="-5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ximations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74529" y="140134"/>
            <a:ext cx="92075" cy="41275"/>
            <a:chOff x="3274529" y="140134"/>
            <a:chExt cx="92075" cy="41275"/>
          </a:xfrm>
        </p:grpSpPr>
        <p:sp>
          <p:nvSpPr>
            <p:cNvPr id="15" name="object 15"/>
            <p:cNvSpPr/>
            <p:nvPr/>
          </p:nvSpPr>
          <p:spPr>
            <a:xfrm>
              <a:off x="327706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27706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32746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264420" y="25252"/>
            <a:ext cx="42608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Ex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p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eriments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54894" y="140134"/>
            <a:ext cx="41275" cy="88265"/>
            <a:chOff x="4154894" y="140134"/>
            <a:chExt cx="41275" cy="88265"/>
          </a:xfrm>
        </p:grpSpPr>
        <p:sp>
          <p:nvSpPr>
            <p:cNvPr id="20" name="object 20"/>
            <p:cNvSpPr/>
            <p:nvPr/>
          </p:nvSpPr>
          <p:spPr>
            <a:xfrm>
              <a:off x="415743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57434" y="18947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44771" y="25252"/>
            <a:ext cx="3683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8" action="ppaction://hlinksldjump"/>
              </a:rPr>
              <a:t>Extensions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25077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0" y="373087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Experiments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6247" y="126051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24395" y="1170837"/>
            <a:ext cx="3620770" cy="14344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authors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run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experiment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which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tell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story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about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people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playing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cooperative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game,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find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human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assignments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credit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align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better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25">
                <a:latin typeface="Tahoma"/>
                <a:cs typeface="Tahoma"/>
              </a:rPr>
              <a:t> SHAP’s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assignment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than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LIME’s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DeepLIFT’s.</a:t>
            </a:r>
            <a:endParaRPr sz="1100">
              <a:latin typeface="Tahoma"/>
              <a:cs typeface="Tahoma"/>
            </a:endParaRPr>
          </a:p>
          <a:p>
            <a:pPr marL="12700" marR="208279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Tahoma"/>
                <a:cs typeface="Tahoma"/>
              </a:rPr>
              <a:t>This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very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different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setting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from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attribution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neural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networks,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seemingly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selected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make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SHAP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look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good,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so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experiment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unimpressive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evidence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SHAP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aligns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human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intuition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NN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credit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assignment.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6247" y="198677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0" y="3211372"/>
            <a:ext cx="4608195" cy="245110"/>
            <a:chOff x="0" y="3211372"/>
            <a:chExt cx="4608195" cy="245110"/>
          </a:xfrm>
        </p:grpSpPr>
        <p:sp>
          <p:nvSpPr>
            <p:cNvPr id="29" name="object 29"/>
            <p:cNvSpPr/>
            <p:nvPr/>
          </p:nvSpPr>
          <p:spPr>
            <a:xfrm>
              <a:off x="0" y="3211372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0" y="3333686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95300" y="3225267"/>
            <a:ext cx="18383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Nadeau,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</a:rPr>
              <a:t>Li,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</a:rPr>
              <a:t>Xander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Davies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Unified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Approach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Interpreting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Model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Predictions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9" y="140143"/>
            <a:ext cx="141863" cy="878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000" y="25252"/>
            <a:ext cx="7442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Additive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Explanations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6250" y="140143"/>
            <a:ext cx="141863" cy="878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06131" y="25252"/>
            <a:ext cx="5168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Shapley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5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Values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86889" y="140134"/>
            <a:ext cx="293370" cy="41275"/>
            <a:chOff x="2286889" y="140134"/>
            <a:chExt cx="293370" cy="41275"/>
          </a:xfrm>
        </p:grpSpPr>
        <p:sp>
          <p:nvSpPr>
            <p:cNvPr id="7" name="object 7"/>
            <p:cNvSpPr/>
            <p:nvPr/>
          </p:nvSpPr>
          <p:spPr>
            <a:xfrm>
              <a:off x="228942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398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902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406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910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414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276767" y="25252"/>
            <a:ext cx="5340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Ap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p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r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o</a:t>
            </a:r>
            <a:r>
              <a:rPr dirty="0" sz="600" spc="-5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ximations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74529" y="140134"/>
            <a:ext cx="92075" cy="41275"/>
            <a:chOff x="3274529" y="140134"/>
            <a:chExt cx="92075" cy="41275"/>
          </a:xfrm>
        </p:grpSpPr>
        <p:sp>
          <p:nvSpPr>
            <p:cNvPr id="15" name="object 15"/>
            <p:cNvSpPr/>
            <p:nvPr/>
          </p:nvSpPr>
          <p:spPr>
            <a:xfrm>
              <a:off x="327706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2746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32746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264420" y="25252"/>
            <a:ext cx="42608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Ex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p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eriments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54894" y="140134"/>
            <a:ext cx="41275" cy="88265"/>
            <a:chOff x="4154894" y="140134"/>
            <a:chExt cx="41275" cy="88265"/>
          </a:xfrm>
        </p:grpSpPr>
        <p:sp>
          <p:nvSpPr>
            <p:cNvPr id="20" name="object 20"/>
            <p:cNvSpPr/>
            <p:nvPr/>
          </p:nvSpPr>
          <p:spPr>
            <a:xfrm>
              <a:off x="415743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57434" y="18947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44771" y="25252"/>
            <a:ext cx="3683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8" action="ppaction://hlinksldjump"/>
              </a:rPr>
              <a:t>Extensions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25077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0" y="373087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dirty="0" sz="14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Difference</a:t>
            </a:r>
            <a:r>
              <a:rPr dirty="0" sz="14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Experiments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6247" y="938479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24395" y="848803"/>
            <a:ext cx="3530600" cy="10902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Tahoma"/>
                <a:cs typeface="Tahoma"/>
              </a:rPr>
              <a:t>Using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image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50">
                <a:latin typeface="Tahoma"/>
                <a:cs typeface="Tahoma"/>
              </a:rPr>
              <a:t>“8”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MNIST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classifier,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authors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identified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which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pixels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(according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SHAP,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LIME, 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DeepLIFT)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most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important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model’s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log-odds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(i.e.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logit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difference)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8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versus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3.</a:t>
            </a:r>
            <a:endParaRPr sz="1100">
              <a:latin typeface="Tahoma"/>
              <a:cs typeface="Tahoma"/>
            </a:endParaRPr>
          </a:p>
          <a:p>
            <a:pPr marL="12700" marR="201295">
              <a:lnSpc>
                <a:spcPct val="102600"/>
              </a:lnSpc>
              <a:spcBef>
                <a:spcPts val="300"/>
              </a:spcBef>
            </a:pPr>
            <a:r>
              <a:rPr dirty="0" sz="1100" spc="-45">
                <a:latin typeface="Tahoma"/>
                <a:cs typeface="Tahoma"/>
              </a:rPr>
              <a:t>Removing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pixels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identified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SHAP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produced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larger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changes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log-odds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from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8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3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than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other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methods.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6247" y="166474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2995" y="2104049"/>
            <a:ext cx="2705356" cy="858586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0" y="3211372"/>
            <a:ext cx="4608195" cy="245110"/>
            <a:chOff x="0" y="3211372"/>
            <a:chExt cx="4608195" cy="245110"/>
          </a:xfrm>
        </p:grpSpPr>
        <p:sp>
          <p:nvSpPr>
            <p:cNvPr id="30" name="object 30"/>
            <p:cNvSpPr/>
            <p:nvPr/>
          </p:nvSpPr>
          <p:spPr>
            <a:xfrm>
              <a:off x="0" y="3211372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0" y="3333686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95300" y="3225267"/>
            <a:ext cx="18383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Nadeau,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</a:rPr>
              <a:t>Li,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</a:rPr>
              <a:t>Xander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Davies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Unified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Approach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Interpreting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Model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Predictions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9" y="140143"/>
            <a:ext cx="141863" cy="878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000" y="25252"/>
            <a:ext cx="7442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Additive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Explanations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6250" y="140143"/>
            <a:ext cx="141863" cy="878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06131" y="25252"/>
            <a:ext cx="5168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Shapley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5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Values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86889" y="140134"/>
            <a:ext cx="293370" cy="41275"/>
            <a:chOff x="2286889" y="140134"/>
            <a:chExt cx="293370" cy="41275"/>
          </a:xfrm>
        </p:grpSpPr>
        <p:sp>
          <p:nvSpPr>
            <p:cNvPr id="7" name="object 7"/>
            <p:cNvSpPr/>
            <p:nvPr/>
          </p:nvSpPr>
          <p:spPr>
            <a:xfrm>
              <a:off x="228942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398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902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406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910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414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276767" y="25252"/>
            <a:ext cx="5340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Ap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p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r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o</a:t>
            </a:r>
            <a:r>
              <a:rPr dirty="0" sz="600" spc="-5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ximations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74529" y="140134"/>
            <a:ext cx="92075" cy="41275"/>
            <a:chOff x="3274529" y="140134"/>
            <a:chExt cx="92075" cy="41275"/>
          </a:xfrm>
        </p:grpSpPr>
        <p:sp>
          <p:nvSpPr>
            <p:cNvPr id="15" name="object 15"/>
            <p:cNvSpPr/>
            <p:nvPr/>
          </p:nvSpPr>
          <p:spPr>
            <a:xfrm>
              <a:off x="327706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2746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264420" y="25252"/>
            <a:ext cx="42608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Ex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p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eriments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54894" y="140134"/>
            <a:ext cx="41275" cy="88265"/>
            <a:chOff x="4154894" y="140134"/>
            <a:chExt cx="41275" cy="88265"/>
          </a:xfrm>
        </p:grpSpPr>
        <p:sp>
          <p:nvSpPr>
            <p:cNvPr id="19" name="object 19"/>
            <p:cNvSpPr/>
            <p:nvPr/>
          </p:nvSpPr>
          <p:spPr>
            <a:xfrm>
              <a:off x="415743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157434" y="18947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144771" y="25252"/>
            <a:ext cx="3683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8" action="ppaction://hlinksldjump"/>
              </a:rPr>
              <a:t>Extensions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25077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0" y="373087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Outline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1236" y="886599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530" y="0"/>
                </a:moveTo>
                <a:lnTo>
                  <a:pt x="0" y="0"/>
                </a:lnTo>
                <a:lnTo>
                  <a:pt x="0" y="126530"/>
                </a:lnTo>
                <a:lnTo>
                  <a:pt x="126530" y="126530"/>
                </a:lnTo>
                <a:lnTo>
                  <a:pt x="126530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4728" y="110114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4728" y="127321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1236" y="1467815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530" y="0"/>
                </a:moveTo>
                <a:lnTo>
                  <a:pt x="0" y="0"/>
                </a:lnTo>
                <a:lnTo>
                  <a:pt x="0" y="126530"/>
                </a:lnTo>
                <a:lnTo>
                  <a:pt x="126530" y="126530"/>
                </a:lnTo>
                <a:lnTo>
                  <a:pt x="126530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4728" y="168235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4728" y="185442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1236" y="2049030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530" y="0"/>
                </a:moveTo>
                <a:lnTo>
                  <a:pt x="0" y="0"/>
                </a:lnTo>
                <a:lnTo>
                  <a:pt x="0" y="126530"/>
                </a:lnTo>
                <a:lnTo>
                  <a:pt x="126530" y="126530"/>
                </a:lnTo>
                <a:lnTo>
                  <a:pt x="126530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1236" y="2286101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530" y="0"/>
                </a:moveTo>
                <a:lnTo>
                  <a:pt x="0" y="0"/>
                </a:lnTo>
                <a:lnTo>
                  <a:pt x="0" y="126530"/>
                </a:lnTo>
                <a:lnTo>
                  <a:pt x="126530" y="126530"/>
                </a:lnTo>
                <a:lnTo>
                  <a:pt x="126530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1236" y="2523172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530" y="0"/>
                </a:moveTo>
                <a:lnTo>
                  <a:pt x="0" y="0"/>
                </a:lnTo>
                <a:lnTo>
                  <a:pt x="0" y="126530"/>
                </a:lnTo>
                <a:lnTo>
                  <a:pt x="126530" y="126530"/>
                </a:lnTo>
                <a:lnTo>
                  <a:pt x="126530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4728" y="273771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44728" y="290978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60159" y="839392"/>
            <a:ext cx="2112645" cy="21729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AutoNum type="arabicPlain"/>
              <a:tabLst>
                <a:tab pos="184785" algn="l"/>
              </a:tabLst>
            </a:pPr>
            <a:r>
              <a:rPr dirty="0" sz="1100" spc="-1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Additive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Explanations</a:t>
            </a:r>
            <a:endParaRPr sz="1100">
              <a:latin typeface="Tahoma"/>
              <a:cs typeface="Tahoma"/>
            </a:endParaRPr>
          </a:p>
          <a:p>
            <a:pPr marL="307340" marR="5080">
              <a:lnSpc>
                <a:spcPct val="102600"/>
              </a:lnSpc>
            </a:pPr>
            <a:r>
              <a:rPr dirty="0" sz="1100" spc="-45">
                <a:latin typeface="Tahoma"/>
                <a:cs typeface="Tahoma"/>
                <a:hlinkClick r:id="rId3" action="ppaction://hlinksldjump"/>
              </a:rPr>
              <a:t>Overview</a:t>
            </a:r>
            <a:r>
              <a:rPr dirty="0" sz="110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50">
                <a:latin typeface="Tahoma"/>
                <a:cs typeface="Tahoma"/>
                <a:hlinkClick r:id="rId3" action="ppaction://hlinksldjump"/>
              </a:rPr>
              <a:t>and</a:t>
            </a:r>
            <a:r>
              <a:rPr dirty="0" sz="1100" spc="5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30">
                <a:latin typeface="Tahoma"/>
                <a:cs typeface="Tahoma"/>
                <a:hlinkClick r:id="rId3" action="ppaction://hlinksldjump"/>
              </a:rPr>
              <a:t>relation</a:t>
            </a:r>
            <a:r>
              <a:rPr dirty="0" sz="1100" spc="1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15">
                <a:latin typeface="Tahoma"/>
                <a:cs typeface="Tahoma"/>
                <a:hlinkClick r:id="rId3" action="ppaction://hlinksldjump"/>
              </a:rPr>
              <a:t>to</a:t>
            </a:r>
            <a:r>
              <a:rPr dirty="0" sz="110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15">
                <a:latin typeface="Tahoma"/>
                <a:cs typeface="Tahoma"/>
                <a:hlinkClick r:id="rId3" action="ppaction://hlinksldjump"/>
              </a:rPr>
              <a:t>LIME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  <a:hlinkClick r:id="rId9" action="ppaction://hlinksldjump"/>
              </a:rPr>
              <a:t>Desiderata</a:t>
            </a:r>
            <a:endParaRPr sz="11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545"/>
              </a:spcBef>
              <a:buClr>
                <a:srgbClr val="FFFFFF"/>
              </a:buClr>
              <a:buSzPct val="90909"/>
              <a:buAutoNum type="arabicPlain" startAt="2"/>
              <a:tabLst>
                <a:tab pos="184785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5" action="ppaction://hlinksldjump"/>
              </a:rPr>
              <a:t>Shapley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5" action="ppaction://hlinksldjump"/>
              </a:rPr>
              <a:t>Values</a:t>
            </a:r>
            <a:endParaRPr sz="1100">
              <a:latin typeface="Tahoma"/>
              <a:cs typeface="Tahoma"/>
            </a:endParaRPr>
          </a:p>
          <a:p>
            <a:pPr marL="307340" marR="34290">
              <a:lnSpc>
                <a:spcPct val="102600"/>
              </a:lnSpc>
            </a:pPr>
            <a:r>
              <a:rPr dirty="0" sz="1100" spc="-35">
                <a:latin typeface="Tahoma"/>
                <a:cs typeface="Tahoma"/>
                <a:hlinkClick r:id="rId5" action="ppaction://hlinksldjump"/>
              </a:rPr>
              <a:t>Introduction</a:t>
            </a:r>
            <a:r>
              <a:rPr dirty="0" sz="1100" spc="20"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15">
                <a:latin typeface="Tahoma"/>
                <a:cs typeface="Tahoma"/>
                <a:hlinkClick r:id="rId5" action="ppaction://hlinksldjump"/>
              </a:rPr>
              <a:t>to</a:t>
            </a:r>
            <a:r>
              <a:rPr dirty="0" sz="1100" spc="15"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45">
                <a:latin typeface="Tahoma"/>
                <a:cs typeface="Tahoma"/>
                <a:hlinkClick r:id="rId5" action="ppaction://hlinksldjump"/>
              </a:rPr>
              <a:t>Shapley</a:t>
            </a:r>
            <a:r>
              <a:rPr dirty="0" sz="1100" spc="20"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55">
                <a:latin typeface="Tahoma"/>
                <a:cs typeface="Tahoma"/>
                <a:hlinkClick r:id="rId5" action="ppaction://hlinksldjump"/>
              </a:rPr>
              <a:t>values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  <a:hlinkClick r:id="rId10" action="ppaction://hlinksldjump"/>
              </a:rPr>
              <a:t>Removing</a:t>
            </a:r>
            <a:r>
              <a:rPr dirty="0" sz="1100" spc="15"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50">
                <a:latin typeface="Tahoma"/>
                <a:cs typeface="Tahoma"/>
                <a:hlinkClick r:id="rId10" action="ppaction://hlinksldjump"/>
              </a:rPr>
              <a:t>features</a:t>
            </a:r>
            <a:endParaRPr sz="11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550"/>
              </a:spcBef>
              <a:buClr>
                <a:srgbClr val="FFFFFF"/>
              </a:buClr>
              <a:buSzPct val="90909"/>
              <a:buAutoNum type="arabicPlain" startAt="3"/>
              <a:tabLst>
                <a:tab pos="184785" algn="l"/>
              </a:tabLst>
            </a:pP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Approximations</a:t>
            </a:r>
            <a:endParaRPr sz="11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545"/>
              </a:spcBef>
              <a:buClr>
                <a:srgbClr val="FFFFFF"/>
              </a:buClr>
              <a:buSzPct val="90909"/>
              <a:buAutoNum type="arabicPlain" startAt="3"/>
              <a:tabLst>
                <a:tab pos="184785" algn="l"/>
              </a:tabLst>
            </a:pP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Experiments</a:t>
            </a:r>
            <a:endParaRPr sz="11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545"/>
              </a:spcBef>
              <a:buClr>
                <a:srgbClr val="FFFFFF"/>
              </a:buClr>
              <a:buSzPct val="90909"/>
              <a:buAutoNum type="arabicPlain" startAt="3"/>
              <a:tabLst>
                <a:tab pos="184785" algn="l"/>
              </a:tabLst>
            </a:pP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8" action="ppaction://hlinksldjump"/>
              </a:rPr>
              <a:t>Extensions</a:t>
            </a:r>
            <a:endParaRPr sz="1100">
              <a:latin typeface="Tahoma"/>
              <a:cs typeface="Tahoma"/>
            </a:endParaRPr>
          </a:p>
          <a:p>
            <a:pPr marL="307340" marR="546735">
              <a:lnSpc>
                <a:spcPct val="102600"/>
              </a:lnSpc>
              <a:spcBef>
                <a:spcPts val="5"/>
              </a:spcBef>
            </a:pPr>
            <a:r>
              <a:rPr dirty="0" sz="1100" spc="-30">
                <a:latin typeface="Tahoma"/>
                <a:cs typeface="Tahoma"/>
                <a:hlinkClick r:id="rId8" action="ppaction://hlinksldjump"/>
              </a:rPr>
              <a:t>Global</a:t>
            </a:r>
            <a:r>
              <a:rPr dirty="0" sz="1100" spc="-15"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100" spc="-30">
                <a:latin typeface="Tahoma"/>
                <a:cs typeface="Tahoma"/>
                <a:hlinkClick r:id="rId8" action="ppaction://hlinksldjump"/>
              </a:rPr>
              <a:t>interpretability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  <a:hlinkClick r:id="rId11" action="ppaction://hlinksldjump"/>
              </a:rPr>
              <a:t>Inner</a:t>
            </a:r>
            <a:r>
              <a:rPr dirty="0" sz="1100" spc="10"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100" spc="-30">
                <a:latin typeface="Tahoma"/>
                <a:cs typeface="Tahoma"/>
                <a:hlinkClick r:id="rId11" action="ppaction://hlinksldjump"/>
              </a:rPr>
              <a:t>interpretability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0" y="3211372"/>
            <a:ext cx="4608195" cy="245110"/>
            <a:chOff x="0" y="3211372"/>
            <a:chExt cx="4608195" cy="245110"/>
          </a:xfrm>
        </p:grpSpPr>
        <p:sp>
          <p:nvSpPr>
            <p:cNvPr id="37" name="object 37"/>
            <p:cNvSpPr/>
            <p:nvPr/>
          </p:nvSpPr>
          <p:spPr>
            <a:xfrm>
              <a:off x="0" y="3211372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0" y="3333686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95300" y="3225267"/>
            <a:ext cx="18383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Nadeau,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</a:rPr>
              <a:t>Li,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</a:rPr>
              <a:t>Xander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Davies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Unified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Approach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Interpreting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Model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Predictions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50825"/>
            <a:chOff x="0" y="0"/>
            <a:chExt cx="4608195" cy="250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19" y="140143"/>
              <a:ext cx="141863" cy="878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6250" y="140143"/>
              <a:ext cx="141863" cy="878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8942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398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902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406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910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414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7706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2746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5743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5743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157433" y="18947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08000" y="25252"/>
            <a:ext cx="4404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197610" algn="l"/>
                <a:tab pos="2168525" algn="l"/>
                <a:tab pos="3155950" algn="l"/>
                <a:tab pos="4036695" algn="l"/>
              </a:tabLst>
            </a:pPr>
            <a:r>
              <a:rPr dirty="0" sz="600" spc="5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Additive</a:t>
            </a:r>
            <a:r>
              <a:rPr dirty="0" sz="600" spc="50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Explanations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Shapley</a:t>
            </a:r>
            <a:r>
              <a:rPr dirty="0" sz="600" spc="5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V</a:t>
            </a:r>
            <a:r>
              <a:rPr dirty="0" sz="600" spc="-3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alues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Ap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p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r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o</a:t>
            </a:r>
            <a:r>
              <a:rPr dirty="0" sz="600" spc="-5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ximations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Ex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p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eriments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Extensions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0" y="250786"/>
            <a:ext cx="4608195" cy="122555"/>
          </a:xfrm>
          <a:prstGeom prst="rect">
            <a:avLst/>
          </a:prstGeom>
          <a:solidFill>
            <a:srgbClr val="262685"/>
          </a:solidFill>
        </p:spPr>
        <p:txBody>
          <a:bodyPr wrap="square" lIns="0" tIns="825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5"/>
              </a:spcBef>
            </a:pP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Global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interpretability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0" y="373087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Shapley</a:t>
            </a:r>
            <a:r>
              <a:rPr dirty="0" sz="14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values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whole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3794" y="935963"/>
            <a:ext cx="4006850" cy="19951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75565" marR="431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Tahoma"/>
                <a:cs typeface="Tahoma"/>
              </a:rPr>
              <a:t>Rather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than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attributing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Shapley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values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model’s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prediction 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particular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,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100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instead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attribute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Shapley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values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model’s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prediction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over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entire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distribution.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Naively,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55">
                <a:latin typeface="Tahoma"/>
                <a:cs typeface="Tahoma"/>
              </a:rPr>
              <a:t>define </a:t>
            </a:r>
            <a:r>
              <a:rPr dirty="0" sz="1100" spc="-70" i="1">
                <a:latin typeface="Arial"/>
                <a:cs typeface="Arial"/>
              </a:rPr>
              <a:t>g </a:t>
            </a:r>
            <a:r>
              <a:rPr dirty="0" sz="1100" spc="-90">
                <a:latin typeface="Tahoma"/>
                <a:cs typeface="Tahoma"/>
              </a:rPr>
              <a:t>: </a:t>
            </a:r>
            <a:r>
              <a:rPr dirty="0" sz="1100" spc="20">
                <a:latin typeface="Lucida Sans Unicode"/>
                <a:cs typeface="Lucida Sans Unicode"/>
              </a:rPr>
              <a:t>P</a:t>
            </a:r>
            <a:r>
              <a:rPr dirty="0" sz="1100" spc="20">
                <a:latin typeface="Tahoma"/>
                <a:cs typeface="Tahoma"/>
              </a:rPr>
              <a:t>([</a:t>
            </a:r>
            <a:r>
              <a:rPr dirty="0" sz="1100" spc="20" i="1">
                <a:latin typeface="Arial"/>
                <a:cs typeface="Arial"/>
              </a:rPr>
              <a:t>d </a:t>
            </a:r>
            <a:r>
              <a:rPr dirty="0" sz="1100" spc="-55">
                <a:latin typeface="Tahoma"/>
                <a:cs typeface="Tahoma"/>
              </a:rPr>
              <a:t>]) </a:t>
            </a:r>
            <a:r>
              <a:rPr dirty="0" sz="1100" spc="55">
                <a:latin typeface="Lucida Sans Unicode"/>
                <a:cs typeface="Lucida Sans Unicode"/>
              </a:rPr>
              <a:t>→ </a:t>
            </a:r>
            <a:r>
              <a:rPr dirty="0" sz="1100" spc="-10">
                <a:latin typeface="Microsoft Sans Serif"/>
                <a:cs typeface="Microsoft Sans Serif"/>
              </a:rPr>
              <a:t>R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70" i="1">
                <a:latin typeface="Arial"/>
                <a:cs typeface="Arial"/>
              </a:rPr>
              <a:t>g </a:t>
            </a:r>
            <a:r>
              <a:rPr dirty="0" sz="1100" spc="-65">
                <a:latin typeface="Tahoma"/>
                <a:cs typeface="Tahoma"/>
              </a:rPr>
              <a:t>(</a:t>
            </a:r>
            <a:r>
              <a:rPr dirty="0" sz="1100" spc="-65" i="1">
                <a:latin typeface="Arial"/>
                <a:cs typeface="Arial"/>
              </a:rPr>
              <a:t>S </a:t>
            </a:r>
            <a:r>
              <a:rPr dirty="0" sz="1100">
                <a:latin typeface="Tahoma"/>
                <a:cs typeface="Tahoma"/>
              </a:rPr>
              <a:t>)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85" i="1">
                <a:latin typeface="Arial"/>
                <a:cs typeface="Arial"/>
              </a:rPr>
              <a:t>E </a:t>
            </a:r>
            <a:r>
              <a:rPr dirty="0" sz="1100" spc="-95">
                <a:latin typeface="Tahoma"/>
                <a:cs typeface="Tahoma"/>
              </a:rPr>
              <a:t>[</a:t>
            </a:r>
            <a:r>
              <a:rPr dirty="0" sz="1100" spc="-95" i="1">
                <a:latin typeface="Arial"/>
                <a:cs typeface="Arial"/>
              </a:rPr>
              <a:t>E </a:t>
            </a:r>
            <a:r>
              <a:rPr dirty="0" sz="1100" spc="-40">
                <a:latin typeface="Tahoma"/>
                <a:cs typeface="Tahoma"/>
              </a:rPr>
              <a:t>[</a:t>
            </a:r>
            <a:r>
              <a:rPr dirty="0" sz="1100" spc="-40" i="1">
                <a:latin typeface="Arial"/>
                <a:cs typeface="Arial"/>
              </a:rPr>
              <a:t>f </a:t>
            </a:r>
            <a:r>
              <a:rPr dirty="0" sz="1100" spc="-25">
                <a:latin typeface="Tahoma"/>
                <a:cs typeface="Tahoma"/>
              </a:rPr>
              <a:t>(</a:t>
            </a:r>
            <a:r>
              <a:rPr dirty="0" sz="1100" spc="-25" i="1">
                <a:latin typeface="Arial"/>
                <a:cs typeface="Arial"/>
              </a:rPr>
              <a:t>x </a:t>
            </a:r>
            <a:r>
              <a:rPr dirty="0" sz="1100" spc="-55">
                <a:latin typeface="Tahoma"/>
                <a:cs typeface="Tahoma"/>
              </a:rPr>
              <a:t>)</a:t>
            </a:r>
            <a:r>
              <a:rPr dirty="0" sz="1100" spc="-55">
                <a:latin typeface="Lucida Sans Unicode"/>
                <a:cs typeface="Lucida Sans Unicode"/>
              </a:rPr>
              <a:t>|</a:t>
            </a:r>
            <a:r>
              <a:rPr dirty="0" sz="1100" spc="-55" i="1">
                <a:latin typeface="Arial"/>
                <a:cs typeface="Arial"/>
              </a:rPr>
              <a:t>x</a:t>
            </a:r>
            <a:r>
              <a:rPr dirty="0" baseline="-13888" sz="1200" spc="-82" i="1">
                <a:latin typeface="Arial"/>
                <a:cs typeface="Arial"/>
              </a:rPr>
              <a:t>S </a:t>
            </a:r>
            <a:r>
              <a:rPr dirty="0" sz="1100" spc="-85">
                <a:latin typeface="Tahoma"/>
                <a:cs typeface="Tahoma"/>
              </a:rPr>
              <a:t>]],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reduces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trivially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85" i="1">
                <a:latin typeface="Arial"/>
                <a:cs typeface="Arial"/>
              </a:rPr>
              <a:t>E</a:t>
            </a:r>
            <a:r>
              <a:rPr dirty="0" sz="1100" spc="-175" i="1">
                <a:latin typeface="Arial"/>
                <a:cs typeface="Arial"/>
              </a:rPr>
              <a:t> </a:t>
            </a:r>
            <a:r>
              <a:rPr dirty="0" sz="1100" spc="-40">
                <a:latin typeface="Tahoma"/>
                <a:cs typeface="Tahoma"/>
              </a:rPr>
              <a:t>[</a:t>
            </a:r>
            <a:r>
              <a:rPr dirty="0" sz="1100" spc="-40" i="1">
                <a:latin typeface="Arial"/>
                <a:cs typeface="Arial"/>
              </a:rPr>
              <a:t>f</a:t>
            </a:r>
            <a:r>
              <a:rPr dirty="0" sz="1100" spc="-65" i="1">
                <a:latin typeface="Arial"/>
                <a:cs typeface="Arial"/>
              </a:rPr>
              <a:t> </a:t>
            </a:r>
            <a:r>
              <a:rPr dirty="0" sz="1100" spc="-25">
                <a:latin typeface="Tahoma"/>
                <a:cs typeface="Tahoma"/>
              </a:rPr>
              <a:t>(</a:t>
            </a:r>
            <a:r>
              <a:rPr dirty="0" sz="1100" spc="-25" i="1">
                <a:latin typeface="Arial"/>
                <a:cs typeface="Arial"/>
              </a:rPr>
              <a:t>x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sz="1100" spc="-55">
                <a:latin typeface="Tahoma"/>
                <a:cs typeface="Tahoma"/>
              </a:rPr>
              <a:t>)]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Adam’s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law.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Instead,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capture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amount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model’s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behavior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0">
                <a:latin typeface="Tahoma"/>
                <a:cs typeface="Tahoma"/>
              </a:rPr>
              <a:t>we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explain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only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subset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features,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need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impose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symmetric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loss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function,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40">
                <a:latin typeface="Tahoma"/>
                <a:cs typeface="Tahoma"/>
              </a:rPr>
              <a:t> instance</a:t>
            </a:r>
            <a:endParaRPr sz="1100">
              <a:latin typeface="Tahoma"/>
              <a:cs typeface="Tahoma"/>
            </a:endParaRPr>
          </a:p>
          <a:p>
            <a:pPr algn="ctr" marL="33655">
              <a:lnSpc>
                <a:spcPct val="100000"/>
              </a:lnSpc>
              <a:spcBef>
                <a:spcPts val="35"/>
              </a:spcBef>
            </a:pPr>
            <a:r>
              <a:rPr dirty="0" sz="1100" spc="-70" i="1">
                <a:latin typeface="Arial"/>
                <a:cs typeface="Arial"/>
              </a:rPr>
              <a:t>g</a:t>
            </a:r>
            <a:r>
              <a:rPr dirty="0" sz="1100" spc="-19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-130" i="1">
                <a:latin typeface="Arial"/>
                <a:cs typeface="Arial"/>
              </a:rPr>
              <a:t>S</a:t>
            </a:r>
            <a:r>
              <a:rPr dirty="0" sz="1100" spc="-204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75">
                <a:latin typeface="Times New Roman"/>
                <a:cs typeface="Times New Roman"/>
              </a:rPr>
              <a:t>V</a:t>
            </a:r>
            <a:r>
              <a:rPr dirty="0" sz="1100" spc="70">
                <a:latin typeface="Times New Roman"/>
                <a:cs typeface="Times New Roman"/>
              </a:rPr>
              <a:t>ar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-85" i="1">
                <a:latin typeface="Arial"/>
                <a:cs typeface="Arial"/>
              </a:rPr>
              <a:t>E</a:t>
            </a:r>
            <a:r>
              <a:rPr dirty="0" sz="1100" spc="-175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[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15">
                <a:latin typeface="Lucida Sans Unicode"/>
                <a:cs typeface="Lucida Sans Unicode"/>
              </a:rPr>
              <a:t> 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baseline="-13888" sz="1200" spc="-97" i="1">
                <a:latin typeface="Arial"/>
                <a:cs typeface="Arial"/>
              </a:rPr>
              <a:t>S</a:t>
            </a:r>
            <a:r>
              <a:rPr dirty="0" baseline="-13888" sz="1200" spc="-157" i="1">
                <a:latin typeface="Arial"/>
                <a:cs typeface="Arial"/>
              </a:rPr>
              <a:t> </a:t>
            </a:r>
            <a:r>
              <a:rPr dirty="0" sz="1100" spc="-55">
                <a:latin typeface="Tahoma"/>
                <a:cs typeface="Tahoma"/>
              </a:rPr>
              <a:t>])</a:t>
            </a:r>
            <a:endParaRPr sz="1100">
              <a:latin typeface="Tahoma"/>
              <a:cs typeface="Tahoma"/>
            </a:endParaRPr>
          </a:p>
          <a:p>
            <a:pPr marL="75565" marR="401955">
              <a:lnSpc>
                <a:spcPct val="102600"/>
              </a:lnSpc>
              <a:spcBef>
                <a:spcPts val="650"/>
              </a:spcBef>
            </a:pPr>
            <a:r>
              <a:rPr dirty="0" sz="1100" spc="-25">
                <a:latin typeface="Tahoma"/>
                <a:cs typeface="Tahoma"/>
              </a:rPr>
              <a:t>Methods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do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include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SAGE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(Covert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al,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2020)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Shapley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Effects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(Owen,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2014).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211372"/>
            <a:ext cx="4608195" cy="245110"/>
            <a:chOff x="0" y="3211372"/>
            <a:chExt cx="4608195" cy="245110"/>
          </a:xfrm>
        </p:grpSpPr>
        <p:sp>
          <p:nvSpPr>
            <p:cNvPr id="21" name="object 21"/>
            <p:cNvSpPr/>
            <p:nvPr/>
          </p:nvSpPr>
          <p:spPr>
            <a:xfrm>
              <a:off x="0" y="3211372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3333686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95300" y="3225267"/>
            <a:ext cx="18383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Nadeau,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</a:rPr>
              <a:t>Li,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</a:rPr>
              <a:t>Xander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Davies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Unified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Approach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Interpreting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Model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Predictions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50825"/>
            <a:chOff x="0" y="0"/>
            <a:chExt cx="4608195" cy="250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19" y="140143"/>
              <a:ext cx="141863" cy="878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6250" y="140143"/>
              <a:ext cx="141863" cy="878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8942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398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902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406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910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414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7706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2746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5743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57433" y="18947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157433" y="18947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08000" y="25252"/>
            <a:ext cx="4404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197610" algn="l"/>
                <a:tab pos="2168525" algn="l"/>
                <a:tab pos="3155950" algn="l"/>
                <a:tab pos="4036695" algn="l"/>
              </a:tabLst>
            </a:pPr>
            <a:r>
              <a:rPr dirty="0" sz="600" spc="5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Additive</a:t>
            </a:r>
            <a:r>
              <a:rPr dirty="0" sz="600" spc="50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Explanations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Shapley</a:t>
            </a:r>
            <a:r>
              <a:rPr dirty="0" sz="600" spc="5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V</a:t>
            </a:r>
            <a:r>
              <a:rPr dirty="0" sz="600" spc="-3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alues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Ap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p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r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o</a:t>
            </a:r>
            <a:r>
              <a:rPr dirty="0" sz="600" spc="-5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ximations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Ex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p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eriments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Extensions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0" y="250786"/>
            <a:ext cx="4608195" cy="122555"/>
          </a:xfrm>
          <a:prstGeom prst="rect">
            <a:avLst/>
          </a:prstGeom>
          <a:solidFill>
            <a:srgbClr val="262685"/>
          </a:solidFill>
        </p:spPr>
        <p:txBody>
          <a:bodyPr wrap="square" lIns="0" tIns="825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5"/>
              </a:spcBef>
            </a:pP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Inner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interpretability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0" y="373087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Neuron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Shapley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7294" y="1453755"/>
            <a:ext cx="3855085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We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treat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neurons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as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features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(Ghorbani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Zou,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2020).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This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paper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uses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zero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ablation.</a:t>
            </a:r>
            <a:endParaRPr sz="1100">
              <a:latin typeface="Tahoma"/>
              <a:cs typeface="Tahoma"/>
            </a:endParaRPr>
          </a:p>
          <a:p>
            <a:pPr marL="12700" marR="379095">
              <a:lnSpc>
                <a:spcPct val="102600"/>
              </a:lnSpc>
            </a:pPr>
            <a:r>
              <a:rPr dirty="0" sz="1100" spc="-50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also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use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multi-armed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bandit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sampling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algorithms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estimate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Shapley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211372"/>
            <a:ext cx="4608195" cy="245110"/>
            <a:chOff x="0" y="3211372"/>
            <a:chExt cx="4608195" cy="245110"/>
          </a:xfrm>
        </p:grpSpPr>
        <p:sp>
          <p:nvSpPr>
            <p:cNvPr id="21" name="object 21"/>
            <p:cNvSpPr/>
            <p:nvPr/>
          </p:nvSpPr>
          <p:spPr>
            <a:xfrm>
              <a:off x="0" y="3211372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3333686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95300" y="3225267"/>
            <a:ext cx="18383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Nadeau,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</a:rPr>
              <a:t>Li,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</a:rPr>
              <a:t>Xander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Davies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Unified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Approach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Interpreting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Model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Predictions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50825"/>
            <a:chOff x="0" y="0"/>
            <a:chExt cx="4608195" cy="250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19" y="140143"/>
              <a:ext cx="141863" cy="878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6250" y="140143"/>
              <a:ext cx="141863" cy="878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8942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398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902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406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910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414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7706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2746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5743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57433" y="18947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8000" y="25252"/>
            <a:ext cx="4404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197610" algn="l"/>
                <a:tab pos="2168525" algn="l"/>
                <a:tab pos="3155950" algn="l"/>
                <a:tab pos="4036695" algn="l"/>
              </a:tabLst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Additive</a:t>
            </a:r>
            <a:r>
              <a:rPr dirty="0" sz="600" spc="5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Explanations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Shapley</a:t>
            </a:r>
            <a:r>
              <a:rPr dirty="0" sz="600" spc="5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V</a:t>
            </a:r>
            <a:r>
              <a:rPr dirty="0" sz="600" spc="-3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alues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Ap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p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r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o</a:t>
            </a:r>
            <a:r>
              <a:rPr dirty="0" sz="600" spc="-5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ximations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Ex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p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eriments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8" action="ppaction://hlinksldjump"/>
              </a:rPr>
              <a:t>Extensions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0" y="250786"/>
            <a:ext cx="4608195" cy="122555"/>
          </a:xfrm>
          <a:prstGeom prst="rect">
            <a:avLst/>
          </a:prstGeom>
          <a:solidFill>
            <a:srgbClr val="262685"/>
          </a:solidFill>
        </p:spPr>
        <p:txBody>
          <a:bodyPr wrap="square" lIns="0" tIns="825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5"/>
              </a:spcBef>
            </a:pP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Overview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relation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to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LIME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0" y="373087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Additive</a:t>
            </a: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Feature</a:t>
            </a: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Attribution</a:t>
            </a: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6247" y="87820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6247" y="137843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88682" y="1538414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8682" y="169024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88682" y="2145741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8682" y="2449398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88682" y="290489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48195" y="788529"/>
            <a:ext cx="3789045" cy="23628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88900" marR="93345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Tahoma"/>
                <a:cs typeface="Tahoma"/>
              </a:rPr>
              <a:t>This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paper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unifies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6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previous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methods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local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interpretability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(i.e.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explaining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output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model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300" i="1">
                <a:latin typeface="Arial"/>
                <a:cs typeface="Arial"/>
              </a:rPr>
              <a:t>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particular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 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“additive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feature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attribution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methods”,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(AFAMs).</a:t>
            </a:r>
            <a:endParaRPr sz="1100">
              <a:latin typeface="Tahoma"/>
              <a:cs typeface="Tahoma"/>
            </a:endParaRPr>
          </a:p>
          <a:p>
            <a:pPr marL="88900">
              <a:lnSpc>
                <a:spcPts val="1230"/>
              </a:lnSpc>
            </a:pPr>
            <a:r>
              <a:rPr dirty="0" sz="1100" spc="5">
                <a:latin typeface="Tahoma"/>
                <a:cs typeface="Tahoma"/>
              </a:rPr>
              <a:t>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additive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feature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attribution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method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consists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of:</a:t>
            </a:r>
            <a:endParaRPr sz="1100">
              <a:latin typeface="Tahoma"/>
              <a:cs typeface="Tahoma"/>
            </a:endParaRPr>
          </a:p>
          <a:p>
            <a:pPr marL="365760">
              <a:lnSpc>
                <a:spcPts val="1195"/>
              </a:lnSpc>
            </a:pPr>
            <a:r>
              <a:rPr dirty="0" sz="1000" spc="10">
                <a:latin typeface="Tahoma"/>
                <a:cs typeface="Tahoma"/>
              </a:rPr>
              <a:t>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enumeration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features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present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 i="1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  <a:p>
            <a:pPr marL="365760" marR="118110">
              <a:lnSpc>
                <a:spcPts val="1200"/>
              </a:lnSpc>
              <a:spcBef>
                <a:spcPts val="40"/>
              </a:spcBef>
            </a:pPr>
            <a:r>
              <a:rPr dirty="0" sz="1000" spc="60">
                <a:latin typeface="Tahoma"/>
                <a:cs typeface="Tahoma"/>
              </a:rPr>
              <a:t>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protocol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“removing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some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features”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from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 i="1">
                <a:latin typeface="Arial"/>
                <a:cs typeface="Arial"/>
              </a:rPr>
              <a:t>x</a:t>
            </a:r>
            <a:r>
              <a:rPr dirty="0" sz="1000" spc="-190" i="1">
                <a:latin typeface="Arial"/>
                <a:cs typeface="Arial"/>
              </a:rPr>
              <a:t> </a:t>
            </a:r>
            <a:r>
              <a:rPr dirty="0" sz="1000" spc="-30">
                <a:latin typeface="Tahoma"/>
                <a:cs typeface="Tahoma"/>
              </a:rPr>
              <a:t>,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 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therefore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definition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“the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input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that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has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no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features”,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here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called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 i="1">
                <a:latin typeface="Arial"/>
                <a:cs typeface="Arial"/>
              </a:rPr>
              <a:t>y</a:t>
            </a:r>
            <a:r>
              <a:rPr dirty="0" sz="1000" spc="-170" i="1">
                <a:latin typeface="Arial"/>
                <a:cs typeface="Arial"/>
              </a:rPr>
              <a:t> </a:t>
            </a:r>
            <a:r>
              <a:rPr dirty="0" sz="1000" spc="-3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365760">
              <a:lnSpc>
                <a:spcPts val="1145"/>
              </a:lnSpc>
            </a:pPr>
            <a:r>
              <a:rPr dirty="0" sz="1000" spc="10">
                <a:latin typeface="Tahoma"/>
                <a:cs typeface="Tahoma"/>
              </a:rPr>
              <a:t>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approximation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 spc="-20">
                <a:latin typeface="Tahoma"/>
                <a:cs typeface="Tahoma"/>
              </a:rPr>
              <a:t>(</a:t>
            </a:r>
            <a:r>
              <a:rPr dirty="0" sz="1000" spc="-20" i="1">
                <a:latin typeface="Arial"/>
                <a:cs typeface="Arial"/>
              </a:rPr>
              <a:t>x</a:t>
            </a:r>
            <a:r>
              <a:rPr dirty="0" sz="1000" spc="-19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called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 i="1">
                <a:latin typeface="Arial"/>
                <a:cs typeface="Arial"/>
              </a:rPr>
              <a:t>g</a:t>
            </a:r>
            <a:r>
              <a:rPr dirty="0" sz="1000" spc="-170" i="1">
                <a:latin typeface="Arial"/>
                <a:cs typeface="Arial"/>
              </a:rPr>
              <a:t> </a:t>
            </a:r>
            <a:r>
              <a:rPr dirty="0" sz="1000" spc="-20">
                <a:latin typeface="Tahoma"/>
                <a:cs typeface="Tahoma"/>
              </a:rPr>
              <a:t>(</a:t>
            </a:r>
            <a:r>
              <a:rPr dirty="0" sz="1000" spc="-20" i="1">
                <a:latin typeface="Arial"/>
                <a:cs typeface="Arial"/>
              </a:rPr>
              <a:t>x</a:t>
            </a:r>
            <a:r>
              <a:rPr dirty="0" sz="1000" spc="-190" i="1">
                <a:latin typeface="Arial"/>
                <a:cs typeface="Arial"/>
              </a:rPr>
              <a:t> </a:t>
            </a:r>
            <a:r>
              <a:rPr dirty="0" baseline="27777" sz="1050" spc="-225">
                <a:latin typeface="SimSun"/>
                <a:cs typeface="SimSun"/>
              </a:rPr>
              <a:t>′</a:t>
            </a:r>
            <a:r>
              <a:rPr dirty="0" sz="1000" spc="-150">
                <a:latin typeface="Tahoma"/>
                <a:cs typeface="Tahoma"/>
              </a:rPr>
              <a:t>),</a:t>
            </a:r>
            <a:r>
              <a:rPr dirty="0" sz="1000" spc="-14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approximation</a:t>
            </a:r>
            <a:endParaRPr sz="1000">
              <a:latin typeface="Tahoma"/>
              <a:cs typeface="Tahoma"/>
            </a:endParaRPr>
          </a:p>
          <a:p>
            <a:pPr marL="365760">
              <a:lnSpc>
                <a:spcPts val="1195"/>
              </a:lnSpc>
            </a:pP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spc="-45" i="1">
                <a:latin typeface="Arial"/>
                <a:cs typeface="Arial"/>
              </a:rPr>
              <a:t>y</a:t>
            </a:r>
            <a:r>
              <a:rPr dirty="0" sz="1000" spc="-17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called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 i="1">
                <a:latin typeface="Arial"/>
                <a:cs typeface="Arial"/>
              </a:rPr>
              <a:t>g</a:t>
            </a:r>
            <a:r>
              <a:rPr dirty="0" sz="1000" spc="-17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spc="-45" i="1">
                <a:latin typeface="Arial"/>
                <a:cs typeface="Arial"/>
              </a:rPr>
              <a:t>y</a:t>
            </a:r>
            <a:r>
              <a:rPr dirty="0" sz="1000" spc="-170" i="1">
                <a:latin typeface="Arial"/>
                <a:cs typeface="Arial"/>
              </a:rPr>
              <a:t> </a:t>
            </a:r>
            <a:r>
              <a:rPr dirty="0" baseline="27777" sz="1050" spc="-637">
                <a:latin typeface="SimSun"/>
                <a:cs typeface="SimSun"/>
              </a:rPr>
              <a:t>′</a:t>
            </a:r>
            <a:r>
              <a:rPr dirty="0" sz="100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365760" marR="81280">
              <a:lnSpc>
                <a:spcPts val="1200"/>
              </a:lnSpc>
              <a:spcBef>
                <a:spcPts val="35"/>
              </a:spcBef>
            </a:pPr>
            <a:r>
              <a:rPr dirty="0" sz="1000" spc="60">
                <a:latin typeface="Tahoma"/>
                <a:cs typeface="Tahoma"/>
              </a:rPr>
              <a:t>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partition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60" i="1">
                <a:latin typeface="Arial"/>
                <a:cs typeface="Arial"/>
              </a:rPr>
              <a:t>g</a:t>
            </a:r>
            <a:r>
              <a:rPr dirty="0" sz="1000" spc="-170" i="1">
                <a:latin typeface="Arial"/>
                <a:cs typeface="Arial"/>
              </a:rPr>
              <a:t> </a:t>
            </a:r>
            <a:r>
              <a:rPr dirty="0" sz="1000" spc="-20">
                <a:latin typeface="Tahoma"/>
                <a:cs typeface="Tahoma"/>
              </a:rPr>
              <a:t>(</a:t>
            </a:r>
            <a:r>
              <a:rPr dirty="0" sz="1000" spc="-20" i="1">
                <a:latin typeface="Arial"/>
                <a:cs typeface="Arial"/>
              </a:rPr>
              <a:t>x</a:t>
            </a:r>
            <a:r>
              <a:rPr dirty="0" sz="1000" spc="-190" i="1">
                <a:latin typeface="Arial"/>
                <a:cs typeface="Arial"/>
              </a:rPr>
              <a:t> </a:t>
            </a:r>
            <a:r>
              <a:rPr dirty="0" baseline="27777" sz="1050" spc="-315">
                <a:latin typeface="SimSun"/>
                <a:cs typeface="SimSun"/>
              </a:rPr>
              <a:t>′</a:t>
            </a:r>
            <a:r>
              <a:rPr dirty="0" sz="1000" spc="-210">
                <a:latin typeface="Tahoma"/>
                <a:cs typeface="Tahoma"/>
              </a:rPr>
              <a:t>)</a:t>
            </a:r>
            <a:r>
              <a:rPr dirty="0" sz="1000" spc="-195">
                <a:latin typeface="Tahoma"/>
                <a:cs typeface="Tahoma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−</a:t>
            </a:r>
            <a:r>
              <a:rPr dirty="0" sz="1000" spc="-105">
                <a:latin typeface="Lucida Sans Unicode"/>
                <a:cs typeface="Lucida Sans Unicode"/>
              </a:rPr>
              <a:t> </a:t>
            </a:r>
            <a:r>
              <a:rPr dirty="0" sz="1000" spc="-60" i="1">
                <a:latin typeface="Arial"/>
                <a:cs typeface="Arial"/>
              </a:rPr>
              <a:t>g</a:t>
            </a:r>
            <a:r>
              <a:rPr dirty="0" sz="1000" spc="-170" i="1">
                <a:latin typeface="Arial"/>
                <a:cs typeface="Arial"/>
              </a:rPr>
              <a:t> </a:t>
            </a:r>
            <a:r>
              <a:rPr dirty="0" sz="1000" spc="-20">
                <a:latin typeface="Tahoma"/>
                <a:cs typeface="Tahoma"/>
              </a:rPr>
              <a:t>(</a:t>
            </a:r>
            <a:r>
              <a:rPr dirty="0" sz="1000" spc="-20" i="1">
                <a:latin typeface="Arial"/>
                <a:cs typeface="Arial"/>
              </a:rPr>
              <a:t>y</a:t>
            </a:r>
            <a:r>
              <a:rPr dirty="0" sz="1000" spc="-165" i="1">
                <a:latin typeface="Arial"/>
                <a:cs typeface="Arial"/>
              </a:rPr>
              <a:t> </a:t>
            </a:r>
            <a:r>
              <a:rPr dirty="0" baseline="27777" sz="1050" spc="-315">
                <a:latin typeface="SimSun"/>
                <a:cs typeface="SimSun"/>
              </a:rPr>
              <a:t>′</a:t>
            </a:r>
            <a:r>
              <a:rPr dirty="0" sz="1000" spc="-210">
                <a:latin typeface="Tahoma"/>
                <a:cs typeface="Tahoma"/>
              </a:rPr>
              <a:t>)</a:t>
            </a:r>
            <a:r>
              <a:rPr dirty="0" sz="1000" spc="-8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among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enumerated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features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45" i="1">
                <a:latin typeface="Arial"/>
                <a:cs typeface="Arial"/>
              </a:rPr>
              <a:t>x</a:t>
            </a:r>
            <a:r>
              <a:rPr dirty="0" sz="1000" spc="-190" i="1">
                <a:latin typeface="Arial"/>
                <a:cs typeface="Arial"/>
              </a:rPr>
              <a:t> </a:t>
            </a:r>
            <a:r>
              <a:rPr dirty="0" sz="1000" spc="-30">
                <a:latin typeface="Tahoma"/>
                <a:cs typeface="Tahoma"/>
              </a:rPr>
              <a:t>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 b="1">
                <a:latin typeface="Arial"/>
                <a:cs typeface="Arial"/>
              </a:rPr>
              <a:t>indicating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spc="-60" b="1">
                <a:latin typeface="Arial"/>
                <a:cs typeface="Arial"/>
              </a:rPr>
              <a:t>h</a:t>
            </a:r>
            <a:r>
              <a:rPr dirty="0" sz="1000" spc="-95" b="1">
                <a:latin typeface="Arial"/>
                <a:cs typeface="Arial"/>
              </a:rPr>
              <a:t>o</a:t>
            </a:r>
            <a:r>
              <a:rPr dirty="0" sz="1000" spc="-40" b="1">
                <a:latin typeface="Arial"/>
                <a:cs typeface="Arial"/>
              </a:rPr>
              <a:t>w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spc="-35" b="1">
                <a:latin typeface="Arial"/>
                <a:cs typeface="Arial"/>
              </a:rPr>
              <a:t>im</a:t>
            </a:r>
            <a:r>
              <a:rPr dirty="0" sz="1000" spc="-10" b="1">
                <a:latin typeface="Arial"/>
                <a:cs typeface="Arial"/>
              </a:rPr>
              <a:t>p</a:t>
            </a:r>
            <a:r>
              <a:rPr dirty="0" sz="1000" spc="-95" b="1">
                <a:latin typeface="Arial"/>
                <a:cs typeface="Arial"/>
              </a:rPr>
              <a:t>o</a:t>
            </a:r>
            <a:r>
              <a:rPr dirty="0" sz="1000" spc="5" b="1">
                <a:latin typeface="Arial"/>
                <a:cs typeface="Arial"/>
              </a:rPr>
              <a:t>rtant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spc="-55" b="1">
                <a:latin typeface="Arial"/>
                <a:cs typeface="Arial"/>
              </a:rPr>
              <a:t>each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spc="-20" b="1">
                <a:latin typeface="Arial"/>
                <a:cs typeface="Arial"/>
              </a:rPr>
              <a:t>feature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spc="-75" b="1">
                <a:latin typeface="Arial"/>
                <a:cs typeface="Arial"/>
              </a:rPr>
              <a:t>w</a:t>
            </a:r>
            <a:r>
              <a:rPr dirty="0" sz="1000" spc="-85" b="1">
                <a:latin typeface="Arial"/>
                <a:cs typeface="Arial"/>
              </a:rPr>
              <a:t>as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f</a:t>
            </a:r>
            <a:r>
              <a:rPr dirty="0" sz="1000" spc="-75" b="1">
                <a:latin typeface="Arial"/>
                <a:cs typeface="Arial"/>
              </a:rPr>
              <a:t>o</a:t>
            </a:r>
            <a:r>
              <a:rPr dirty="0" sz="1000" spc="-20" b="1">
                <a:latin typeface="Arial"/>
                <a:cs typeface="Arial"/>
              </a:rPr>
              <a:t>r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the  </a:t>
            </a:r>
            <a:r>
              <a:rPr dirty="0" sz="1000" spc="-45" b="1">
                <a:latin typeface="Arial"/>
                <a:cs typeface="Arial"/>
              </a:rPr>
              <a:t>model’s</a:t>
            </a:r>
            <a:r>
              <a:rPr dirty="0" sz="1000" spc="80" b="1">
                <a:latin typeface="Arial"/>
                <a:cs typeface="Arial"/>
              </a:rPr>
              <a:t> </a:t>
            </a:r>
            <a:r>
              <a:rPr dirty="0" sz="1000" spc="-15" b="1">
                <a:latin typeface="Arial"/>
                <a:cs typeface="Arial"/>
              </a:rPr>
              <a:t>output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spc="-60" b="1">
                <a:latin typeface="Arial"/>
                <a:cs typeface="Arial"/>
              </a:rPr>
              <a:t>on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spc="-45" i="1">
                <a:latin typeface="Arial"/>
                <a:cs typeface="Arial"/>
              </a:rPr>
              <a:t>x</a:t>
            </a:r>
            <a:r>
              <a:rPr dirty="0" sz="1000" spc="-190" i="1">
                <a:latin typeface="Arial"/>
                <a:cs typeface="Arial"/>
              </a:rPr>
              <a:t> </a:t>
            </a:r>
            <a:r>
              <a:rPr dirty="0" sz="1000" spc="-3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365760">
              <a:lnSpc>
                <a:spcPts val="1145"/>
              </a:lnSpc>
            </a:pPr>
            <a:r>
              <a:rPr dirty="0" sz="1000" spc="-1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im</a:t>
            </a:r>
            <a:r>
              <a:rPr dirty="0" sz="1000" spc="-5">
                <a:latin typeface="Tahoma"/>
                <a:cs typeface="Tahoma"/>
              </a:rPr>
              <a:t>p</a:t>
            </a:r>
            <a:r>
              <a:rPr dirty="0" sz="1000" spc="-75">
                <a:latin typeface="Tahoma"/>
                <a:cs typeface="Tahoma"/>
              </a:rPr>
              <a:t>o</a:t>
            </a:r>
            <a:r>
              <a:rPr dirty="0" sz="1000" spc="-35">
                <a:latin typeface="Tahoma"/>
                <a:cs typeface="Tahoma"/>
              </a:rPr>
              <a:t>rtance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feature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10" i="1">
                <a:latin typeface="Arial"/>
                <a:cs typeface="Arial"/>
              </a:rPr>
              <a:t>i</a:t>
            </a:r>
            <a:r>
              <a:rPr dirty="0" sz="1000" i="1">
                <a:latin typeface="Arial"/>
                <a:cs typeface="Arial"/>
              </a:rPr>
              <a:t> </a:t>
            </a:r>
            <a:r>
              <a:rPr dirty="0" sz="1000" spc="-130" i="1">
                <a:latin typeface="Arial"/>
                <a:cs typeface="Arial"/>
              </a:rPr>
              <a:t>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denoted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35" i="1">
                <a:latin typeface="Arial"/>
                <a:cs typeface="Arial"/>
              </a:rPr>
              <a:t>ϕ</a:t>
            </a:r>
            <a:r>
              <a:rPr dirty="0" baseline="-11904" sz="1050" spc="30" i="1">
                <a:latin typeface="Arial"/>
                <a:cs typeface="Arial"/>
              </a:rPr>
              <a:t>i</a:t>
            </a:r>
            <a:r>
              <a:rPr dirty="0" baseline="-11904" sz="1050" spc="-120" i="1">
                <a:latin typeface="Arial"/>
                <a:cs typeface="Arial"/>
              </a:rPr>
              <a:t> </a:t>
            </a:r>
            <a:r>
              <a:rPr dirty="0" sz="1000" spc="-30">
                <a:latin typeface="Tahoma"/>
                <a:cs typeface="Tahoma"/>
              </a:rPr>
              <a:t>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so</a:t>
            </a:r>
            <a:endParaRPr sz="1000">
              <a:latin typeface="Tahoma"/>
              <a:cs typeface="Tahoma"/>
            </a:endParaRPr>
          </a:p>
          <a:p>
            <a:pPr marL="365760">
              <a:lnSpc>
                <a:spcPts val="1200"/>
              </a:lnSpc>
            </a:pPr>
            <a:r>
              <a:rPr dirty="0" baseline="41666" sz="1500" spc="682">
                <a:latin typeface="Lucida Sans Unicode"/>
                <a:cs typeface="Lucida Sans Unicode"/>
              </a:rPr>
              <a:t>Σ</a:t>
            </a:r>
            <a:r>
              <a:rPr dirty="0" baseline="-23809" sz="1050" spc="30" i="1">
                <a:latin typeface="Arial"/>
                <a:cs typeface="Arial"/>
              </a:rPr>
              <a:t>i</a:t>
            </a:r>
            <a:r>
              <a:rPr dirty="0" baseline="-23809" sz="1050" spc="135" i="1">
                <a:latin typeface="Arial"/>
                <a:cs typeface="Arial"/>
              </a:rPr>
              <a:t> </a:t>
            </a:r>
            <a:r>
              <a:rPr dirty="0" sz="1000" spc="35" i="1">
                <a:latin typeface="Arial"/>
                <a:cs typeface="Arial"/>
              </a:rPr>
              <a:t>ϕ</a:t>
            </a:r>
            <a:r>
              <a:rPr dirty="0" baseline="-11904" sz="1050" spc="30" i="1">
                <a:latin typeface="Arial"/>
                <a:cs typeface="Arial"/>
              </a:rPr>
              <a:t>i</a:t>
            </a:r>
            <a:r>
              <a:rPr dirty="0" baseline="-11904" sz="1050" i="1">
                <a:latin typeface="Arial"/>
                <a:cs typeface="Arial"/>
              </a:rPr>
              <a:t> </a:t>
            </a:r>
            <a:r>
              <a:rPr dirty="0" baseline="-11904" sz="1050" spc="7" i="1">
                <a:latin typeface="Arial"/>
                <a:cs typeface="Arial"/>
              </a:rPr>
              <a:t> </a:t>
            </a:r>
            <a:r>
              <a:rPr dirty="0" sz="1000" spc="45">
                <a:latin typeface="Tahoma"/>
                <a:cs typeface="Tahoma"/>
              </a:rPr>
              <a:t>=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60" i="1">
                <a:latin typeface="Arial"/>
                <a:cs typeface="Arial"/>
              </a:rPr>
              <a:t>g</a:t>
            </a:r>
            <a:r>
              <a:rPr dirty="0" sz="1000" spc="-17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spc="-45" i="1">
                <a:latin typeface="Arial"/>
                <a:cs typeface="Arial"/>
              </a:rPr>
              <a:t>x</a:t>
            </a:r>
            <a:r>
              <a:rPr dirty="0" sz="1000" spc="-190" i="1">
                <a:latin typeface="Arial"/>
                <a:cs typeface="Arial"/>
              </a:rPr>
              <a:t> </a:t>
            </a:r>
            <a:r>
              <a:rPr dirty="0" baseline="27777" sz="1050" spc="-637">
                <a:latin typeface="SimSun"/>
                <a:cs typeface="SimSun"/>
              </a:rPr>
              <a:t>′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−</a:t>
            </a:r>
            <a:r>
              <a:rPr dirty="0" sz="1000" spc="-95">
                <a:latin typeface="Lucida Sans Unicode"/>
                <a:cs typeface="Lucida Sans Unicode"/>
              </a:rPr>
              <a:t> </a:t>
            </a:r>
            <a:r>
              <a:rPr dirty="0" sz="1000" spc="-60" i="1">
                <a:latin typeface="Arial"/>
                <a:cs typeface="Arial"/>
              </a:rPr>
              <a:t>g</a:t>
            </a:r>
            <a:r>
              <a:rPr dirty="0" sz="1000" spc="-17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spc="-45" i="1">
                <a:latin typeface="Arial"/>
                <a:cs typeface="Arial"/>
              </a:rPr>
              <a:t>y</a:t>
            </a:r>
            <a:r>
              <a:rPr dirty="0" sz="1000" spc="-170" i="1">
                <a:latin typeface="Arial"/>
                <a:cs typeface="Arial"/>
              </a:rPr>
              <a:t> </a:t>
            </a:r>
            <a:r>
              <a:rPr dirty="0" baseline="27777" sz="1050" spc="-637">
                <a:latin typeface="SimSun"/>
                <a:cs typeface="SimSun"/>
              </a:rPr>
              <a:t>′</a:t>
            </a:r>
            <a:r>
              <a:rPr dirty="0" sz="100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211372"/>
            <a:ext cx="4608195" cy="245110"/>
            <a:chOff x="0" y="3211372"/>
            <a:chExt cx="4608195" cy="245110"/>
          </a:xfrm>
        </p:grpSpPr>
        <p:sp>
          <p:nvSpPr>
            <p:cNvPr id="27" name="object 27"/>
            <p:cNvSpPr/>
            <p:nvPr/>
          </p:nvSpPr>
          <p:spPr>
            <a:xfrm>
              <a:off x="0" y="3211372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0" y="3333686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95300" y="3225267"/>
            <a:ext cx="18383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Nadeau,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</a:rPr>
              <a:t>Li,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</a:rPr>
              <a:t>Xander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Davies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Unified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Approach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Interpreting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Model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Predictions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50825"/>
            <a:chOff x="0" y="0"/>
            <a:chExt cx="4608195" cy="250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19" y="140143"/>
              <a:ext cx="141863" cy="878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6250" y="140143"/>
              <a:ext cx="141863" cy="878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8942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398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902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406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910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414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7706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2746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5743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57433" y="18947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8000" y="25252"/>
            <a:ext cx="4404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197610" algn="l"/>
                <a:tab pos="2168525" algn="l"/>
                <a:tab pos="3155950" algn="l"/>
                <a:tab pos="4036695" algn="l"/>
              </a:tabLst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Additive</a:t>
            </a:r>
            <a:r>
              <a:rPr dirty="0" sz="600" spc="5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Explanations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Shapley</a:t>
            </a:r>
            <a:r>
              <a:rPr dirty="0" sz="600" spc="5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V</a:t>
            </a:r>
            <a:r>
              <a:rPr dirty="0" sz="600" spc="-3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alues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Ap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p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r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o</a:t>
            </a:r>
            <a:r>
              <a:rPr dirty="0" sz="600" spc="-5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ximations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Ex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p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eriments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8" action="ppaction://hlinksldjump"/>
              </a:rPr>
              <a:t>Extensions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0" y="250786"/>
            <a:ext cx="4608195" cy="122555"/>
          </a:xfrm>
          <a:prstGeom prst="rect">
            <a:avLst/>
          </a:prstGeom>
          <a:solidFill>
            <a:srgbClr val="262685"/>
          </a:solidFill>
        </p:spPr>
        <p:txBody>
          <a:bodyPr wrap="square" lIns="0" tIns="825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5"/>
              </a:spcBef>
            </a:pP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Overview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relation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to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LIME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0" y="373087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LIME</a:t>
            </a: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Additive</a:t>
            </a: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Feature</a:t>
            </a: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Attribution</a:t>
            </a: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6247" y="118374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6247" y="137353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88682" y="1707819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8682" y="1859661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88682" y="2163318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8682" y="2466975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98995" y="1070531"/>
            <a:ext cx="3687445" cy="164274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dirty="0" sz="1100" spc="-35">
                <a:latin typeface="Tahoma"/>
                <a:cs typeface="Tahoma"/>
              </a:rPr>
              <a:t>You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all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remember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LIME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from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last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presentation.</a:t>
            </a:r>
            <a:endParaRPr sz="1100">
              <a:latin typeface="Tahoma"/>
              <a:cs typeface="Tahoma"/>
            </a:endParaRPr>
          </a:p>
          <a:p>
            <a:pPr marL="38100" marR="182245">
              <a:lnSpc>
                <a:spcPts val="1200"/>
              </a:lnSpc>
              <a:spcBef>
                <a:spcPts val="315"/>
              </a:spcBef>
            </a:pPr>
            <a:r>
              <a:rPr dirty="0" sz="1100" spc="15">
                <a:latin typeface="Tahoma"/>
                <a:cs typeface="Tahoma"/>
              </a:rPr>
              <a:t>LIME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(for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explaining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classification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some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image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AFAM.</a:t>
            </a:r>
            <a:endParaRPr sz="1100">
              <a:latin typeface="Tahoma"/>
              <a:cs typeface="Tahoma"/>
            </a:endParaRPr>
          </a:p>
          <a:p>
            <a:pPr marL="314960">
              <a:lnSpc>
                <a:spcPts val="1200"/>
              </a:lnSpc>
              <a:spcBef>
                <a:spcPts val="150"/>
              </a:spcBef>
            </a:pPr>
            <a:r>
              <a:rPr dirty="0" sz="1000" spc="-15">
                <a:latin typeface="Tahoma"/>
                <a:cs typeface="Tahoma"/>
              </a:rPr>
              <a:t>The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set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superpixels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set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features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 i="1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  <a:p>
            <a:pPr marL="314960" marR="155575">
              <a:lnSpc>
                <a:spcPts val="1200"/>
              </a:lnSpc>
              <a:spcBef>
                <a:spcPts val="35"/>
              </a:spcBef>
            </a:pPr>
            <a:r>
              <a:rPr dirty="0" sz="1000" spc="-40">
                <a:latin typeface="Tahoma"/>
                <a:cs typeface="Tahoma"/>
              </a:rPr>
              <a:t>We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remove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superpixel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(i.e.</a:t>
            </a:r>
            <a:r>
              <a:rPr dirty="0" sz="1000" spc="1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feature)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by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replacing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its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pixels 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with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grey.</a:t>
            </a:r>
            <a:r>
              <a:rPr dirty="0" sz="1000" spc="1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So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image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containing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no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features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all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grey. 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15">
                <a:latin typeface="Tahoma"/>
                <a:cs typeface="Tahoma"/>
              </a:rPr>
              <a:t>LIME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outputs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function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 i="1">
                <a:latin typeface="Arial"/>
                <a:cs typeface="Arial"/>
              </a:rPr>
              <a:t>g</a:t>
            </a:r>
            <a:r>
              <a:rPr dirty="0" sz="1000" spc="-55" i="1">
                <a:latin typeface="Arial"/>
                <a:cs typeface="Arial"/>
              </a:rPr>
              <a:t> </a:t>
            </a:r>
            <a:r>
              <a:rPr dirty="0" sz="1000" spc="-10">
                <a:latin typeface="Tahoma"/>
                <a:cs typeface="Tahoma"/>
              </a:rPr>
              <a:t>that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approximates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 spc="-20">
                <a:latin typeface="Tahoma"/>
                <a:cs typeface="Tahoma"/>
              </a:rPr>
              <a:t>(</a:t>
            </a:r>
            <a:r>
              <a:rPr dirty="0" sz="1000" spc="-20" i="1">
                <a:latin typeface="Arial"/>
                <a:cs typeface="Arial"/>
              </a:rPr>
              <a:t>x</a:t>
            </a:r>
            <a:r>
              <a:rPr dirty="0" sz="1000" spc="-19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 spc="-20">
                <a:latin typeface="Tahoma"/>
                <a:cs typeface="Tahoma"/>
              </a:rPr>
              <a:t>(</a:t>
            </a:r>
            <a:r>
              <a:rPr dirty="0" sz="1000" spc="-20" i="1">
                <a:latin typeface="Arial"/>
                <a:cs typeface="Arial"/>
              </a:rPr>
              <a:t>y</a:t>
            </a:r>
            <a:r>
              <a:rPr dirty="0" sz="1000" spc="-16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)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0" i="1">
                <a:latin typeface="Arial"/>
                <a:cs typeface="Arial"/>
              </a:rPr>
              <a:t>g</a:t>
            </a:r>
            <a:r>
              <a:rPr dirty="0" sz="1000" spc="-17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spc="-45" i="1">
                <a:latin typeface="Arial"/>
                <a:cs typeface="Arial"/>
              </a:rPr>
              <a:t>x</a:t>
            </a:r>
            <a:r>
              <a:rPr dirty="0" sz="1000" spc="-190" i="1">
                <a:latin typeface="Arial"/>
                <a:cs typeface="Arial"/>
              </a:rPr>
              <a:t> </a:t>
            </a:r>
            <a:r>
              <a:rPr dirty="0" baseline="27777" sz="1050" spc="-637">
                <a:latin typeface="SimSun"/>
                <a:cs typeface="SimSun"/>
              </a:rPr>
              <a:t>′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 i="1">
                <a:latin typeface="Arial"/>
                <a:cs typeface="Arial"/>
              </a:rPr>
              <a:t>g</a:t>
            </a:r>
            <a:r>
              <a:rPr dirty="0" sz="1000" spc="-17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spc="-45" i="1">
                <a:latin typeface="Arial"/>
                <a:cs typeface="Arial"/>
              </a:rPr>
              <a:t>y</a:t>
            </a:r>
            <a:r>
              <a:rPr dirty="0" sz="1000" spc="-170" i="1">
                <a:latin typeface="Arial"/>
                <a:cs typeface="Arial"/>
              </a:rPr>
              <a:t> </a:t>
            </a:r>
            <a:r>
              <a:rPr dirty="0" baseline="27777" sz="1050" spc="-637">
                <a:latin typeface="SimSun"/>
                <a:cs typeface="SimSun"/>
              </a:rPr>
              <a:t>′</a:t>
            </a:r>
            <a:r>
              <a:rPr dirty="0" sz="1000" spc="-15">
                <a:latin typeface="Tahoma"/>
                <a:cs typeface="Tahoma"/>
              </a:rPr>
              <a:t>).</a:t>
            </a:r>
            <a:endParaRPr sz="1000">
              <a:latin typeface="Tahoma"/>
              <a:cs typeface="Tahoma"/>
            </a:endParaRPr>
          </a:p>
          <a:p>
            <a:pPr marL="314960">
              <a:lnSpc>
                <a:spcPts val="1140"/>
              </a:lnSpc>
            </a:pPr>
            <a:r>
              <a:rPr dirty="0" sz="1000" spc="-60" i="1">
                <a:latin typeface="Arial"/>
                <a:cs typeface="Arial"/>
              </a:rPr>
              <a:t>g</a:t>
            </a:r>
            <a:r>
              <a:rPr dirty="0" sz="1000" spc="150" i="1">
                <a:latin typeface="Arial"/>
                <a:cs typeface="Arial"/>
              </a:rPr>
              <a:t> </a:t>
            </a:r>
            <a:r>
              <a:rPr dirty="0" sz="1000" spc="-45">
                <a:latin typeface="Tahoma"/>
                <a:cs typeface="Tahoma"/>
              </a:rPr>
              <a:t>provides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weighting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20" i="1">
                <a:latin typeface="Arial"/>
                <a:cs typeface="Arial"/>
              </a:rPr>
              <a:t>g</a:t>
            </a:r>
            <a:r>
              <a:rPr dirty="0" baseline="-11904" sz="1050" spc="-30" i="1">
                <a:latin typeface="Arial"/>
                <a:cs typeface="Arial"/>
              </a:rPr>
              <a:t>i</a:t>
            </a:r>
            <a:r>
              <a:rPr dirty="0" baseline="-11904" sz="1050" spc="120" i="1">
                <a:latin typeface="Arial"/>
                <a:cs typeface="Arial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importance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each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superpixel</a:t>
            </a:r>
            <a:endParaRPr sz="1000">
              <a:latin typeface="Tahoma"/>
              <a:cs typeface="Tahoma"/>
            </a:endParaRPr>
          </a:p>
          <a:p>
            <a:pPr marL="314960">
              <a:lnSpc>
                <a:spcPts val="1200"/>
              </a:lnSpc>
            </a:pP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determining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spc="-45" i="1">
                <a:latin typeface="Arial"/>
                <a:cs typeface="Arial"/>
              </a:rPr>
              <a:t>x</a:t>
            </a:r>
            <a:r>
              <a:rPr dirty="0" sz="1000" spc="-190" i="1">
                <a:latin typeface="Arial"/>
                <a:cs typeface="Arial"/>
              </a:rPr>
              <a:t> </a:t>
            </a:r>
            <a:r>
              <a:rPr dirty="0" sz="1000" spc="-40">
                <a:latin typeface="Tahoma"/>
                <a:cs typeface="Tahoma"/>
              </a:rPr>
              <a:t>);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these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serve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35" i="1">
                <a:latin typeface="Arial"/>
                <a:cs typeface="Arial"/>
              </a:rPr>
              <a:t>ϕ</a:t>
            </a:r>
            <a:r>
              <a:rPr dirty="0" baseline="-11904" sz="1050" spc="30" i="1">
                <a:latin typeface="Arial"/>
                <a:cs typeface="Arial"/>
              </a:rPr>
              <a:t>i</a:t>
            </a:r>
            <a:r>
              <a:rPr dirty="0" baseline="-11904" sz="1050" spc="-120" i="1">
                <a:latin typeface="Arial"/>
                <a:cs typeface="Arial"/>
              </a:rPr>
              <a:t> </a:t>
            </a:r>
            <a:r>
              <a:rPr dirty="0" sz="1000" spc="-3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3211372"/>
            <a:ext cx="4608195" cy="245110"/>
            <a:chOff x="0" y="3211372"/>
            <a:chExt cx="4608195" cy="245110"/>
          </a:xfrm>
        </p:grpSpPr>
        <p:sp>
          <p:nvSpPr>
            <p:cNvPr id="26" name="object 26"/>
            <p:cNvSpPr/>
            <p:nvPr/>
          </p:nvSpPr>
          <p:spPr>
            <a:xfrm>
              <a:off x="0" y="3211372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0" y="3333686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95300" y="3225267"/>
            <a:ext cx="18383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Nadeau,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</a:rPr>
              <a:t>Li,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</a:rPr>
              <a:t>Xander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Davies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Unified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Approach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Interpreting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Model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Predictions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50825"/>
            <a:chOff x="0" y="0"/>
            <a:chExt cx="4608195" cy="250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19" y="140143"/>
              <a:ext cx="141863" cy="878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6250" y="140143"/>
              <a:ext cx="141863" cy="878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8942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398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902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406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910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414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7706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2746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5743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57433" y="18947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8000" y="25252"/>
            <a:ext cx="4404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197610" algn="l"/>
                <a:tab pos="2168525" algn="l"/>
                <a:tab pos="3155950" algn="l"/>
                <a:tab pos="4036695" algn="l"/>
              </a:tabLst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Additive</a:t>
            </a:r>
            <a:r>
              <a:rPr dirty="0" sz="600" spc="5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Explanations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Shapley</a:t>
            </a:r>
            <a:r>
              <a:rPr dirty="0" sz="600" spc="5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V</a:t>
            </a:r>
            <a:r>
              <a:rPr dirty="0" sz="600" spc="-3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alues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Ap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p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r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o</a:t>
            </a:r>
            <a:r>
              <a:rPr dirty="0" sz="600" spc="-5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ximations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Ex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p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eriments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8" action="ppaction://hlinksldjump"/>
              </a:rPr>
              <a:t>Extensions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0" y="250786"/>
            <a:ext cx="4608195" cy="122555"/>
          </a:xfrm>
          <a:prstGeom prst="rect">
            <a:avLst/>
          </a:prstGeom>
          <a:solidFill>
            <a:srgbClr val="262685"/>
          </a:solidFill>
        </p:spPr>
        <p:txBody>
          <a:bodyPr wrap="square" lIns="0" tIns="825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5"/>
              </a:spcBef>
            </a:pP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Overview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relation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to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LIME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0" y="373087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DeepLIFT</a:t>
            </a: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Additive</a:t>
            </a: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Feature</a:t>
            </a: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Attribution</a:t>
            </a: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6247" y="99344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6247" y="135530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88682" y="1689608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8682" y="184143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88682" y="2296922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98995" y="903768"/>
            <a:ext cx="3687445" cy="16395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160655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Tahoma"/>
                <a:cs typeface="Tahoma"/>
              </a:rPr>
              <a:t>DeepLIFT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another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local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interpretability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method,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proposed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(Shrikumar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al.,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2019).</a:t>
            </a:r>
            <a:endParaRPr sz="1100">
              <a:latin typeface="Tahoma"/>
              <a:cs typeface="Tahoma"/>
            </a:endParaRPr>
          </a:p>
          <a:p>
            <a:pPr marL="38100" marR="102870">
              <a:lnSpc>
                <a:spcPts val="1200"/>
              </a:lnSpc>
              <a:spcBef>
                <a:spcPts val="315"/>
              </a:spcBef>
            </a:pPr>
            <a:r>
              <a:rPr dirty="0" sz="1100" spc="-15">
                <a:latin typeface="Tahoma"/>
                <a:cs typeface="Tahoma"/>
              </a:rPr>
              <a:t>DeepLIFT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(for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explaining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classification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some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image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-204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AFAM.</a:t>
            </a:r>
            <a:endParaRPr sz="1100">
              <a:latin typeface="Tahoma"/>
              <a:cs typeface="Tahoma"/>
            </a:endParaRPr>
          </a:p>
          <a:p>
            <a:pPr marL="314960">
              <a:lnSpc>
                <a:spcPts val="1200"/>
              </a:lnSpc>
              <a:spcBef>
                <a:spcPts val="150"/>
              </a:spcBef>
            </a:pPr>
            <a:r>
              <a:rPr dirty="0" sz="1000" spc="-1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set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pixels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features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 i="1">
                <a:latin typeface="Arial"/>
                <a:cs typeface="Arial"/>
              </a:rPr>
              <a:t>x</a:t>
            </a:r>
            <a:r>
              <a:rPr dirty="0" sz="1000" spc="-190" i="1">
                <a:latin typeface="Arial"/>
                <a:cs typeface="Arial"/>
              </a:rPr>
              <a:t> </a:t>
            </a:r>
            <a:r>
              <a:rPr dirty="0" sz="1000" spc="-3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314960" marR="30480">
              <a:lnSpc>
                <a:spcPts val="1200"/>
              </a:lnSpc>
              <a:spcBef>
                <a:spcPts val="40"/>
              </a:spcBef>
            </a:pPr>
            <a:r>
              <a:rPr dirty="0" sz="1000" spc="-40">
                <a:latin typeface="Tahoma"/>
                <a:cs typeface="Tahoma"/>
              </a:rPr>
              <a:t>We </a:t>
            </a:r>
            <a:r>
              <a:rPr dirty="0" sz="1000" spc="-20">
                <a:latin typeface="Tahoma"/>
                <a:cs typeface="Tahoma"/>
              </a:rPr>
              <a:t>pick </a:t>
            </a:r>
            <a:r>
              <a:rPr dirty="0" sz="1000" spc="-65">
                <a:latin typeface="Tahoma"/>
                <a:cs typeface="Tahoma"/>
              </a:rPr>
              <a:t>some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“reference </a:t>
            </a:r>
            <a:r>
              <a:rPr dirty="0" sz="1000" spc="-20">
                <a:latin typeface="Tahoma"/>
                <a:cs typeface="Tahoma"/>
              </a:rPr>
              <a:t>value”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60">
                <a:latin typeface="Tahoma"/>
                <a:cs typeface="Tahoma"/>
              </a:rPr>
              <a:t>serve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as</a:t>
            </a:r>
            <a:r>
              <a:rPr dirty="0" sz="1000" spc="190">
                <a:latin typeface="Tahoma"/>
                <a:cs typeface="Tahoma"/>
              </a:rPr>
              <a:t> </a:t>
            </a:r>
            <a:r>
              <a:rPr dirty="0" sz="1000" spc="-45" i="1">
                <a:latin typeface="Arial"/>
                <a:cs typeface="Arial"/>
              </a:rPr>
              <a:t>y </a:t>
            </a:r>
            <a:r>
              <a:rPr dirty="0" sz="1000" spc="-30">
                <a:latin typeface="Tahoma"/>
                <a:cs typeface="Tahoma"/>
              </a:rPr>
              <a:t>,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50">
                <a:latin typeface="Tahoma"/>
                <a:cs typeface="Tahoma"/>
              </a:rPr>
              <a:t>image </a:t>
            </a:r>
            <a:r>
              <a:rPr dirty="0" sz="1000" spc="-20">
                <a:latin typeface="Tahoma"/>
                <a:cs typeface="Tahoma"/>
              </a:rPr>
              <a:t>with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no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features.</a:t>
            </a:r>
            <a:r>
              <a:rPr dirty="0" sz="1000" spc="1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Removing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feature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5" i="1">
                <a:latin typeface="Arial"/>
                <a:cs typeface="Arial"/>
              </a:rPr>
              <a:t>x</a:t>
            </a:r>
            <a:r>
              <a:rPr dirty="0" sz="1000" spc="145" i="1">
                <a:latin typeface="Arial"/>
                <a:cs typeface="Arial"/>
              </a:rPr>
              <a:t> </a:t>
            </a:r>
            <a:r>
              <a:rPr dirty="0" sz="1000" spc="-35">
                <a:latin typeface="Tahoma"/>
                <a:cs typeface="Tahoma"/>
              </a:rPr>
              <a:t>consists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setting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pixel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value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that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pixel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reference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image.</a:t>
            </a:r>
            <a:endParaRPr sz="1000">
              <a:latin typeface="Tahoma"/>
              <a:cs typeface="Tahoma"/>
            </a:endParaRPr>
          </a:p>
          <a:p>
            <a:pPr marL="314960">
              <a:lnSpc>
                <a:spcPts val="1145"/>
              </a:lnSpc>
            </a:pPr>
            <a:r>
              <a:rPr dirty="0" sz="1000" spc="-15">
                <a:latin typeface="Tahoma"/>
                <a:cs typeface="Tahoma"/>
              </a:rPr>
              <a:t>DeepLIFT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</a:t>
            </a:r>
            <a:r>
              <a:rPr dirty="0" sz="1000" spc="-20">
                <a:latin typeface="Tahoma"/>
                <a:cs typeface="Tahoma"/>
              </a:rPr>
              <a:t>o</a:t>
            </a:r>
            <a:r>
              <a:rPr dirty="0" sz="1000" spc="-25">
                <a:latin typeface="Tahoma"/>
                <a:cs typeface="Tahoma"/>
              </a:rPr>
              <a:t>esn’t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ap</a:t>
            </a:r>
            <a:r>
              <a:rPr dirty="0" sz="1000" spc="-75">
                <a:latin typeface="Tahoma"/>
                <a:cs typeface="Tahoma"/>
              </a:rPr>
              <a:t>p</a:t>
            </a:r>
            <a:r>
              <a:rPr dirty="0" sz="1000" spc="-30">
                <a:latin typeface="Tahoma"/>
                <a:cs typeface="Tahoma"/>
              </a:rPr>
              <a:t>r</a:t>
            </a:r>
            <a:r>
              <a:rPr dirty="0" sz="1000" spc="-70">
                <a:latin typeface="Tahoma"/>
                <a:cs typeface="Tahoma"/>
              </a:rPr>
              <a:t>o</a:t>
            </a:r>
            <a:r>
              <a:rPr dirty="0" sz="1000" spc="-35">
                <a:latin typeface="Tahoma"/>
                <a:cs typeface="Tahoma"/>
              </a:rPr>
              <a:t>ximate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spc="-45" i="1">
                <a:latin typeface="Arial"/>
                <a:cs typeface="Arial"/>
              </a:rPr>
              <a:t>x</a:t>
            </a:r>
            <a:r>
              <a:rPr dirty="0" sz="1000" spc="-19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spc="-45" i="1">
                <a:latin typeface="Arial"/>
                <a:cs typeface="Arial"/>
              </a:rPr>
              <a:t>y</a:t>
            </a:r>
            <a:r>
              <a:rPr dirty="0" sz="1000" spc="-170" i="1">
                <a:latin typeface="Arial"/>
                <a:cs typeface="Arial"/>
              </a:rPr>
              <a:t> </a:t>
            </a:r>
            <a:r>
              <a:rPr dirty="0" sz="1000" spc="-15">
                <a:latin typeface="Tahoma"/>
                <a:cs typeface="Tahoma"/>
              </a:rPr>
              <a:t>),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15">
                <a:latin typeface="Tahoma"/>
                <a:cs typeface="Tahoma"/>
              </a:rPr>
              <a:t>it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just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uses</a:t>
            </a:r>
            <a:endParaRPr sz="1000">
              <a:latin typeface="Tahoma"/>
              <a:cs typeface="Tahoma"/>
            </a:endParaRPr>
          </a:p>
          <a:p>
            <a:pPr marL="314960">
              <a:lnSpc>
                <a:spcPts val="1200"/>
              </a:lnSpc>
            </a:pPr>
            <a:r>
              <a:rPr dirty="0" sz="1000" spc="-60" i="1">
                <a:latin typeface="Arial"/>
                <a:cs typeface="Arial"/>
              </a:rPr>
              <a:t>g</a:t>
            </a:r>
            <a:r>
              <a:rPr dirty="0" sz="1000" spc="-17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spc="-45" i="1">
                <a:latin typeface="Arial"/>
                <a:cs typeface="Arial"/>
              </a:rPr>
              <a:t>x</a:t>
            </a:r>
            <a:r>
              <a:rPr dirty="0" sz="1000" spc="-190" i="1">
                <a:latin typeface="Arial"/>
                <a:cs typeface="Arial"/>
              </a:rPr>
              <a:t> </a:t>
            </a:r>
            <a:r>
              <a:rPr dirty="0" baseline="27777" sz="1050" spc="-637">
                <a:latin typeface="SimSun"/>
                <a:cs typeface="SimSun"/>
              </a:rPr>
              <a:t>′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45">
                <a:latin typeface="Tahoma"/>
                <a:cs typeface="Tahoma"/>
              </a:rPr>
              <a:t>=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spc="-45" i="1">
                <a:latin typeface="Arial"/>
                <a:cs typeface="Arial"/>
              </a:rPr>
              <a:t>x</a:t>
            </a:r>
            <a:r>
              <a:rPr dirty="0" sz="1000" spc="-19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 i="1">
                <a:latin typeface="Arial"/>
                <a:cs typeface="Arial"/>
              </a:rPr>
              <a:t>g</a:t>
            </a:r>
            <a:r>
              <a:rPr dirty="0" sz="1000" spc="-17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spc="-45" i="1">
                <a:latin typeface="Arial"/>
                <a:cs typeface="Arial"/>
              </a:rPr>
              <a:t>y</a:t>
            </a:r>
            <a:r>
              <a:rPr dirty="0" sz="1000" spc="-170" i="1">
                <a:latin typeface="Arial"/>
                <a:cs typeface="Arial"/>
              </a:rPr>
              <a:t> </a:t>
            </a:r>
            <a:r>
              <a:rPr dirty="0" baseline="27777" sz="1050" spc="-637">
                <a:latin typeface="SimSun"/>
                <a:cs typeface="SimSun"/>
              </a:rPr>
              <a:t>′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45">
                <a:latin typeface="Tahoma"/>
                <a:cs typeface="Tahoma"/>
              </a:rPr>
              <a:t>=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spc="-45" i="1">
                <a:latin typeface="Arial"/>
                <a:cs typeface="Arial"/>
              </a:rPr>
              <a:t>y</a:t>
            </a:r>
            <a:r>
              <a:rPr dirty="0" sz="1000" spc="-170" i="1">
                <a:latin typeface="Arial"/>
                <a:cs typeface="Arial"/>
              </a:rPr>
              <a:t> </a:t>
            </a:r>
            <a:r>
              <a:rPr dirty="0" sz="1000" spc="-15">
                <a:latin typeface="Tahoma"/>
                <a:cs typeface="Tahoma"/>
              </a:rPr>
              <a:t>).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8682" y="2600591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76084" y="2517602"/>
            <a:ext cx="34093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ahoma"/>
                <a:cs typeface="Tahoma"/>
              </a:rPr>
              <a:t>DeepLIFT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calculates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value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15" i="1">
                <a:latin typeface="Arial"/>
                <a:cs typeface="Arial"/>
              </a:rPr>
              <a:t>C</a:t>
            </a:r>
            <a:r>
              <a:rPr dirty="0" baseline="-11904" sz="1050" spc="22">
                <a:latin typeface="Microsoft Sans Serif"/>
                <a:cs typeface="Microsoft Sans Serif"/>
              </a:rPr>
              <a:t>∆</a:t>
            </a:r>
            <a:r>
              <a:rPr dirty="0" baseline="-11904" sz="1050" spc="22" i="1">
                <a:latin typeface="Arial"/>
                <a:cs typeface="Arial"/>
              </a:rPr>
              <a:t>x</a:t>
            </a:r>
            <a:r>
              <a:rPr dirty="0" baseline="-27777" sz="750" spc="22" i="1">
                <a:latin typeface="Arial"/>
                <a:cs typeface="Arial"/>
              </a:rPr>
              <a:t>i</a:t>
            </a:r>
            <a:r>
              <a:rPr dirty="0" baseline="-27777" sz="750" spc="-60" i="1">
                <a:latin typeface="Arial"/>
                <a:cs typeface="Arial"/>
              </a:rPr>
              <a:t> </a:t>
            </a:r>
            <a:r>
              <a:rPr dirty="0" baseline="-11904" sz="1050" spc="97">
                <a:latin typeface="Microsoft Sans Serif"/>
                <a:cs typeface="Microsoft Sans Serif"/>
              </a:rPr>
              <a:t>∆</a:t>
            </a:r>
            <a:r>
              <a:rPr dirty="0" baseline="-11904" sz="1050" spc="97" i="1">
                <a:latin typeface="Arial"/>
                <a:cs typeface="Arial"/>
              </a:rPr>
              <a:t>o</a:t>
            </a:r>
            <a:r>
              <a:rPr dirty="0" baseline="-11904" sz="1050" spc="345" i="1">
                <a:latin typeface="Arial"/>
                <a:cs typeface="Arial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each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pixel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0" i="1">
                <a:latin typeface="Arial"/>
                <a:cs typeface="Arial"/>
              </a:rPr>
              <a:t>x</a:t>
            </a:r>
            <a:r>
              <a:rPr dirty="0" baseline="-11904" sz="1050" spc="-15" i="1">
                <a:latin typeface="Arial"/>
                <a:cs typeface="Arial"/>
              </a:rPr>
              <a:t>i</a:t>
            </a:r>
            <a:r>
              <a:rPr dirty="0" baseline="-11904" sz="1050" spc="112" i="1">
                <a:latin typeface="Arial"/>
                <a:cs typeface="Arial"/>
              </a:rPr>
              <a:t> </a:t>
            </a:r>
            <a:r>
              <a:rPr dirty="0" sz="1000" spc="-45">
                <a:latin typeface="Tahoma"/>
                <a:cs typeface="Tahoma"/>
              </a:rPr>
              <a:t>such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that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1484" y="2574536"/>
            <a:ext cx="159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5">
                <a:latin typeface="Lucida Sans Unicode"/>
                <a:cs typeface="Lucida Sans Unicode"/>
              </a:rPr>
              <a:t>Σ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35037" y="2745348"/>
            <a:ext cx="30289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3685" algn="l"/>
              </a:tabLst>
            </a:pPr>
            <a:r>
              <a:rPr dirty="0" sz="700" spc="20" i="1">
                <a:latin typeface="Arial"/>
                <a:cs typeface="Arial"/>
              </a:rPr>
              <a:t>i</a:t>
            </a:r>
            <a:r>
              <a:rPr dirty="0" sz="700" spc="20" i="1">
                <a:latin typeface="Arial"/>
                <a:cs typeface="Arial"/>
              </a:rPr>
              <a:t>	</a:t>
            </a:r>
            <a:r>
              <a:rPr dirty="0" baseline="5555" sz="750" spc="15" i="1">
                <a:latin typeface="Arial"/>
                <a:cs typeface="Arial"/>
              </a:rPr>
              <a:t>i</a:t>
            </a:r>
            <a:endParaRPr baseline="5555" sz="7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93647" y="2669430"/>
            <a:ext cx="16611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6559" algn="l"/>
              </a:tabLst>
            </a:pPr>
            <a:r>
              <a:rPr dirty="0" sz="1000" spc="-90" i="1">
                <a:latin typeface="Arial"/>
                <a:cs typeface="Arial"/>
              </a:rPr>
              <a:t>C</a:t>
            </a:r>
            <a:r>
              <a:rPr dirty="0" sz="1000" spc="-90" i="1">
                <a:latin typeface="Arial"/>
                <a:cs typeface="Arial"/>
              </a:rPr>
              <a:t>	</a:t>
            </a:r>
            <a:r>
              <a:rPr dirty="0" sz="1000" spc="45">
                <a:latin typeface="Tahoma"/>
                <a:cs typeface="Tahoma"/>
              </a:rPr>
              <a:t>=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spc="-45" i="1">
                <a:latin typeface="Arial"/>
                <a:cs typeface="Arial"/>
              </a:rPr>
              <a:t>x</a:t>
            </a:r>
            <a:r>
              <a:rPr dirty="0" sz="1000" spc="-19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−</a:t>
            </a:r>
            <a:r>
              <a:rPr dirty="0" sz="1000" spc="-95">
                <a:latin typeface="Lucida Sans Unicode"/>
                <a:cs typeface="Lucida Sans Unicode"/>
              </a:rPr>
              <a:t> </a:t>
            </a: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spc="-45" i="1">
                <a:latin typeface="Arial"/>
                <a:cs typeface="Arial"/>
              </a:rPr>
              <a:t>y</a:t>
            </a:r>
            <a:r>
              <a:rPr dirty="0" sz="1000" spc="-170" i="1">
                <a:latin typeface="Arial"/>
                <a:cs typeface="Arial"/>
              </a:rPr>
              <a:t> </a:t>
            </a:r>
            <a:r>
              <a:rPr dirty="0" sz="1000" spc="-15">
                <a:latin typeface="Tahoma"/>
                <a:cs typeface="Tahoma"/>
              </a:rPr>
              <a:t>).</a:t>
            </a:r>
            <a:r>
              <a:rPr dirty="0" sz="1000" spc="1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Each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90" i="1"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51086" y="2764519"/>
            <a:ext cx="4191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10" i="1">
                <a:latin typeface="Arial"/>
                <a:cs typeface="Arial"/>
              </a:rPr>
              <a:t>i</a:t>
            </a:r>
            <a:endParaRPr sz="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74483" y="2726362"/>
            <a:ext cx="185610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7180" algn="l"/>
              </a:tabLst>
            </a:pPr>
            <a:r>
              <a:rPr dirty="0" sz="700" spc="70">
                <a:latin typeface="Microsoft Sans Serif"/>
                <a:cs typeface="Microsoft Sans Serif"/>
              </a:rPr>
              <a:t>∆</a:t>
            </a:r>
            <a:r>
              <a:rPr dirty="0" sz="700" spc="70" i="1">
                <a:latin typeface="Arial"/>
                <a:cs typeface="Arial"/>
              </a:rPr>
              <a:t>x</a:t>
            </a:r>
            <a:r>
              <a:rPr dirty="0" sz="700" spc="30" i="1">
                <a:latin typeface="Arial"/>
                <a:cs typeface="Arial"/>
              </a:rPr>
              <a:t> </a:t>
            </a:r>
            <a:r>
              <a:rPr dirty="0" sz="700" spc="65">
                <a:latin typeface="Microsoft Sans Serif"/>
                <a:cs typeface="Microsoft Sans Serif"/>
              </a:rPr>
              <a:t>∆</a:t>
            </a:r>
            <a:r>
              <a:rPr dirty="0" sz="700" spc="65" i="1">
                <a:latin typeface="Arial"/>
                <a:cs typeface="Arial"/>
              </a:rPr>
              <a:t>o	</a:t>
            </a:r>
            <a:r>
              <a:rPr dirty="0" sz="700" spc="70">
                <a:latin typeface="Microsoft Sans Serif"/>
                <a:cs typeface="Microsoft Sans Serif"/>
              </a:rPr>
              <a:t>∆</a:t>
            </a:r>
            <a:r>
              <a:rPr dirty="0" sz="700" spc="70" i="1">
                <a:latin typeface="Arial"/>
                <a:cs typeface="Arial"/>
              </a:rPr>
              <a:t>x</a:t>
            </a:r>
            <a:r>
              <a:rPr dirty="0" sz="700" spc="-40" i="1">
                <a:latin typeface="Arial"/>
                <a:cs typeface="Arial"/>
              </a:rPr>
              <a:t> </a:t>
            </a:r>
            <a:r>
              <a:rPr dirty="0" sz="700" spc="65">
                <a:latin typeface="Microsoft Sans Serif"/>
                <a:cs typeface="Microsoft Sans Serif"/>
              </a:rPr>
              <a:t>∆</a:t>
            </a:r>
            <a:r>
              <a:rPr dirty="0" sz="700" spc="65" i="1">
                <a:latin typeface="Arial"/>
                <a:cs typeface="Arial"/>
              </a:rPr>
              <a:t>o</a:t>
            </a:r>
            <a:endParaRPr sz="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59518" y="2669430"/>
            <a:ext cx="7607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latin typeface="Tahoma"/>
                <a:cs typeface="Tahoma"/>
              </a:rPr>
              <a:t>represents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6084" y="2821259"/>
            <a:ext cx="2114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im</a:t>
            </a:r>
            <a:r>
              <a:rPr dirty="0" sz="1000" spc="-5">
                <a:latin typeface="Tahoma"/>
                <a:cs typeface="Tahoma"/>
              </a:rPr>
              <a:t>p</a:t>
            </a:r>
            <a:r>
              <a:rPr dirty="0" sz="1000" spc="-75">
                <a:latin typeface="Tahoma"/>
                <a:cs typeface="Tahoma"/>
              </a:rPr>
              <a:t>o</a:t>
            </a:r>
            <a:r>
              <a:rPr dirty="0" sz="1000" spc="-35">
                <a:latin typeface="Tahoma"/>
                <a:cs typeface="Tahoma"/>
              </a:rPr>
              <a:t>rtance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 i="1">
                <a:latin typeface="Arial"/>
                <a:cs typeface="Arial"/>
              </a:rPr>
              <a:t>x</a:t>
            </a:r>
            <a:r>
              <a:rPr dirty="0" baseline="-11904" sz="1050" spc="30" i="1">
                <a:latin typeface="Arial"/>
                <a:cs typeface="Arial"/>
              </a:rPr>
              <a:t>i</a:t>
            </a:r>
            <a:r>
              <a:rPr dirty="0" baseline="-11904" sz="1050" i="1">
                <a:latin typeface="Arial"/>
                <a:cs typeface="Arial"/>
              </a:rPr>
              <a:t> </a:t>
            </a:r>
            <a:r>
              <a:rPr dirty="0" baseline="-11904" sz="1050" spc="89" i="1">
                <a:latin typeface="Arial"/>
                <a:cs typeface="Arial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classification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spc="-45" i="1">
                <a:latin typeface="Arial"/>
                <a:cs typeface="Arial"/>
              </a:rPr>
              <a:t>x</a:t>
            </a:r>
            <a:r>
              <a:rPr dirty="0" sz="1000" spc="-190" i="1">
                <a:latin typeface="Arial"/>
                <a:cs typeface="Arial"/>
              </a:rPr>
              <a:t> </a:t>
            </a:r>
            <a:r>
              <a:rPr dirty="0" sz="1000" spc="-15">
                <a:latin typeface="Tahoma"/>
                <a:cs typeface="Tahoma"/>
              </a:rPr>
              <a:t>).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3211372"/>
            <a:ext cx="4608195" cy="245110"/>
            <a:chOff x="0" y="3211372"/>
            <a:chExt cx="4608195" cy="245110"/>
          </a:xfrm>
        </p:grpSpPr>
        <p:sp>
          <p:nvSpPr>
            <p:cNvPr id="34" name="object 34"/>
            <p:cNvSpPr/>
            <p:nvPr/>
          </p:nvSpPr>
          <p:spPr>
            <a:xfrm>
              <a:off x="0" y="3211372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0" y="3333686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95300" y="3225267"/>
            <a:ext cx="18383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Nadeau,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</a:rPr>
              <a:t>Li,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</a:rPr>
              <a:t>Xander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Davies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Unified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Approach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Interpreting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Model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Predictions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50825"/>
            <a:chOff x="0" y="0"/>
            <a:chExt cx="4608195" cy="250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19" y="140143"/>
              <a:ext cx="141863" cy="878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6250" y="140143"/>
              <a:ext cx="141863" cy="878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8942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398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902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406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910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414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7706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2746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5743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57433" y="18947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8000" y="25252"/>
            <a:ext cx="4404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197610" algn="l"/>
                <a:tab pos="2168525" algn="l"/>
                <a:tab pos="3155950" algn="l"/>
                <a:tab pos="4036695" algn="l"/>
              </a:tabLst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Additive</a:t>
            </a:r>
            <a:r>
              <a:rPr dirty="0" sz="600" spc="5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Explanations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Shapley</a:t>
            </a:r>
            <a:r>
              <a:rPr dirty="0" sz="600" spc="5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V</a:t>
            </a:r>
            <a:r>
              <a:rPr dirty="0" sz="600" spc="-3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alues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Ap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p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r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o</a:t>
            </a:r>
            <a:r>
              <a:rPr dirty="0" sz="600" spc="-5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ximations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Ex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p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eriments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8" action="ppaction://hlinksldjump"/>
              </a:rPr>
              <a:t>Extensions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0" y="250786"/>
            <a:ext cx="4608195" cy="122555"/>
          </a:xfrm>
          <a:prstGeom prst="rect">
            <a:avLst/>
          </a:prstGeom>
          <a:solidFill>
            <a:srgbClr val="262685"/>
          </a:solidFill>
        </p:spPr>
        <p:txBody>
          <a:bodyPr wrap="square" lIns="0" tIns="825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5"/>
              </a:spcBef>
            </a:pP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Desiderata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0" y="373087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Desiderata</a:t>
            </a: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Additive</a:t>
            </a: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Feature</a:t>
            </a: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Attribution</a:t>
            </a: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6247" y="87467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6247" y="104674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6247" y="154273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8682" y="2307221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6247" y="292944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22795" y="784998"/>
            <a:ext cx="3801745" cy="24187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14300" marR="358775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They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propose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three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desirable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properties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AFAM. 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Local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accuracy: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70" i="1">
                <a:latin typeface="Arial"/>
                <a:cs typeface="Arial"/>
              </a:rPr>
              <a:t>g</a:t>
            </a:r>
            <a:r>
              <a:rPr dirty="0" sz="1100" spc="-190" i="1">
                <a:latin typeface="Arial"/>
                <a:cs typeface="Arial"/>
              </a:rPr>
              <a:t> </a:t>
            </a:r>
            <a:r>
              <a:rPr dirty="0" sz="1100" spc="-25">
                <a:latin typeface="Tahoma"/>
                <a:cs typeface="Tahoma"/>
              </a:rPr>
              <a:t>(</a:t>
            </a:r>
            <a:r>
              <a:rPr dirty="0" sz="1100" spc="-25" i="1">
                <a:latin typeface="Arial"/>
                <a:cs typeface="Arial"/>
              </a:rPr>
              <a:t>x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baseline="27777" sz="1200" spc="52">
                <a:latin typeface="Cambria"/>
                <a:cs typeface="Cambria"/>
              </a:rPr>
              <a:t>′</a:t>
            </a:r>
            <a:r>
              <a:rPr dirty="0" sz="1100" spc="35">
                <a:latin typeface="Tahoma"/>
                <a:cs typeface="Tahoma"/>
              </a:rPr>
              <a:t>)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 spc="-25">
                <a:latin typeface="Tahoma"/>
                <a:cs typeface="Tahoma"/>
              </a:rPr>
              <a:t>(</a:t>
            </a:r>
            <a:r>
              <a:rPr dirty="0" sz="1100" spc="-25" i="1">
                <a:latin typeface="Arial"/>
                <a:cs typeface="Arial"/>
              </a:rPr>
              <a:t>x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sz="1100" spc="-15">
                <a:latin typeface="Tahoma"/>
                <a:cs typeface="Tahoma"/>
              </a:rPr>
              <a:t>).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saw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last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two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slides,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DeepLIFT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meets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criterion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but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LIME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does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not 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necessarily.</a:t>
            </a:r>
            <a:endParaRPr sz="1100">
              <a:latin typeface="Tahoma"/>
              <a:cs typeface="Tahoma"/>
            </a:endParaRPr>
          </a:p>
          <a:p>
            <a:pPr marL="113664" marR="68580">
              <a:lnSpc>
                <a:spcPts val="1200"/>
              </a:lnSpc>
              <a:spcBef>
                <a:spcPts val="15"/>
              </a:spcBef>
            </a:pPr>
            <a:r>
              <a:rPr dirty="0" sz="1100" spc="-45">
                <a:latin typeface="Tahoma"/>
                <a:cs typeface="Tahoma"/>
              </a:rPr>
              <a:t>Consistency: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For </a:t>
            </a:r>
            <a:r>
              <a:rPr dirty="0" sz="1100" spc="-70">
                <a:latin typeface="Tahoma"/>
                <a:cs typeface="Tahoma"/>
              </a:rPr>
              <a:t>some </a:t>
            </a:r>
            <a:r>
              <a:rPr dirty="0" sz="1100" spc="-25">
                <a:latin typeface="Tahoma"/>
                <a:cs typeface="Tahoma"/>
              </a:rPr>
              <a:t>input </a:t>
            </a:r>
            <a:r>
              <a:rPr dirty="0" sz="1100" spc="-50" i="1">
                <a:latin typeface="Arial"/>
                <a:cs typeface="Arial"/>
              </a:rPr>
              <a:t>x 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-25">
                <a:latin typeface="Tahoma"/>
                <a:cs typeface="Tahoma"/>
              </a:rPr>
              <a:t>let </a:t>
            </a:r>
            <a:r>
              <a:rPr dirty="0" sz="1100" spc="-50" i="1">
                <a:latin typeface="Arial"/>
                <a:cs typeface="Arial"/>
              </a:rPr>
              <a:t>x </a:t>
            </a:r>
            <a:r>
              <a:rPr dirty="0" sz="1100" spc="-35">
                <a:latin typeface="Lucida Sans Unicode"/>
                <a:cs typeface="Lucida Sans Unicode"/>
              </a:rPr>
              <a:t>\ </a:t>
            </a:r>
            <a:r>
              <a:rPr dirty="0" sz="1100" spc="15" i="1">
                <a:latin typeface="Arial"/>
                <a:cs typeface="Arial"/>
              </a:rPr>
              <a:t>i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 spc="-55">
                <a:latin typeface="Tahoma"/>
                <a:cs typeface="Tahoma"/>
              </a:rPr>
              <a:t>denote </a:t>
            </a:r>
            <a:r>
              <a:rPr dirty="0" sz="1100" spc="-35">
                <a:latin typeface="Tahoma"/>
                <a:cs typeface="Tahoma"/>
              </a:rPr>
              <a:t>“removing 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feature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i</a:t>
            </a:r>
            <a:r>
              <a:rPr dirty="0" sz="1100" spc="160" i="1">
                <a:latin typeface="Arial"/>
                <a:cs typeface="Arial"/>
              </a:rPr>
              <a:t> </a:t>
            </a:r>
            <a:r>
              <a:rPr dirty="0" sz="1100" spc="-40">
                <a:latin typeface="Tahoma"/>
                <a:cs typeface="Tahoma"/>
              </a:rPr>
              <a:t>from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sz="1100" spc="35">
                <a:latin typeface="Tahoma"/>
                <a:cs typeface="Tahoma"/>
              </a:rPr>
              <a:t>”.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Let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80" i="1">
                <a:latin typeface="Arial"/>
                <a:cs typeface="Arial"/>
              </a:rPr>
              <a:t>z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alternative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produced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removing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some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sz="1100" spc="-5">
                <a:latin typeface="Tahoma"/>
                <a:cs typeface="Tahoma"/>
              </a:rPr>
              <a:t>’s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features.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Suppose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you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have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two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models,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290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baseline="27777" sz="1200" spc="30">
                <a:latin typeface="Cambria"/>
                <a:cs typeface="Cambria"/>
              </a:rPr>
              <a:t>′</a:t>
            </a:r>
            <a:r>
              <a:rPr dirty="0" sz="1100" spc="20">
                <a:latin typeface="Tahoma"/>
                <a:cs typeface="Tahoma"/>
              </a:rPr>
              <a:t>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If,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25">
                <a:latin typeface="Lucida Sans Unicode"/>
                <a:cs typeface="Lucida Sans Unicode"/>
              </a:rPr>
              <a:t>∀</a:t>
            </a:r>
            <a:r>
              <a:rPr dirty="0" sz="1100" spc="-225" i="1">
                <a:latin typeface="Arial"/>
                <a:cs typeface="Arial"/>
              </a:rPr>
              <a:t>z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 spc="-40">
                <a:latin typeface="Tahoma"/>
                <a:cs typeface="Tahoma"/>
              </a:rPr>
              <a:t>(</a:t>
            </a:r>
            <a:r>
              <a:rPr dirty="0" sz="1100" spc="-40" i="1">
                <a:latin typeface="Arial"/>
                <a:cs typeface="Arial"/>
              </a:rPr>
              <a:t>z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 spc="-40">
                <a:latin typeface="Tahoma"/>
                <a:cs typeface="Tahoma"/>
              </a:rPr>
              <a:t>(</a:t>
            </a:r>
            <a:r>
              <a:rPr dirty="0" sz="1100" spc="-40" i="1">
                <a:latin typeface="Arial"/>
                <a:cs typeface="Arial"/>
              </a:rPr>
              <a:t>z</a:t>
            </a:r>
            <a:r>
              <a:rPr dirty="0" sz="1100" spc="30" i="1">
                <a:latin typeface="Arial"/>
                <a:cs typeface="Arial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\</a:t>
            </a:r>
            <a:r>
              <a:rPr dirty="0" sz="1100" spc="-110">
                <a:latin typeface="Lucida Sans Unicode"/>
                <a:cs typeface="Lucida Sans Unicode"/>
              </a:rPr>
              <a:t> </a:t>
            </a:r>
            <a:r>
              <a:rPr dirty="0" sz="1100" spc="15" i="1">
                <a:latin typeface="Arial"/>
                <a:cs typeface="Arial"/>
              </a:rPr>
              <a:t>i</a:t>
            </a:r>
            <a:r>
              <a:rPr dirty="0" sz="1100" spc="-20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≥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baseline="27777" sz="1200" spc="-7">
                <a:latin typeface="Cambria"/>
                <a:cs typeface="Cambria"/>
              </a:rPr>
              <a:t>′</a:t>
            </a:r>
            <a:r>
              <a:rPr dirty="0" sz="1100" spc="-5">
                <a:latin typeface="Tahoma"/>
                <a:cs typeface="Tahoma"/>
              </a:rPr>
              <a:t>(</a:t>
            </a:r>
            <a:r>
              <a:rPr dirty="0" sz="1100" spc="-5" i="1">
                <a:latin typeface="Arial"/>
                <a:cs typeface="Arial"/>
              </a:rPr>
              <a:t>z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baseline="27777" sz="1200" spc="-7">
                <a:latin typeface="Cambria"/>
                <a:cs typeface="Cambria"/>
              </a:rPr>
              <a:t>′</a:t>
            </a:r>
            <a:r>
              <a:rPr dirty="0" sz="1100" spc="-5">
                <a:latin typeface="Tahoma"/>
                <a:cs typeface="Tahoma"/>
              </a:rPr>
              <a:t>(</a:t>
            </a:r>
            <a:r>
              <a:rPr dirty="0" sz="1100" spc="-5" i="1">
                <a:latin typeface="Arial"/>
                <a:cs typeface="Arial"/>
              </a:rPr>
              <a:t>z</a:t>
            </a:r>
            <a:r>
              <a:rPr dirty="0" sz="1100" spc="30" i="1">
                <a:latin typeface="Arial"/>
                <a:cs typeface="Arial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\</a:t>
            </a:r>
            <a:r>
              <a:rPr dirty="0" sz="1100" spc="-110">
                <a:latin typeface="Lucida Sans Unicode"/>
                <a:cs typeface="Lucida Sans Unicode"/>
              </a:rPr>
              <a:t> </a:t>
            </a:r>
            <a:r>
              <a:rPr dirty="0" sz="1100" spc="15" i="1">
                <a:latin typeface="Arial"/>
                <a:cs typeface="Arial"/>
              </a:rPr>
              <a:t>i</a:t>
            </a:r>
            <a:r>
              <a:rPr dirty="0" sz="1100" spc="-200" i="1">
                <a:latin typeface="Arial"/>
                <a:cs typeface="Arial"/>
              </a:rPr>
              <a:t> </a:t>
            </a:r>
            <a:r>
              <a:rPr dirty="0" sz="1100" spc="-15">
                <a:latin typeface="Tahoma"/>
                <a:cs typeface="Tahoma"/>
              </a:rPr>
              <a:t>),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our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60">
                <a:latin typeface="Tahoma"/>
                <a:cs typeface="Tahoma"/>
              </a:rPr>
              <a:t>A</a:t>
            </a:r>
            <a:r>
              <a:rPr dirty="0" sz="1100" spc="-40">
                <a:latin typeface="Tahoma"/>
                <a:cs typeface="Tahoma"/>
              </a:rPr>
              <a:t>F</a:t>
            </a:r>
            <a:r>
              <a:rPr dirty="0" sz="1100" spc="85">
                <a:latin typeface="Tahoma"/>
                <a:cs typeface="Tahoma"/>
              </a:rPr>
              <a:t>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should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have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35" i="1">
                <a:latin typeface="Arial"/>
                <a:cs typeface="Arial"/>
              </a:rPr>
              <a:t>ϕ</a:t>
            </a:r>
            <a:r>
              <a:rPr dirty="0" baseline="-10416" sz="1200" spc="30" i="1">
                <a:latin typeface="Arial"/>
                <a:cs typeface="Arial"/>
              </a:rPr>
              <a:t>i</a:t>
            </a:r>
            <a:r>
              <a:rPr dirty="0" baseline="-10416" sz="1200" spc="-142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,</a:t>
            </a:r>
            <a:r>
              <a:rPr dirty="0" sz="1100" spc="-125" i="1">
                <a:latin typeface="Arial"/>
                <a:cs typeface="Arial"/>
              </a:rPr>
              <a:t> 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≥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35" i="1">
                <a:latin typeface="Arial"/>
                <a:cs typeface="Arial"/>
              </a:rPr>
              <a:t>ϕ</a:t>
            </a:r>
            <a:r>
              <a:rPr dirty="0" baseline="-10416" sz="1200" spc="30" i="1">
                <a:latin typeface="Arial"/>
                <a:cs typeface="Arial"/>
              </a:rPr>
              <a:t>i</a:t>
            </a:r>
            <a:r>
              <a:rPr dirty="0" baseline="-10416" sz="1200" spc="-142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baseline="27777" sz="1200" spc="104">
                <a:latin typeface="Cambria"/>
                <a:cs typeface="Cambria"/>
              </a:rPr>
              <a:t>′</a:t>
            </a:r>
            <a:r>
              <a:rPr dirty="0" sz="1100" spc="-5" i="1">
                <a:latin typeface="Arial"/>
                <a:cs typeface="Arial"/>
              </a:rPr>
              <a:t>,</a:t>
            </a:r>
            <a:r>
              <a:rPr dirty="0" sz="1100" spc="-125" i="1">
                <a:latin typeface="Arial"/>
                <a:cs typeface="Arial"/>
              </a:rPr>
              <a:t> 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sz="1100" spc="-15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391160">
              <a:lnSpc>
                <a:spcPts val="1135"/>
              </a:lnSpc>
            </a:pPr>
            <a:r>
              <a:rPr dirty="0" sz="1000" spc="-75">
                <a:latin typeface="Tahoma"/>
                <a:cs typeface="Tahoma"/>
              </a:rPr>
              <a:t>In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other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words,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if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including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feature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10" i="1">
                <a:latin typeface="Arial"/>
                <a:cs typeface="Arial"/>
              </a:rPr>
              <a:t>i</a:t>
            </a:r>
            <a:r>
              <a:rPr dirty="0" sz="1000" spc="150" i="1">
                <a:latin typeface="Arial"/>
                <a:cs typeface="Arial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input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always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makes</a:t>
            </a:r>
            <a:endParaRPr sz="1000">
              <a:latin typeface="Tahoma"/>
              <a:cs typeface="Tahoma"/>
            </a:endParaRPr>
          </a:p>
          <a:p>
            <a:pPr marL="391160" marR="342265">
              <a:lnSpc>
                <a:spcPts val="1200"/>
              </a:lnSpc>
              <a:spcBef>
                <a:spcPts val="40"/>
              </a:spcBef>
            </a:pP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bigger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difference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model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sz="1000" spc="275" i="1">
                <a:latin typeface="Arial"/>
                <a:cs typeface="Arial"/>
              </a:rPr>
              <a:t> </a:t>
            </a:r>
            <a:r>
              <a:rPr dirty="0" sz="1000" spc="-30">
                <a:latin typeface="Tahoma"/>
                <a:cs typeface="Tahoma"/>
              </a:rPr>
              <a:t>than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model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baseline="27777" sz="1050" spc="-337">
                <a:latin typeface="SimSun"/>
                <a:cs typeface="SimSun"/>
              </a:rPr>
              <a:t>′</a:t>
            </a:r>
            <a:r>
              <a:rPr dirty="0" sz="1000" spc="-225">
                <a:latin typeface="Tahoma"/>
                <a:cs typeface="Tahoma"/>
              </a:rPr>
              <a:t>,</a:t>
            </a:r>
            <a:r>
              <a:rPr dirty="0" sz="1000" spc="-14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45">
                <a:latin typeface="Tahoma"/>
                <a:cs typeface="Tahoma"/>
              </a:rPr>
              <a:t>AFAM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should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give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higher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importance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25" i="1">
                <a:latin typeface="Arial"/>
                <a:cs typeface="Arial"/>
              </a:rPr>
              <a:t>ϕ</a:t>
            </a:r>
            <a:r>
              <a:rPr dirty="0" baseline="-11904" sz="1050" spc="37" i="1">
                <a:latin typeface="Arial"/>
                <a:cs typeface="Arial"/>
              </a:rPr>
              <a:t>i</a:t>
            </a:r>
            <a:r>
              <a:rPr dirty="0" baseline="-11904" sz="1050" spc="60" i="1">
                <a:latin typeface="Arial"/>
                <a:cs typeface="Arial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model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25" i="1">
                <a:latin typeface="Arial"/>
                <a:cs typeface="Arial"/>
              </a:rPr>
              <a:t>f </a:t>
            </a:r>
            <a:r>
              <a:rPr dirty="0" sz="1000" spc="-265" i="1">
                <a:latin typeface="Arial"/>
                <a:cs typeface="Arial"/>
              </a:rPr>
              <a:t> </a:t>
            </a:r>
            <a:r>
              <a:rPr dirty="0" sz="1000" spc="-30">
                <a:latin typeface="Tahoma"/>
                <a:cs typeface="Tahoma"/>
              </a:rPr>
              <a:t>than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baseline="27777" sz="1050" spc="-337">
                <a:latin typeface="SimSun"/>
                <a:cs typeface="SimSun"/>
              </a:rPr>
              <a:t>′</a:t>
            </a:r>
            <a:r>
              <a:rPr dirty="0" sz="1000" spc="-225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114300" marR="140970">
              <a:lnSpc>
                <a:spcPts val="1350"/>
              </a:lnSpc>
              <a:spcBef>
                <a:spcPts val="25"/>
              </a:spcBef>
            </a:pPr>
            <a:r>
              <a:rPr dirty="0" sz="1100" spc="-45">
                <a:latin typeface="Tahoma"/>
                <a:cs typeface="Tahoma"/>
              </a:rPr>
              <a:t>Missingness: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This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third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criterion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described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as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“really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just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minor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book-keeping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property”,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we’ll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  <a:hlinkClick r:id="rId10" action="ppaction://hlinksldjump"/>
              </a:rPr>
              <a:t>igno</a:t>
            </a:r>
            <a:r>
              <a:rPr dirty="0" sz="1100" spc="-55">
                <a:latin typeface="Tahoma"/>
                <a:cs typeface="Tahoma"/>
              </a:rPr>
              <a:t>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  <a:hlinkClick r:id="rId9" action="ppaction://hlinksldjump"/>
              </a:rPr>
              <a:t>it.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211372"/>
            <a:ext cx="4608195" cy="245110"/>
            <a:chOff x="0" y="3211372"/>
            <a:chExt cx="4608195" cy="245110"/>
          </a:xfrm>
        </p:grpSpPr>
        <p:sp>
          <p:nvSpPr>
            <p:cNvPr id="25" name="object 25"/>
            <p:cNvSpPr/>
            <p:nvPr/>
          </p:nvSpPr>
          <p:spPr>
            <a:xfrm>
              <a:off x="0" y="3211372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3333686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95300" y="3225267"/>
            <a:ext cx="18383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Nadeau,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</a:rPr>
              <a:t>Li,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</a:rPr>
              <a:t>Xander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Davies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Unified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Approach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Interpreting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Model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Predictions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50825"/>
            <a:chOff x="0" y="0"/>
            <a:chExt cx="4608195" cy="250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19" y="140143"/>
              <a:ext cx="141863" cy="878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6250" y="140143"/>
              <a:ext cx="141863" cy="878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8942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398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902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406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910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414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7706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2746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5743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57433" y="18947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8000" y="25252"/>
            <a:ext cx="4404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197610" algn="l"/>
                <a:tab pos="2168525" algn="l"/>
                <a:tab pos="3155950" algn="l"/>
                <a:tab pos="4036695" algn="l"/>
              </a:tabLst>
            </a:pPr>
            <a:r>
              <a:rPr dirty="0" sz="600" spc="5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Additive</a:t>
            </a:r>
            <a:r>
              <a:rPr dirty="0" sz="600" spc="50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Explanations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Shapley</a:t>
            </a:r>
            <a:r>
              <a:rPr dirty="0" sz="600" spc="5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V</a:t>
            </a:r>
            <a:r>
              <a:rPr dirty="0" sz="600" spc="-3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alues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Ap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p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r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o</a:t>
            </a:r>
            <a:r>
              <a:rPr dirty="0" sz="600" spc="-5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ximations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Ex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p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eriments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8" action="ppaction://hlinksldjump"/>
              </a:rPr>
              <a:t>Extensions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0" y="250786"/>
            <a:ext cx="4608195" cy="122555"/>
          </a:xfrm>
          <a:prstGeom prst="rect">
            <a:avLst/>
          </a:prstGeom>
          <a:solidFill>
            <a:srgbClr val="262685"/>
          </a:solidFill>
        </p:spPr>
        <p:txBody>
          <a:bodyPr wrap="square" lIns="0" tIns="825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5"/>
              </a:spcBef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Introduction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to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Shapley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values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0" y="373087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perative</a:t>
            </a:r>
            <a:r>
              <a:rPr dirty="0" sz="14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Tahoma"/>
                <a:cs typeface="Tahoma"/>
              </a:rPr>
              <a:t>games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6247" y="117650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24395" y="1086826"/>
            <a:ext cx="3636010" cy="16446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87325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Suppose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have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game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 i="1">
                <a:latin typeface="Arial"/>
                <a:cs typeface="Arial"/>
              </a:rPr>
              <a:t>d</a:t>
            </a:r>
            <a:r>
              <a:rPr dirty="0" sz="1100" spc="160" i="1">
                <a:latin typeface="Arial"/>
                <a:cs typeface="Arial"/>
              </a:rPr>
              <a:t> </a:t>
            </a:r>
            <a:r>
              <a:rPr dirty="0" sz="1100" spc="-55">
                <a:latin typeface="Tahoma"/>
                <a:cs typeface="Tahoma"/>
              </a:rPr>
              <a:t>players,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where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each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player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choose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whether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not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cooperate.</a:t>
            </a:r>
            <a:endParaRPr sz="1100">
              <a:latin typeface="Tahoma"/>
              <a:cs typeface="Tahoma"/>
            </a:endParaRPr>
          </a:p>
          <a:p>
            <a:pPr marL="12700" marR="146050">
              <a:lnSpc>
                <a:spcPct val="102600"/>
              </a:lnSpc>
              <a:spcBef>
                <a:spcPts val="300"/>
              </a:spcBef>
            </a:pPr>
            <a:r>
              <a:rPr dirty="0" sz="1100" spc="-50">
                <a:latin typeface="Tahoma"/>
                <a:cs typeface="Tahoma"/>
              </a:rPr>
              <a:t>Assume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reward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function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 i="1">
                <a:latin typeface="Arial"/>
                <a:cs typeface="Arial"/>
              </a:rPr>
              <a:t>g</a:t>
            </a:r>
            <a:r>
              <a:rPr dirty="0" sz="1100" spc="114" i="1">
                <a:latin typeface="Arial"/>
                <a:cs typeface="Arial"/>
              </a:rPr>
              <a:t> </a:t>
            </a:r>
            <a:r>
              <a:rPr dirty="0" sz="1100" spc="-90">
                <a:latin typeface="Tahoma"/>
                <a:cs typeface="Tahoma"/>
              </a:rPr>
              <a:t>: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P</a:t>
            </a:r>
            <a:r>
              <a:rPr dirty="0" sz="1100" spc="20">
                <a:latin typeface="Tahoma"/>
                <a:cs typeface="Tahoma"/>
              </a:rPr>
              <a:t>([</a:t>
            </a:r>
            <a:r>
              <a:rPr dirty="0" sz="1100" spc="20" i="1">
                <a:latin typeface="Arial"/>
                <a:cs typeface="Arial"/>
              </a:rPr>
              <a:t>d</a:t>
            </a:r>
            <a:r>
              <a:rPr dirty="0" sz="1100" spc="-204" i="1">
                <a:latin typeface="Arial"/>
                <a:cs typeface="Arial"/>
              </a:rPr>
              <a:t> </a:t>
            </a:r>
            <a:r>
              <a:rPr dirty="0" sz="1100" spc="-55">
                <a:latin typeface="Tahoma"/>
                <a:cs typeface="Tahoma"/>
              </a:rPr>
              <a:t>])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→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R</a:t>
            </a:r>
            <a:r>
              <a:rPr dirty="0" sz="1100" spc="-20">
                <a:latin typeface="Tahoma"/>
                <a:cs typeface="Tahoma"/>
              </a:rPr>
              <a:t>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If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30" i="1">
                <a:latin typeface="Arial"/>
                <a:cs typeface="Arial"/>
              </a:rPr>
              <a:t>S</a:t>
            </a:r>
            <a:r>
              <a:rPr dirty="0" sz="1100" spc="-75" i="1">
                <a:latin typeface="Arial"/>
                <a:cs typeface="Arial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⊂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Tahoma"/>
                <a:cs typeface="Tahoma"/>
              </a:rPr>
              <a:t>[</a:t>
            </a:r>
            <a:r>
              <a:rPr dirty="0" sz="1100" spc="-80" i="1">
                <a:latin typeface="Arial"/>
                <a:cs typeface="Arial"/>
              </a:rPr>
              <a:t>d</a:t>
            </a:r>
            <a:r>
              <a:rPr dirty="0" sz="1100" spc="-204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players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choose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cooperate,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group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receives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reward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 i="1">
                <a:latin typeface="Arial"/>
                <a:cs typeface="Arial"/>
              </a:rPr>
              <a:t>g</a:t>
            </a:r>
            <a:r>
              <a:rPr dirty="0" sz="1100" spc="-190" i="1">
                <a:latin typeface="Arial"/>
                <a:cs typeface="Arial"/>
              </a:rPr>
              <a:t> </a:t>
            </a:r>
            <a:r>
              <a:rPr dirty="0" sz="1100" spc="-65">
                <a:latin typeface="Tahoma"/>
                <a:cs typeface="Tahoma"/>
              </a:rPr>
              <a:t>(</a:t>
            </a:r>
            <a:r>
              <a:rPr dirty="0" sz="1100" spc="-65" i="1">
                <a:latin typeface="Arial"/>
                <a:cs typeface="Arial"/>
              </a:rPr>
              <a:t>S</a:t>
            </a:r>
            <a:r>
              <a:rPr dirty="0" sz="1100" spc="-204" i="1">
                <a:latin typeface="Arial"/>
                <a:cs typeface="Arial"/>
              </a:rPr>
              <a:t> </a:t>
            </a:r>
            <a:r>
              <a:rPr dirty="0" sz="1100" spc="-15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0">
                <a:latin typeface="Tahoma"/>
                <a:cs typeface="Tahoma"/>
              </a:rPr>
              <a:t>We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want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determine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how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much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each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player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“contributes”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reward.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However,</a:t>
            </a:r>
            <a:r>
              <a:rPr dirty="0" sz="1100" spc="2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marginal</a:t>
            </a:r>
            <a:r>
              <a:rPr dirty="0" sz="1100" spc="254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contribution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player</a:t>
            </a:r>
            <a:r>
              <a:rPr dirty="0" sz="1100" spc="235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i 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 spc="-65">
                <a:latin typeface="Tahoma"/>
                <a:cs typeface="Tahoma"/>
              </a:rPr>
              <a:t>may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depend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which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other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players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have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also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chosen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cooperate.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70" i="1">
                <a:latin typeface="Arial"/>
                <a:cs typeface="Arial"/>
              </a:rPr>
              <a:t>g</a:t>
            </a:r>
            <a:r>
              <a:rPr dirty="0" sz="1100" spc="-55" i="1">
                <a:latin typeface="Arial"/>
                <a:cs typeface="Arial"/>
              </a:rPr>
              <a:t> </a:t>
            </a:r>
            <a:r>
              <a:rPr dirty="0" sz="1100" spc="-60">
                <a:latin typeface="Tahoma"/>
                <a:cs typeface="Tahoma"/>
              </a:rPr>
              <a:t>does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not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need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monotonic!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6247" y="155860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6247" y="211279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0" y="3211372"/>
            <a:ext cx="4608195" cy="245110"/>
            <a:chOff x="0" y="3211372"/>
            <a:chExt cx="4608195" cy="245110"/>
          </a:xfrm>
        </p:grpSpPr>
        <p:sp>
          <p:nvSpPr>
            <p:cNvPr id="23" name="object 23"/>
            <p:cNvSpPr/>
            <p:nvPr/>
          </p:nvSpPr>
          <p:spPr>
            <a:xfrm>
              <a:off x="0" y="3211372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0" y="3333686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95300" y="3225267"/>
            <a:ext cx="18383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Nadeau,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</a:rPr>
              <a:t>Li,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</a:rPr>
              <a:t>Xander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Davies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Unified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Approach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Interpreting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Model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Predictions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50825"/>
            <a:chOff x="0" y="0"/>
            <a:chExt cx="4608195" cy="250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19" y="140143"/>
              <a:ext cx="141863" cy="878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6250" y="140143"/>
              <a:ext cx="141863" cy="878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8942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398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902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406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910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414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7706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2746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5743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57433" y="18947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8000" y="25252"/>
            <a:ext cx="4404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197610" algn="l"/>
                <a:tab pos="2168525" algn="l"/>
                <a:tab pos="3155950" algn="l"/>
                <a:tab pos="4036695" algn="l"/>
              </a:tabLst>
            </a:pPr>
            <a:r>
              <a:rPr dirty="0" sz="600" spc="5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Additive</a:t>
            </a:r>
            <a:r>
              <a:rPr dirty="0" sz="600" spc="50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Explanations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Shapley</a:t>
            </a:r>
            <a:r>
              <a:rPr dirty="0" sz="600" spc="5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V</a:t>
            </a:r>
            <a:r>
              <a:rPr dirty="0" sz="600" spc="-3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alues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Ap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p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r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o</a:t>
            </a:r>
            <a:r>
              <a:rPr dirty="0" sz="600" spc="-5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ximations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Ex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p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eriments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8" action="ppaction://hlinksldjump"/>
              </a:rPr>
              <a:t>Extensions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0" y="250786"/>
            <a:ext cx="4608195" cy="122555"/>
          </a:xfrm>
          <a:prstGeom prst="rect">
            <a:avLst/>
          </a:prstGeom>
          <a:solidFill>
            <a:srgbClr val="262685"/>
          </a:solidFill>
        </p:spPr>
        <p:txBody>
          <a:bodyPr wrap="square" lIns="0" tIns="825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5"/>
              </a:spcBef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Introduction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to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Shapley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values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0" y="373087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Shapley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values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294" y="778673"/>
            <a:ext cx="379539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Tahoma"/>
                <a:cs typeface="Tahoma"/>
              </a:rPr>
              <a:t>Maybe </a:t>
            </a:r>
            <a:r>
              <a:rPr dirty="0" sz="1100" spc="-100">
                <a:latin typeface="Tahoma"/>
                <a:cs typeface="Tahoma"/>
              </a:rPr>
              <a:t>we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30">
                <a:latin typeface="Tahoma"/>
                <a:cs typeface="Tahoma"/>
              </a:rPr>
              <a:t>just </a:t>
            </a:r>
            <a:r>
              <a:rPr dirty="0" sz="1100" spc="-45">
                <a:latin typeface="Tahoma"/>
                <a:cs typeface="Tahoma"/>
              </a:rPr>
              <a:t>take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average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player </a:t>
            </a:r>
            <a:r>
              <a:rPr dirty="0" sz="1100" spc="15" i="1">
                <a:latin typeface="Arial"/>
                <a:cs typeface="Arial"/>
              </a:rPr>
              <a:t>i </a:t>
            </a:r>
            <a:r>
              <a:rPr dirty="0" sz="1100" spc="-5">
                <a:latin typeface="Tahoma"/>
                <a:cs typeface="Tahoma"/>
              </a:rPr>
              <a:t>’s </a:t>
            </a:r>
            <a:r>
              <a:rPr dirty="0" sz="1100" spc="-45">
                <a:latin typeface="Tahoma"/>
                <a:cs typeface="Tahoma"/>
              </a:rPr>
              <a:t>marginal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contribution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over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all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subsets.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fact,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calculation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gives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player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i</a:t>
            </a:r>
            <a:r>
              <a:rPr dirty="0" sz="1100" spc="-204" i="1">
                <a:latin typeface="Arial"/>
                <a:cs typeface="Arial"/>
              </a:rPr>
              <a:t> </a:t>
            </a:r>
            <a:r>
              <a:rPr dirty="0" sz="1100" spc="-5">
                <a:latin typeface="Tahoma"/>
                <a:cs typeface="Tahoma"/>
              </a:rPr>
              <a:t>’s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 b="1">
                <a:latin typeface="Arial"/>
                <a:cs typeface="Arial"/>
              </a:rPr>
              <a:t>Banzhaf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60" b="1">
                <a:latin typeface="Arial"/>
                <a:cs typeface="Arial"/>
              </a:rPr>
              <a:t>power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60" b="1">
                <a:latin typeface="Arial"/>
                <a:cs typeface="Arial"/>
              </a:rPr>
              <a:t>index</a:t>
            </a:r>
            <a:r>
              <a:rPr dirty="0" sz="1100" spc="-6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65872" y="1374303"/>
            <a:ext cx="354330" cy="34099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38100" marR="30480">
              <a:lnSpc>
                <a:spcPts val="1170"/>
              </a:lnSpc>
              <a:spcBef>
                <a:spcPts val="254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baseline="-15151" sz="1650" spc="-89">
                <a:latin typeface="Tahoma"/>
                <a:cs typeface="Tahoma"/>
              </a:rPr>
              <a:t>2</a:t>
            </a:r>
            <a:r>
              <a:rPr dirty="0" sz="800" spc="-10" i="1">
                <a:latin typeface="Arial"/>
                <a:cs typeface="Arial"/>
              </a:rPr>
              <a:t>d</a:t>
            </a:r>
            <a:r>
              <a:rPr dirty="0" sz="800" spc="-150" i="1">
                <a:latin typeface="Arial"/>
                <a:cs typeface="Arial"/>
              </a:rPr>
              <a:t> </a:t>
            </a:r>
            <a:r>
              <a:rPr dirty="0" sz="800" spc="215">
                <a:latin typeface="Cambria"/>
                <a:cs typeface="Cambria"/>
              </a:rPr>
              <a:t>−</a:t>
            </a:r>
            <a:r>
              <a:rPr dirty="0" sz="800" spc="-25">
                <a:latin typeface="Microsoft Sans Serif"/>
                <a:cs typeface="Microsoft Sans Serif"/>
              </a:rPr>
              <a:t>1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45995" y="1336406"/>
            <a:ext cx="226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919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7294" y="1680564"/>
            <a:ext cx="3875404" cy="5956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2540">
              <a:lnSpc>
                <a:spcPct val="100000"/>
              </a:lnSpc>
              <a:spcBef>
                <a:spcPts val="95"/>
              </a:spcBef>
            </a:pPr>
            <a:r>
              <a:rPr dirty="0" sz="800" spc="-65" i="1">
                <a:latin typeface="Arial"/>
                <a:cs typeface="Arial"/>
              </a:rPr>
              <a:t>S</a:t>
            </a:r>
            <a:r>
              <a:rPr dirty="0" sz="800" spc="-155" i="1">
                <a:latin typeface="Arial"/>
                <a:cs typeface="Arial"/>
              </a:rPr>
              <a:t> </a:t>
            </a:r>
            <a:r>
              <a:rPr dirty="0" sz="800" spc="60">
                <a:latin typeface="Cambria"/>
                <a:cs typeface="Cambria"/>
              </a:rPr>
              <a:t>⊂</a:t>
            </a:r>
            <a:r>
              <a:rPr dirty="0" sz="800" spc="20">
                <a:latin typeface="Microsoft Sans Serif"/>
                <a:cs typeface="Microsoft Sans Serif"/>
              </a:rPr>
              <a:t>[</a:t>
            </a:r>
            <a:r>
              <a:rPr dirty="0" sz="800" spc="-10" i="1">
                <a:latin typeface="Arial"/>
                <a:cs typeface="Arial"/>
              </a:rPr>
              <a:t>d</a:t>
            </a:r>
            <a:r>
              <a:rPr dirty="0" sz="800" spc="-150" i="1">
                <a:latin typeface="Arial"/>
                <a:cs typeface="Arial"/>
              </a:rPr>
              <a:t> </a:t>
            </a:r>
            <a:r>
              <a:rPr dirty="0" sz="800" spc="20">
                <a:latin typeface="Microsoft Sans Serif"/>
                <a:cs typeface="Microsoft Sans Serif"/>
              </a:rPr>
              <a:t>]</a:t>
            </a:r>
            <a:r>
              <a:rPr dirty="0" sz="800" spc="70">
                <a:latin typeface="Cambria"/>
                <a:cs typeface="Cambria"/>
              </a:rPr>
              <a:t>\{</a:t>
            </a:r>
            <a:r>
              <a:rPr dirty="0" sz="800" spc="20" i="1">
                <a:latin typeface="Arial"/>
                <a:cs typeface="Arial"/>
              </a:rPr>
              <a:t>i</a:t>
            </a:r>
            <a:r>
              <a:rPr dirty="0" sz="800" spc="-145" i="1">
                <a:latin typeface="Arial"/>
                <a:cs typeface="Arial"/>
              </a:rPr>
              <a:t> </a:t>
            </a:r>
            <a:r>
              <a:rPr dirty="0" sz="800" spc="110">
                <a:latin typeface="Cambria"/>
                <a:cs typeface="Cambria"/>
              </a:rPr>
              <a:t>}</a:t>
            </a:r>
            <a:endParaRPr sz="800">
              <a:latin typeface="Cambria"/>
              <a:cs typeface="Cambria"/>
            </a:endParaRPr>
          </a:p>
          <a:p>
            <a:pPr marL="12700" marR="5080">
              <a:lnSpc>
                <a:spcPct val="102600"/>
              </a:lnSpc>
              <a:spcBef>
                <a:spcPts val="825"/>
              </a:spcBef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 b="1">
                <a:latin typeface="Arial"/>
                <a:cs typeface="Arial"/>
              </a:rPr>
              <a:t>Shapley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value</a:t>
            </a:r>
            <a:r>
              <a:rPr dirty="0" sz="1100" spc="65" b="1">
                <a:latin typeface="Arial"/>
                <a:cs typeface="Arial"/>
              </a:rPr>
              <a:t> </a:t>
            </a:r>
            <a:r>
              <a:rPr dirty="0" sz="1100" spc="-55">
                <a:latin typeface="Tahoma"/>
                <a:cs typeface="Tahoma"/>
              </a:rPr>
              <a:t>reweights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marginal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contributions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based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size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subset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30" i="1">
                <a:latin typeface="Arial"/>
                <a:cs typeface="Arial"/>
              </a:rPr>
              <a:t>S</a:t>
            </a:r>
            <a:r>
              <a:rPr dirty="0" sz="1100" spc="-204" i="1">
                <a:latin typeface="Arial"/>
                <a:cs typeface="Arial"/>
              </a:rPr>
              <a:t> </a:t>
            </a:r>
            <a:r>
              <a:rPr dirty="0" sz="1100" spc="-9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07603" y="1355812"/>
            <a:ext cx="1224280" cy="19177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1147445" algn="l"/>
              </a:tabLst>
            </a:pP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150">
                <a:latin typeface="Lucida Sans Unicode"/>
                <a:cs typeface="Lucida Sans Unicode"/>
              </a:rPr>
              <a:t>	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71103" y="1468029"/>
            <a:ext cx="20897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99285" algn="l"/>
              </a:tabLst>
            </a:pPr>
            <a:r>
              <a:rPr dirty="0" sz="1100" spc="-70" i="1">
                <a:latin typeface="Arial"/>
                <a:cs typeface="Arial"/>
              </a:rPr>
              <a:t>g</a:t>
            </a:r>
            <a:r>
              <a:rPr dirty="0" sz="1100" spc="-19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-130" i="1">
                <a:latin typeface="Arial"/>
                <a:cs typeface="Arial"/>
              </a:rPr>
              <a:t>S</a:t>
            </a:r>
            <a:r>
              <a:rPr dirty="0" sz="1100" spc="35" i="1">
                <a:latin typeface="Arial"/>
                <a:cs typeface="Arial"/>
              </a:rPr>
              <a:t> </a:t>
            </a:r>
            <a:r>
              <a:rPr dirty="0" sz="1100" spc="-150">
                <a:latin typeface="Lucida Sans Unicode"/>
                <a:cs typeface="Lucida Sans Unicode"/>
              </a:rPr>
              <a:t>⊔</a:t>
            </a:r>
            <a:r>
              <a:rPr dirty="0" sz="1100" spc="-110">
                <a:latin typeface="Lucida Sans Unicode"/>
                <a:cs typeface="Lucida Sans Unicode"/>
              </a:rPr>
              <a:t> </a:t>
            </a:r>
            <a:r>
              <a:rPr dirty="0" sz="1100" spc="185">
                <a:latin typeface="Lucida Sans Unicode"/>
                <a:cs typeface="Lucida Sans Unicode"/>
              </a:rPr>
              <a:t>{</a:t>
            </a:r>
            <a:r>
              <a:rPr dirty="0" sz="1100" spc="15" i="1">
                <a:latin typeface="Arial"/>
                <a:cs typeface="Arial"/>
              </a:rPr>
              <a:t>i</a:t>
            </a:r>
            <a:r>
              <a:rPr dirty="0" sz="1100" spc="-200" i="1">
                <a:latin typeface="Arial"/>
                <a:cs typeface="Arial"/>
              </a:rPr>
              <a:t> </a:t>
            </a:r>
            <a:r>
              <a:rPr dirty="0" sz="1100" spc="185">
                <a:latin typeface="Lucida Sans Unicode"/>
                <a:cs typeface="Lucida Sans Unicode"/>
              </a:rPr>
              <a:t>}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70" i="1">
                <a:latin typeface="Arial"/>
                <a:cs typeface="Arial"/>
              </a:rPr>
              <a:t>g</a:t>
            </a:r>
            <a:r>
              <a:rPr dirty="0" sz="1100" spc="-19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-130" i="1">
                <a:latin typeface="Arial"/>
                <a:cs typeface="Arial"/>
              </a:rPr>
              <a:t>S</a:t>
            </a:r>
            <a:r>
              <a:rPr dirty="0" sz="1100" spc="-204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20">
                <a:latin typeface="Tahoma"/>
                <a:cs typeface="Tahoma"/>
              </a:rPr>
              <a:t>(1)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7148" y="2366275"/>
            <a:ext cx="2279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 i="1">
                <a:latin typeface="Arial"/>
                <a:cs typeface="Arial"/>
              </a:rPr>
              <a:t>d</a:t>
            </a:r>
            <a:r>
              <a:rPr dirty="0" sz="800" spc="-150" i="1">
                <a:latin typeface="Arial"/>
                <a:cs typeface="Arial"/>
              </a:rPr>
              <a:t> </a:t>
            </a:r>
            <a:r>
              <a:rPr dirty="0" sz="800" spc="215">
                <a:latin typeface="Cambria"/>
                <a:cs typeface="Cambria"/>
              </a:rPr>
              <a:t>−</a:t>
            </a:r>
            <a:r>
              <a:rPr dirty="0" sz="800" spc="-25">
                <a:latin typeface="Microsoft Sans Serif"/>
                <a:cs typeface="Microsoft Sans Serif"/>
              </a:rPr>
              <a:t>1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8317" y="2370517"/>
            <a:ext cx="213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5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2688" y="2473044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75">
                <a:latin typeface="Lucida Sans Unicode"/>
                <a:cs typeface="Lucida Sans Unicode"/>
              </a:rPr>
              <a:t>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7036" y="2408414"/>
            <a:ext cx="349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 i="1">
                <a:latin typeface="Arial"/>
                <a:cs typeface="Arial"/>
              </a:rPr>
              <a:t>d</a:t>
            </a:r>
            <a:r>
              <a:rPr dirty="0" sz="1100" spc="40" i="1">
                <a:latin typeface="Arial"/>
                <a:cs typeface="Arial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4161" y="2385908"/>
            <a:ext cx="742315" cy="403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265"/>
              </a:spcBef>
            </a:pP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692150" algn="l"/>
              </a:tabLst>
            </a:pPr>
            <a:r>
              <a:rPr dirty="0" sz="1100" spc="-50" i="1">
                <a:latin typeface="Arial"/>
                <a:cs typeface="Arial"/>
              </a:rPr>
              <a:t>d</a:t>
            </a:r>
            <a:r>
              <a:rPr dirty="0" sz="1100" spc="-50" i="1">
                <a:latin typeface="Arial"/>
                <a:cs typeface="Arial"/>
              </a:rPr>
              <a:t>	</a:t>
            </a:r>
            <a:r>
              <a:rPr dirty="0" sz="1100" spc="45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25055" y="2306788"/>
            <a:ext cx="553085" cy="19177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437515" algn="l"/>
              </a:tabLst>
            </a:pPr>
            <a:r>
              <a:rPr dirty="0" sz="1100" spc="450">
                <a:latin typeface="Lucida Sans Unicode"/>
                <a:cs typeface="Lucida Sans Unicode"/>
              </a:rPr>
              <a:t> </a:t>
            </a:r>
            <a:r>
              <a:rPr dirty="0" sz="1100" spc="450">
                <a:latin typeface="Lucida Sans Unicode"/>
                <a:cs typeface="Lucida Sans Unicode"/>
              </a:rPr>
              <a:t>	</a:t>
            </a:r>
            <a:r>
              <a:rPr dirty="0" sz="1100" spc="45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52346" y="2378632"/>
            <a:ext cx="1631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15">
                <a:latin typeface="Cambria"/>
                <a:cs typeface="Cambria"/>
              </a:rPr>
              <a:t>−</a:t>
            </a:r>
            <a:r>
              <a:rPr dirty="0" sz="800" spc="-25">
                <a:latin typeface="Microsoft Sans Serif"/>
                <a:cs typeface="Microsoft Sans Serif"/>
              </a:rPr>
              <a:t>1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20646" y="2370517"/>
            <a:ext cx="226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919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0699" y="2714662"/>
            <a:ext cx="18180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10919" algn="l"/>
              </a:tabLst>
            </a:pPr>
            <a:r>
              <a:rPr dirty="0" baseline="3472" sz="1200" spc="172" i="1">
                <a:latin typeface="Arial"/>
                <a:cs typeface="Arial"/>
              </a:rPr>
              <a:t>j</a:t>
            </a:r>
            <a:r>
              <a:rPr dirty="0" baseline="3472" sz="1200" spc="120">
                <a:latin typeface="Microsoft Sans Serif"/>
                <a:cs typeface="Microsoft Sans Serif"/>
              </a:rPr>
              <a:t>=0</a:t>
            </a:r>
            <a:r>
              <a:rPr dirty="0" baseline="3472" sz="1200">
                <a:latin typeface="Microsoft Sans Serif"/>
                <a:cs typeface="Microsoft Sans Serif"/>
              </a:rPr>
              <a:t>	</a:t>
            </a:r>
            <a:r>
              <a:rPr dirty="0" sz="800" spc="-65" i="1">
                <a:latin typeface="Arial"/>
                <a:cs typeface="Arial"/>
              </a:rPr>
              <a:t>S</a:t>
            </a:r>
            <a:r>
              <a:rPr dirty="0" sz="800" spc="-155" i="1">
                <a:latin typeface="Arial"/>
                <a:cs typeface="Arial"/>
              </a:rPr>
              <a:t> </a:t>
            </a:r>
            <a:r>
              <a:rPr dirty="0" sz="800" spc="60">
                <a:latin typeface="Cambria"/>
                <a:cs typeface="Cambria"/>
              </a:rPr>
              <a:t>⊂</a:t>
            </a:r>
            <a:r>
              <a:rPr dirty="0" sz="800" spc="20">
                <a:latin typeface="Microsoft Sans Serif"/>
                <a:cs typeface="Microsoft Sans Serif"/>
              </a:rPr>
              <a:t>[</a:t>
            </a:r>
            <a:r>
              <a:rPr dirty="0" sz="800" spc="-10" i="1">
                <a:latin typeface="Arial"/>
                <a:cs typeface="Arial"/>
              </a:rPr>
              <a:t>d</a:t>
            </a:r>
            <a:r>
              <a:rPr dirty="0" sz="800" spc="-150" i="1">
                <a:latin typeface="Arial"/>
                <a:cs typeface="Arial"/>
              </a:rPr>
              <a:t> </a:t>
            </a:r>
            <a:r>
              <a:rPr dirty="0" sz="800" spc="20">
                <a:latin typeface="Microsoft Sans Serif"/>
                <a:cs typeface="Microsoft Sans Serif"/>
              </a:rPr>
              <a:t>]</a:t>
            </a:r>
            <a:r>
              <a:rPr dirty="0" sz="800" spc="70">
                <a:latin typeface="Cambria"/>
                <a:cs typeface="Cambria"/>
              </a:rPr>
              <a:t>\{</a:t>
            </a:r>
            <a:r>
              <a:rPr dirty="0" sz="800" spc="20" i="1">
                <a:latin typeface="Arial"/>
                <a:cs typeface="Arial"/>
              </a:rPr>
              <a:t>i</a:t>
            </a:r>
            <a:r>
              <a:rPr dirty="0" sz="800" spc="-145" i="1">
                <a:latin typeface="Arial"/>
                <a:cs typeface="Arial"/>
              </a:rPr>
              <a:t> </a:t>
            </a:r>
            <a:r>
              <a:rPr dirty="0" sz="800" spc="110">
                <a:latin typeface="Cambria"/>
                <a:cs typeface="Cambria"/>
              </a:rPr>
              <a:t>}</a:t>
            </a:r>
            <a:r>
              <a:rPr dirty="0" sz="800" spc="-5" i="1">
                <a:latin typeface="Sitka Text"/>
                <a:cs typeface="Sitka Text"/>
              </a:rPr>
              <a:t>,</a:t>
            </a:r>
            <a:r>
              <a:rPr dirty="0" sz="800" i="1">
                <a:latin typeface="Sitka Text"/>
                <a:cs typeface="Sitka Text"/>
              </a:rPr>
              <a:t> </a:t>
            </a:r>
            <a:r>
              <a:rPr dirty="0" sz="800" spc="-95" i="1">
                <a:latin typeface="Sitka Text"/>
                <a:cs typeface="Sitka Text"/>
              </a:rPr>
              <a:t> </a:t>
            </a:r>
            <a:r>
              <a:rPr dirty="0" sz="800" spc="-20">
                <a:latin typeface="Cambria"/>
                <a:cs typeface="Cambria"/>
              </a:rPr>
              <a:t>|</a:t>
            </a:r>
            <a:r>
              <a:rPr dirty="0" sz="800" spc="-65" i="1">
                <a:latin typeface="Arial"/>
                <a:cs typeface="Arial"/>
              </a:rPr>
              <a:t>S</a:t>
            </a:r>
            <a:r>
              <a:rPr dirty="0" sz="800" spc="-155" i="1">
                <a:latin typeface="Arial"/>
                <a:cs typeface="Arial"/>
              </a:rPr>
              <a:t> </a:t>
            </a:r>
            <a:r>
              <a:rPr dirty="0" sz="800" spc="-20">
                <a:latin typeface="Cambria"/>
                <a:cs typeface="Cambria"/>
              </a:rPr>
              <a:t>|</a:t>
            </a:r>
            <a:r>
              <a:rPr dirty="0" sz="800" spc="190">
                <a:latin typeface="Microsoft Sans Serif"/>
                <a:cs typeface="Microsoft Sans Serif"/>
              </a:rPr>
              <a:t>=</a:t>
            </a:r>
            <a:r>
              <a:rPr dirty="0" sz="800" spc="45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45321" y="2389910"/>
            <a:ext cx="889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32688" y="2223654"/>
            <a:ext cx="2941955" cy="3581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17780">
              <a:lnSpc>
                <a:spcPts val="1315"/>
              </a:lnSpc>
              <a:spcBef>
                <a:spcPts val="90"/>
              </a:spcBef>
              <a:tabLst>
                <a:tab pos="2811145" algn="l"/>
              </a:tabLst>
            </a:pPr>
            <a:r>
              <a:rPr dirty="0" sz="1100" spc="-375">
                <a:latin typeface="Lucida Sans Unicode"/>
                <a:cs typeface="Lucida Sans Unicode"/>
              </a:rPr>
              <a:t></a:t>
            </a:r>
            <a:r>
              <a:rPr dirty="0" sz="1100" spc="-375">
                <a:latin typeface="Lucida Sans Unicode"/>
                <a:cs typeface="Lucida Sans Unicode"/>
              </a:rPr>
              <a:t>	</a:t>
            </a:r>
            <a:r>
              <a:rPr dirty="0" sz="1100" spc="-375">
                <a:latin typeface="Lucida Sans Unicode"/>
                <a:cs typeface="Lucida Sans Unicode"/>
              </a:rPr>
              <a:t></a:t>
            </a:r>
            <a:endParaRPr sz="1100">
              <a:latin typeface="Lucida Sans Unicode"/>
              <a:cs typeface="Lucida Sans Unicode"/>
            </a:endParaRPr>
          </a:p>
          <a:p>
            <a:pPr algn="r" marR="109855">
              <a:lnSpc>
                <a:spcPts val="1315"/>
              </a:lnSpc>
            </a:pPr>
            <a:r>
              <a:rPr dirty="0" sz="1100" spc="15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70721" y="2502140"/>
            <a:ext cx="17157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499870" algn="l"/>
              </a:tabLst>
            </a:pPr>
            <a:r>
              <a:rPr dirty="0" sz="1100" spc="-70" i="1">
                <a:latin typeface="Arial"/>
                <a:cs typeface="Arial"/>
              </a:rPr>
              <a:t>g</a:t>
            </a:r>
            <a:r>
              <a:rPr dirty="0" sz="1100" spc="-190" i="1">
                <a:latin typeface="Arial"/>
                <a:cs typeface="Arial"/>
              </a:rPr>
              <a:t> </a:t>
            </a:r>
            <a:r>
              <a:rPr dirty="0" sz="1100" spc="-65">
                <a:latin typeface="Tahoma"/>
                <a:cs typeface="Tahoma"/>
              </a:rPr>
              <a:t>(</a:t>
            </a:r>
            <a:r>
              <a:rPr dirty="0" sz="1100" spc="-65" i="1">
                <a:latin typeface="Arial"/>
                <a:cs typeface="Arial"/>
              </a:rPr>
              <a:t>S</a:t>
            </a:r>
            <a:r>
              <a:rPr dirty="0" sz="1100" spc="35" i="1">
                <a:latin typeface="Arial"/>
                <a:cs typeface="Arial"/>
              </a:rPr>
              <a:t> </a:t>
            </a:r>
            <a:r>
              <a:rPr dirty="0" sz="1100" spc="-150">
                <a:latin typeface="Lucida Sans Unicode"/>
                <a:cs typeface="Lucida Sans Unicode"/>
              </a:rPr>
              <a:t>⊔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100">
                <a:latin typeface="Lucida Sans Unicode"/>
                <a:cs typeface="Lucida Sans Unicode"/>
              </a:rPr>
              <a:t>{</a:t>
            </a:r>
            <a:r>
              <a:rPr dirty="0" sz="1100" spc="100" i="1">
                <a:latin typeface="Arial"/>
                <a:cs typeface="Arial"/>
              </a:rPr>
              <a:t>i</a:t>
            </a:r>
            <a:r>
              <a:rPr dirty="0" sz="1100" spc="-200" i="1">
                <a:latin typeface="Arial"/>
                <a:cs typeface="Arial"/>
              </a:rPr>
              <a:t> </a:t>
            </a:r>
            <a:r>
              <a:rPr dirty="0" sz="1100" spc="95">
                <a:latin typeface="Lucida Sans Unicode"/>
                <a:cs typeface="Lucida Sans Unicode"/>
              </a:rPr>
              <a:t>}</a:t>
            </a:r>
            <a:r>
              <a:rPr dirty="0" sz="1100" spc="95">
                <a:latin typeface="Tahoma"/>
                <a:cs typeface="Tahoma"/>
              </a:rPr>
              <a:t>)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00">
                <a:latin typeface="Lucida Sans Unicode"/>
                <a:cs typeface="Lucida Sans Unicode"/>
              </a:rPr>
              <a:t> </a:t>
            </a:r>
            <a:r>
              <a:rPr dirty="0" sz="1100" spc="-70" i="1">
                <a:latin typeface="Arial"/>
                <a:cs typeface="Arial"/>
              </a:rPr>
              <a:t>g</a:t>
            </a:r>
            <a:r>
              <a:rPr dirty="0" sz="1100" spc="-190" i="1">
                <a:latin typeface="Arial"/>
                <a:cs typeface="Arial"/>
              </a:rPr>
              <a:t> </a:t>
            </a:r>
            <a:r>
              <a:rPr dirty="0" sz="1100" spc="-65">
                <a:latin typeface="Tahoma"/>
                <a:cs typeface="Tahoma"/>
              </a:rPr>
              <a:t>(</a:t>
            </a:r>
            <a:r>
              <a:rPr dirty="0" sz="1100" spc="-65" i="1">
                <a:latin typeface="Arial"/>
                <a:cs typeface="Arial"/>
              </a:rPr>
              <a:t>S</a:t>
            </a:r>
            <a:r>
              <a:rPr dirty="0" sz="1100" spc="-204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160">
                <a:latin typeface="Tahoma"/>
                <a:cs typeface="Tahoma"/>
              </a:rPr>
              <a:t> </a:t>
            </a:r>
            <a:r>
              <a:rPr dirty="0" baseline="12626" sz="1650" spc="-562">
                <a:latin typeface="Lucida Sans Unicode"/>
                <a:cs typeface="Lucida Sans Unicode"/>
              </a:rPr>
              <a:t>	</a:t>
            </a:r>
            <a:r>
              <a:rPr dirty="0" sz="1100" spc="-20">
                <a:latin typeface="Tahoma"/>
                <a:cs typeface="Tahoma"/>
              </a:rPr>
              <a:t>(2)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1894" y="2970166"/>
            <a:ext cx="31076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latin typeface="Tahoma"/>
                <a:cs typeface="Tahoma"/>
              </a:rPr>
              <a:t>or,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equivalently,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baseline="41666" sz="1500" spc="82">
                <a:latin typeface="Lucida Sans Unicode"/>
                <a:cs typeface="Lucida Sans Unicode"/>
              </a:rPr>
              <a:t>Σ</a:t>
            </a:r>
            <a:r>
              <a:rPr dirty="0" baseline="-23809" sz="1050" spc="82" i="1">
                <a:latin typeface="Arial"/>
                <a:cs typeface="Arial"/>
              </a:rPr>
              <a:t>σ</a:t>
            </a:r>
            <a:r>
              <a:rPr dirty="0" baseline="-23809" sz="1050" spc="82">
                <a:latin typeface="SimSun"/>
                <a:cs typeface="SimSun"/>
              </a:rPr>
              <a:t>∈</a:t>
            </a:r>
            <a:r>
              <a:rPr dirty="0" baseline="-23809" sz="1050" spc="82" i="1">
                <a:latin typeface="Arial"/>
                <a:cs typeface="Arial"/>
              </a:rPr>
              <a:t>S</a:t>
            </a:r>
            <a:r>
              <a:rPr dirty="0" baseline="-44444" sz="750" spc="82" i="1">
                <a:latin typeface="Arial"/>
                <a:cs typeface="Arial"/>
              </a:rPr>
              <a:t>d </a:t>
            </a:r>
            <a:r>
              <a:rPr dirty="0" baseline="88888" sz="750" spc="359" i="1">
                <a:latin typeface="Arial"/>
                <a:cs typeface="Arial"/>
              </a:rPr>
              <a:t> </a:t>
            </a:r>
            <a:r>
              <a:rPr dirty="0" sz="1000" spc="-60" i="1">
                <a:latin typeface="Arial"/>
                <a:cs typeface="Arial"/>
              </a:rPr>
              <a:t>g</a:t>
            </a:r>
            <a:r>
              <a:rPr dirty="0" sz="1000" spc="-170" i="1">
                <a:latin typeface="Arial"/>
                <a:cs typeface="Arial"/>
              </a:rPr>
              <a:t> </a:t>
            </a:r>
            <a:r>
              <a:rPr dirty="0" sz="1000" spc="-10">
                <a:latin typeface="Tahoma"/>
                <a:cs typeface="Tahoma"/>
              </a:rPr>
              <a:t>(</a:t>
            </a:r>
            <a:r>
              <a:rPr dirty="0" sz="1000" spc="-10" i="1">
                <a:latin typeface="Arial"/>
                <a:cs typeface="Arial"/>
              </a:rPr>
              <a:t>σ</a:t>
            </a:r>
            <a:r>
              <a:rPr dirty="0" sz="1000" spc="-10">
                <a:latin typeface="Tahoma"/>
                <a:cs typeface="Tahoma"/>
              </a:rPr>
              <a:t>([</a:t>
            </a:r>
            <a:r>
              <a:rPr dirty="0" sz="1000" spc="-10" i="1">
                <a:latin typeface="Arial"/>
                <a:cs typeface="Arial"/>
              </a:rPr>
              <a:t>σ</a:t>
            </a:r>
            <a:r>
              <a:rPr dirty="0" sz="1000" spc="-10">
                <a:latin typeface="Tahoma"/>
                <a:cs typeface="Tahoma"/>
              </a:rPr>
              <a:t>(</a:t>
            </a:r>
            <a:r>
              <a:rPr dirty="0" sz="1000" spc="-10" i="1">
                <a:latin typeface="Arial"/>
                <a:cs typeface="Arial"/>
              </a:rPr>
              <a:t>i</a:t>
            </a:r>
            <a:r>
              <a:rPr dirty="0" sz="1000" spc="-185" i="1">
                <a:latin typeface="Arial"/>
                <a:cs typeface="Arial"/>
              </a:rPr>
              <a:t> </a:t>
            </a:r>
            <a:r>
              <a:rPr dirty="0" sz="1000" spc="-25">
                <a:latin typeface="Tahoma"/>
                <a:cs typeface="Tahoma"/>
              </a:rPr>
              <a:t>)]))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−</a:t>
            </a:r>
            <a:r>
              <a:rPr dirty="0" sz="1000" spc="-95">
                <a:latin typeface="Lucida Sans Unicode"/>
                <a:cs typeface="Lucida Sans Unicode"/>
              </a:rPr>
              <a:t> </a:t>
            </a:r>
            <a:r>
              <a:rPr dirty="0" sz="1000" spc="-60" i="1">
                <a:latin typeface="Arial"/>
                <a:cs typeface="Arial"/>
              </a:rPr>
              <a:t>g</a:t>
            </a:r>
            <a:r>
              <a:rPr dirty="0" sz="1000" spc="-170" i="1">
                <a:latin typeface="Arial"/>
                <a:cs typeface="Arial"/>
              </a:rPr>
              <a:t> </a:t>
            </a:r>
            <a:r>
              <a:rPr dirty="0" sz="1000" spc="-10">
                <a:latin typeface="Tahoma"/>
                <a:cs typeface="Tahoma"/>
              </a:rPr>
              <a:t>(</a:t>
            </a:r>
            <a:r>
              <a:rPr dirty="0" sz="1000" spc="-10" i="1">
                <a:latin typeface="Arial"/>
                <a:cs typeface="Arial"/>
              </a:rPr>
              <a:t>σ</a:t>
            </a:r>
            <a:r>
              <a:rPr dirty="0" sz="1000" spc="-10">
                <a:latin typeface="Tahoma"/>
                <a:cs typeface="Tahoma"/>
              </a:rPr>
              <a:t>([</a:t>
            </a:r>
            <a:r>
              <a:rPr dirty="0" sz="1000" spc="-10" i="1">
                <a:latin typeface="Arial"/>
                <a:cs typeface="Arial"/>
              </a:rPr>
              <a:t>σ</a:t>
            </a:r>
            <a:r>
              <a:rPr dirty="0" sz="1000" spc="-10">
                <a:latin typeface="Tahoma"/>
                <a:cs typeface="Tahoma"/>
              </a:rPr>
              <a:t>(</a:t>
            </a:r>
            <a:r>
              <a:rPr dirty="0" sz="1000" spc="-10" i="1">
                <a:latin typeface="Arial"/>
                <a:cs typeface="Arial"/>
              </a:rPr>
              <a:t>i</a:t>
            </a:r>
            <a:r>
              <a:rPr dirty="0" sz="1000" spc="-18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−</a:t>
            </a:r>
            <a:r>
              <a:rPr dirty="0" sz="1000" spc="-95">
                <a:latin typeface="Lucida Sans Unicode"/>
                <a:cs typeface="Lucida Sans Unicode"/>
              </a:rPr>
              <a:t> </a:t>
            </a:r>
            <a:r>
              <a:rPr dirty="0" sz="1000" spc="-35">
                <a:latin typeface="Tahoma"/>
                <a:cs typeface="Tahoma"/>
              </a:rPr>
              <a:t>1]))</a:t>
            </a:r>
            <a:r>
              <a:rPr dirty="0" baseline="44444" sz="1500" spc="150">
                <a:latin typeface="Lucida Sans Unicode"/>
                <a:cs typeface="Lucida Sans Unicode"/>
              </a:rPr>
              <a:t> </a:t>
            </a:r>
            <a:endParaRPr baseline="44444" sz="1500">
              <a:latin typeface="Lucida Sans Unicode"/>
              <a:cs typeface="Lucida Sans Unicode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3211372"/>
            <a:ext cx="4608195" cy="245110"/>
            <a:chOff x="0" y="3211372"/>
            <a:chExt cx="4608195" cy="245110"/>
          </a:xfrm>
        </p:grpSpPr>
        <p:sp>
          <p:nvSpPr>
            <p:cNvPr id="38" name="object 38"/>
            <p:cNvSpPr/>
            <p:nvPr/>
          </p:nvSpPr>
          <p:spPr>
            <a:xfrm>
              <a:off x="0" y="3211372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0" y="3333686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95300" y="3225267"/>
            <a:ext cx="18383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Nadeau,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</a:rPr>
              <a:t>Li,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</a:rPr>
              <a:t>Xander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Davies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Unified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Approach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Interpreting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Model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Predictions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50825"/>
            <a:chOff x="0" y="0"/>
            <a:chExt cx="4608195" cy="250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19" y="140143"/>
              <a:ext cx="141863" cy="878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6250" y="140143"/>
              <a:ext cx="141863" cy="878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8942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398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902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406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91028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4142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7706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2746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5743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57433" y="18947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8000" y="25252"/>
            <a:ext cx="4404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197610" algn="l"/>
                <a:tab pos="2168525" algn="l"/>
                <a:tab pos="3155950" algn="l"/>
                <a:tab pos="4036695" algn="l"/>
              </a:tabLst>
            </a:pPr>
            <a:r>
              <a:rPr dirty="0" sz="600" spc="5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Additive</a:t>
            </a:r>
            <a:r>
              <a:rPr dirty="0" sz="600" spc="50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Explanations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Shapley</a:t>
            </a:r>
            <a:r>
              <a:rPr dirty="0" sz="600" spc="5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V</a:t>
            </a:r>
            <a:r>
              <a:rPr dirty="0" sz="600" spc="-3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alues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Ap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p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r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o</a:t>
            </a:r>
            <a:r>
              <a:rPr dirty="0" sz="600" spc="-5">
                <a:solidFill>
                  <a:srgbClr val="8C8CAC"/>
                </a:solidFill>
                <a:latin typeface="Microsoft Sans Serif"/>
                <a:cs typeface="Microsoft Sans Serif"/>
                <a:hlinkClick r:id="rId6" action="ppaction://hlinksldjump"/>
              </a:rPr>
              <a:t>ximations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Ex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p</a:t>
            </a:r>
            <a:r>
              <a:rPr dirty="0" sz="600" spc="-10">
                <a:solidFill>
                  <a:srgbClr val="8C8CAC"/>
                </a:solidFill>
                <a:latin typeface="Microsoft Sans Serif"/>
                <a:cs typeface="Microsoft Sans Serif"/>
                <a:hlinkClick r:id="rId7" action="ppaction://hlinksldjump"/>
              </a:rPr>
              <a:t>eriments</a:t>
            </a: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</a:rPr>
              <a:t>	</a:t>
            </a:r>
            <a:r>
              <a:rPr dirty="0" sz="600" spc="-15">
                <a:solidFill>
                  <a:srgbClr val="8C8CAC"/>
                </a:solidFill>
                <a:latin typeface="Microsoft Sans Serif"/>
                <a:cs typeface="Microsoft Sans Serif"/>
                <a:hlinkClick r:id="rId8" action="ppaction://hlinksldjump"/>
              </a:rPr>
              <a:t>Extensions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0" y="250786"/>
            <a:ext cx="4608195" cy="122555"/>
          </a:xfrm>
          <a:prstGeom prst="rect">
            <a:avLst/>
          </a:prstGeom>
          <a:solidFill>
            <a:srgbClr val="262685"/>
          </a:solidFill>
        </p:spPr>
        <p:txBody>
          <a:bodyPr wrap="square" lIns="0" tIns="825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5"/>
              </a:spcBef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Introduction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to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Shapley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values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0" y="373087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Tahoma"/>
                <a:cs typeface="Tahoma"/>
              </a:rPr>
              <a:t>games</a:t>
            </a: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local</a:t>
            </a: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interpretability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6247" y="118778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6247" y="208611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88682" y="2612732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24395" y="1098104"/>
            <a:ext cx="3636645" cy="160909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66675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Suppose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70">
                <a:latin typeface="Tahoma"/>
                <a:cs typeface="Tahoma"/>
              </a:rPr>
              <a:t>some</a:t>
            </a:r>
            <a:r>
              <a:rPr dirty="0" sz="1100" spc="20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 </a:t>
            </a:r>
            <a:r>
              <a:rPr dirty="0" sz="1100" spc="-50" i="1">
                <a:latin typeface="Arial"/>
                <a:cs typeface="Arial"/>
              </a:rPr>
              <a:t>x 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model </a:t>
            </a:r>
            <a:r>
              <a:rPr dirty="0" sz="1100" spc="-55">
                <a:latin typeface="Tahoma"/>
                <a:cs typeface="Tahoma"/>
              </a:rPr>
              <a:t>produces</a:t>
            </a:r>
            <a:r>
              <a:rPr dirty="0" sz="1100" spc="23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prediction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25" i="1">
                <a:latin typeface="Arial"/>
                <a:cs typeface="Arial"/>
              </a:rPr>
              <a:t>f </a:t>
            </a:r>
            <a:r>
              <a:rPr dirty="0" sz="1100" spc="-25">
                <a:latin typeface="Tahoma"/>
                <a:cs typeface="Tahoma"/>
              </a:rPr>
              <a:t>(</a:t>
            </a:r>
            <a:r>
              <a:rPr dirty="0" sz="1100" spc="-25" i="1">
                <a:latin typeface="Arial"/>
                <a:cs typeface="Arial"/>
              </a:rPr>
              <a:t>x </a:t>
            </a:r>
            <a:r>
              <a:rPr dirty="0" sz="1100" spc="-15">
                <a:latin typeface="Tahoma"/>
                <a:cs typeface="Tahoma"/>
              </a:rPr>
              <a:t>),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would </a:t>
            </a:r>
            <a:r>
              <a:rPr dirty="0" sz="1100" spc="-35">
                <a:latin typeface="Tahoma"/>
                <a:cs typeface="Tahoma"/>
              </a:rPr>
              <a:t>like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5">
                <a:latin typeface="Tahoma"/>
                <a:cs typeface="Tahoma"/>
              </a:rPr>
              <a:t>measure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how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“important” </a:t>
            </a:r>
            <a:r>
              <a:rPr dirty="0" sz="1100" spc="-60">
                <a:latin typeface="Tahoma"/>
                <a:cs typeface="Tahoma"/>
              </a:rPr>
              <a:t>each 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feature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was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model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prediction.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We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treat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features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as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players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cooperative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game,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ask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how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much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each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contributed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output.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60">
                <a:latin typeface="Tahoma"/>
                <a:cs typeface="Tahoma"/>
              </a:rPr>
              <a:t>However,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prompt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model,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need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provide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all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features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30" i="1">
                <a:latin typeface="Arial"/>
                <a:cs typeface="Arial"/>
              </a:rPr>
              <a:t>S</a:t>
            </a:r>
            <a:r>
              <a:rPr dirty="0" sz="1100" spc="-204" i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H</a:t>
            </a:r>
            <a:r>
              <a:rPr dirty="0" sz="1100" spc="-40">
                <a:latin typeface="Tahoma"/>
                <a:cs typeface="Tahoma"/>
              </a:rPr>
              <a:t>o</a:t>
            </a:r>
            <a:r>
              <a:rPr dirty="0" sz="1100" spc="-75">
                <a:latin typeface="Tahoma"/>
                <a:cs typeface="Tahoma"/>
              </a:rPr>
              <a:t>w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</a:t>
            </a:r>
            <a:r>
              <a:rPr dirty="0" sz="1100" spc="-95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measure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m</a:t>
            </a:r>
            <a:r>
              <a:rPr dirty="0" sz="1100" spc="-15">
                <a:latin typeface="Tahoma"/>
                <a:cs typeface="Tahoma"/>
              </a:rPr>
              <a:t>o</a:t>
            </a:r>
            <a:r>
              <a:rPr dirty="0" sz="1100" spc="-45">
                <a:latin typeface="Tahoma"/>
                <a:cs typeface="Tahoma"/>
              </a:rPr>
              <a:t>del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w</a:t>
            </a:r>
            <a:r>
              <a:rPr dirty="0" sz="1100" spc="-35">
                <a:latin typeface="Tahoma"/>
                <a:cs typeface="Tahoma"/>
              </a:rPr>
              <a:t>ould  </a:t>
            </a:r>
            <a:r>
              <a:rPr dirty="0" sz="1100" spc="-65">
                <a:latin typeface="Tahoma"/>
                <a:cs typeface="Tahoma"/>
              </a:rPr>
              <a:t>have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predicted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if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only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had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access</a:t>
            </a:r>
            <a:r>
              <a:rPr dirty="0" sz="1100" spc="-15">
                <a:latin typeface="Tahoma"/>
                <a:cs typeface="Tahoma"/>
              </a:rPr>
              <a:t> to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subset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features?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75">
                <a:latin typeface="Tahoma"/>
                <a:cs typeface="Tahoma"/>
              </a:rPr>
              <a:t>In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other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95">
                <a:latin typeface="Tahoma"/>
                <a:cs typeface="Tahoma"/>
              </a:rPr>
              <a:t>w</a:t>
            </a:r>
            <a:r>
              <a:rPr dirty="0" sz="1000" spc="-75">
                <a:latin typeface="Tahoma"/>
                <a:cs typeface="Tahoma"/>
              </a:rPr>
              <a:t>o</a:t>
            </a:r>
            <a:r>
              <a:rPr dirty="0" sz="1000" spc="-40">
                <a:latin typeface="Tahoma"/>
                <a:cs typeface="Tahoma"/>
              </a:rPr>
              <a:t>rds,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function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60" i="1">
                <a:latin typeface="Arial"/>
                <a:cs typeface="Arial"/>
              </a:rPr>
              <a:t>g</a:t>
            </a:r>
            <a:r>
              <a:rPr dirty="0" sz="1000" spc="105" i="1">
                <a:latin typeface="Arial"/>
                <a:cs typeface="Arial"/>
              </a:rPr>
              <a:t> </a:t>
            </a:r>
            <a:r>
              <a:rPr dirty="0" sz="1000" spc="-80">
                <a:latin typeface="Tahoma"/>
                <a:cs typeface="Tahoma"/>
              </a:rPr>
              <a:t>: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215">
                <a:latin typeface="Lucida Sans Unicode"/>
                <a:cs typeface="Lucida Sans Unicode"/>
              </a:rPr>
              <a:t>P</a:t>
            </a:r>
            <a:r>
              <a:rPr dirty="0" sz="1000" spc="-50">
                <a:latin typeface="Tahoma"/>
                <a:cs typeface="Tahoma"/>
              </a:rPr>
              <a:t>([</a:t>
            </a:r>
            <a:r>
              <a:rPr dirty="0" sz="1000" spc="-45" i="1">
                <a:latin typeface="Arial"/>
                <a:cs typeface="Arial"/>
              </a:rPr>
              <a:t>d</a:t>
            </a:r>
            <a:r>
              <a:rPr dirty="0" sz="1000" spc="-185" i="1">
                <a:latin typeface="Arial"/>
                <a:cs typeface="Arial"/>
              </a:rPr>
              <a:t> </a:t>
            </a:r>
            <a:r>
              <a:rPr dirty="0" sz="1000" spc="-50">
                <a:latin typeface="Tahoma"/>
                <a:cs typeface="Tahoma"/>
              </a:rPr>
              <a:t>])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55">
                <a:latin typeface="Lucida Sans Unicode"/>
                <a:cs typeface="Lucida Sans Unicode"/>
              </a:rPr>
              <a:t>→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R</a:t>
            </a:r>
            <a:r>
              <a:rPr dirty="0" sz="1000" spc="30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not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95">
                <a:latin typeface="Tahoma"/>
                <a:cs typeface="Tahoma"/>
              </a:rPr>
              <a:t>w</a:t>
            </a:r>
            <a:r>
              <a:rPr dirty="0" sz="1000" spc="-40">
                <a:latin typeface="Tahoma"/>
                <a:cs typeface="Tahoma"/>
              </a:rPr>
              <a:t>ell-defined.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211372"/>
            <a:ext cx="4608195" cy="245110"/>
            <a:chOff x="0" y="3211372"/>
            <a:chExt cx="4608195" cy="245110"/>
          </a:xfrm>
        </p:grpSpPr>
        <p:sp>
          <p:nvSpPr>
            <p:cNvPr id="23" name="object 23"/>
            <p:cNvSpPr/>
            <p:nvPr/>
          </p:nvSpPr>
          <p:spPr>
            <a:xfrm>
              <a:off x="0" y="3211372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0" y="3333686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95300" y="3225267"/>
            <a:ext cx="18383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Nadeau,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</a:rPr>
              <a:t>Max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</a:rPr>
              <a:t>Li,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</a:rPr>
              <a:t>Xander</a:t>
            </a:r>
            <a:r>
              <a:rPr dirty="0" sz="6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Davies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Unified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Approach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Interpreting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Model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Predictions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Max Nadeau, Max Li, and Xander Davies</dc:creator>
  <dc:title>A Unified Approach to Interpreting Model Predictions - Scott Lundberg and Su-In Lee</dc:title>
  <dcterms:created xsi:type="dcterms:W3CDTF">2023-02-22T18:42:38Z</dcterms:created>
  <dcterms:modified xsi:type="dcterms:W3CDTF">2023-02-22T18:42:38Z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2023-02-22T00:00:00Z</vt:filetime>
  </property>
</Properties>
</file>