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Guidelines for Presentation</a:t>
            </a:r>
            <a:endParaRPr/>
          </a:p>
          <a:p>
            <a:pPr indent="-298450" lvl="0" marL="457200" rtl="0" algn="l">
              <a:lnSpc>
                <a:spcPct val="115000"/>
              </a:lnSpc>
              <a:spcBef>
                <a:spcPts val="1200"/>
              </a:spcBef>
              <a:spcAft>
                <a:spcPts val="0"/>
              </a:spcAft>
              <a:buClr>
                <a:schemeClr val="dk1"/>
              </a:buClr>
              <a:buSzPts val="1100"/>
              <a:buChar char="●"/>
            </a:pPr>
            <a:r>
              <a:rPr lang="en"/>
              <a:t>Motivation</a:t>
            </a:r>
            <a:endParaRPr/>
          </a:p>
          <a:p>
            <a:pPr indent="-298450" lvl="0" marL="457200" rtl="0" algn="l">
              <a:lnSpc>
                <a:spcPct val="115000"/>
              </a:lnSpc>
              <a:spcBef>
                <a:spcPts val="0"/>
              </a:spcBef>
              <a:spcAft>
                <a:spcPts val="0"/>
              </a:spcAft>
              <a:buClr>
                <a:schemeClr val="dk1"/>
              </a:buClr>
              <a:buSzPts val="1100"/>
              <a:buChar char="●"/>
            </a:pPr>
            <a:r>
              <a:rPr lang="en"/>
              <a:t>Problem Statement</a:t>
            </a:r>
            <a:endParaRPr/>
          </a:p>
          <a:p>
            <a:pPr indent="-298450" lvl="0" marL="457200" rtl="0" algn="l">
              <a:lnSpc>
                <a:spcPct val="115000"/>
              </a:lnSpc>
              <a:spcBef>
                <a:spcPts val="0"/>
              </a:spcBef>
              <a:spcAft>
                <a:spcPts val="0"/>
              </a:spcAft>
              <a:buClr>
                <a:schemeClr val="dk1"/>
              </a:buClr>
              <a:buSzPts val="1100"/>
              <a:buChar char="●"/>
            </a:pPr>
            <a:r>
              <a:rPr lang="en"/>
              <a:t>Summary of Contributions</a:t>
            </a:r>
            <a:endParaRPr/>
          </a:p>
          <a:p>
            <a:pPr indent="-298450" lvl="0" marL="457200" rtl="0" algn="l">
              <a:lnSpc>
                <a:spcPct val="115000"/>
              </a:lnSpc>
              <a:spcBef>
                <a:spcPts val="0"/>
              </a:spcBef>
              <a:spcAft>
                <a:spcPts val="0"/>
              </a:spcAft>
              <a:buClr>
                <a:schemeClr val="dk1"/>
              </a:buClr>
              <a:buSzPts val="1100"/>
              <a:buChar char="●"/>
            </a:pPr>
            <a:r>
              <a:rPr lang="en"/>
              <a:t>Related Work</a:t>
            </a:r>
            <a:endParaRPr/>
          </a:p>
          <a:p>
            <a:pPr indent="-298450" lvl="0" marL="457200" rtl="0" algn="l">
              <a:lnSpc>
                <a:spcPct val="115000"/>
              </a:lnSpc>
              <a:spcBef>
                <a:spcPts val="0"/>
              </a:spcBef>
              <a:spcAft>
                <a:spcPts val="0"/>
              </a:spcAft>
              <a:buClr>
                <a:schemeClr val="dk1"/>
              </a:buClr>
              <a:buSzPts val="1100"/>
              <a:buChar char="●"/>
            </a:pPr>
            <a:r>
              <a:rPr lang="en"/>
              <a:t>Preliminaries + Background (Intuition First!)</a:t>
            </a:r>
            <a:endParaRPr/>
          </a:p>
          <a:p>
            <a:pPr indent="-298450" lvl="0" marL="457200" rtl="0" algn="l">
              <a:lnSpc>
                <a:spcPct val="115000"/>
              </a:lnSpc>
              <a:spcBef>
                <a:spcPts val="0"/>
              </a:spcBef>
              <a:spcAft>
                <a:spcPts val="0"/>
              </a:spcAft>
              <a:buClr>
                <a:schemeClr val="dk1"/>
              </a:buClr>
              <a:buSzPts val="1100"/>
              <a:buChar char="●"/>
            </a:pPr>
            <a:r>
              <a:rPr lang="en"/>
              <a:t>Approach (Intuition First!)</a:t>
            </a:r>
            <a:endParaRPr/>
          </a:p>
          <a:p>
            <a:pPr indent="-298450" lvl="0" marL="457200" rtl="0" algn="l">
              <a:lnSpc>
                <a:spcPct val="115000"/>
              </a:lnSpc>
              <a:spcBef>
                <a:spcPts val="0"/>
              </a:spcBef>
              <a:spcAft>
                <a:spcPts val="0"/>
              </a:spcAft>
              <a:buClr>
                <a:schemeClr val="dk1"/>
              </a:buClr>
              <a:buSzPts val="1100"/>
              <a:buChar char="●"/>
            </a:pPr>
            <a:r>
              <a:rPr lang="en"/>
              <a:t>Key Experimental Results</a:t>
            </a:r>
            <a:endParaRPr/>
          </a:p>
          <a:p>
            <a:pPr indent="-298450" lvl="0" marL="457200" rtl="0" algn="l">
              <a:lnSpc>
                <a:spcPct val="115000"/>
              </a:lnSpc>
              <a:spcBef>
                <a:spcPts val="0"/>
              </a:spcBef>
              <a:spcAft>
                <a:spcPts val="0"/>
              </a:spcAft>
              <a:buClr>
                <a:schemeClr val="dk1"/>
              </a:buClr>
              <a:buSzPts val="1100"/>
              <a:buChar char="●"/>
            </a:pPr>
            <a:r>
              <a:rPr lang="en"/>
              <a:t>Conclusions</a:t>
            </a:r>
            <a:endParaRPr/>
          </a:p>
          <a:p>
            <a:pPr indent="-298450" lvl="1" marL="914400" rtl="0" algn="l">
              <a:lnSpc>
                <a:spcPct val="115000"/>
              </a:lnSpc>
              <a:spcBef>
                <a:spcPts val="0"/>
              </a:spcBef>
              <a:spcAft>
                <a:spcPts val="0"/>
              </a:spcAft>
              <a:buClr>
                <a:schemeClr val="dk1"/>
              </a:buClr>
              <a:buSzPts val="1100"/>
              <a:buChar char="○"/>
            </a:pPr>
            <a:r>
              <a:rPr lang="en"/>
              <a:t>Your Perspective on the Weaknesses of Paper</a:t>
            </a:r>
            <a:endParaRPr/>
          </a:p>
          <a:p>
            <a:pPr indent="-298450" lvl="1" marL="914400" rtl="0" algn="l">
              <a:lnSpc>
                <a:spcPct val="115000"/>
              </a:lnSpc>
              <a:spcBef>
                <a:spcPts val="0"/>
              </a:spcBef>
              <a:spcAft>
                <a:spcPts val="0"/>
              </a:spcAft>
              <a:buClr>
                <a:schemeClr val="dk1"/>
              </a:buClr>
              <a:buSzPts val="1100"/>
              <a:buChar char="○"/>
            </a:pPr>
            <a:r>
              <a:rPr lang="en"/>
              <a:t>What would you do differently?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835ca289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835ca289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Path Methods:</a:t>
            </a:r>
            <a:endParaRPr b="1"/>
          </a:p>
          <a:p>
            <a:pPr indent="0" lvl="0" marL="0" rtl="0" algn="l">
              <a:spcBef>
                <a:spcPts val="0"/>
              </a:spcBef>
              <a:spcAft>
                <a:spcPts val="0"/>
              </a:spcAft>
              <a:buNone/>
            </a:pPr>
            <a:r>
              <a:rPr lang="en"/>
              <a:t>There are many other (non-straightline) paths that monotonically interpolate between the two points, and each such path will yield a different attribution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Path Integrated Gradients are the generalization of integrated gradients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Axioms:</a:t>
            </a:r>
            <a:endParaRPr/>
          </a:p>
          <a:p>
            <a:pPr indent="0" lvl="0" marL="0" rtl="0" algn="l">
              <a:spcBef>
                <a:spcPts val="0"/>
              </a:spcBef>
              <a:spcAft>
                <a:spcPts val="0"/>
              </a:spcAft>
              <a:buNone/>
            </a:pPr>
            <a:r>
              <a:rPr lang="en"/>
              <a:t>Path Methods also satisfy 2 additional axioms or Desiderata: sensitivity(b) and linearity.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Path methods are the only attribution methods that always satisfy Implementation Invariance, Sensitivity(b), Linearity, and Completeness.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Proven in cost-sharing literature in economics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Integrated gradients is the unique path method that is symmetry preserving.</a:t>
            </a:r>
            <a:endParaRPr/>
          </a:p>
          <a:p>
            <a:pPr indent="0" lvl="0" marL="0" rtl="0" algn="l">
              <a:spcBef>
                <a:spcPts val="0"/>
              </a:spcBef>
              <a:spcAft>
                <a:spcPts val="0"/>
              </a:spcAft>
              <a:buNone/>
            </a:pPr>
            <a:r>
              <a:rPr lang="en"/>
              <a:t>Two input variables are symmetric w.r.t. a function if swapping them does not change the function. For instance, x and y are symmetric w.r.t. F if and only if F(x, y) = F(y, x) for all values of x and 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835ca289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835ca289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Baseline</a:t>
            </a:r>
            <a:r>
              <a:rPr b="1" lang="en"/>
              <a:t>:</a:t>
            </a:r>
            <a:endParaRPr b="1"/>
          </a:p>
          <a:p>
            <a:pPr indent="0" lvl="0" marL="0" rtl="0" algn="l">
              <a:spcBef>
                <a:spcPts val="0"/>
              </a:spcBef>
              <a:spcAft>
                <a:spcPts val="0"/>
              </a:spcAft>
              <a:buNone/>
            </a:pPr>
            <a:r>
              <a:rPr lang="en"/>
              <a:t>The score of the baseline should be zero such that the attributions can be seen as a function of the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Baselines can be constructed adversarially so baselines should in addition convey an absence of signal.</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Computing IGs:</a:t>
            </a:r>
            <a:endParaRPr b="1"/>
          </a:p>
          <a:p>
            <a:pPr indent="0" lvl="0" marL="0" rtl="0" algn="l">
              <a:spcBef>
                <a:spcPts val="0"/>
              </a:spcBef>
              <a:spcAft>
                <a:spcPts val="0"/>
              </a:spcAft>
              <a:buNone/>
            </a:pPr>
            <a:r>
              <a:rPr lang="en"/>
              <a:t>The integral of integrated gradients can be efficiently approximated via a summation. We simply sum the gradients at points occurring at sufficiently small intervals along the straightline path from the baseline </a:t>
            </a:r>
            <a:r>
              <a:rPr lang="en">
                <a:solidFill>
                  <a:schemeClr val="dk1"/>
                </a:solidFill>
              </a:rPr>
              <a:t>𝑥’</a:t>
            </a:r>
            <a:r>
              <a:rPr lang="en"/>
              <a:t> to the input </a:t>
            </a:r>
            <a:r>
              <a:rPr lang="en">
                <a:solidFill>
                  <a:schemeClr val="dk1"/>
                </a:solidFill>
              </a:rPr>
              <a:t>𝑥</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835ca289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835ca289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835ca289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835ca289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835ca289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835ca289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835ca289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835ca289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835ca289a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835ca289a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835ca289a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835ca289a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84347f24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84347f24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a:t>
            </a:r>
            <a:r>
              <a:rPr lang="en"/>
              <a:t> of a CNN example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84347f24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84347f24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it more clear - explanations are a little lengthy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835ca289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835ca289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Sensitivity:</a:t>
            </a:r>
            <a:endParaRPr b="1"/>
          </a:p>
          <a:p>
            <a:pPr indent="0" lvl="0" marL="0" rtl="0" algn="l">
              <a:spcBef>
                <a:spcPts val="0"/>
              </a:spcBef>
              <a:spcAft>
                <a:spcPts val="0"/>
              </a:spcAft>
              <a:buNone/>
            </a:pPr>
            <a:r>
              <a:rPr lang="en"/>
              <a:t>Practically, the lack of sensitivity causes gradients to focus on irrelevant features.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Invariance:</a:t>
            </a:r>
            <a:endParaRPr b="1"/>
          </a:p>
          <a:p>
            <a:pPr indent="0" lvl="0" marL="0" rtl="0" algn="l">
              <a:spcBef>
                <a:spcPts val="0"/>
              </a:spcBef>
              <a:spcAft>
                <a:spcPts val="0"/>
              </a:spcAft>
              <a:buNone/>
            </a:pPr>
            <a:r>
              <a:rPr lang="en"/>
              <a:t>First, notice that gradients are invariant to implementation.</a:t>
            </a:r>
            <a:endParaRPr/>
          </a:p>
          <a:p>
            <a:pPr indent="0" lvl="0" marL="0" rtl="0" algn="l">
              <a:spcBef>
                <a:spcPts val="0"/>
              </a:spcBef>
              <a:spcAft>
                <a:spcPts val="0"/>
              </a:spcAft>
              <a:buNone/>
            </a:pPr>
            <a:r>
              <a:rPr lang="en"/>
              <a:t>To see this, think of g and f as the input and output of a</a:t>
            </a:r>
            <a:endParaRPr/>
          </a:p>
          <a:p>
            <a:pPr indent="0" lvl="0" marL="0" rtl="0" algn="l">
              <a:spcBef>
                <a:spcPts val="0"/>
              </a:spcBef>
              <a:spcAft>
                <a:spcPts val="0"/>
              </a:spcAft>
              <a:buNone/>
            </a:pPr>
            <a:r>
              <a:rPr lang="en"/>
              <a:t>system, and h being some implementation detail of the</a:t>
            </a:r>
            <a:endParaRPr/>
          </a:p>
          <a:p>
            <a:pPr indent="0" lvl="0" marL="0" rtl="0" algn="l">
              <a:spcBef>
                <a:spcPts val="0"/>
              </a:spcBef>
              <a:spcAft>
                <a:spcPts val="0"/>
              </a:spcAft>
              <a:buNone/>
            </a:pPr>
            <a:r>
              <a:rPr lang="en"/>
              <a:t>system. The gradient of f with respect to g can be computed</a:t>
            </a:r>
            <a:endParaRPr/>
          </a:p>
          <a:p>
            <a:pPr indent="0" lvl="0" marL="0" rtl="0" algn="l">
              <a:spcBef>
                <a:spcPts val="0"/>
              </a:spcBef>
              <a:spcAft>
                <a:spcPts val="0"/>
              </a:spcAft>
              <a:buNone/>
            </a:pPr>
            <a:r>
              <a:rPr lang="en"/>
              <a:t>either directly by ignoring the intermediate function h</a:t>
            </a:r>
            <a:endParaRPr/>
          </a:p>
          <a:p>
            <a:pPr indent="0" lvl="0" marL="0" rtl="0" algn="l">
              <a:spcBef>
                <a:spcPts val="0"/>
              </a:spcBef>
              <a:spcAft>
                <a:spcPts val="0"/>
              </a:spcAft>
              <a:buNone/>
            </a:pPr>
            <a:r>
              <a:rPr lang="en"/>
              <a:t>Which is an implementation detail, or by invoking the chain</a:t>
            </a:r>
            <a:endParaRPr/>
          </a:p>
          <a:p>
            <a:pPr indent="0" lvl="0" marL="0" rtl="0" algn="l">
              <a:spcBef>
                <a:spcPts val="0"/>
              </a:spcBef>
              <a:spcAft>
                <a:spcPts val="0"/>
              </a:spcAft>
              <a:buNone/>
            </a:pPr>
            <a:r>
              <a:rPr lang="en"/>
              <a:t>rule via 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an attribution method fails to satisfy Implementation Invariance, the attributions are potentially sensitive to unimportant aspects of the models.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8da7cd6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8da7cd6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Convey how each method doesnt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84347f24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84347f24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Convey how each method doesnt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8da7cd6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8da7cd6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Convey how each method doesnt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835ca289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835ca289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835ca289a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835ca289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What are IGs: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consider the straight-line path (in ℝn) from the baseline 𝑥’ to the input 𝑥, and compute the gradients at all points along the path. Integrated gradients are obtained by accumulating these gradients. This is called a path integral.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Satisfies both sensitivity(a) and implementation invariance.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fact satisfies a new axiom called completeness.  It is a sanity check that the attribution method is somewhat comprehensive in its accounting,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property that is clearly desirable if the networks score 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used in a numeric sense, and not just to pick the top label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authors claim that every empirical evaluation technique they could think of could not differentiate between artifacts that stem from perturbing the data, a misbehaving model, and a misbehaving attribution method.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Axiomatic Attribution for Deep Networks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Alex Lin, Steve Li, Kevin Huang</a:t>
            </a:r>
            <a:endParaRPr/>
          </a:p>
        </p:txBody>
      </p:sp>
      <p:pic>
        <p:nvPicPr>
          <p:cNvPr id="56" name="Google Shape;56;p13"/>
          <p:cNvPicPr preferRelativeResize="0"/>
          <p:nvPr/>
        </p:nvPicPr>
        <p:blipFill>
          <a:blip r:embed="rId3">
            <a:alphaModFix/>
          </a:blip>
          <a:stretch>
            <a:fillRect/>
          </a:stretch>
        </p:blipFill>
        <p:spPr>
          <a:xfrm>
            <a:off x="4572000" y="4430825"/>
            <a:ext cx="4095750" cy="25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Uniqueness of Integrated Gradients</a:t>
            </a:r>
            <a:endParaRPr/>
          </a:p>
        </p:txBody>
      </p:sp>
      <p:sp>
        <p:nvSpPr>
          <p:cNvPr id="126" name="Google Shape;126;p22"/>
          <p:cNvSpPr txBox="1"/>
          <p:nvPr>
            <p:ph idx="2" type="body"/>
          </p:nvPr>
        </p:nvSpPr>
        <p:spPr>
          <a:xfrm>
            <a:off x="4832400" y="1826275"/>
            <a:ext cx="3999900" cy="27426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SzPct val="100000"/>
              <a:buChar char="●"/>
            </a:pPr>
            <a:r>
              <a:rPr b="1" lang="en"/>
              <a:t>Sensitivity (b): </a:t>
            </a:r>
            <a:r>
              <a:rPr lang="en"/>
              <a:t> If the function does not depend (mathematically) on some input, then the attribution for that input is always zero.</a:t>
            </a:r>
            <a:endParaRPr/>
          </a:p>
          <a:p>
            <a:pPr indent="-310832" lvl="0" marL="457200" rtl="0" algn="l">
              <a:spcBef>
                <a:spcPts val="0"/>
              </a:spcBef>
              <a:spcAft>
                <a:spcPts val="0"/>
              </a:spcAft>
              <a:buSzPct val="100000"/>
              <a:buChar char="●"/>
            </a:pPr>
            <a:r>
              <a:rPr b="1" lang="en"/>
              <a:t>Linearity:</a:t>
            </a:r>
            <a:r>
              <a:rPr lang="en"/>
              <a:t> Attributions preserve any linearity within the network.</a:t>
            </a:r>
            <a:endParaRPr/>
          </a:p>
          <a:p>
            <a:pPr indent="0" lvl="0" marL="0" rtl="0" algn="l">
              <a:spcBef>
                <a:spcPts val="1200"/>
              </a:spcBef>
              <a:spcAft>
                <a:spcPts val="0"/>
              </a:spcAft>
              <a:buNone/>
            </a:pPr>
            <a:r>
              <a:t/>
            </a:r>
            <a:endParaRPr/>
          </a:p>
          <a:p>
            <a:pPr indent="-310832" lvl="0" marL="457200" rtl="0" algn="l">
              <a:spcBef>
                <a:spcPts val="1200"/>
              </a:spcBef>
              <a:spcAft>
                <a:spcPts val="0"/>
              </a:spcAft>
              <a:buSzPct val="100000"/>
              <a:buChar char="●"/>
            </a:pPr>
            <a:r>
              <a:rPr b="1" lang="en"/>
              <a:t>Symmetry-Preserving: </a:t>
            </a:r>
            <a:r>
              <a:rPr lang="en"/>
              <a:t>For symmetric variables, if they have identical values in the input and identical values in the baseline, they then receive identical attributions.</a:t>
            </a:r>
            <a:endParaRPr/>
          </a:p>
        </p:txBody>
      </p:sp>
      <p:sp>
        <p:nvSpPr>
          <p:cNvPr id="127" name="Google Shape;127;p22"/>
          <p:cNvSpPr txBox="1"/>
          <p:nvPr>
            <p:ph idx="1" type="body"/>
          </p:nvPr>
        </p:nvSpPr>
        <p:spPr>
          <a:xfrm>
            <a:off x="3117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Path Methods</a:t>
            </a:r>
            <a:endParaRPr sz="2500"/>
          </a:p>
        </p:txBody>
      </p:sp>
      <p:sp>
        <p:nvSpPr>
          <p:cNvPr id="128" name="Google Shape;128;p22"/>
          <p:cNvSpPr txBox="1"/>
          <p:nvPr>
            <p:ph idx="1" type="body"/>
          </p:nvPr>
        </p:nvSpPr>
        <p:spPr>
          <a:xfrm>
            <a:off x="48324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Axioms</a:t>
            </a:r>
            <a:endParaRPr sz="2500"/>
          </a:p>
        </p:txBody>
      </p:sp>
      <p:pic>
        <p:nvPicPr>
          <p:cNvPr id="129" name="Google Shape;129;p22"/>
          <p:cNvPicPr preferRelativeResize="0"/>
          <p:nvPr/>
        </p:nvPicPr>
        <p:blipFill>
          <a:blip r:embed="rId3">
            <a:alphaModFix/>
          </a:blip>
          <a:stretch>
            <a:fillRect/>
          </a:stretch>
        </p:blipFill>
        <p:spPr>
          <a:xfrm>
            <a:off x="311700" y="4556341"/>
            <a:ext cx="3999899" cy="461834"/>
          </a:xfrm>
          <a:prstGeom prst="rect">
            <a:avLst/>
          </a:prstGeom>
          <a:noFill/>
          <a:ln>
            <a:noFill/>
          </a:ln>
        </p:spPr>
      </p:pic>
      <p:pic>
        <p:nvPicPr>
          <p:cNvPr id="130" name="Google Shape;130;p22"/>
          <p:cNvPicPr preferRelativeResize="0"/>
          <p:nvPr/>
        </p:nvPicPr>
        <p:blipFill>
          <a:blip r:embed="rId4">
            <a:alphaModFix/>
          </a:blip>
          <a:stretch>
            <a:fillRect/>
          </a:stretch>
        </p:blipFill>
        <p:spPr>
          <a:xfrm>
            <a:off x="311700" y="1826283"/>
            <a:ext cx="3999900" cy="2628967"/>
          </a:xfrm>
          <a:prstGeom prst="rect">
            <a:avLst/>
          </a:prstGeom>
          <a:noFill/>
          <a:ln>
            <a:noFill/>
          </a:ln>
        </p:spPr>
      </p:pic>
      <p:pic>
        <p:nvPicPr>
          <p:cNvPr id="131" name="Google Shape;131;p22"/>
          <p:cNvPicPr preferRelativeResize="0"/>
          <p:nvPr/>
        </p:nvPicPr>
        <p:blipFill>
          <a:blip r:embed="rId5">
            <a:alphaModFix/>
          </a:blip>
          <a:stretch>
            <a:fillRect/>
          </a:stretch>
        </p:blipFill>
        <p:spPr>
          <a:xfrm>
            <a:off x="6370524" y="3156750"/>
            <a:ext cx="1349125" cy="269825"/>
          </a:xfrm>
          <a:prstGeom prst="rect">
            <a:avLst/>
          </a:prstGeom>
          <a:noFill/>
          <a:ln>
            <a:noFill/>
          </a:ln>
        </p:spPr>
      </p:pic>
      <p:pic>
        <p:nvPicPr>
          <p:cNvPr id="132" name="Google Shape;132;p22"/>
          <p:cNvPicPr preferRelativeResize="0"/>
          <p:nvPr/>
        </p:nvPicPr>
        <p:blipFill>
          <a:blip r:embed="rId6">
            <a:alphaModFix/>
          </a:blip>
          <a:stretch>
            <a:fillRect/>
          </a:stretch>
        </p:blipFill>
        <p:spPr>
          <a:xfrm>
            <a:off x="5980363" y="4614150"/>
            <a:ext cx="2129448" cy="269825"/>
          </a:xfrm>
          <a:prstGeom prst="rect">
            <a:avLst/>
          </a:prstGeom>
          <a:noFill/>
          <a:ln>
            <a:noFill/>
          </a:ln>
        </p:spPr>
      </p:pic>
      <p:pic>
        <p:nvPicPr>
          <p:cNvPr id="133" name="Google Shape;133;p22"/>
          <p:cNvPicPr preferRelativeResize="0"/>
          <p:nvPr/>
        </p:nvPicPr>
        <p:blipFill>
          <a:blip r:embed="rId7">
            <a:alphaModFix/>
          </a:blip>
          <a:stretch>
            <a:fillRect/>
          </a:stretch>
        </p:blipFill>
        <p:spPr>
          <a:xfrm>
            <a:off x="6159453" y="4614150"/>
            <a:ext cx="1771280" cy="269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xit" presetID="10" presetSubtype="0">
                                  <p:stCondLst>
                                    <p:cond delay="0"/>
                                  </p:stCondLst>
                                  <p:childTnLst>
                                    <p:animEffect filter="fade" transition="out">
                                      <p:cBhvr>
                                        <p:cTn dur="1500"/>
                                        <p:tgtEl>
                                          <p:spTgt spid="133"/>
                                        </p:tgtEl>
                                      </p:cBhvr>
                                    </p:animEffect>
                                    <p:set>
                                      <p:cBhvr>
                                        <p:cTn dur="1" fill="hold">
                                          <p:stCondLst>
                                            <p:cond delay="1500"/>
                                          </p:stCondLst>
                                        </p:cTn>
                                        <p:tgtEl>
                                          <p:spTgt spid="1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Integrated Gradients</a:t>
            </a:r>
            <a:endParaRPr/>
          </a:p>
        </p:txBody>
      </p:sp>
      <p:sp>
        <p:nvSpPr>
          <p:cNvPr id="139" name="Google Shape;139;p23"/>
          <p:cNvSpPr txBox="1"/>
          <p:nvPr>
            <p:ph idx="1" type="body"/>
          </p:nvPr>
        </p:nvSpPr>
        <p:spPr>
          <a:xfrm>
            <a:off x="311700" y="1826325"/>
            <a:ext cx="3999900" cy="274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Two Components:</a:t>
            </a:r>
            <a:endParaRPr b="1"/>
          </a:p>
          <a:p>
            <a:pPr indent="-317500" lvl="0" marL="457200" rtl="0" algn="l">
              <a:spcBef>
                <a:spcPts val="1200"/>
              </a:spcBef>
              <a:spcAft>
                <a:spcPts val="0"/>
              </a:spcAft>
              <a:buSzPts val="1400"/>
              <a:buChar char="●"/>
            </a:pPr>
            <a:r>
              <a:rPr lang="en"/>
              <a:t>Zero-Score</a:t>
            </a:r>
            <a:endParaRPr/>
          </a:p>
          <a:p>
            <a:pPr indent="0" lvl="0" marL="0" rtl="0" algn="l">
              <a:spcBef>
                <a:spcPts val="1200"/>
              </a:spcBef>
              <a:spcAft>
                <a:spcPts val="0"/>
              </a:spcAft>
              <a:buNone/>
            </a:pPr>
            <a:r>
              <a:t/>
            </a:r>
            <a:endParaRPr b="1"/>
          </a:p>
          <a:p>
            <a:pPr indent="-317500" lvl="0" marL="457200" rtl="0" algn="l">
              <a:spcBef>
                <a:spcPts val="1200"/>
              </a:spcBef>
              <a:spcAft>
                <a:spcPts val="0"/>
              </a:spcAft>
              <a:buSzPts val="1400"/>
              <a:buChar char="●"/>
            </a:pPr>
            <a:r>
              <a:rPr lang="en"/>
              <a:t>Conveys Absence of Signal</a:t>
            </a:r>
            <a:endParaRPr/>
          </a:p>
          <a:p>
            <a:pPr indent="0" lvl="0" marL="0" rtl="0" algn="l">
              <a:spcBef>
                <a:spcPts val="1200"/>
              </a:spcBef>
              <a:spcAft>
                <a:spcPts val="0"/>
              </a:spcAft>
              <a:buNone/>
            </a:pPr>
            <a:r>
              <a:rPr b="1" lang="en"/>
              <a:t>Examples:</a:t>
            </a:r>
            <a:endParaRPr b="1"/>
          </a:p>
          <a:p>
            <a:pPr indent="-317500" lvl="0" marL="457200" rtl="0" algn="l">
              <a:spcBef>
                <a:spcPts val="1200"/>
              </a:spcBef>
              <a:spcAft>
                <a:spcPts val="0"/>
              </a:spcAft>
              <a:buSzPts val="1400"/>
              <a:buChar char="●"/>
            </a:pPr>
            <a:r>
              <a:rPr lang="en"/>
              <a:t>Object Recognition: All-black image</a:t>
            </a:r>
            <a:endParaRPr/>
          </a:p>
          <a:p>
            <a:pPr indent="-317500" lvl="0" marL="457200" rtl="0" algn="l">
              <a:spcBef>
                <a:spcPts val="0"/>
              </a:spcBef>
              <a:spcAft>
                <a:spcPts val="0"/>
              </a:spcAft>
              <a:buSzPts val="1400"/>
              <a:buChar char="●"/>
            </a:pPr>
            <a:r>
              <a:rPr lang="en"/>
              <a:t>Text: All-zero input embedding vector </a:t>
            </a:r>
            <a:endParaRPr/>
          </a:p>
        </p:txBody>
      </p:sp>
      <p:sp>
        <p:nvSpPr>
          <p:cNvPr id="140" name="Google Shape;140;p23"/>
          <p:cNvSpPr txBox="1"/>
          <p:nvPr>
            <p:ph idx="1" type="body"/>
          </p:nvPr>
        </p:nvSpPr>
        <p:spPr>
          <a:xfrm>
            <a:off x="3117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Selecting a Baseline</a:t>
            </a:r>
            <a:endParaRPr sz="2500"/>
          </a:p>
        </p:txBody>
      </p:sp>
      <p:sp>
        <p:nvSpPr>
          <p:cNvPr id="141" name="Google Shape;141;p23"/>
          <p:cNvSpPr txBox="1"/>
          <p:nvPr>
            <p:ph idx="1" type="body"/>
          </p:nvPr>
        </p:nvSpPr>
        <p:spPr>
          <a:xfrm>
            <a:off x="48324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Computing IGs</a:t>
            </a:r>
            <a:endParaRPr sz="2500"/>
          </a:p>
        </p:txBody>
      </p:sp>
      <p:pic>
        <p:nvPicPr>
          <p:cNvPr id="142" name="Google Shape;142;p23"/>
          <p:cNvPicPr preferRelativeResize="0"/>
          <p:nvPr/>
        </p:nvPicPr>
        <p:blipFill>
          <a:blip r:embed="rId3">
            <a:alphaModFix/>
          </a:blip>
          <a:stretch>
            <a:fillRect/>
          </a:stretch>
        </p:blipFill>
        <p:spPr>
          <a:xfrm>
            <a:off x="1442825" y="2676100"/>
            <a:ext cx="1385331" cy="269775"/>
          </a:xfrm>
          <a:prstGeom prst="rect">
            <a:avLst/>
          </a:prstGeom>
          <a:noFill/>
          <a:ln>
            <a:noFill/>
          </a:ln>
        </p:spPr>
      </p:pic>
      <p:pic>
        <p:nvPicPr>
          <p:cNvPr id="143" name="Google Shape;143;p23"/>
          <p:cNvPicPr preferRelativeResize="0"/>
          <p:nvPr/>
        </p:nvPicPr>
        <p:blipFill>
          <a:blip r:embed="rId4">
            <a:alphaModFix/>
          </a:blip>
          <a:stretch>
            <a:fillRect/>
          </a:stretch>
        </p:blipFill>
        <p:spPr>
          <a:xfrm>
            <a:off x="4311600" y="2282025"/>
            <a:ext cx="4527600" cy="10579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Experimental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Recognition CNN</a:t>
            </a:r>
            <a:endParaRPr/>
          </a:p>
        </p:txBody>
      </p:sp>
      <p:sp>
        <p:nvSpPr>
          <p:cNvPr id="154" name="Google Shape;15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Task:</a:t>
            </a:r>
            <a:r>
              <a:rPr lang="en"/>
              <a:t> Given image, predict the category of the object</a:t>
            </a:r>
            <a:endParaRPr/>
          </a:p>
        </p:txBody>
      </p:sp>
      <p:pic>
        <p:nvPicPr>
          <p:cNvPr id="155" name="Google Shape;155;p25"/>
          <p:cNvPicPr preferRelativeResize="0"/>
          <p:nvPr/>
        </p:nvPicPr>
        <p:blipFill rotWithShape="1">
          <a:blip r:embed="rId3">
            <a:alphaModFix/>
          </a:blip>
          <a:srcRect b="0" l="0" r="0" t="5338"/>
          <a:stretch/>
        </p:blipFill>
        <p:spPr>
          <a:xfrm>
            <a:off x="121000" y="1877199"/>
            <a:ext cx="4451001" cy="3137775"/>
          </a:xfrm>
          <a:prstGeom prst="rect">
            <a:avLst/>
          </a:prstGeom>
          <a:noFill/>
          <a:ln>
            <a:noFill/>
          </a:ln>
        </p:spPr>
      </p:pic>
      <p:pic>
        <p:nvPicPr>
          <p:cNvPr id="156" name="Google Shape;156;p25"/>
          <p:cNvPicPr preferRelativeResize="0"/>
          <p:nvPr/>
        </p:nvPicPr>
        <p:blipFill>
          <a:blip r:embed="rId4">
            <a:alphaModFix/>
          </a:blip>
          <a:stretch>
            <a:fillRect/>
          </a:stretch>
        </p:blipFill>
        <p:spPr>
          <a:xfrm>
            <a:off x="4762700" y="1926650"/>
            <a:ext cx="4287350" cy="3038875"/>
          </a:xfrm>
          <a:prstGeom prst="rect">
            <a:avLst/>
          </a:prstGeom>
          <a:noFill/>
          <a:ln>
            <a:noFill/>
          </a:ln>
        </p:spPr>
      </p:pic>
      <p:sp>
        <p:nvSpPr>
          <p:cNvPr id="157" name="Google Shape;157;p25"/>
          <p:cNvSpPr txBox="1"/>
          <p:nvPr/>
        </p:nvSpPr>
        <p:spPr>
          <a:xfrm>
            <a:off x="369875" y="1557350"/>
            <a:ext cx="64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accent5"/>
                </a:solidFill>
              </a:rPr>
              <a:t>Image</a:t>
            </a:r>
            <a:endParaRPr i="1" sz="1200">
              <a:solidFill>
                <a:schemeClr val="accent5"/>
              </a:solidFill>
            </a:endParaRPr>
          </a:p>
        </p:txBody>
      </p:sp>
      <p:sp>
        <p:nvSpPr>
          <p:cNvPr id="158" name="Google Shape;158;p25"/>
          <p:cNvSpPr txBox="1"/>
          <p:nvPr/>
        </p:nvSpPr>
        <p:spPr>
          <a:xfrm>
            <a:off x="1393350" y="1557350"/>
            <a:ext cx="104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accent5"/>
                </a:solidFill>
              </a:rPr>
              <a:t>Prediction</a:t>
            </a:r>
            <a:endParaRPr i="1" sz="1200">
              <a:solidFill>
                <a:schemeClr val="accent5"/>
              </a:solidFill>
            </a:endParaRPr>
          </a:p>
        </p:txBody>
      </p:sp>
      <p:sp>
        <p:nvSpPr>
          <p:cNvPr id="159" name="Google Shape;159;p25"/>
          <p:cNvSpPr txBox="1"/>
          <p:nvPr/>
        </p:nvSpPr>
        <p:spPr>
          <a:xfrm>
            <a:off x="2227763" y="1557350"/>
            <a:ext cx="133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accent5"/>
                </a:solidFill>
              </a:rPr>
              <a:t>Integrated Grad.</a:t>
            </a:r>
            <a:endParaRPr i="1" sz="1200">
              <a:solidFill>
                <a:schemeClr val="accent5"/>
              </a:solidFill>
            </a:endParaRPr>
          </a:p>
        </p:txBody>
      </p:sp>
      <p:sp>
        <p:nvSpPr>
          <p:cNvPr id="160" name="Google Shape;160;p25"/>
          <p:cNvSpPr txBox="1"/>
          <p:nvPr/>
        </p:nvSpPr>
        <p:spPr>
          <a:xfrm>
            <a:off x="3446625" y="1557350"/>
            <a:ext cx="117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accent5"/>
                </a:solidFill>
              </a:rPr>
              <a:t>Grad at Image</a:t>
            </a:r>
            <a:endParaRPr i="1" sz="1200">
              <a:solidFill>
                <a:schemeClr val="accent5"/>
              </a:solidFill>
            </a:endParaRPr>
          </a:p>
        </p:txBody>
      </p:sp>
      <p:sp>
        <p:nvSpPr>
          <p:cNvPr id="161" name="Google Shape;161;p25"/>
          <p:cNvSpPr txBox="1"/>
          <p:nvPr/>
        </p:nvSpPr>
        <p:spPr>
          <a:xfrm>
            <a:off x="4976525" y="1557350"/>
            <a:ext cx="64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accent5"/>
                </a:solidFill>
              </a:rPr>
              <a:t>Image</a:t>
            </a:r>
            <a:endParaRPr i="1" sz="1200">
              <a:solidFill>
                <a:schemeClr val="accent5"/>
              </a:solidFill>
            </a:endParaRPr>
          </a:p>
        </p:txBody>
      </p:sp>
      <p:sp>
        <p:nvSpPr>
          <p:cNvPr id="162" name="Google Shape;162;p25"/>
          <p:cNvSpPr txBox="1"/>
          <p:nvPr/>
        </p:nvSpPr>
        <p:spPr>
          <a:xfrm>
            <a:off x="5817475" y="1557350"/>
            <a:ext cx="104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accent5"/>
                </a:solidFill>
              </a:rPr>
              <a:t>Prediction</a:t>
            </a:r>
            <a:endParaRPr i="1" sz="1200">
              <a:solidFill>
                <a:schemeClr val="accent5"/>
              </a:solidFill>
            </a:endParaRPr>
          </a:p>
        </p:txBody>
      </p:sp>
      <p:sp>
        <p:nvSpPr>
          <p:cNvPr id="163" name="Google Shape;163;p25"/>
          <p:cNvSpPr txBox="1"/>
          <p:nvPr/>
        </p:nvSpPr>
        <p:spPr>
          <a:xfrm>
            <a:off x="6726563" y="1557350"/>
            <a:ext cx="133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accent5"/>
                </a:solidFill>
              </a:rPr>
              <a:t>Integrated Grad.</a:t>
            </a:r>
            <a:endParaRPr i="1" sz="1200">
              <a:solidFill>
                <a:schemeClr val="accent5"/>
              </a:solidFill>
            </a:endParaRPr>
          </a:p>
        </p:txBody>
      </p:sp>
      <p:sp>
        <p:nvSpPr>
          <p:cNvPr id="164" name="Google Shape;164;p25"/>
          <p:cNvSpPr txBox="1"/>
          <p:nvPr/>
        </p:nvSpPr>
        <p:spPr>
          <a:xfrm>
            <a:off x="7920525" y="1557350"/>
            <a:ext cx="117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accent5"/>
                </a:solidFill>
              </a:rPr>
              <a:t>Grad at Image</a:t>
            </a:r>
            <a:endParaRPr i="1" sz="1200">
              <a:solidFill>
                <a:schemeClr val="accent5"/>
              </a:solidFill>
            </a:endParaRPr>
          </a:p>
        </p:txBody>
      </p:sp>
      <p:cxnSp>
        <p:nvCxnSpPr>
          <p:cNvPr id="165" name="Google Shape;165;p25"/>
          <p:cNvCxnSpPr/>
          <p:nvPr/>
        </p:nvCxnSpPr>
        <p:spPr>
          <a:xfrm flipH="1">
            <a:off x="4691163" y="1557350"/>
            <a:ext cx="6300" cy="3444600"/>
          </a:xfrm>
          <a:prstGeom prst="straightConnector1">
            <a:avLst/>
          </a:prstGeom>
          <a:noFill/>
          <a:ln cap="flat" cmpd="sng" w="38100">
            <a:solidFill>
              <a:schemeClr val="dk2"/>
            </a:solidFill>
            <a:prstDash val="dash"/>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Classification CNN</a:t>
            </a:r>
            <a:endParaRPr/>
          </a:p>
        </p:txBody>
      </p:sp>
      <p:sp>
        <p:nvSpPr>
          <p:cNvPr id="171" name="Google Shape;17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Task</a:t>
            </a:r>
            <a:r>
              <a:rPr lang="en"/>
              <a:t>: Given question, predict what type of answer it is looking for.</a:t>
            </a:r>
            <a:endParaRPr/>
          </a:p>
        </p:txBody>
      </p:sp>
      <p:pic>
        <p:nvPicPr>
          <p:cNvPr id="172" name="Google Shape;172;p26"/>
          <p:cNvPicPr preferRelativeResize="0"/>
          <p:nvPr/>
        </p:nvPicPr>
        <p:blipFill>
          <a:blip r:embed="rId3">
            <a:alphaModFix/>
          </a:blip>
          <a:stretch>
            <a:fillRect/>
          </a:stretch>
        </p:blipFill>
        <p:spPr>
          <a:xfrm>
            <a:off x="729950" y="1831875"/>
            <a:ext cx="7530025" cy="2302175"/>
          </a:xfrm>
          <a:prstGeom prst="rect">
            <a:avLst/>
          </a:prstGeom>
          <a:noFill/>
          <a:ln>
            <a:noFill/>
          </a:ln>
        </p:spPr>
      </p:pic>
      <p:sp>
        <p:nvSpPr>
          <p:cNvPr id="173" name="Google Shape;173;p26"/>
          <p:cNvSpPr txBox="1"/>
          <p:nvPr/>
        </p:nvSpPr>
        <p:spPr>
          <a:xfrm>
            <a:off x="905050" y="4358100"/>
            <a:ext cx="72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r</a:t>
            </a:r>
            <a:r>
              <a:rPr b="1" lang="en">
                <a:solidFill>
                  <a:srgbClr val="FF0000"/>
                </a:solidFill>
              </a:rPr>
              <a:t>ed</a:t>
            </a:r>
            <a:r>
              <a:rPr b="1" lang="en"/>
              <a:t> = positive attribution, </a:t>
            </a:r>
            <a:r>
              <a:rPr b="1" lang="en">
                <a:solidFill>
                  <a:schemeClr val="accent1"/>
                </a:solidFill>
              </a:rPr>
              <a:t>blue</a:t>
            </a:r>
            <a:r>
              <a:rPr b="1" lang="en"/>
              <a:t> = negative attribution, </a:t>
            </a:r>
            <a:r>
              <a:rPr b="1" lang="en">
                <a:solidFill>
                  <a:srgbClr val="999999"/>
                </a:solidFill>
              </a:rPr>
              <a:t>gray</a:t>
            </a:r>
            <a:r>
              <a:rPr b="1" lang="en"/>
              <a:t> = neutral attribution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Translation RNN</a:t>
            </a:r>
            <a:endParaRPr/>
          </a:p>
        </p:txBody>
      </p:sp>
      <p:sp>
        <p:nvSpPr>
          <p:cNvPr id="179" name="Google Shape;17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Task:</a:t>
            </a:r>
            <a:r>
              <a:rPr lang="en"/>
              <a:t> Given English sentence, predict German translation </a:t>
            </a:r>
            <a:endParaRPr/>
          </a:p>
        </p:txBody>
      </p:sp>
      <p:pic>
        <p:nvPicPr>
          <p:cNvPr id="180" name="Google Shape;180;p27"/>
          <p:cNvPicPr preferRelativeResize="0"/>
          <p:nvPr/>
        </p:nvPicPr>
        <p:blipFill>
          <a:blip r:embed="rId3">
            <a:alphaModFix/>
          </a:blip>
          <a:stretch>
            <a:fillRect/>
          </a:stretch>
        </p:blipFill>
        <p:spPr>
          <a:xfrm>
            <a:off x="4862850" y="1677800"/>
            <a:ext cx="4068999" cy="3269275"/>
          </a:xfrm>
          <a:prstGeom prst="rect">
            <a:avLst/>
          </a:prstGeom>
          <a:noFill/>
          <a:ln>
            <a:noFill/>
          </a:ln>
        </p:spPr>
      </p:pic>
      <p:pic>
        <p:nvPicPr>
          <p:cNvPr id="181" name="Google Shape;181;p27"/>
          <p:cNvPicPr preferRelativeResize="0"/>
          <p:nvPr/>
        </p:nvPicPr>
        <p:blipFill>
          <a:blip r:embed="rId4">
            <a:alphaModFix/>
          </a:blip>
          <a:stretch>
            <a:fillRect/>
          </a:stretch>
        </p:blipFill>
        <p:spPr>
          <a:xfrm>
            <a:off x="233400" y="2173550"/>
            <a:ext cx="4338599" cy="1587175"/>
          </a:xfrm>
          <a:prstGeom prst="rect">
            <a:avLst/>
          </a:prstGeom>
          <a:noFill/>
          <a:ln>
            <a:noFill/>
          </a:ln>
        </p:spPr>
      </p:pic>
      <p:sp>
        <p:nvSpPr>
          <p:cNvPr id="182" name="Google Shape;182;p27"/>
          <p:cNvSpPr txBox="1"/>
          <p:nvPr/>
        </p:nvSpPr>
        <p:spPr>
          <a:xfrm>
            <a:off x="1386225" y="3818800"/>
            <a:ext cx="23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Example RNN Architecture</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Ligand Screening Graph CNN</a:t>
            </a:r>
            <a:endParaRPr/>
          </a:p>
        </p:txBody>
      </p:sp>
      <p:sp>
        <p:nvSpPr>
          <p:cNvPr id="188" name="Google Shape;18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Task</a:t>
            </a:r>
            <a:r>
              <a:rPr lang="en"/>
              <a:t>: Given molecular graph, predict whether it is active against an enzyme</a:t>
            </a:r>
            <a:endParaRPr/>
          </a:p>
        </p:txBody>
      </p:sp>
      <p:pic>
        <p:nvPicPr>
          <p:cNvPr id="189" name="Google Shape;189;p28"/>
          <p:cNvPicPr preferRelativeResize="0"/>
          <p:nvPr/>
        </p:nvPicPr>
        <p:blipFill>
          <a:blip r:embed="rId3">
            <a:alphaModFix/>
          </a:blip>
          <a:stretch>
            <a:fillRect/>
          </a:stretch>
        </p:blipFill>
        <p:spPr>
          <a:xfrm>
            <a:off x="174125" y="1782300"/>
            <a:ext cx="6198001" cy="3101201"/>
          </a:xfrm>
          <a:prstGeom prst="rect">
            <a:avLst/>
          </a:prstGeom>
          <a:noFill/>
          <a:ln>
            <a:noFill/>
          </a:ln>
        </p:spPr>
      </p:pic>
      <p:sp>
        <p:nvSpPr>
          <p:cNvPr id="190" name="Google Shape;190;p28"/>
          <p:cNvSpPr txBox="1"/>
          <p:nvPr/>
        </p:nvSpPr>
        <p:spPr>
          <a:xfrm>
            <a:off x="6546350" y="1782300"/>
            <a:ext cx="2446200" cy="259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Take-aways</a:t>
            </a:r>
            <a:r>
              <a:rPr lang="en">
                <a:solidFill>
                  <a:srgbClr val="0000FF"/>
                </a:solidFill>
              </a:rPr>
              <a:t>:</a:t>
            </a:r>
            <a:endParaRPr>
              <a:solidFill>
                <a:srgbClr val="0000FF"/>
              </a:solidFill>
            </a:endParaRPr>
          </a:p>
          <a:p>
            <a:pPr indent="-317500" lvl="0" marL="457200" rtl="0" algn="l">
              <a:spcBef>
                <a:spcPts val="1000"/>
              </a:spcBef>
              <a:spcAft>
                <a:spcPts val="0"/>
              </a:spcAft>
              <a:buClr>
                <a:srgbClr val="0000FF"/>
              </a:buClr>
              <a:buSzPts val="1400"/>
              <a:buChar char="●"/>
            </a:pPr>
            <a:r>
              <a:rPr lang="en">
                <a:solidFill>
                  <a:srgbClr val="0000FF"/>
                </a:solidFill>
              </a:rPr>
              <a:t>More </a:t>
            </a:r>
            <a:r>
              <a:rPr lang="en">
                <a:solidFill>
                  <a:srgbClr val="0000FF"/>
                </a:solidFill>
              </a:rPr>
              <a:t>attribution</a:t>
            </a:r>
            <a:r>
              <a:rPr lang="en">
                <a:solidFill>
                  <a:srgbClr val="0000FF"/>
                </a:solidFill>
              </a:rPr>
              <a:t> to atom-pairs with bond (46%) compared to without bond (-3%)</a:t>
            </a:r>
            <a:endParaRPr>
              <a:solidFill>
                <a:srgbClr val="0000FF"/>
              </a:solidFill>
            </a:endParaRPr>
          </a:p>
          <a:p>
            <a:pPr indent="-317500" lvl="0" marL="457200" rtl="0" algn="l">
              <a:spcBef>
                <a:spcPts val="1000"/>
              </a:spcBef>
              <a:spcAft>
                <a:spcPts val="1000"/>
              </a:spcAft>
              <a:buClr>
                <a:srgbClr val="0000FF"/>
              </a:buClr>
              <a:buSzPts val="1400"/>
              <a:buChar char="●"/>
            </a:pPr>
            <a:r>
              <a:rPr lang="en">
                <a:solidFill>
                  <a:srgbClr val="0000FF"/>
                </a:solidFill>
              </a:rPr>
              <a:t>Attribution can help identify degenerate features (e.g. </a:t>
            </a:r>
            <a:r>
              <a:rPr lang="en">
                <a:solidFill>
                  <a:srgbClr val="0000FF"/>
                </a:solidFill>
              </a:rPr>
              <a:t>indicate that features are not fully convolved) (?)</a:t>
            </a:r>
            <a:r>
              <a:rPr lang="en">
                <a:solidFill>
                  <a:srgbClr val="0000FF"/>
                </a:solidFill>
              </a:rPr>
              <a:t> </a:t>
            </a:r>
            <a:endParaRPr>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Discussion</a:t>
            </a:r>
            <a:endParaRPr/>
          </a:p>
        </p:txBody>
      </p:sp>
      <p:sp>
        <p:nvSpPr>
          <p:cNvPr id="196" name="Google Shape;196;p29"/>
          <p:cNvSpPr txBox="1"/>
          <p:nvPr>
            <p:ph idx="1" type="body"/>
          </p:nvPr>
        </p:nvSpPr>
        <p:spPr>
          <a:xfrm>
            <a:off x="311700" y="1152475"/>
            <a:ext cx="8698500" cy="364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Summary</a:t>
            </a:r>
            <a:endParaRPr/>
          </a:p>
          <a:p>
            <a:pPr indent="-342900" lvl="0" marL="457200" rtl="0" algn="l">
              <a:spcBef>
                <a:spcPts val="1200"/>
              </a:spcBef>
              <a:spcAft>
                <a:spcPts val="0"/>
              </a:spcAft>
              <a:buSzPts val="1800"/>
              <a:buChar char="●"/>
            </a:pPr>
            <a:r>
              <a:rPr lang="en"/>
              <a:t>Formalizes two axioms for attribution: </a:t>
            </a:r>
            <a:r>
              <a:rPr b="1" lang="en"/>
              <a:t>sensitivity,</a:t>
            </a:r>
            <a:r>
              <a:rPr lang="en"/>
              <a:t> </a:t>
            </a:r>
            <a:r>
              <a:rPr b="1" lang="en"/>
              <a:t>implementation invariance</a:t>
            </a:r>
            <a:endParaRPr b="1"/>
          </a:p>
          <a:p>
            <a:pPr indent="-342900" lvl="0" marL="457200" rtl="0" algn="l">
              <a:spcBef>
                <a:spcPts val="0"/>
              </a:spcBef>
              <a:spcAft>
                <a:spcPts val="0"/>
              </a:spcAft>
              <a:buSzPts val="1800"/>
              <a:buChar char="●"/>
            </a:pPr>
            <a:r>
              <a:rPr lang="en"/>
              <a:t>Propose </a:t>
            </a:r>
            <a:r>
              <a:rPr b="1" lang="en"/>
              <a:t>integrated gradients </a:t>
            </a:r>
            <a:r>
              <a:rPr lang="en"/>
              <a:t>and argue that it is theoretically superior to other gradient-based methods (e.g. DeepLift, LRP, guided backprop, etc.)</a:t>
            </a:r>
            <a:endParaRPr/>
          </a:p>
          <a:p>
            <a:pPr indent="-342900" lvl="0" marL="457200" rtl="0" algn="l">
              <a:spcBef>
                <a:spcPts val="0"/>
              </a:spcBef>
              <a:spcAft>
                <a:spcPts val="0"/>
              </a:spcAft>
              <a:buSzPts val="1800"/>
              <a:buChar char="●"/>
            </a:pPr>
            <a:r>
              <a:rPr lang="en"/>
              <a:t>Perform experiments across several domains to showcase method</a:t>
            </a:r>
            <a:endParaRPr/>
          </a:p>
          <a:p>
            <a:pPr indent="0" lvl="0" marL="0" rtl="0" algn="l">
              <a:spcBef>
                <a:spcPts val="1200"/>
              </a:spcBef>
              <a:spcAft>
                <a:spcPts val="0"/>
              </a:spcAft>
              <a:buNone/>
            </a:pPr>
            <a:r>
              <a:rPr lang="en"/>
              <a:t>Discussion Questions</a:t>
            </a:r>
            <a:endParaRPr/>
          </a:p>
          <a:p>
            <a:pPr indent="-342900" lvl="0" marL="457200" rtl="0" algn="l">
              <a:spcBef>
                <a:spcPts val="1200"/>
              </a:spcBef>
              <a:spcAft>
                <a:spcPts val="0"/>
              </a:spcAft>
              <a:buSzPts val="1800"/>
              <a:buChar char="●"/>
            </a:pPr>
            <a:r>
              <a:rPr lang="en"/>
              <a:t>Are you convinced that these axioms are desirable?</a:t>
            </a:r>
            <a:endParaRPr/>
          </a:p>
          <a:p>
            <a:pPr indent="-342900" lvl="0" marL="457200" rtl="0" algn="l">
              <a:spcBef>
                <a:spcPts val="0"/>
              </a:spcBef>
              <a:spcAft>
                <a:spcPts val="0"/>
              </a:spcAft>
              <a:buSzPts val="1800"/>
              <a:buChar char="●"/>
            </a:pPr>
            <a:r>
              <a:rPr lang="en"/>
              <a:t>Do you see any </a:t>
            </a:r>
            <a:r>
              <a:rPr lang="en"/>
              <a:t>strengths or weaknesses in the idea of producing explanations through an integrated path?</a:t>
            </a:r>
            <a:endParaRPr/>
          </a:p>
          <a:p>
            <a:pPr indent="-342900" lvl="0" marL="457200" rtl="0" algn="l">
              <a:spcBef>
                <a:spcPts val="0"/>
              </a:spcBef>
              <a:spcAft>
                <a:spcPts val="0"/>
              </a:spcAft>
              <a:buSzPts val="1800"/>
              <a:buChar char="●"/>
            </a:pPr>
            <a:r>
              <a:rPr lang="en"/>
              <a:t>Have the experiments convinced you of the superiority of their method?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Problem Statement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Feature Attribution: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Examples: in a CNN an attribution method could reveal which pixels were </a:t>
            </a:r>
            <a:r>
              <a:rPr lang="en"/>
              <a:t>responsible for a certain label being picked (we saw this with LIME/SHAP) </a:t>
            </a:r>
            <a:endParaRPr/>
          </a:p>
          <a:p>
            <a:pPr indent="-342900" lvl="0" marL="457200" rtl="0" algn="l">
              <a:spcBef>
                <a:spcPts val="0"/>
              </a:spcBef>
              <a:spcAft>
                <a:spcPts val="0"/>
              </a:spcAft>
              <a:buSzPts val="1800"/>
              <a:buChar char="●"/>
            </a:pPr>
            <a:r>
              <a:rPr lang="en"/>
              <a:t>Problem: attribution technique are hard to evaluate empirically - hard to separate errors from model vs errors from attribution method </a:t>
            </a:r>
            <a:endParaRPr/>
          </a:p>
          <a:p>
            <a:pPr indent="-317500" lvl="1" marL="914400" rtl="0" algn="l">
              <a:spcBef>
                <a:spcPts val="0"/>
              </a:spcBef>
              <a:spcAft>
                <a:spcPts val="0"/>
              </a:spcAft>
              <a:buSzPts val="1400"/>
              <a:buChar char="○"/>
            </a:pPr>
            <a:r>
              <a:rPr lang="en"/>
              <a:t>Ex. Gradients </a:t>
            </a:r>
            <a:endParaRPr/>
          </a:p>
          <a:p>
            <a:pPr indent="-317500" lvl="1" marL="914400" rtl="0" algn="l">
              <a:spcBef>
                <a:spcPts val="0"/>
              </a:spcBef>
              <a:spcAft>
                <a:spcPts val="0"/>
              </a:spcAft>
              <a:buSzPts val="1400"/>
              <a:buChar char="○"/>
            </a:pPr>
            <a:r>
              <a:rPr lang="en"/>
              <a:t>Baseline: black image, empty text, etc.</a:t>
            </a:r>
            <a:endParaRPr/>
          </a:p>
        </p:txBody>
      </p:sp>
      <p:pic>
        <p:nvPicPr>
          <p:cNvPr id="63" name="Google Shape;63;p14"/>
          <p:cNvPicPr preferRelativeResize="0"/>
          <p:nvPr/>
        </p:nvPicPr>
        <p:blipFill>
          <a:blip r:embed="rId3">
            <a:alphaModFix/>
          </a:blip>
          <a:stretch>
            <a:fillRect/>
          </a:stretch>
        </p:blipFill>
        <p:spPr>
          <a:xfrm>
            <a:off x="813125" y="1591050"/>
            <a:ext cx="4352132" cy="1345200"/>
          </a:xfrm>
          <a:prstGeom prst="rect">
            <a:avLst/>
          </a:prstGeom>
          <a:noFill/>
          <a:ln>
            <a:noFill/>
          </a:ln>
        </p:spPr>
      </p:pic>
      <p:pic>
        <p:nvPicPr>
          <p:cNvPr id="64" name="Google Shape;64;p14"/>
          <p:cNvPicPr preferRelativeResize="0"/>
          <p:nvPr/>
        </p:nvPicPr>
        <p:blipFill>
          <a:blip r:embed="rId4">
            <a:alphaModFix/>
          </a:blip>
          <a:stretch>
            <a:fillRect/>
          </a:stretch>
        </p:blipFill>
        <p:spPr>
          <a:xfrm>
            <a:off x="5781825" y="1078225"/>
            <a:ext cx="2442072" cy="1858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Contributions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resent two axioms: </a:t>
            </a:r>
            <a:r>
              <a:rPr b="1" lang="en"/>
              <a:t>Sensitivity </a:t>
            </a:r>
            <a:r>
              <a:rPr lang="en"/>
              <a:t>and </a:t>
            </a:r>
            <a:r>
              <a:rPr b="1" lang="en"/>
              <a:t>Implementation Invariance</a:t>
            </a:r>
            <a:endParaRPr b="1"/>
          </a:p>
          <a:p>
            <a:pPr indent="-317500" lvl="1" marL="914400" rtl="0" algn="l">
              <a:spcBef>
                <a:spcPts val="0"/>
              </a:spcBef>
              <a:spcAft>
                <a:spcPts val="0"/>
              </a:spcAft>
              <a:buSzPts val="1400"/>
              <a:buChar char="○"/>
            </a:pPr>
            <a:r>
              <a:rPr b="1" lang="en"/>
              <a:t>Sensitivity:</a:t>
            </a:r>
            <a:r>
              <a:rPr lang="en"/>
              <a:t> For every input and baseline that differ in one feature but have different predictions then the differing feature should be given a non-zero attribution.</a:t>
            </a:r>
            <a:endParaRPr/>
          </a:p>
          <a:p>
            <a:pPr indent="-317500" lvl="1" marL="914400" rtl="0" algn="l">
              <a:spcBef>
                <a:spcPts val="0"/>
              </a:spcBef>
              <a:spcAft>
                <a:spcPts val="0"/>
              </a:spcAft>
              <a:buSzPts val="1400"/>
              <a:buChar char="○"/>
            </a:pPr>
            <a:r>
              <a:rPr b="1" lang="en"/>
              <a:t>Implementation Invariance:</a:t>
            </a:r>
            <a:r>
              <a:rPr lang="en"/>
              <a:t> The attributions are always identical for two functionally equivalent networks.</a:t>
            </a:r>
            <a:endParaRPr b="1"/>
          </a:p>
          <a:p>
            <a:pPr indent="-342900" lvl="0" marL="457200" rtl="0" algn="l">
              <a:spcBef>
                <a:spcPts val="0"/>
              </a:spcBef>
              <a:spcAft>
                <a:spcPts val="0"/>
              </a:spcAft>
              <a:buSzPts val="1800"/>
              <a:buChar char="●"/>
            </a:pPr>
            <a:r>
              <a:rPr lang="en"/>
              <a:t>2 axioms → </a:t>
            </a:r>
            <a:r>
              <a:rPr b="1" lang="en"/>
              <a:t>integrated gradients </a:t>
            </a:r>
            <a:endParaRPr b="1"/>
          </a:p>
          <a:p>
            <a:pPr indent="-317500" lvl="1" marL="914400" rtl="0" algn="l">
              <a:spcBef>
                <a:spcPts val="0"/>
              </a:spcBef>
              <a:spcAft>
                <a:spcPts val="0"/>
              </a:spcAft>
              <a:buSzPts val="1400"/>
              <a:buChar char="○"/>
            </a:pPr>
            <a:r>
              <a:rPr lang="en"/>
              <a:t>Overview: path integral of the gradients along the straight line path from an input x to a baseline input x’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Axioms (Desiderata)</a:t>
            </a:r>
            <a:endParaRPr/>
          </a:p>
        </p:txBody>
      </p:sp>
      <p:sp>
        <p:nvSpPr>
          <p:cNvPr id="76" name="Google Shape;76;p16"/>
          <p:cNvSpPr txBox="1"/>
          <p:nvPr>
            <p:ph idx="1" type="body"/>
          </p:nvPr>
        </p:nvSpPr>
        <p:spPr>
          <a:xfrm>
            <a:off x="311700" y="1826325"/>
            <a:ext cx="3999900" cy="27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Definition:</a:t>
            </a:r>
            <a:r>
              <a:rPr lang="en"/>
              <a:t> When 2 inputs that differ in only one feature result in different predictions, the </a:t>
            </a:r>
            <a:r>
              <a:rPr b="1" lang="en"/>
              <a:t>differing feature</a:t>
            </a:r>
            <a:r>
              <a:rPr lang="en"/>
              <a:t> should be given a </a:t>
            </a:r>
            <a:r>
              <a:rPr b="1" lang="en"/>
              <a:t>non-zero attribution</a:t>
            </a:r>
            <a:r>
              <a:rPr lang="en"/>
              <a:t>.</a:t>
            </a:r>
            <a:endParaRPr/>
          </a:p>
        </p:txBody>
      </p:sp>
      <p:sp>
        <p:nvSpPr>
          <p:cNvPr id="77" name="Google Shape;77;p16"/>
          <p:cNvSpPr txBox="1"/>
          <p:nvPr>
            <p:ph idx="2" type="body"/>
          </p:nvPr>
        </p:nvSpPr>
        <p:spPr>
          <a:xfrm>
            <a:off x="4832400" y="1826275"/>
            <a:ext cx="3999900" cy="27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en"/>
              <a:t>Definition:</a:t>
            </a:r>
            <a:r>
              <a:rPr lang="en"/>
              <a:t> The attributions are always identical for two functionally equivalent networks.</a:t>
            </a:r>
            <a:endParaRPr/>
          </a:p>
        </p:txBody>
      </p:sp>
      <p:sp>
        <p:nvSpPr>
          <p:cNvPr id="78" name="Google Shape;78;p16"/>
          <p:cNvSpPr txBox="1"/>
          <p:nvPr>
            <p:ph idx="1" type="body"/>
          </p:nvPr>
        </p:nvSpPr>
        <p:spPr>
          <a:xfrm>
            <a:off x="3117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Sensitivity (a)</a:t>
            </a:r>
            <a:endParaRPr sz="2500"/>
          </a:p>
        </p:txBody>
      </p:sp>
      <p:sp>
        <p:nvSpPr>
          <p:cNvPr id="79" name="Google Shape;79;p16"/>
          <p:cNvSpPr txBox="1"/>
          <p:nvPr>
            <p:ph idx="1" type="body"/>
          </p:nvPr>
        </p:nvSpPr>
        <p:spPr>
          <a:xfrm>
            <a:off x="48324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Invariance</a:t>
            </a:r>
            <a:endParaRPr sz="2500"/>
          </a:p>
        </p:txBody>
      </p:sp>
      <p:pic>
        <p:nvPicPr>
          <p:cNvPr id="80" name="Google Shape;80;p16"/>
          <p:cNvPicPr preferRelativeResize="0"/>
          <p:nvPr/>
        </p:nvPicPr>
        <p:blipFill>
          <a:blip r:embed="rId3">
            <a:alphaModFix/>
          </a:blip>
          <a:stretch>
            <a:fillRect/>
          </a:stretch>
        </p:blipFill>
        <p:spPr>
          <a:xfrm>
            <a:off x="5232150" y="2759475"/>
            <a:ext cx="3200400" cy="87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Attribution Methods</a:t>
            </a:r>
            <a:endParaRPr/>
          </a:p>
        </p:txBody>
      </p:sp>
      <p:sp>
        <p:nvSpPr>
          <p:cNvPr id="86" name="Google Shape;86;p17"/>
          <p:cNvSpPr txBox="1"/>
          <p:nvPr>
            <p:ph idx="1" type="body"/>
          </p:nvPr>
        </p:nvSpPr>
        <p:spPr>
          <a:xfrm>
            <a:off x="27837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Gradients (of the output with respect to the input)</a:t>
            </a:r>
            <a:endParaRPr b="1"/>
          </a:p>
          <a:p>
            <a:pPr indent="-342900" lvl="0" marL="457200" rtl="0" algn="l">
              <a:spcBef>
                <a:spcPts val="1200"/>
              </a:spcBef>
              <a:spcAft>
                <a:spcPts val="0"/>
              </a:spcAft>
              <a:buSzPts val="1800"/>
              <a:buChar char="-"/>
            </a:pPr>
            <a:r>
              <a:rPr lang="en"/>
              <a:t>Breaks sensitivity - prediction function can flatten at the input, giving 0 gradient despite function value at the input being different from the baseline </a:t>
            </a:r>
            <a:endParaRPr/>
          </a:p>
          <a:p>
            <a:pPr indent="-342900" lvl="0" marL="457200" rtl="0" algn="l">
              <a:spcBef>
                <a:spcPts val="0"/>
              </a:spcBef>
              <a:spcAft>
                <a:spcPts val="0"/>
              </a:spcAft>
              <a:buSzPts val="1800"/>
              <a:buChar char="-"/>
            </a:pPr>
            <a:r>
              <a:rPr lang="en"/>
              <a:t>Example: </a:t>
            </a:r>
            <a:endParaRPr/>
          </a:p>
          <a:p>
            <a:pPr indent="-317500" lvl="1" marL="914400" rtl="0" algn="l">
              <a:spcBef>
                <a:spcPts val="0"/>
              </a:spcBef>
              <a:spcAft>
                <a:spcPts val="0"/>
              </a:spcAft>
              <a:buSzPts val="1400"/>
              <a:buChar char="-"/>
            </a:pPr>
            <a:r>
              <a:rPr lang="en"/>
              <a:t>Single ReLU network: f(x) = 1 - ReLU (1 - x) </a:t>
            </a:r>
            <a:endParaRPr/>
          </a:p>
          <a:p>
            <a:pPr indent="-317500" lvl="2" marL="1371600" rtl="0" algn="l">
              <a:spcBef>
                <a:spcPts val="0"/>
              </a:spcBef>
              <a:spcAft>
                <a:spcPts val="0"/>
              </a:spcAft>
              <a:buSzPts val="1400"/>
              <a:buChar char="-"/>
            </a:pPr>
            <a:r>
              <a:rPr lang="en"/>
              <a:t>Baseline: x = 0, input: x = 2 </a:t>
            </a:r>
            <a:endParaRPr/>
          </a:p>
          <a:p>
            <a:pPr indent="-317500" lvl="2" marL="1371600" rtl="0" algn="l">
              <a:spcBef>
                <a:spcPts val="0"/>
              </a:spcBef>
              <a:spcAft>
                <a:spcPts val="0"/>
              </a:spcAft>
              <a:buSzPts val="1400"/>
              <a:buChar char="-"/>
            </a:pPr>
            <a:r>
              <a:rPr lang="en"/>
              <a:t>f(0) = 0, f(2) = 1</a:t>
            </a:r>
            <a:endParaRPr/>
          </a:p>
          <a:p>
            <a:pPr indent="-317500" lvl="2" marL="1371600" rtl="0" algn="l">
              <a:spcBef>
                <a:spcPts val="0"/>
              </a:spcBef>
              <a:spcAft>
                <a:spcPts val="0"/>
              </a:spcAft>
              <a:buSzPts val="1400"/>
              <a:buChar char="-"/>
            </a:pPr>
            <a:r>
              <a:rPr lang="en"/>
              <a:t>Since f is flat at x = 1, gradient gives attribution of 0 to x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Attribution Methods</a:t>
            </a:r>
            <a:endParaRPr/>
          </a:p>
        </p:txBody>
      </p:sp>
      <p:sp>
        <p:nvSpPr>
          <p:cNvPr id="92" name="Google Shape;92;p18"/>
          <p:cNvSpPr txBox="1"/>
          <p:nvPr>
            <p:ph idx="1" type="body"/>
          </p:nvPr>
        </p:nvSpPr>
        <p:spPr>
          <a:xfrm>
            <a:off x="27837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Methods that Break </a:t>
            </a:r>
            <a:r>
              <a:rPr b="1" lang="en"/>
              <a:t>Sensitivity</a:t>
            </a:r>
            <a:endParaRPr b="1"/>
          </a:p>
          <a:p>
            <a:pPr indent="-342900" lvl="0" marL="457200" rtl="0" algn="l">
              <a:spcBef>
                <a:spcPts val="1200"/>
              </a:spcBef>
              <a:spcAft>
                <a:spcPts val="0"/>
              </a:spcAft>
              <a:buSzPts val="1800"/>
              <a:buChar char="-"/>
            </a:pPr>
            <a:r>
              <a:rPr lang="en"/>
              <a:t>DeConvNets, Guided back-propagation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Only back-prop through a ReLU if the ReLU is turned on at the input</a:t>
            </a:r>
            <a:endParaRPr/>
          </a:p>
          <a:p>
            <a:pPr indent="-317500" lvl="1" marL="914400" rtl="0" algn="l">
              <a:spcBef>
                <a:spcPts val="0"/>
              </a:spcBef>
              <a:spcAft>
                <a:spcPts val="0"/>
              </a:spcAft>
              <a:buSzPts val="1400"/>
              <a:buChar char="-"/>
            </a:pPr>
            <a:r>
              <a:rPr lang="en"/>
              <a:t>Attribution is 0 for features with 0 gradients, despite non-zero gradient at the baseline</a:t>
            </a:r>
            <a:endParaRPr/>
          </a:p>
        </p:txBody>
      </p:sp>
      <p:pic>
        <p:nvPicPr>
          <p:cNvPr id="93" name="Google Shape;93;p18"/>
          <p:cNvPicPr preferRelativeResize="0"/>
          <p:nvPr/>
        </p:nvPicPr>
        <p:blipFill>
          <a:blip r:embed="rId3">
            <a:alphaModFix/>
          </a:blip>
          <a:stretch>
            <a:fillRect/>
          </a:stretch>
        </p:blipFill>
        <p:spPr>
          <a:xfrm>
            <a:off x="311700" y="2030495"/>
            <a:ext cx="4824626" cy="1299750"/>
          </a:xfrm>
          <a:prstGeom prst="rect">
            <a:avLst/>
          </a:prstGeom>
          <a:noFill/>
          <a:ln>
            <a:noFill/>
          </a:ln>
        </p:spPr>
      </p:pic>
      <p:pic>
        <p:nvPicPr>
          <p:cNvPr id="94" name="Google Shape;94;p18"/>
          <p:cNvPicPr preferRelativeResize="0"/>
          <p:nvPr/>
        </p:nvPicPr>
        <p:blipFill>
          <a:blip r:embed="rId4">
            <a:alphaModFix/>
          </a:blip>
          <a:stretch>
            <a:fillRect/>
          </a:stretch>
        </p:blipFill>
        <p:spPr>
          <a:xfrm>
            <a:off x="5658295" y="905870"/>
            <a:ext cx="2982326" cy="1204925"/>
          </a:xfrm>
          <a:prstGeom prst="rect">
            <a:avLst/>
          </a:prstGeom>
          <a:noFill/>
          <a:ln>
            <a:noFill/>
          </a:ln>
        </p:spPr>
      </p:pic>
      <p:pic>
        <p:nvPicPr>
          <p:cNvPr id="95" name="Google Shape;95;p18"/>
          <p:cNvPicPr preferRelativeResize="0"/>
          <p:nvPr/>
        </p:nvPicPr>
        <p:blipFill>
          <a:blip r:embed="rId5">
            <a:alphaModFix/>
          </a:blip>
          <a:stretch>
            <a:fillRect/>
          </a:stretch>
        </p:blipFill>
        <p:spPr>
          <a:xfrm>
            <a:off x="5699562" y="2184125"/>
            <a:ext cx="2899797" cy="129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Attribution Methods</a:t>
            </a:r>
            <a:endParaRPr/>
          </a:p>
        </p:txBody>
      </p:sp>
      <p:sp>
        <p:nvSpPr>
          <p:cNvPr id="101" name="Google Shape;101;p19"/>
          <p:cNvSpPr txBox="1"/>
          <p:nvPr>
            <p:ph idx="1" type="body"/>
          </p:nvPr>
        </p:nvSpPr>
        <p:spPr>
          <a:xfrm>
            <a:off x="278375"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Methods that Break Implementation Invariance</a:t>
            </a:r>
            <a:endParaRPr b="1"/>
          </a:p>
          <a:p>
            <a:pPr indent="-342900" lvl="0" marL="457200" rtl="0" algn="l">
              <a:spcBef>
                <a:spcPts val="1200"/>
              </a:spcBef>
              <a:spcAft>
                <a:spcPts val="0"/>
              </a:spcAft>
              <a:buSzPts val="1800"/>
              <a:buChar char="-"/>
            </a:pPr>
            <a:r>
              <a:rPr lang="en"/>
              <a:t>DeepLift and Layer-wise relevance propagation (LRP)</a:t>
            </a:r>
            <a:endParaRPr/>
          </a:p>
          <a:p>
            <a:pPr indent="0" lvl="0" marL="457200" rtl="0" algn="l">
              <a:spcBef>
                <a:spcPts val="120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1618000" y="2062850"/>
            <a:ext cx="1563786" cy="1830325"/>
          </a:xfrm>
          <a:prstGeom prst="rect">
            <a:avLst/>
          </a:prstGeom>
          <a:noFill/>
          <a:ln>
            <a:noFill/>
          </a:ln>
        </p:spPr>
      </p:pic>
      <p:pic>
        <p:nvPicPr>
          <p:cNvPr id="103" name="Google Shape;103;p19"/>
          <p:cNvPicPr preferRelativeResize="0"/>
          <p:nvPr/>
        </p:nvPicPr>
        <p:blipFill>
          <a:blip r:embed="rId4">
            <a:alphaModFix/>
          </a:blip>
          <a:stretch>
            <a:fillRect/>
          </a:stretch>
        </p:blipFill>
        <p:spPr>
          <a:xfrm>
            <a:off x="4517324" y="2136125"/>
            <a:ext cx="3200650" cy="1757050"/>
          </a:xfrm>
          <a:prstGeom prst="rect">
            <a:avLst/>
          </a:prstGeom>
          <a:noFill/>
          <a:ln>
            <a:noFill/>
          </a:ln>
        </p:spPr>
      </p:pic>
      <p:sp>
        <p:nvSpPr>
          <p:cNvPr id="104" name="Google Shape;104;p19"/>
          <p:cNvSpPr txBox="1"/>
          <p:nvPr/>
        </p:nvSpPr>
        <p:spPr>
          <a:xfrm>
            <a:off x="412600" y="4082200"/>
            <a:ext cx="7437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Replace gradients with discrete gradients, use a modified form of backpropagation </a:t>
            </a:r>
            <a:endParaRPr/>
          </a:p>
          <a:p>
            <a:pPr indent="-317500" lvl="0" marL="457200" rtl="0" algn="l">
              <a:spcBef>
                <a:spcPts val="0"/>
              </a:spcBef>
              <a:spcAft>
                <a:spcPts val="0"/>
              </a:spcAft>
              <a:buSzPts val="1400"/>
              <a:buChar char="-"/>
            </a:pPr>
            <a:r>
              <a:rPr lang="en"/>
              <a:t>Chain rule doesn’t hold for discrete gradients (calculating gradients would be different) → breaks implementation invariance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Method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Integrated Gradients</a:t>
            </a:r>
            <a:endParaRPr/>
          </a:p>
        </p:txBody>
      </p:sp>
      <p:sp>
        <p:nvSpPr>
          <p:cNvPr id="115" name="Google Shape;115;p21"/>
          <p:cNvSpPr txBox="1"/>
          <p:nvPr>
            <p:ph idx="1" type="body"/>
          </p:nvPr>
        </p:nvSpPr>
        <p:spPr>
          <a:xfrm>
            <a:off x="311700" y="1826325"/>
            <a:ext cx="3999900" cy="27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b="1" lang="en"/>
              <a:t>path integral</a:t>
            </a:r>
            <a:r>
              <a:rPr lang="en"/>
              <a:t> of the gradients along the </a:t>
            </a:r>
            <a:r>
              <a:rPr b="1" lang="en"/>
              <a:t>straight-line path</a:t>
            </a:r>
            <a:r>
              <a:rPr lang="en"/>
              <a:t> from the baseline 𝑥’ to the input 𝑥.</a:t>
            </a:r>
            <a:endParaRPr b="1"/>
          </a:p>
        </p:txBody>
      </p:sp>
      <p:sp>
        <p:nvSpPr>
          <p:cNvPr id="116" name="Google Shape;116;p21"/>
          <p:cNvSpPr txBox="1"/>
          <p:nvPr>
            <p:ph idx="2" type="body"/>
          </p:nvPr>
        </p:nvSpPr>
        <p:spPr>
          <a:xfrm>
            <a:off x="4832400" y="1826275"/>
            <a:ext cx="3999900" cy="27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en"/>
              <a:t>Completeness:</a:t>
            </a:r>
            <a:r>
              <a:rPr lang="en"/>
              <a:t> The sum of the attributions is equal to the difference of the outputs.</a:t>
            </a:r>
            <a:endParaRPr b="1"/>
          </a:p>
        </p:txBody>
      </p:sp>
      <p:sp>
        <p:nvSpPr>
          <p:cNvPr id="117" name="Google Shape;117;p21"/>
          <p:cNvSpPr txBox="1"/>
          <p:nvPr>
            <p:ph idx="1" type="body"/>
          </p:nvPr>
        </p:nvSpPr>
        <p:spPr>
          <a:xfrm>
            <a:off x="3117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Definition</a:t>
            </a:r>
            <a:endParaRPr sz="2500"/>
          </a:p>
        </p:txBody>
      </p:sp>
      <p:sp>
        <p:nvSpPr>
          <p:cNvPr id="118" name="Google Shape;118;p21"/>
          <p:cNvSpPr txBox="1"/>
          <p:nvPr>
            <p:ph idx="1" type="body"/>
          </p:nvPr>
        </p:nvSpPr>
        <p:spPr>
          <a:xfrm>
            <a:off x="48324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t>New Axiom</a:t>
            </a:r>
            <a:endParaRPr sz="2500"/>
          </a:p>
        </p:txBody>
      </p:sp>
      <p:pic>
        <p:nvPicPr>
          <p:cNvPr id="119" name="Google Shape;119;p21"/>
          <p:cNvPicPr preferRelativeResize="0"/>
          <p:nvPr/>
        </p:nvPicPr>
        <p:blipFill>
          <a:blip r:embed="rId3">
            <a:alphaModFix/>
          </a:blip>
          <a:stretch>
            <a:fillRect/>
          </a:stretch>
        </p:blipFill>
        <p:spPr>
          <a:xfrm>
            <a:off x="311700" y="2999075"/>
            <a:ext cx="3999901" cy="397002"/>
          </a:xfrm>
          <a:prstGeom prst="rect">
            <a:avLst/>
          </a:prstGeom>
          <a:noFill/>
          <a:ln>
            <a:noFill/>
          </a:ln>
        </p:spPr>
      </p:pic>
      <p:pic>
        <p:nvPicPr>
          <p:cNvPr id="120" name="Google Shape;120;p21"/>
          <p:cNvPicPr preferRelativeResize="0"/>
          <p:nvPr/>
        </p:nvPicPr>
        <p:blipFill>
          <a:blip r:embed="rId4">
            <a:alphaModFix/>
          </a:blip>
          <a:stretch>
            <a:fillRect/>
          </a:stretch>
        </p:blipFill>
        <p:spPr>
          <a:xfrm>
            <a:off x="4832400" y="2782150"/>
            <a:ext cx="3999900" cy="8309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