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https://arxiv.org/pdf/1911.02508.pdf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9bc4fd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9bc4fd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6ce679c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6ce679c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79bc4fd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79bc4fd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9bc4fd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9bc4fd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79bc4fd9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79bc4fd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9bc4fd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79bc4fd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Chelsea: 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6ce679cf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6ce679cf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84d7bea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84d7bea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Dombrowski et al and Heo et al are more “white box” methods.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6ce679c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6ce679c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large literature on learning adversarially robust models - can we leverage some of these techniques?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ce679c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6ce679c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Need for interpretability -&gt; vulnerable -&gt; not faithful and can cause problems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 animation and point-by-point illustration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is the boundary for post-hoc explanations? To what degree can we trust them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Safety and trust, legal issues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Fairness issue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4d7bea6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4d7bea6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6ce679c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6ce679c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It’s just the title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way to fool the post hoc methods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Post questions on reliability of current explanations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Introduce what is a discriminatory biase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c734c6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c734c6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ce679c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ce679c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picks Omega and pi heuristically; SHAP picks them based on some game-theoretic motivation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c58af171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c58af171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Perturbed data in the synthetic dataset X’ are OOD.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6ce679cf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6ce679cf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6ce679c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6ce679c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LIME and SHAP: Adversarial Attacks on Post hoc Explanation Methods</a:t>
            </a:r>
            <a:endParaRPr sz="27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77700"/>
            <a:ext cx="76881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Dylan Slack*, Sophie Hilgard*, Emily Jia, Sameer Singh, Himabindu Lakkaraju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Chelsea (Zixi) Chen, Xin Tang, Prayaag Venkat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OOD Detection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</a:t>
            </a:r>
            <a:r>
              <a:rPr lang="en" sz="1500"/>
              <a:t>hich of the inputs belong to the real-</a:t>
            </a:r>
            <a:r>
              <a:rPr lang="en" sz="1500"/>
              <a:t>world</a:t>
            </a:r>
            <a:r>
              <a:rPr lang="en" sz="1500"/>
              <a:t> distribution?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Build another classifier for OOD detection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Assign label “False” (not OOD) to all instance in the dataset </a:t>
            </a:r>
            <a:r>
              <a:rPr b="1" lang="en" sz="1500"/>
              <a:t>X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Perturb all instances in </a:t>
            </a:r>
            <a:r>
              <a:rPr b="1" lang="en" sz="1500"/>
              <a:t>X</a:t>
            </a:r>
            <a:r>
              <a:rPr lang="en" sz="1500"/>
              <a:t> and assign them label “True” (OOD)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</a:t>
            </a:r>
            <a:r>
              <a:rPr lang="en" sz="1500"/>
              <a:t>xceptions: instances too close to observations from </a:t>
            </a:r>
            <a:r>
              <a:rPr b="1" lang="en" sz="1500"/>
              <a:t>X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Combine data and train OOD </a:t>
            </a:r>
            <a:r>
              <a:rPr lang="en" sz="1500"/>
              <a:t>detection</a:t>
            </a:r>
            <a:r>
              <a:rPr lang="en" sz="1500"/>
              <a:t> classifier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45" name="Google Shape;145;p22"/>
          <p:cNvGrpSpPr/>
          <p:nvPr/>
        </p:nvGrpSpPr>
        <p:grpSpPr>
          <a:xfrm>
            <a:off x="5985350" y="3955850"/>
            <a:ext cx="2857150" cy="936575"/>
            <a:chOff x="5985350" y="3955850"/>
            <a:chExt cx="2857150" cy="936575"/>
          </a:xfrm>
        </p:grpSpPr>
        <p:pic>
          <p:nvPicPr>
            <p:cNvPr id="146" name="Google Shape;1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5350" y="3955850"/>
              <a:ext cx="2857150" cy="93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2"/>
            <p:cNvSpPr/>
            <p:nvPr/>
          </p:nvSpPr>
          <p:spPr>
            <a:xfrm>
              <a:off x="7818125" y="4063375"/>
              <a:ext cx="951600" cy="437100"/>
            </a:xfrm>
            <a:prstGeom prst="ellipse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Set-up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90% training &amp; 10% test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Biased classifier </a:t>
            </a:r>
            <a:r>
              <a:rPr b="1" lang="en" sz="1500"/>
              <a:t>f </a:t>
            </a:r>
            <a:r>
              <a:rPr lang="en" sz="1500"/>
              <a:t>makes predictions purely based on sensitive attributes (</a:t>
            </a:r>
            <a:r>
              <a:rPr lang="en" sz="1500" u="sng"/>
              <a:t>race</a:t>
            </a:r>
            <a:r>
              <a:rPr lang="en" sz="1500"/>
              <a:t>, </a:t>
            </a:r>
            <a:r>
              <a:rPr lang="en" sz="1500" u="sng"/>
              <a:t>gender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Unbiased classifier </a:t>
            </a:r>
            <a:r>
              <a:rPr b="1" lang="en" sz="1500"/>
              <a:t>ψ  </a:t>
            </a:r>
            <a:r>
              <a:rPr lang="en" sz="1500"/>
              <a:t>uses only features uncorrelated with the sensitive </a:t>
            </a:r>
            <a:r>
              <a:rPr lang="en" sz="1500"/>
              <a:t>attributes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21844" l="0" r="0" t="0"/>
          <a:stretch/>
        </p:blipFill>
        <p:spPr>
          <a:xfrm>
            <a:off x="851838" y="2468200"/>
            <a:ext cx="7440323" cy="15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r>
              <a:rPr lang="en"/>
              <a:t>: Results - COMPAS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7" y="1853852"/>
            <a:ext cx="4311373" cy="2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2008" r="0" t="0"/>
          <a:stretch/>
        </p:blipFill>
        <p:spPr>
          <a:xfrm>
            <a:off x="4743100" y="3021975"/>
            <a:ext cx="4176850" cy="201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1909575" y="2125150"/>
            <a:ext cx="1283400" cy="13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76000" y="2125150"/>
            <a:ext cx="1283400" cy="13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192975" y="2125150"/>
            <a:ext cx="1283400" cy="13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933375" y="3249675"/>
            <a:ext cx="1283400" cy="13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189825" y="3305800"/>
            <a:ext cx="1283400" cy="13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7473225" y="3249675"/>
            <a:ext cx="1283400" cy="13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Results - </a:t>
            </a:r>
            <a:r>
              <a:rPr lang="en"/>
              <a:t>Communities and Crime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3522" r="2279" t="0"/>
          <a:stretch/>
        </p:blipFill>
        <p:spPr>
          <a:xfrm>
            <a:off x="455209" y="1853850"/>
            <a:ext cx="4308439" cy="201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575" y="3051120"/>
            <a:ext cx="4352246" cy="201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616000" y="2078875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1947025" y="2078875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324800" y="2078875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4902600" y="3275250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6216300" y="3275250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7589225" y="3275250"/>
            <a:ext cx="1324800" cy="142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Results - German credit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50" y="2078873"/>
            <a:ext cx="5405501" cy="24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2123625" y="2230850"/>
            <a:ext cx="1651500" cy="18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3844950" y="2230850"/>
            <a:ext cx="1651500" cy="18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5496450" y="2180200"/>
            <a:ext cx="1723200" cy="18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from experiments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29450" y="2078875"/>
            <a:ext cx="7688700" cy="2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</a:t>
            </a:r>
            <a:r>
              <a:rPr lang="en" sz="1500"/>
              <a:t>ccuracy of the OOD classifier -&gt; success of the adversarial attack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Adversarial classifiers to LIME are ineffective against SHAP explanations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Any sufficiently accurate OOD classifier is sufficient to fool LIME, while fooling SHAP requires more accurate classifiers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SHAP less successful when using two features</a:t>
            </a:r>
            <a:r>
              <a:rPr lang="en" sz="1500"/>
              <a:t> &lt;- local accuracy property</a:t>
            </a:r>
            <a:endParaRPr sz="175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Distribute attributions among several features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99" name="Google Shape;199;p27"/>
          <p:cNvGrpSpPr/>
          <p:nvPr/>
        </p:nvGrpSpPr>
        <p:grpSpPr>
          <a:xfrm>
            <a:off x="5985350" y="3955850"/>
            <a:ext cx="2857150" cy="936575"/>
            <a:chOff x="5985350" y="3955850"/>
            <a:chExt cx="2857150" cy="936575"/>
          </a:xfrm>
        </p:grpSpPr>
        <p:pic>
          <p:nvPicPr>
            <p:cNvPr id="200" name="Google Shape;20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5350" y="3955850"/>
              <a:ext cx="2857150" cy="93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/>
            <p:nvPr/>
          </p:nvSpPr>
          <p:spPr>
            <a:xfrm>
              <a:off x="7818125" y="4063375"/>
              <a:ext cx="951600" cy="437100"/>
            </a:xfrm>
            <a:prstGeom prst="ellipse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 contribution: A framework for converting any black-box classifier into a </a:t>
            </a:r>
            <a:r>
              <a:rPr i="1" lang="en" sz="1500"/>
              <a:t>scaffolded</a:t>
            </a:r>
            <a:r>
              <a:rPr lang="en" sz="1500"/>
              <a:t> classifier that fools perturbation-based post-hoc explanation techniques like LIME and SHAP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Effectiveness of this framework demonstrated on sensitive real-world data (criminal justice and credit scoring)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Perturbation-based post-hoc explanation techniques are not sufficient to test whether classifiers discriminate based on sensitive attributes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Issues with post-hoc explanations: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[Doshi-Velez and Kim] identify explainability of predictions as a potentially useful feature of interpretable models.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[Lipton] and </a:t>
            </a:r>
            <a:r>
              <a:rPr lang="en" sz="1300"/>
              <a:t>[Rudin] argues post-hoc explanations can be misleading and are not trustworthy for sensitive applications.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[Ghorbani et al.] and [Mittelstadt et al.] identified further weaknesses of post-hoc explanations.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Adversarial explanations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[Dombrowski et al.] and [Heo et al.] show how to change saliency maps in arbitrary ways by imperceptibly changing inputs. 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Are the experimental results sufficient to justify the conclusions?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 particular, how can we explain </a:t>
            </a:r>
            <a:r>
              <a:rPr lang="en" sz="1300"/>
              <a:t>the discrepancy in results for LIME vs. SHAP?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about fooling other classes of post-hoc explanation methods?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Past work: gradient-based methods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Alternatively, can one design post-hoc explanations that are </a:t>
            </a:r>
            <a:r>
              <a:rPr i="1" lang="en" sz="1500"/>
              <a:t>adversarially robust</a:t>
            </a:r>
            <a:r>
              <a:rPr lang="en" sz="1500"/>
              <a:t>?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0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ML has been applied for </a:t>
            </a:r>
            <a:r>
              <a:rPr b="1" lang="en" sz="1500"/>
              <a:t>critical</a:t>
            </a:r>
            <a:r>
              <a:rPr lang="en" sz="1500"/>
              <a:t> decision making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Healthcare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Criminal justice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Finance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decision makers must clearly </a:t>
            </a:r>
            <a:r>
              <a:rPr b="1" lang="en" sz="1500"/>
              <a:t>understand the model behavior</a:t>
            </a:r>
            <a:r>
              <a:rPr lang="en" sz="1500"/>
              <a:t> to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Diagnose the error and potential biases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/>
              <a:t>Decide when and h</a:t>
            </a:r>
            <a:r>
              <a:rPr lang="en" sz="1300">
                <a:solidFill>
                  <a:schemeClr val="dk2"/>
                </a:solidFill>
              </a:rPr>
              <a:t>ow much these ML models should be trusted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Trade-off between interpretability and accuracy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Simple</a:t>
            </a:r>
            <a:r>
              <a:rPr lang="en" sz="1300"/>
              <a:t> models can be easily </a:t>
            </a:r>
            <a:r>
              <a:rPr b="1" lang="en" sz="1300"/>
              <a:t>interpreted</a:t>
            </a:r>
            <a:r>
              <a:rPr lang="en" sz="1300"/>
              <a:t> (e.g., linear regression)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Complex</a:t>
            </a:r>
            <a:r>
              <a:rPr lang="en" sz="1300"/>
              <a:t> but also black-box model has much </a:t>
            </a:r>
            <a:r>
              <a:rPr b="1" lang="en" sz="1300"/>
              <a:t>better performance</a:t>
            </a:r>
            <a:r>
              <a:rPr lang="en" sz="1300"/>
              <a:t> (e.g., deep neural network)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Can a ML method be both </a:t>
            </a:r>
            <a:r>
              <a:rPr b="1" lang="en" sz="1500">
                <a:solidFill>
                  <a:schemeClr val="dk1"/>
                </a:solidFill>
              </a:rPr>
              <a:t>interpertable</a:t>
            </a:r>
            <a:r>
              <a:rPr lang="en" sz="1500"/>
              <a:t> and </a:t>
            </a:r>
            <a:r>
              <a:rPr b="1" lang="en" sz="1500">
                <a:solidFill>
                  <a:schemeClr val="accent3"/>
                </a:solidFill>
              </a:rPr>
              <a:t>accurate</a:t>
            </a:r>
            <a:r>
              <a:rPr lang="en" sz="1500">
                <a:solidFill>
                  <a:schemeClr val="dk2"/>
                </a:solidFill>
              </a:rPr>
              <a:t>?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Post hoc</a:t>
            </a:r>
            <a:r>
              <a:rPr lang="en" sz="1500"/>
              <a:t> explanation can seemingly solve this problem: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/>
              <a:t>First build</a:t>
            </a:r>
            <a:r>
              <a:rPr lang="en" sz="1300">
                <a:solidFill>
                  <a:schemeClr val="dk2"/>
                </a:solidFill>
              </a:rPr>
              <a:t> </a:t>
            </a:r>
            <a:r>
              <a:rPr b="1" lang="en" sz="1300">
                <a:solidFill>
                  <a:schemeClr val="accent3"/>
                </a:solidFill>
              </a:rPr>
              <a:t>complex and accurate</a:t>
            </a:r>
            <a:r>
              <a:rPr lang="en" sz="1300">
                <a:solidFill>
                  <a:schemeClr val="dk2"/>
                </a:solidFill>
              </a:rPr>
              <a:t> </a:t>
            </a:r>
            <a:r>
              <a:rPr lang="en" sz="1300"/>
              <a:t>ML models for good performance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/>
              <a:t>Then use post hoc explanation for model</a:t>
            </a:r>
            <a:r>
              <a:rPr lang="en" sz="1300">
                <a:solidFill>
                  <a:schemeClr val="dk2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interpretation</a:t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question is: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robust and reliable is the </a:t>
            </a:r>
            <a:r>
              <a:rPr i="1" lang="en" sz="1300"/>
              <a:t>post hoc</a:t>
            </a:r>
            <a:r>
              <a:rPr lang="en" sz="1300"/>
              <a:t> explanation methods?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Contribution: A framework to ‘fool’ the post hoc explanation method</a:t>
            </a:r>
            <a:endParaRPr sz="17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novel framework that can effectively </a:t>
            </a:r>
            <a:r>
              <a:rPr b="1" lang="en" sz="1500"/>
              <a:t>mask the discriminat</a:t>
            </a:r>
            <a:r>
              <a:rPr b="1" lang="en" sz="1500"/>
              <a:t>ory biases</a:t>
            </a:r>
            <a:r>
              <a:rPr lang="en" sz="1500"/>
              <a:t> of any black box classifier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Fooling the </a:t>
            </a:r>
            <a:r>
              <a:rPr b="1" lang="en" sz="1300"/>
              <a:t>perturbation based</a:t>
            </a:r>
            <a:r>
              <a:rPr lang="en" sz="1300"/>
              <a:t> post hoc explanation method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LIME and SHAP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Allowing an adversarial entity to control and generate an arbitrary desired explanation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using real-world datasets with extremely biased classifier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Existing post hoc explanation techniques are </a:t>
            </a:r>
            <a:r>
              <a:rPr b="1" lang="en" sz="1500"/>
              <a:t>NOT</a:t>
            </a:r>
            <a:r>
              <a:rPr lang="en" sz="1500"/>
              <a:t> sufficiently robust for ascertaining discriminatory behavior of classifiers in sensitive applications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Perturbation-based post hoc explanation method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4182825"/>
            <a:ext cx="76887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87" y="1854725"/>
            <a:ext cx="3550425" cy="2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 &amp; Background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963" y="1900238"/>
            <a:ext cx="44291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72600" y="3343775"/>
            <a:ext cx="754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 is the original classifier and x is the datapoint we want to explain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 is the explanation we want to learn, 𝝮(g) is the “complexity” of g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𝜋 is the proximity measure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X’ is a 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synthetic dataset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consisting of perturbations of x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76" y="1514700"/>
            <a:ext cx="3636725" cy="2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Set-up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Adversary would like to deploy a biased classifier </a:t>
            </a:r>
            <a:r>
              <a:rPr b="1" lang="en" sz="1500"/>
              <a:t>f</a:t>
            </a:r>
            <a:r>
              <a:rPr lang="en" sz="1500"/>
              <a:t>!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Background: the biased model </a:t>
            </a:r>
            <a:r>
              <a:rPr b="1" lang="en" sz="1500"/>
              <a:t>f </a:t>
            </a:r>
            <a:r>
              <a:rPr lang="en" sz="1500"/>
              <a:t>uses sensitive attributes to make critical decisions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Requirement: give access of black-box models to customers and regulators who use post-hoc explanations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Goal: hide bias of the classifier </a:t>
            </a:r>
            <a:r>
              <a:rPr b="1" lang="en" sz="1500"/>
              <a:t>f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Set-up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do we need?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Input: dataset sampled from real-world distribution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Product: an adversarial classifier </a:t>
            </a:r>
            <a:r>
              <a:rPr b="1" lang="en" sz="1500"/>
              <a:t>e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f</a:t>
            </a:r>
            <a:r>
              <a:rPr lang="en" sz="1500"/>
              <a:t> is the biased model to be explained, while </a:t>
            </a:r>
            <a:r>
              <a:rPr b="1" lang="en" sz="1500"/>
              <a:t>ψ</a:t>
            </a:r>
            <a:r>
              <a:rPr lang="en" sz="1500"/>
              <a:t> is an </a:t>
            </a:r>
            <a:r>
              <a:rPr lang="en" sz="1500"/>
              <a:t>unbiased</a:t>
            </a:r>
            <a:r>
              <a:rPr lang="en" sz="1500"/>
              <a:t> model</a:t>
            </a:r>
            <a:endParaRPr sz="15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350" y="3493475"/>
            <a:ext cx="2857150" cy="9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