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87"/>
  </p:notesMasterIdLst>
  <p:sldIdLst>
    <p:sldId id="256" r:id="rId2"/>
    <p:sldId id="264" r:id="rId3"/>
    <p:sldId id="385" r:id="rId4"/>
    <p:sldId id="424" r:id="rId5"/>
    <p:sldId id="265" r:id="rId6"/>
    <p:sldId id="266" r:id="rId7"/>
    <p:sldId id="270" r:id="rId8"/>
    <p:sldId id="392" r:id="rId9"/>
    <p:sldId id="393" r:id="rId10"/>
    <p:sldId id="347" r:id="rId11"/>
    <p:sldId id="405" r:id="rId12"/>
    <p:sldId id="345" r:id="rId13"/>
    <p:sldId id="428" r:id="rId14"/>
    <p:sldId id="406" r:id="rId15"/>
    <p:sldId id="268" r:id="rId16"/>
    <p:sldId id="269" r:id="rId17"/>
    <p:sldId id="291" r:id="rId18"/>
    <p:sldId id="407" r:id="rId19"/>
    <p:sldId id="274" r:id="rId20"/>
    <p:sldId id="349" r:id="rId21"/>
    <p:sldId id="276" r:id="rId22"/>
    <p:sldId id="278" r:id="rId23"/>
    <p:sldId id="279" r:id="rId24"/>
    <p:sldId id="352" r:id="rId25"/>
    <p:sldId id="273" r:id="rId26"/>
    <p:sldId id="294" r:id="rId27"/>
    <p:sldId id="394" r:id="rId28"/>
    <p:sldId id="396" r:id="rId29"/>
    <p:sldId id="397" r:id="rId30"/>
    <p:sldId id="408" r:id="rId31"/>
    <p:sldId id="357" r:id="rId32"/>
    <p:sldId id="364" r:id="rId33"/>
    <p:sldId id="367" r:id="rId34"/>
    <p:sldId id="368" r:id="rId35"/>
    <p:sldId id="409" r:id="rId36"/>
    <p:sldId id="277" r:id="rId37"/>
    <p:sldId id="354" r:id="rId38"/>
    <p:sldId id="356" r:id="rId39"/>
    <p:sldId id="398" r:id="rId40"/>
    <p:sldId id="410" r:id="rId41"/>
    <p:sldId id="283" r:id="rId42"/>
    <p:sldId id="284" r:id="rId43"/>
    <p:sldId id="280" r:id="rId44"/>
    <p:sldId id="285" r:id="rId45"/>
    <p:sldId id="286" r:id="rId46"/>
    <p:sldId id="426" r:id="rId47"/>
    <p:sldId id="287" r:id="rId48"/>
    <p:sldId id="399" r:id="rId49"/>
    <p:sldId id="300" r:id="rId50"/>
    <p:sldId id="303" r:id="rId51"/>
    <p:sldId id="302" r:id="rId52"/>
    <p:sldId id="412" r:id="rId53"/>
    <p:sldId id="411" r:id="rId54"/>
    <p:sldId id="419" r:id="rId55"/>
    <p:sldId id="301" r:id="rId56"/>
    <p:sldId id="308" r:id="rId57"/>
    <p:sldId id="420" r:id="rId58"/>
    <p:sldId id="306" r:id="rId59"/>
    <p:sldId id="333" r:id="rId60"/>
    <p:sldId id="334" r:id="rId61"/>
    <p:sldId id="414" r:id="rId62"/>
    <p:sldId id="413" r:id="rId63"/>
    <p:sldId id="421" r:id="rId64"/>
    <p:sldId id="415" r:id="rId65"/>
    <p:sldId id="376" r:id="rId66"/>
    <p:sldId id="416" r:id="rId67"/>
    <p:sldId id="390" r:id="rId68"/>
    <p:sldId id="422" r:id="rId69"/>
    <p:sldId id="312" r:id="rId70"/>
    <p:sldId id="417" r:id="rId71"/>
    <p:sldId id="317" r:id="rId72"/>
    <p:sldId id="309" r:id="rId73"/>
    <p:sldId id="381" r:id="rId74"/>
    <p:sldId id="307" r:id="rId75"/>
    <p:sldId id="324" r:id="rId76"/>
    <p:sldId id="292" r:id="rId77"/>
    <p:sldId id="322" r:id="rId78"/>
    <p:sldId id="323" r:id="rId79"/>
    <p:sldId id="423" r:id="rId80"/>
    <p:sldId id="325" r:id="rId81"/>
    <p:sldId id="326" r:id="rId82"/>
    <p:sldId id="327" r:id="rId83"/>
    <p:sldId id="427" r:id="rId84"/>
    <p:sldId id="400" r:id="rId85"/>
    <p:sldId id="40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9"/>
    <p:restoredTop sz="95216"/>
  </p:normalViewPr>
  <p:slideViewPr>
    <p:cSldViewPr snapToGrid="0" snapToObjects="1">
      <p:cViewPr>
        <p:scale>
          <a:sx n="102" d="100"/>
          <a:sy n="102" d="100"/>
        </p:scale>
        <p:origin x="928"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3E1A2-203E-4E41-BBD3-174FC4F52F1E}"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B3404-44C1-0C4F-A6C3-E321BF9BE1BD}" type="slidenum">
              <a:rPr lang="en-US" smtClean="0"/>
              <a:t>‹#›</a:t>
            </a:fld>
            <a:endParaRPr lang="en-US"/>
          </a:p>
        </p:txBody>
      </p:sp>
    </p:spTree>
    <p:extLst>
      <p:ext uri="{BB962C8B-B14F-4D97-AF65-F5344CB8AC3E}">
        <p14:creationId xmlns:p14="http://schemas.microsoft.com/office/powerpoint/2010/main" val="25844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general, keeping things between conditions as similar as possible let you draw stronger conclusions about differences being causes by the factors you’re studying, but the more you control for, the less realistic your experiment is (and it may not generalize)</a:t>
            </a:r>
          </a:p>
        </p:txBody>
      </p:sp>
      <p:sp>
        <p:nvSpPr>
          <p:cNvPr id="4" name="Slide Number Placeholder 3"/>
          <p:cNvSpPr>
            <a:spLocks noGrp="1"/>
          </p:cNvSpPr>
          <p:nvPr>
            <p:ph type="sldNum" sz="quarter" idx="10"/>
          </p:nvPr>
        </p:nvSpPr>
        <p:spPr/>
        <p:txBody>
          <a:bodyPr/>
          <a:lstStyle/>
          <a:p>
            <a:fld id="{6E5B3404-44C1-0C4F-A6C3-E321BF9BE1BD}" type="slidenum">
              <a:rPr lang="en-US" smtClean="0"/>
              <a:t>31</a:t>
            </a:fld>
            <a:endParaRPr lang="en-US"/>
          </a:p>
        </p:txBody>
      </p:sp>
    </p:spTree>
    <p:extLst>
      <p:ext uri="{BB962C8B-B14F-4D97-AF65-F5344CB8AC3E}">
        <p14:creationId xmlns:p14="http://schemas.microsoft.com/office/powerpoint/2010/main" val="1061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Removes variance</a:t>
            </a:r>
            <a:r>
              <a:rPr lang="en-US" baseline="0" dirty="0" smtClean="0"/>
              <a:t> from different baseline participant capabilities, but might increase variance from 1) longer study so participants get tired, or 2) people get </a:t>
            </a:r>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66</a:t>
            </a:fld>
            <a:endParaRPr lang="en-US"/>
          </a:p>
        </p:txBody>
      </p:sp>
    </p:spTree>
    <p:extLst>
      <p:ext uri="{BB962C8B-B14F-4D97-AF65-F5344CB8AC3E}">
        <p14:creationId xmlns:p14="http://schemas.microsoft.com/office/powerpoint/2010/main" val="1606498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Participants deviate less from the model’s </a:t>
            </a:r>
            <a:r>
              <a:rPr lang="en-US" i="1" dirty="0" smtClean="0"/>
              <a:t>bad</a:t>
            </a:r>
            <a:r>
              <a:rPr lang="en-US" dirty="0" smtClean="0"/>
              <a:t> prediction in the clear case (on apartment 12)</a:t>
            </a:r>
          </a:p>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71</a:t>
            </a:fld>
            <a:endParaRPr lang="en-US"/>
          </a:p>
        </p:txBody>
      </p:sp>
    </p:spTree>
    <p:extLst>
      <p:ext uri="{BB962C8B-B14F-4D97-AF65-F5344CB8AC3E}">
        <p14:creationId xmlns:p14="http://schemas.microsoft.com/office/powerpoint/2010/main" val="231284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85</a:t>
            </a:fld>
            <a:endParaRPr lang="en-US"/>
          </a:p>
        </p:txBody>
      </p:sp>
    </p:spTree>
    <p:extLst>
      <p:ext uri="{BB962C8B-B14F-4D97-AF65-F5344CB8AC3E}">
        <p14:creationId xmlns:p14="http://schemas.microsoft.com/office/powerpoint/2010/main" val="16429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the tasks are more aligned with what people will use the model to do, they rely on people’s background knowledge about the domain. This is hard to control for!</a:t>
            </a:r>
          </a:p>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32</a:t>
            </a:fld>
            <a:endParaRPr lang="en-US"/>
          </a:p>
        </p:txBody>
      </p:sp>
    </p:spTree>
    <p:extLst>
      <p:ext uri="{BB962C8B-B14F-4D97-AF65-F5344CB8AC3E}">
        <p14:creationId xmlns:p14="http://schemas.microsoft.com/office/powerpoint/2010/main" val="194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real machine learning models is more realistic and more closely resembles the decision sets that can be generated in practice, but it is hard to generate decision sets with the exact combination of properties we need to carefully test our hypotheses </a:t>
            </a:r>
          </a:p>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33</a:t>
            </a:fld>
            <a:endParaRPr lang="en-US"/>
          </a:p>
        </p:txBody>
      </p:sp>
    </p:spTree>
    <p:extLst>
      <p:ext uri="{BB962C8B-B14F-4D97-AF65-F5344CB8AC3E}">
        <p14:creationId xmlns:p14="http://schemas.microsoft.com/office/powerpoint/2010/main" val="138976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36</a:t>
            </a:fld>
            <a:endParaRPr lang="en-US"/>
          </a:p>
        </p:txBody>
      </p:sp>
    </p:spTree>
    <p:extLst>
      <p:ext uri="{BB962C8B-B14F-4D97-AF65-F5344CB8AC3E}">
        <p14:creationId xmlns:p14="http://schemas.microsoft.com/office/powerpoint/2010/main" val="209261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48</a:t>
            </a:fld>
            <a:endParaRPr lang="en-US"/>
          </a:p>
        </p:txBody>
      </p:sp>
    </p:spTree>
    <p:extLst>
      <p:ext uri="{BB962C8B-B14F-4D97-AF65-F5344CB8AC3E}">
        <p14:creationId xmlns:p14="http://schemas.microsoft.com/office/powerpoint/2010/main" val="3494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60</a:t>
            </a:fld>
            <a:endParaRPr lang="en-US"/>
          </a:p>
        </p:txBody>
      </p:sp>
    </p:spTree>
    <p:extLst>
      <p:ext uri="{BB962C8B-B14F-4D97-AF65-F5344CB8AC3E}">
        <p14:creationId xmlns:p14="http://schemas.microsoft.com/office/powerpoint/2010/main" val="148844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62</a:t>
            </a:fld>
            <a:endParaRPr lang="en-US"/>
          </a:p>
        </p:txBody>
      </p:sp>
    </p:spTree>
    <p:extLst>
      <p:ext uri="{BB962C8B-B14F-4D97-AF65-F5344CB8AC3E}">
        <p14:creationId xmlns:p14="http://schemas.microsoft.com/office/powerpoint/2010/main" val="2070619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r>
              <a:rPr lang="en-US" baseline="0" dirty="0" smtClean="0"/>
              <a:t> would reduce variance, but could increase the amount of bias.  For example, their concern that seeing bad apartments would decrease people’s trust.  Question of whether it’s ok to control for that in this way!</a:t>
            </a:r>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64</a:t>
            </a:fld>
            <a:endParaRPr lang="en-US"/>
          </a:p>
        </p:txBody>
      </p:sp>
    </p:spTree>
    <p:extLst>
      <p:ext uri="{BB962C8B-B14F-4D97-AF65-F5344CB8AC3E}">
        <p14:creationId xmlns:p14="http://schemas.microsoft.com/office/powerpoint/2010/main" val="1606190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would give you results that are more likely to generalize to the entire dataset (e.g. what if you chose a weird apartment by accident?), but it would introduce more variance, which means you would need more participants to see an effect</a:t>
            </a:r>
          </a:p>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65</a:t>
            </a:fld>
            <a:endParaRPr lang="en-US"/>
          </a:p>
        </p:txBody>
      </p:sp>
    </p:spTree>
    <p:extLst>
      <p:ext uri="{BB962C8B-B14F-4D97-AF65-F5344CB8AC3E}">
        <p14:creationId xmlns:p14="http://schemas.microsoft.com/office/powerpoint/2010/main" val="1287392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9065C1-FD1F-8E42-AB38-C5E899A790CA}"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065C1-FD1F-8E42-AB38-C5E899A790CA}"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065C1-FD1F-8E42-AB38-C5E899A790CA}"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065C1-FD1F-8E42-AB38-C5E899A790CA}"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065C1-FD1F-8E42-AB38-C5E899A790CA}"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9065C1-FD1F-8E42-AB38-C5E899A790CA}"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065C1-FD1F-8E42-AB38-C5E899A790CA}"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9065C1-FD1F-8E42-AB38-C5E899A790CA}"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065C1-FD1F-8E42-AB38-C5E899A790CA}"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065C1-FD1F-8E42-AB38-C5E899A790CA}"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065C1-FD1F-8E42-AB38-C5E899A790CA}"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065C1-FD1F-8E42-AB38-C5E899A790CA}" type="datetimeFigureOut">
              <a:rPr lang="en-US" smtClean="0"/>
              <a:t>9/13/19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13FEF-CC13-064B-998C-314666BC99B2}" type="slidenum">
              <a:rPr lang="en-US" smtClean="0"/>
              <a:t>‹#›</a:t>
            </a:fld>
            <a:endParaRPr lang="en-US"/>
          </a:p>
        </p:txBody>
      </p:sp>
    </p:spTree>
    <p:extLst>
      <p:ext uri="{BB962C8B-B14F-4D97-AF65-F5344CB8AC3E}">
        <p14:creationId xmlns:p14="http://schemas.microsoft.com/office/powerpoint/2010/main" val="2844729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tif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Evaluating Interpretability</a:t>
            </a:r>
            <a:br>
              <a:rPr lang="en-US" dirty="0" smtClean="0"/>
            </a:br>
            <a:endParaRPr lang="en-US" sz="4900" dirty="0">
              <a:solidFill>
                <a:schemeClr val="tx1">
                  <a:lumMod val="75000"/>
                  <a:lumOff val="25000"/>
                </a:schemeClr>
              </a:solidFill>
            </a:endParaRPr>
          </a:p>
        </p:txBody>
      </p:sp>
      <p:sp>
        <p:nvSpPr>
          <p:cNvPr id="3" name="Subtitle 2"/>
          <p:cNvSpPr>
            <a:spLocks noGrp="1"/>
          </p:cNvSpPr>
          <p:nvPr>
            <p:ph type="subTitle" idx="1"/>
          </p:nvPr>
        </p:nvSpPr>
        <p:spPr>
          <a:xfrm>
            <a:off x="1524000" y="3602038"/>
            <a:ext cx="9144000" cy="1997096"/>
          </a:xfrm>
        </p:spPr>
        <p:txBody>
          <a:bodyPr>
            <a:normAutofit lnSpcReduction="10000"/>
          </a:bodyPr>
          <a:lstStyle/>
          <a:p>
            <a:r>
              <a:rPr lang="en-US" dirty="0"/>
              <a:t>CS 282 BR Topics in Machine </a:t>
            </a:r>
            <a:r>
              <a:rPr lang="en-US" dirty="0" smtClean="0"/>
              <a:t>Learning:</a:t>
            </a:r>
            <a:r>
              <a:rPr lang="en-US" dirty="0"/>
              <a:t/>
            </a:r>
            <a:br>
              <a:rPr lang="en-US" dirty="0"/>
            </a:br>
            <a:r>
              <a:rPr lang="en-US" dirty="0"/>
              <a:t>Interpretability and </a:t>
            </a:r>
            <a:r>
              <a:rPr lang="en-US" dirty="0" smtClean="0"/>
              <a:t>Explainability</a:t>
            </a:r>
          </a:p>
          <a:p>
            <a:endParaRPr lang="en-US" dirty="0" smtClean="0"/>
          </a:p>
          <a:p>
            <a:r>
              <a:rPr lang="en-US" dirty="0" smtClean="0"/>
              <a:t>Ike Lage</a:t>
            </a:r>
            <a:endParaRPr lang="en-US" dirty="0"/>
          </a:p>
          <a:p>
            <a:r>
              <a:rPr lang="en-US" dirty="0" smtClean="0"/>
              <a:t>09/13/2019</a:t>
            </a:r>
            <a:endParaRPr lang="en-US" dirty="0"/>
          </a:p>
        </p:txBody>
      </p:sp>
    </p:spTree>
    <p:extLst>
      <p:ext uri="{BB962C8B-B14F-4D97-AF65-F5344CB8AC3E}">
        <p14:creationId xmlns:p14="http://schemas.microsoft.com/office/powerpoint/2010/main" val="764837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t>Preliminaries</a:t>
            </a:r>
          </a:p>
          <a:p>
            <a:r>
              <a:rPr lang="en-US" dirty="0" smtClean="0"/>
              <a:t>Factors Studied</a:t>
            </a:r>
          </a:p>
          <a:p>
            <a:r>
              <a:rPr lang="en-US" dirty="0" smtClean="0"/>
              <a:t>Experimental Design</a:t>
            </a:r>
          </a:p>
          <a:p>
            <a:r>
              <a:rPr lang="en-US" dirty="0" smtClean="0"/>
              <a:t>Design Choices</a:t>
            </a:r>
          </a:p>
          <a:p>
            <a:r>
              <a:rPr lang="en-US" dirty="0" smtClean="0"/>
              <a:t>Results</a:t>
            </a:r>
          </a:p>
          <a:p>
            <a:r>
              <a:rPr lang="en-US" dirty="0" smtClean="0"/>
              <a:t>Discussion</a:t>
            </a:r>
          </a:p>
          <a:p>
            <a:endParaRPr lang="en-US" dirty="0" smtClean="0"/>
          </a:p>
          <a:p>
            <a:endParaRPr lang="en-US" dirty="0"/>
          </a:p>
        </p:txBody>
      </p:sp>
    </p:spTree>
    <p:extLst>
      <p:ext uri="{BB962C8B-B14F-4D97-AF65-F5344CB8AC3E}">
        <p14:creationId xmlns:p14="http://schemas.microsoft.com/office/powerpoint/2010/main" val="266853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t>Preliminaries</a:t>
            </a:r>
          </a:p>
          <a:p>
            <a:r>
              <a:rPr lang="en-US" dirty="0" smtClean="0">
                <a:solidFill>
                  <a:schemeClr val="tx1">
                    <a:lumMod val="50000"/>
                    <a:lumOff val="50000"/>
                  </a:schemeClr>
                </a:solidFill>
              </a:rPr>
              <a:t>Factors Studied</a:t>
            </a:r>
          </a:p>
          <a:p>
            <a:r>
              <a:rPr lang="en-US" dirty="0" smtClean="0">
                <a:solidFill>
                  <a:schemeClr val="tx1">
                    <a:lumMod val="50000"/>
                    <a:lumOff val="50000"/>
                  </a:schemeClr>
                </a:solidFill>
              </a:rPr>
              <a:t>Experimental Design</a:t>
            </a:r>
          </a:p>
          <a:p>
            <a:r>
              <a:rPr lang="en-US" dirty="0" smtClean="0">
                <a:solidFill>
                  <a:schemeClr val="tx1">
                    <a:lumMod val="50000"/>
                    <a:lumOff val="50000"/>
                  </a:schemeClr>
                </a:solidFill>
              </a:rPr>
              <a:t>Design Choices</a:t>
            </a:r>
          </a:p>
          <a:p>
            <a:r>
              <a:rPr lang="en-US" dirty="0" smtClean="0">
                <a:solidFill>
                  <a:schemeClr val="tx1">
                    <a:lumMod val="50000"/>
                    <a:lumOff val="50000"/>
                  </a:schemeClr>
                </a:solidFill>
              </a:rPr>
              <a:t>Results</a:t>
            </a:r>
          </a:p>
          <a:p>
            <a:r>
              <a:rPr lang="en-US" dirty="0" smtClean="0">
                <a:solidFill>
                  <a:schemeClr val="tx1">
                    <a:lumMod val="50000"/>
                    <a:lumOff val="50000"/>
                  </a:schemeClr>
                </a:solidFill>
              </a:rPr>
              <a:t>Discussion</a:t>
            </a:r>
          </a:p>
          <a:p>
            <a:endParaRPr lang="en-US" dirty="0" smtClean="0">
              <a:solidFill>
                <a:schemeClr val="tx1">
                  <a:lumMod val="50000"/>
                  <a:lumOff val="50000"/>
                </a:schemeClr>
              </a:solidFill>
            </a:endParaRPr>
          </a:p>
          <a:p>
            <a:endParaRPr lang="en-US" dirty="0"/>
          </a:p>
          <a:p>
            <a:endParaRPr lang="en-US" dirty="0"/>
          </a:p>
        </p:txBody>
      </p:sp>
    </p:spTree>
    <p:extLst>
      <p:ext uri="{BB962C8B-B14F-4D97-AF65-F5344CB8AC3E}">
        <p14:creationId xmlns:p14="http://schemas.microsoft.com/office/powerpoint/2010/main" val="172323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Sets</a:t>
            </a:r>
            <a:endParaRPr lang="en-US" dirty="0"/>
          </a:p>
        </p:txBody>
      </p:sp>
      <p:sp>
        <p:nvSpPr>
          <p:cNvPr id="6" name="Content Placeholder 2"/>
          <p:cNvSpPr>
            <a:spLocks noGrp="1"/>
          </p:cNvSpPr>
          <p:nvPr>
            <p:ph idx="1"/>
          </p:nvPr>
        </p:nvSpPr>
        <p:spPr>
          <a:xfrm>
            <a:off x="838200" y="1825625"/>
            <a:ext cx="10515600" cy="2426335"/>
          </a:xfrm>
        </p:spPr>
        <p:txBody>
          <a:bodyPr/>
          <a:lstStyle/>
          <a:p>
            <a:r>
              <a:rPr lang="en-US" dirty="0" smtClean="0">
                <a:solidFill>
                  <a:srgbClr val="FF0000"/>
                </a:solidFill>
              </a:rPr>
              <a:t>Logic-based models </a:t>
            </a:r>
            <a:r>
              <a:rPr lang="en-US" dirty="0" smtClean="0"/>
              <a:t>are often considered interpretable</a:t>
            </a:r>
          </a:p>
          <a:p>
            <a:r>
              <a:rPr lang="en-US" dirty="0" smtClean="0"/>
              <a:t>Many approaches for </a:t>
            </a:r>
            <a:r>
              <a:rPr lang="en-US" dirty="0" smtClean="0">
                <a:solidFill>
                  <a:srgbClr val="FF0000"/>
                </a:solidFill>
              </a:rPr>
              <a:t>learning them from data </a:t>
            </a:r>
            <a:endParaRPr lang="en-US" dirty="0">
              <a:solidFill>
                <a:srgbClr val="FF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9009" r="47063" b="62977"/>
          <a:stretch/>
        </p:blipFill>
        <p:spPr>
          <a:xfrm>
            <a:off x="2015602" y="3918267"/>
            <a:ext cx="8160796" cy="1760220"/>
          </a:xfrm>
          <a:prstGeom prst="rect">
            <a:avLst/>
          </a:prstGeom>
        </p:spPr>
      </p:pic>
    </p:spTree>
    <p:extLst>
      <p:ext uri="{BB962C8B-B14F-4D97-AF65-F5344CB8AC3E}">
        <p14:creationId xmlns:p14="http://schemas.microsoft.com/office/powerpoint/2010/main" val="814191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Regularizers</a:t>
            </a:r>
            <a:endParaRPr lang="en-US" dirty="0"/>
          </a:p>
        </p:txBody>
      </p:sp>
      <p:sp>
        <p:nvSpPr>
          <p:cNvPr id="3" name="Content Placeholder 2"/>
          <p:cNvSpPr>
            <a:spLocks noGrp="1"/>
          </p:cNvSpPr>
          <p:nvPr>
            <p:ph idx="1"/>
          </p:nvPr>
        </p:nvSpPr>
        <p:spPr>
          <a:xfrm>
            <a:off x="838200" y="1825625"/>
            <a:ext cx="10515600" cy="2014534"/>
          </a:xfrm>
        </p:spPr>
        <p:txBody>
          <a:bodyPr>
            <a:normAutofit/>
          </a:bodyPr>
          <a:lstStyle/>
          <a:p>
            <a:r>
              <a:rPr lang="en-US" dirty="0" smtClean="0"/>
              <a:t>There are many ways to regularize decision sets that make them </a:t>
            </a:r>
            <a:r>
              <a:rPr lang="en-US" dirty="0" smtClean="0">
                <a:solidFill>
                  <a:srgbClr val="FF0000"/>
                </a:solidFill>
              </a:rPr>
              <a:t>less complex </a:t>
            </a:r>
            <a:endParaRPr lang="en-US" dirty="0"/>
          </a:p>
          <a:p>
            <a:r>
              <a:rPr lang="en-US" dirty="0" smtClean="0"/>
              <a:t>What kinds of complexity is it </a:t>
            </a:r>
            <a:r>
              <a:rPr lang="en-US" dirty="0" smtClean="0">
                <a:solidFill>
                  <a:srgbClr val="FF0000"/>
                </a:solidFill>
              </a:rPr>
              <a:t>most urgent to regularize </a:t>
            </a:r>
            <a:r>
              <a:rPr lang="en-US" dirty="0" smtClean="0"/>
              <a:t>to learn interpretable models?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554" y="4187917"/>
            <a:ext cx="1648491" cy="2476606"/>
          </a:xfrm>
          <a:prstGeom prst="rect">
            <a:avLst/>
          </a:prstGeom>
        </p:spPr>
      </p:pic>
      <p:sp>
        <p:nvSpPr>
          <p:cNvPr id="10" name="Rectangle 9"/>
          <p:cNvSpPr/>
          <p:nvPr/>
        </p:nvSpPr>
        <p:spPr>
          <a:xfrm>
            <a:off x="116699" y="4603715"/>
            <a:ext cx="3069179" cy="1688244"/>
          </a:xfrm>
          <a:prstGeom prst="rect">
            <a:avLst/>
          </a:prstGeom>
          <a:solidFill>
            <a:schemeClr val="bg2">
              <a:lumMod val="9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2802" y="4581775"/>
            <a:ext cx="3136972" cy="1754326"/>
          </a:xfrm>
          <a:prstGeom prst="rect">
            <a:avLst/>
          </a:prstGeom>
          <a:noFill/>
          <a:ln w="38100">
            <a:noFill/>
          </a:ln>
        </p:spPr>
        <p:txBody>
          <a:bodyPr wrap="square" rtlCol="0">
            <a:spAutoFit/>
          </a:bodyPr>
          <a:lstStyle/>
          <a:p>
            <a:pPr algn="ctr"/>
            <a:r>
              <a:rPr lang="en-US" sz="3600" b="1" dirty="0" smtClean="0"/>
              <a:t>Choose a </a:t>
            </a:r>
          </a:p>
          <a:p>
            <a:pPr algn="ctr"/>
            <a:r>
              <a:rPr lang="en-US" sz="3600" b="1" dirty="0" smtClean="0"/>
              <a:t>regularizer for </a:t>
            </a:r>
          </a:p>
          <a:p>
            <a:pPr algn="ctr"/>
            <a:r>
              <a:rPr lang="en-US" sz="3600" b="1" dirty="0" smtClean="0"/>
              <a:t>interpretability</a:t>
            </a:r>
          </a:p>
        </p:txBody>
      </p:sp>
      <p:sp>
        <p:nvSpPr>
          <p:cNvPr id="12" name="Rectangle 11"/>
          <p:cNvSpPr/>
          <p:nvPr/>
        </p:nvSpPr>
        <p:spPr>
          <a:xfrm>
            <a:off x="7820243" y="4610094"/>
            <a:ext cx="2723265" cy="1688244"/>
          </a:xfrm>
          <a:prstGeom prst="rect">
            <a:avLst/>
          </a:prstGeom>
          <a:solidFill>
            <a:schemeClr val="accent6">
              <a:lumMod val="40000"/>
              <a:lumOff val="6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820243" y="4865151"/>
            <a:ext cx="2723266" cy="1200329"/>
          </a:xfrm>
          <a:prstGeom prst="rect">
            <a:avLst/>
          </a:prstGeom>
          <a:noFill/>
          <a:ln w="38100">
            <a:noFill/>
          </a:ln>
        </p:spPr>
        <p:txBody>
          <a:bodyPr wrap="square" rtlCol="0">
            <a:spAutoFit/>
          </a:bodyPr>
          <a:lstStyle/>
          <a:p>
            <a:pPr algn="ctr"/>
            <a:r>
              <a:rPr lang="en-US" sz="3600" b="1" dirty="0" smtClean="0"/>
              <a:t>Interpretable Model?</a:t>
            </a:r>
            <a:endParaRPr lang="en-US" sz="3600" b="1" dirty="0"/>
          </a:p>
        </p:txBody>
      </p:sp>
      <p:sp>
        <p:nvSpPr>
          <p:cNvPr id="14" name="Right Arrow 13"/>
          <p:cNvSpPr/>
          <p:nvPr/>
        </p:nvSpPr>
        <p:spPr>
          <a:xfrm>
            <a:off x="7098517" y="5268719"/>
            <a:ext cx="640080" cy="3931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961545" y="4610094"/>
            <a:ext cx="3069179" cy="1688244"/>
          </a:xfrm>
          <a:prstGeom prst="rect">
            <a:avLst/>
          </a:prstGeom>
          <a:solidFill>
            <a:schemeClr val="bg2">
              <a:lumMod val="9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27648" y="4588153"/>
            <a:ext cx="3136972" cy="1754326"/>
          </a:xfrm>
          <a:prstGeom prst="rect">
            <a:avLst/>
          </a:prstGeom>
          <a:noFill/>
          <a:ln w="38100">
            <a:noFill/>
          </a:ln>
        </p:spPr>
        <p:txBody>
          <a:bodyPr wrap="square" rtlCol="0">
            <a:spAutoFit/>
          </a:bodyPr>
          <a:lstStyle/>
          <a:p>
            <a:pPr algn="ctr"/>
            <a:r>
              <a:rPr lang="en-US" sz="3600" b="1" dirty="0" smtClean="0"/>
              <a:t>Optimize </a:t>
            </a:r>
          </a:p>
          <a:p>
            <a:pPr algn="ctr"/>
            <a:r>
              <a:rPr lang="en-US" sz="3600" b="1" dirty="0" smtClean="0"/>
              <a:t>With regularizer</a:t>
            </a:r>
          </a:p>
        </p:txBody>
      </p:sp>
      <p:sp>
        <p:nvSpPr>
          <p:cNvPr id="17" name="Right Arrow 16"/>
          <p:cNvSpPr/>
          <p:nvPr/>
        </p:nvSpPr>
        <p:spPr>
          <a:xfrm>
            <a:off x="3253671" y="5257620"/>
            <a:ext cx="640080" cy="3931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164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Preliminaries</a:t>
            </a:r>
          </a:p>
          <a:p>
            <a:r>
              <a:rPr lang="en-US" dirty="0" smtClean="0"/>
              <a:t>Factors Studied</a:t>
            </a:r>
          </a:p>
          <a:p>
            <a:r>
              <a:rPr lang="en-US" dirty="0" smtClean="0">
                <a:solidFill>
                  <a:schemeClr val="tx1">
                    <a:lumMod val="50000"/>
                    <a:lumOff val="50000"/>
                  </a:schemeClr>
                </a:solidFill>
              </a:rPr>
              <a:t>Experimental Design</a:t>
            </a:r>
          </a:p>
          <a:p>
            <a:r>
              <a:rPr lang="en-US" dirty="0" smtClean="0">
                <a:solidFill>
                  <a:schemeClr val="tx1">
                    <a:lumMod val="50000"/>
                    <a:lumOff val="50000"/>
                  </a:schemeClr>
                </a:solidFill>
              </a:rPr>
              <a:t>Design Choices</a:t>
            </a:r>
          </a:p>
          <a:p>
            <a:r>
              <a:rPr lang="en-US" dirty="0" smtClean="0">
                <a:solidFill>
                  <a:schemeClr val="tx1">
                    <a:lumMod val="50000"/>
                    <a:lumOff val="50000"/>
                  </a:schemeClr>
                </a:solidFill>
              </a:rPr>
              <a:t>Results</a:t>
            </a:r>
          </a:p>
          <a:p>
            <a:r>
              <a:rPr lang="en-US" dirty="0" smtClean="0">
                <a:solidFill>
                  <a:schemeClr val="tx1">
                    <a:lumMod val="50000"/>
                    <a:lumOff val="50000"/>
                  </a:schemeClr>
                </a:solidFill>
              </a:rPr>
              <a:t>Discussion</a:t>
            </a:r>
          </a:p>
          <a:p>
            <a:endParaRPr lang="en-US" dirty="0"/>
          </a:p>
          <a:p>
            <a:endParaRPr lang="en-US" dirty="0"/>
          </a:p>
        </p:txBody>
      </p:sp>
    </p:spTree>
    <p:extLst>
      <p:ext uri="{BB962C8B-B14F-4D97-AF65-F5344CB8AC3E}">
        <p14:creationId xmlns:p14="http://schemas.microsoft.com/office/powerpoint/2010/main" val="946879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Complexity</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87" t="16243" r="51091" b="65480"/>
          <a:stretch/>
        </p:blipFill>
        <p:spPr>
          <a:xfrm>
            <a:off x="1822450" y="2610830"/>
            <a:ext cx="7063740" cy="1785806"/>
          </a:xfrm>
          <a:prstGeom prst="rect">
            <a:avLst/>
          </a:prstGeom>
        </p:spPr>
      </p:pic>
      <p:sp>
        <p:nvSpPr>
          <p:cNvPr id="5" name="Right Brace 4"/>
          <p:cNvSpPr/>
          <p:nvPr/>
        </p:nvSpPr>
        <p:spPr>
          <a:xfrm>
            <a:off x="8575040" y="3043824"/>
            <a:ext cx="619064" cy="125260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329420" y="3401000"/>
            <a:ext cx="1626870" cy="461665"/>
          </a:xfrm>
          <a:prstGeom prst="rect">
            <a:avLst/>
          </a:prstGeom>
          <a:solidFill>
            <a:schemeClr val="bg1"/>
          </a:solidFill>
          <a:ln w="38100">
            <a:solidFill>
              <a:srgbClr val="FF0000"/>
            </a:solidFill>
          </a:ln>
        </p:spPr>
        <p:txBody>
          <a:bodyPr wrap="square" rtlCol="0">
            <a:spAutoFit/>
          </a:bodyPr>
          <a:lstStyle/>
          <a:p>
            <a:pPr algn="ctr"/>
            <a:r>
              <a:rPr lang="en-US" sz="2400" dirty="0" smtClean="0"/>
              <a:t>Model size</a:t>
            </a:r>
            <a:endParaRPr lang="en-US" sz="2400" dirty="0"/>
          </a:p>
        </p:txBody>
      </p:sp>
      <p:sp>
        <p:nvSpPr>
          <p:cNvPr id="10" name="Rectangle 9"/>
          <p:cNvSpPr/>
          <p:nvPr/>
        </p:nvSpPr>
        <p:spPr>
          <a:xfrm>
            <a:off x="2839720" y="3328635"/>
            <a:ext cx="800100" cy="32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92550" y="3732783"/>
            <a:ext cx="821690" cy="3308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92997" y="5185542"/>
            <a:ext cx="2767965" cy="461665"/>
          </a:xfrm>
          <a:prstGeom prst="rect">
            <a:avLst/>
          </a:prstGeom>
          <a:solidFill>
            <a:schemeClr val="bg1"/>
          </a:solidFill>
          <a:ln w="38100">
            <a:solidFill>
              <a:srgbClr val="FF0000"/>
            </a:solidFill>
          </a:ln>
        </p:spPr>
        <p:txBody>
          <a:bodyPr wrap="square" rtlCol="0">
            <a:spAutoFit/>
          </a:bodyPr>
          <a:lstStyle/>
          <a:p>
            <a:pPr algn="ctr"/>
            <a:r>
              <a:rPr lang="en-US" sz="2400" smtClean="0"/>
              <a:t>Variable repetitions</a:t>
            </a:r>
            <a:endParaRPr lang="en-US" sz="2400" dirty="0"/>
          </a:p>
        </p:txBody>
      </p:sp>
      <p:sp>
        <p:nvSpPr>
          <p:cNvPr id="14" name="Right Brace 13"/>
          <p:cNvSpPr/>
          <p:nvPr/>
        </p:nvSpPr>
        <p:spPr>
          <a:xfrm rot="5400000">
            <a:off x="3459934" y="3803200"/>
            <a:ext cx="634092" cy="187452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4714240" y="2574419"/>
            <a:ext cx="589915" cy="329972"/>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354320" y="2495889"/>
            <a:ext cx="2449395" cy="461665"/>
          </a:xfrm>
          <a:prstGeom prst="rect">
            <a:avLst/>
          </a:prstGeom>
          <a:solidFill>
            <a:schemeClr val="bg1"/>
          </a:solidFill>
          <a:ln w="38100">
            <a:solidFill>
              <a:srgbClr val="FF0000"/>
            </a:solidFill>
          </a:ln>
        </p:spPr>
        <p:txBody>
          <a:bodyPr wrap="square" rtlCol="0">
            <a:spAutoFit/>
          </a:bodyPr>
          <a:lstStyle/>
          <a:p>
            <a:pPr algn="ctr"/>
            <a:r>
              <a:rPr lang="en-US" sz="2400" dirty="0" smtClean="0"/>
              <a:t>Cognitive chunks</a:t>
            </a:r>
            <a:endParaRPr lang="en-US" sz="2400" dirty="0"/>
          </a:p>
        </p:txBody>
      </p:sp>
    </p:spTree>
    <p:extLst>
      <p:ext uri="{BB962C8B-B14F-4D97-AF65-F5344CB8AC3E}">
        <p14:creationId xmlns:p14="http://schemas.microsoft.com/office/powerpoint/2010/main" val="510677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3133" t="42115" b="26165"/>
          <a:stretch/>
        </p:blipFill>
        <p:spPr>
          <a:xfrm>
            <a:off x="1066800" y="1690688"/>
            <a:ext cx="5360670" cy="189530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8018" t="32000" r="12008" b="36000"/>
          <a:stretch/>
        </p:blipFill>
        <p:spPr>
          <a:xfrm>
            <a:off x="996315" y="3780299"/>
            <a:ext cx="5501640" cy="2450847"/>
          </a:xfrm>
          <a:prstGeom prst="rect">
            <a:avLst/>
          </a:prstGeom>
        </p:spPr>
      </p:pic>
      <p:sp>
        <p:nvSpPr>
          <p:cNvPr id="7" name="TextBox 6"/>
          <p:cNvSpPr txBox="1"/>
          <p:nvPr/>
        </p:nvSpPr>
        <p:spPr>
          <a:xfrm>
            <a:off x="7462759" y="2222840"/>
            <a:ext cx="2855752" cy="830997"/>
          </a:xfrm>
          <a:prstGeom prst="rect">
            <a:avLst/>
          </a:prstGeom>
          <a:noFill/>
          <a:ln w="38100">
            <a:solidFill>
              <a:srgbClr val="FF0000"/>
            </a:solidFill>
          </a:ln>
        </p:spPr>
        <p:txBody>
          <a:bodyPr wrap="square" rtlCol="0">
            <a:spAutoFit/>
          </a:bodyPr>
          <a:lstStyle/>
          <a:p>
            <a:pPr algn="ctr"/>
            <a:r>
              <a:rPr lang="en-US" sz="2400" dirty="0" smtClean="0"/>
              <a:t>Low Risk: Alien meal recommendation</a:t>
            </a:r>
            <a:endParaRPr lang="en-US" sz="2400" dirty="0"/>
          </a:p>
        </p:txBody>
      </p:sp>
      <p:sp>
        <p:nvSpPr>
          <p:cNvPr id="9" name="TextBox 8"/>
          <p:cNvSpPr txBox="1"/>
          <p:nvPr/>
        </p:nvSpPr>
        <p:spPr>
          <a:xfrm>
            <a:off x="7462759" y="4590223"/>
            <a:ext cx="2855752" cy="830997"/>
          </a:xfrm>
          <a:prstGeom prst="rect">
            <a:avLst/>
          </a:prstGeom>
          <a:noFill/>
          <a:ln w="38100">
            <a:solidFill>
              <a:srgbClr val="FF0000"/>
            </a:solidFill>
          </a:ln>
        </p:spPr>
        <p:txBody>
          <a:bodyPr wrap="square" rtlCol="0">
            <a:spAutoFit/>
          </a:bodyPr>
          <a:lstStyle/>
          <a:p>
            <a:pPr algn="ctr"/>
            <a:r>
              <a:rPr lang="en-US" sz="2400" dirty="0" smtClean="0"/>
              <a:t>High Risk: Alien medical prescription</a:t>
            </a:r>
            <a:endParaRPr lang="en-US" sz="2400" dirty="0"/>
          </a:p>
        </p:txBody>
      </p:sp>
    </p:spTree>
    <p:extLst>
      <p:ext uri="{BB962C8B-B14F-4D97-AF65-F5344CB8AC3E}">
        <p14:creationId xmlns:p14="http://schemas.microsoft.com/office/powerpoint/2010/main" val="91112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grpSp>
        <p:nvGrpSpPr>
          <p:cNvPr id="6" name="Group 5"/>
          <p:cNvGrpSpPr/>
          <p:nvPr/>
        </p:nvGrpSpPr>
        <p:grpSpPr>
          <a:xfrm>
            <a:off x="137786" y="1919288"/>
            <a:ext cx="6562333" cy="3382027"/>
            <a:chOff x="-501041" y="1816274"/>
            <a:chExt cx="6562333" cy="3382027"/>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57" t="16046" r="51658" b="43613"/>
            <a:stretch/>
          </p:blipFill>
          <p:spPr>
            <a:xfrm>
              <a:off x="-501041" y="1816274"/>
              <a:ext cx="6187858" cy="3382027"/>
            </a:xfrm>
            <a:prstGeom prst="rect">
              <a:avLst/>
            </a:prstGeom>
          </p:spPr>
        </p:pic>
        <p:sp>
          <p:nvSpPr>
            <p:cNvPr id="4" name="Rounded Rectangle 3"/>
            <p:cNvSpPr/>
            <p:nvPr/>
          </p:nvSpPr>
          <p:spPr>
            <a:xfrm>
              <a:off x="4963177" y="3858016"/>
              <a:ext cx="1098115" cy="13402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325644" y="1690688"/>
            <a:ext cx="5689600" cy="4527232"/>
          </a:xfrm>
          <a:solidFill>
            <a:schemeClr val="bg1"/>
          </a:solidFill>
          <a:ln w="38100">
            <a:solidFill>
              <a:srgbClr val="FF0000"/>
            </a:solidFill>
          </a:ln>
        </p:spPr>
        <p:txBody>
          <a:bodyPr>
            <a:normAutofit/>
          </a:bodyPr>
          <a:lstStyle/>
          <a:p>
            <a:r>
              <a:rPr lang="en-US" b="1" dirty="0" smtClean="0"/>
              <a:t>Simulation</a:t>
            </a:r>
            <a:r>
              <a:rPr lang="en-US" dirty="0" smtClean="0"/>
              <a:t>:</a:t>
            </a:r>
          </a:p>
          <a:p>
            <a:pPr lvl="1"/>
            <a:r>
              <a:rPr lang="en-US" dirty="0" smtClean="0"/>
              <a:t>What would the model recommend the alien?</a:t>
            </a:r>
            <a:endParaRPr lang="en-US" dirty="0"/>
          </a:p>
          <a:p>
            <a:r>
              <a:rPr lang="en-US" b="1" dirty="0" smtClean="0"/>
              <a:t>Verification</a:t>
            </a:r>
            <a:r>
              <a:rPr lang="en-US" dirty="0" smtClean="0"/>
              <a:t>:</a:t>
            </a:r>
          </a:p>
          <a:p>
            <a:pPr lvl="1"/>
            <a:r>
              <a:rPr lang="en-US" dirty="0" smtClean="0"/>
              <a:t>Is </a:t>
            </a:r>
            <a:r>
              <a:rPr lang="en-US" dirty="0" smtClean="0">
                <a:solidFill>
                  <a:schemeClr val="accent2">
                    <a:lumMod val="75000"/>
                  </a:schemeClr>
                </a:solidFill>
              </a:rPr>
              <a:t>milk and guava </a:t>
            </a:r>
            <a:r>
              <a:rPr lang="en-US" dirty="0" smtClean="0"/>
              <a:t>a correct recommendation?</a:t>
            </a:r>
          </a:p>
          <a:p>
            <a:r>
              <a:rPr lang="en-US" b="1" dirty="0" smtClean="0"/>
              <a:t>Counterfactual</a:t>
            </a:r>
            <a:r>
              <a:rPr lang="en-US" dirty="0" smtClean="0"/>
              <a:t>:</a:t>
            </a:r>
          </a:p>
          <a:p>
            <a:pPr lvl="1"/>
            <a:r>
              <a:rPr lang="en-US" dirty="0" smtClean="0"/>
              <a:t>If </a:t>
            </a:r>
            <a:r>
              <a:rPr lang="en-US" dirty="0" smtClean="0">
                <a:solidFill>
                  <a:schemeClr val="accent1">
                    <a:lumMod val="75000"/>
                  </a:schemeClr>
                </a:solidFill>
              </a:rPr>
              <a:t>patient</a:t>
            </a:r>
            <a:r>
              <a:rPr lang="en-US" dirty="0" smtClean="0"/>
              <a:t> were replaced with </a:t>
            </a:r>
            <a:r>
              <a:rPr lang="en-US" dirty="0" smtClean="0">
                <a:solidFill>
                  <a:schemeClr val="accent1">
                    <a:lumMod val="75000"/>
                  </a:schemeClr>
                </a:solidFill>
              </a:rPr>
              <a:t>sleepy</a:t>
            </a:r>
            <a:r>
              <a:rPr lang="en-US" dirty="0" smtClean="0"/>
              <a:t>, would the correctness of the </a:t>
            </a:r>
            <a:r>
              <a:rPr lang="en-US" dirty="0" smtClean="0">
                <a:solidFill>
                  <a:schemeClr val="accent2">
                    <a:lumMod val="75000"/>
                  </a:schemeClr>
                </a:solidFill>
              </a:rPr>
              <a:t>milk and guava</a:t>
            </a:r>
            <a:r>
              <a:rPr lang="en-US" dirty="0" smtClean="0"/>
              <a:t> recommendation change?</a:t>
            </a:r>
          </a:p>
        </p:txBody>
      </p:sp>
    </p:spTree>
    <p:extLst>
      <p:ext uri="{BB962C8B-B14F-4D97-AF65-F5344CB8AC3E}">
        <p14:creationId xmlns:p14="http://schemas.microsoft.com/office/powerpoint/2010/main" val="1243103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Preliminaries</a:t>
            </a:r>
          </a:p>
          <a:p>
            <a:r>
              <a:rPr lang="en-US" dirty="0" smtClean="0">
                <a:solidFill>
                  <a:schemeClr val="tx1">
                    <a:lumMod val="50000"/>
                    <a:lumOff val="50000"/>
                  </a:schemeClr>
                </a:solidFill>
              </a:rPr>
              <a:t>Factors Studied</a:t>
            </a:r>
          </a:p>
          <a:p>
            <a:r>
              <a:rPr lang="en-US" dirty="0" smtClean="0"/>
              <a:t>Experimental Design</a:t>
            </a:r>
          </a:p>
          <a:p>
            <a:r>
              <a:rPr lang="en-US" dirty="0" smtClean="0">
                <a:solidFill>
                  <a:schemeClr val="tx1">
                    <a:lumMod val="50000"/>
                    <a:lumOff val="50000"/>
                  </a:schemeClr>
                </a:solidFill>
              </a:rPr>
              <a:t>Design Choices</a:t>
            </a:r>
          </a:p>
          <a:p>
            <a:r>
              <a:rPr lang="en-US" dirty="0" smtClean="0">
                <a:solidFill>
                  <a:schemeClr val="tx1">
                    <a:lumMod val="50000"/>
                    <a:lumOff val="50000"/>
                  </a:schemeClr>
                </a:solidFill>
              </a:rPr>
              <a:t>Results</a:t>
            </a:r>
          </a:p>
          <a:p>
            <a:r>
              <a:rPr lang="en-US" dirty="0" smtClean="0">
                <a:solidFill>
                  <a:schemeClr val="tx1">
                    <a:lumMod val="50000"/>
                    <a:lumOff val="50000"/>
                  </a:schemeClr>
                </a:solidFill>
              </a:rPr>
              <a:t>Discussion</a:t>
            </a:r>
          </a:p>
          <a:p>
            <a:endParaRPr lang="en-US" dirty="0" smtClean="0">
              <a:solidFill>
                <a:schemeClr val="tx1">
                  <a:lumMod val="50000"/>
                  <a:lumOff val="50000"/>
                </a:schemeClr>
              </a:solidFill>
            </a:endParaRPr>
          </a:p>
          <a:p>
            <a:endParaRPr lang="en-US" dirty="0"/>
          </a:p>
          <a:p>
            <a:endParaRPr lang="en-US" dirty="0"/>
          </a:p>
        </p:txBody>
      </p:sp>
    </p:spTree>
    <p:extLst>
      <p:ext uri="{BB962C8B-B14F-4D97-AF65-F5344CB8AC3E}">
        <p14:creationId xmlns:p14="http://schemas.microsoft.com/office/powerpoint/2010/main" val="1287609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Model Size</a:t>
            </a:r>
            <a:endParaRPr lang="en-US" dirty="0"/>
          </a:p>
        </p:txBody>
      </p:sp>
      <p:sp>
        <p:nvSpPr>
          <p:cNvPr id="3" name="Content Placeholder 2"/>
          <p:cNvSpPr>
            <a:spLocks noGrp="1"/>
          </p:cNvSpPr>
          <p:nvPr>
            <p:ph idx="1"/>
          </p:nvPr>
        </p:nvSpPr>
        <p:spPr>
          <a:xfrm>
            <a:off x="838200" y="1825625"/>
            <a:ext cx="10515600" cy="1603375"/>
          </a:xfrm>
        </p:spPr>
        <p:txBody>
          <a:bodyPr/>
          <a:lstStyle/>
          <a:p>
            <a:r>
              <a:rPr lang="en-US" dirty="0" smtClean="0"/>
              <a:t>Interpretability: frequently used (Freitas 2014)</a:t>
            </a:r>
          </a:p>
          <a:p>
            <a:r>
              <a:rPr lang="en-US" dirty="0" smtClean="0"/>
              <a:t>Psychology: Boolean concept learning (Feldman, 2000)</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87" t="19476" r="51091" b="64007"/>
          <a:stretch/>
        </p:blipFill>
        <p:spPr>
          <a:xfrm>
            <a:off x="1353820" y="3563937"/>
            <a:ext cx="7063740" cy="1613939"/>
          </a:xfrm>
          <a:prstGeom prst="rect">
            <a:avLst/>
          </a:prstGeom>
        </p:spPr>
      </p:pic>
      <p:sp>
        <p:nvSpPr>
          <p:cNvPr id="5" name="Right Brace 4"/>
          <p:cNvSpPr/>
          <p:nvPr/>
        </p:nvSpPr>
        <p:spPr>
          <a:xfrm>
            <a:off x="8106410" y="3563938"/>
            <a:ext cx="622300" cy="147640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860790" y="4071306"/>
            <a:ext cx="2287374" cy="461665"/>
          </a:xfrm>
          <a:prstGeom prst="rect">
            <a:avLst/>
          </a:prstGeom>
          <a:noFill/>
          <a:ln w="38100">
            <a:solidFill>
              <a:srgbClr val="FF0000"/>
            </a:solidFill>
          </a:ln>
        </p:spPr>
        <p:txBody>
          <a:bodyPr wrap="square" rtlCol="0">
            <a:spAutoFit/>
          </a:bodyPr>
          <a:lstStyle/>
          <a:p>
            <a:pPr algn="ctr"/>
            <a:r>
              <a:rPr lang="en-US" sz="2400" dirty="0" smtClean="0"/>
              <a:t># lines {2, 5, 10}</a:t>
            </a:r>
            <a:endParaRPr lang="en-US" sz="2400" dirty="0"/>
          </a:p>
        </p:txBody>
      </p:sp>
      <p:sp>
        <p:nvSpPr>
          <p:cNvPr id="7" name="Right Brace 6"/>
          <p:cNvSpPr/>
          <p:nvPr/>
        </p:nvSpPr>
        <p:spPr>
          <a:xfrm rot="5400000">
            <a:off x="5970738" y="3849926"/>
            <a:ext cx="622300" cy="3278201"/>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850919" y="5910262"/>
            <a:ext cx="2861938" cy="461665"/>
          </a:xfrm>
          <a:prstGeom prst="rect">
            <a:avLst/>
          </a:prstGeom>
          <a:noFill/>
          <a:ln w="38100">
            <a:solidFill>
              <a:srgbClr val="FF0000"/>
            </a:solidFill>
          </a:ln>
        </p:spPr>
        <p:txBody>
          <a:bodyPr wrap="square" rtlCol="0">
            <a:spAutoFit/>
          </a:bodyPr>
          <a:lstStyle/>
          <a:p>
            <a:pPr algn="ctr"/>
            <a:r>
              <a:rPr lang="en-US" sz="2400" dirty="0" smtClean="0"/>
              <a:t># </a:t>
            </a:r>
            <a:r>
              <a:rPr lang="en-US" sz="2400" smtClean="0"/>
              <a:t>output terms </a:t>
            </a:r>
            <a:r>
              <a:rPr lang="en-US" sz="2400" dirty="0" smtClean="0"/>
              <a:t>{2</a:t>
            </a:r>
            <a:r>
              <a:rPr lang="en-US" sz="2400" smtClean="0"/>
              <a:t>, 5}</a:t>
            </a:r>
            <a:endParaRPr lang="en-US" sz="2400" dirty="0"/>
          </a:p>
        </p:txBody>
      </p:sp>
    </p:spTree>
    <p:extLst>
      <p:ext uri="{BB962C8B-B14F-4D97-AF65-F5344CB8AC3E}">
        <p14:creationId xmlns:p14="http://schemas.microsoft.com/office/powerpoint/2010/main" val="876092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b="1" dirty="0" smtClean="0"/>
              <a:t>Research paper: </a:t>
            </a:r>
            <a:r>
              <a:rPr lang="en-US" dirty="0" smtClean="0"/>
              <a:t>“Human </a:t>
            </a:r>
            <a:r>
              <a:rPr lang="en-US" dirty="0"/>
              <a:t>Evaluation of Models Built for </a:t>
            </a:r>
            <a:r>
              <a:rPr lang="en-US" dirty="0" smtClean="0"/>
              <a:t>Interpretability” by Lage et al.</a:t>
            </a:r>
          </a:p>
          <a:p>
            <a:r>
              <a:rPr lang="en-US" b="1" dirty="0" smtClean="0"/>
              <a:t>Break: </a:t>
            </a:r>
            <a:r>
              <a:rPr lang="en-US" dirty="0" smtClean="0"/>
              <a:t>15 minutes (around 1:15)</a:t>
            </a:r>
          </a:p>
          <a:p>
            <a:r>
              <a:rPr lang="en-US" b="1" dirty="0" smtClean="0"/>
              <a:t>Research paper: </a:t>
            </a:r>
            <a:r>
              <a:rPr lang="en-US" dirty="0" smtClean="0"/>
              <a:t>“</a:t>
            </a:r>
            <a:r>
              <a:rPr lang="en-US" dirty="0"/>
              <a:t>Manipulating and Measuring Model </a:t>
            </a:r>
            <a:r>
              <a:rPr lang="en-US" dirty="0" smtClean="0"/>
              <a:t>Interpretability” by Poursabzi-Sangdeh et al.</a:t>
            </a:r>
          </a:p>
          <a:p>
            <a:r>
              <a:rPr lang="en-US" b="1" dirty="0" smtClean="0"/>
              <a:t>Project discussion: </a:t>
            </a:r>
            <a:r>
              <a:rPr lang="en-US" dirty="0" smtClean="0"/>
              <a:t>15 minutes</a:t>
            </a:r>
          </a:p>
        </p:txBody>
      </p:sp>
    </p:spTree>
    <p:extLst>
      <p:ext uri="{BB962C8B-B14F-4D97-AF65-F5344CB8AC3E}">
        <p14:creationId xmlns:p14="http://schemas.microsoft.com/office/powerpoint/2010/main" val="2125110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2: Cognitive Chunks</a:t>
            </a:r>
            <a:endParaRPr lang="en-US" dirty="0"/>
          </a:p>
        </p:txBody>
      </p:sp>
      <p:sp>
        <p:nvSpPr>
          <p:cNvPr id="3" name="Content Placeholder 2"/>
          <p:cNvSpPr>
            <a:spLocks noGrp="1"/>
          </p:cNvSpPr>
          <p:nvPr>
            <p:ph idx="1"/>
          </p:nvPr>
        </p:nvSpPr>
        <p:spPr>
          <a:xfrm>
            <a:off x="838200" y="1825625"/>
            <a:ext cx="10515600" cy="1603375"/>
          </a:xfrm>
        </p:spPr>
        <p:txBody>
          <a:bodyPr/>
          <a:lstStyle/>
          <a:p>
            <a:r>
              <a:rPr lang="en-US" dirty="0" smtClean="0"/>
              <a:t>Psychology: recoding information (Miller, 1956)</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87" t="15385" r="51091" b="64008"/>
          <a:stretch/>
        </p:blipFill>
        <p:spPr>
          <a:xfrm>
            <a:off x="712644" y="3429000"/>
            <a:ext cx="7063740" cy="2013645"/>
          </a:xfrm>
          <a:prstGeom prst="rect">
            <a:avLst/>
          </a:prstGeom>
        </p:spPr>
      </p:pic>
      <p:sp>
        <p:nvSpPr>
          <p:cNvPr id="5" name="Right Brace 4"/>
          <p:cNvSpPr/>
          <p:nvPr/>
        </p:nvSpPr>
        <p:spPr>
          <a:xfrm>
            <a:off x="3703302" y="3462392"/>
            <a:ext cx="541212" cy="34757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357544" y="2999828"/>
            <a:ext cx="2566670" cy="830997"/>
          </a:xfrm>
          <a:prstGeom prst="rect">
            <a:avLst/>
          </a:prstGeom>
          <a:solidFill>
            <a:schemeClr val="bg1"/>
          </a:solidFill>
          <a:ln w="38100">
            <a:solidFill>
              <a:srgbClr val="FF0000"/>
            </a:solidFill>
          </a:ln>
        </p:spPr>
        <p:txBody>
          <a:bodyPr wrap="square" rtlCol="0">
            <a:spAutoFit/>
          </a:bodyPr>
          <a:lstStyle/>
          <a:p>
            <a:pPr algn="ctr"/>
            <a:r>
              <a:rPr lang="en-US" sz="2400" dirty="0" smtClean="0"/>
              <a:t># cognitive chunks {1, 3, 5}</a:t>
            </a:r>
            <a:endParaRPr lang="en-US" sz="2400"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24991" b="-8552"/>
          <a:stretch/>
        </p:blipFill>
        <p:spPr>
          <a:xfrm>
            <a:off x="5428966" y="5779772"/>
            <a:ext cx="6625247" cy="317928"/>
          </a:xfrm>
          <a:prstGeom prst="rect">
            <a:avLst/>
          </a:prstGeom>
        </p:spPr>
      </p:pic>
      <p:sp>
        <p:nvSpPr>
          <p:cNvPr id="10" name="TextBox 9"/>
          <p:cNvSpPr txBox="1"/>
          <p:nvPr/>
        </p:nvSpPr>
        <p:spPr>
          <a:xfrm>
            <a:off x="8087150" y="4057032"/>
            <a:ext cx="2672708" cy="461665"/>
          </a:xfrm>
          <a:prstGeom prst="rect">
            <a:avLst/>
          </a:prstGeom>
          <a:solidFill>
            <a:schemeClr val="bg1"/>
          </a:solidFill>
          <a:ln w="38100">
            <a:solidFill>
              <a:srgbClr val="FF0000"/>
            </a:solidFill>
          </a:ln>
        </p:spPr>
        <p:txBody>
          <a:bodyPr wrap="square" rtlCol="0">
            <a:spAutoFit/>
          </a:bodyPr>
          <a:lstStyle/>
          <a:p>
            <a:pPr algn="ctr"/>
            <a:r>
              <a:rPr lang="en-US" sz="2400" dirty="0" smtClean="0"/>
              <a:t>{explicit or implicit}</a:t>
            </a:r>
            <a:endParaRPr lang="en-US" sz="2400" dirty="0"/>
          </a:p>
        </p:txBody>
      </p:sp>
      <p:cxnSp>
        <p:nvCxnSpPr>
          <p:cNvPr id="12" name="Straight Arrow Connector 11"/>
          <p:cNvCxnSpPr>
            <a:stCxn id="10" idx="2"/>
          </p:cNvCxnSpPr>
          <p:nvPr/>
        </p:nvCxnSpPr>
        <p:spPr>
          <a:xfrm flipH="1">
            <a:off x="9419573" y="4518697"/>
            <a:ext cx="3931" cy="12610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235172" y="3577126"/>
            <a:ext cx="852170" cy="479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58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3: Repeated Terms</a:t>
            </a:r>
            <a:endParaRPr lang="en-US" dirty="0"/>
          </a:p>
        </p:txBody>
      </p:sp>
      <p:sp>
        <p:nvSpPr>
          <p:cNvPr id="3" name="Content Placeholder 2"/>
          <p:cNvSpPr>
            <a:spLocks noGrp="1"/>
          </p:cNvSpPr>
          <p:nvPr>
            <p:ph idx="1"/>
          </p:nvPr>
        </p:nvSpPr>
        <p:spPr>
          <a:xfrm>
            <a:off x="838200" y="1825625"/>
            <a:ext cx="10515600" cy="1809115"/>
          </a:xfrm>
        </p:spPr>
        <p:txBody>
          <a:bodyPr>
            <a:normAutofit/>
          </a:bodyPr>
          <a:lstStyle/>
          <a:p>
            <a:r>
              <a:rPr lang="en-US" dirty="0" smtClean="0"/>
              <a:t>Interpretability: used as </a:t>
            </a:r>
            <a:r>
              <a:rPr lang="en-US" dirty="0"/>
              <a:t>metric (Lakkaraju, Bach and Leskovec, 2016)</a:t>
            </a:r>
            <a:endParaRPr lang="en-US" dirty="0" smtClean="0"/>
          </a:p>
          <a:p>
            <a:r>
              <a:rPr lang="en-US" dirty="0" smtClean="0"/>
              <a:t>Psychology: facilitates scanning (Treisman and Gelade, 1980)</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3087" t="19262" r="51091" b="64007"/>
          <a:stretch/>
        </p:blipFill>
        <p:spPr>
          <a:xfrm>
            <a:off x="2625838" y="3634740"/>
            <a:ext cx="7063740" cy="1634866"/>
          </a:xfrm>
          <a:prstGeom prst="rect">
            <a:avLst/>
          </a:prstGeom>
        </p:spPr>
      </p:pic>
      <p:sp>
        <p:nvSpPr>
          <p:cNvPr id="14" name="Rectangle 13"/>
          <p:cNvSpPr/>
          <p:nvPr/>
        </p:nvSpPr>
        <p:spPr>
          <a:xfrm>
            <a:off x="3643108" y="4057650"/>
            <a:ext cx="800100" cy="32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95938" y="4461798"/>
            <a:ext cx="821690" cy="3308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Brace 19"/>
          <p:cNvSpPr/>
          <p:nvPr/>
        </p:nvSpPr>
        <p:spPr>
          <a:xfrm rot="5400000">
            <a:off x="4372910" y="4380273"/>
            <a:ext cx="414916" cy="187452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57463" y="5634999"/>
            <a:ext cx="4245810" cy="461665"/>
          </a:xfrm>
          <a:prstGeom prst="rect">
            <a:avLst/>
          </a:prstGeom>
          <a:noFill/>
          <a:ln w="38100">
            <a:solidFill>
              <a:srgbClr val="FF0000"/>
            </a:solidFill>
          </a:ln>
        </p:spPr>
        <p:txBody>
          <a:bodyPr wrap="square" rtlCol="0">
            <a:spAutoFit/>
          </a:bodyPr>
          <a:lstStyle/>
          <a:p>
            <a:pPr algn="ctr"/>
            <a:r>
              <a:rPr lang="en-US" sz="2400" dirty="0" smtClean="0"/>
              <a:t># variable repetitions {2, 3, 4, 5}</a:t>
            </a:r>
            <a:endParaRPr lang="en-US" sz="2400" dirty="0"/>
          </a:p>
        </p:txBody>
      </p:sp>
    </p:spTree>
    <p:extLst>
      <p:ext uri="{BB962C8B-B14F-4D97-AF65-F5344CB8AC3E}">
        <p14:creationId xmlns:p14="http://schemas.microsoft.com/office/powerpoint/2010/main" val="78627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a:xfrm>
            <a:off x="838200" y="1825625"/>
            <a:ext cx="10515600" cy="1731767"/>
          </a:xfrm>
        </p:spPr>
        <p:txBody>
          <a:bodyPr>
            <a:normAutofit/>
          </a:bodyPr>
          <a:lstStyle/>
          <a:p>
            <a:r>
              <a:rPr lang="en-US" dirty="0" smtClean="0"/>
              <a:t>Experiment posted on </a:t>
            </a:r>
            <a:r>
              <a:rPr lang="en-US" dirty="0" smtClean="0">
                <a:solidFill>
                  <a:srgbClr val="FF0000"/>
                </a:solidFill>
              </a:rPr>
              <a:t>Mturk</a:t>
            </a:r>
            <a:endParaRPr lang="en-US" dirty="0" smtClean="0"/>
          </a:p>
          <a:p>
            <a:r>
              <a:rPr lang="en-US" dirty="0" smtClean="0"/>
              <a:t>Takes around </a:t>
            </a:r>
            <a:r>
              <a:rPr lang="en-US" dirty="0" smtClean="0">
                <a:solidFill>
                  <a:srgbClr val="FF0000"/>
                </a:solidFill>
              </a:rPr>
              <a:t>20 minutes</a:t>
            </a:r>
          </a:p>
          <a:p>
            <a:r>
              <a:rPr lang="en-US" dirty="0" smtClean="0"/>
              <a:t>Participants paid </a:t>
            </a:r>
            <a:r>
              <a:rPr lang="en-US" dirty="0" smtClean="0">
                <a:solidFill>
                  <a:srgbClr val="FF0000"/>
                </a:solidFill>
              </a:rPr>
              <a:t>3 USD </a:t>
            </a:r>
          </a:p>
        </p:txBody>
      </p:sp>
      <p:sp>
        <p:nvSpPr>
          <p:cNvPr id="6" name="TextBox 5"/>
          <p:cNvSpPr txBox="1"/>
          <p:nvPr/>
        </p:nvSpPr>
        <p:spPr>
          <a:xfrm>
            <a:off x="555831" y="4822524"/>
            <a:ext cx="1659237" cy="461665"/>
          </a:xfrm>
          <a:prstGeom prst="rect">
            <a:avLst/>
          </a:prstGeom>
          <a:noFill/>
          <a:ln w="38100">
            <a:solidFill>
              <a:schemeClr val="tx1"/>
            </a:solidFill>
          </a:ln>
        </p:spPr>
        <p:txBody>
          <a:bodyPr wrap="none" rtlCol="0">
            <a:spAutoFit/>
          </a:bodyPr>
          <a:lstStyle/>
          <a:p>
            <a:r>
              <a:rPr lang="en-US" sz="2400" smtClean="0"/>
              <a:t>Instructions</a:t>
            </a:r>
            <a:endParaRPr lang="en-US" sz="2400" dirty="0" smtClean="0"/>
          </a:p>
        </p:txBody>
      </p:sp>
      <p:sp>
        <p:nvSpPr>
          <p:cNvPr id="7" name="TextBox 6"/>
          <p:cNvSpPr txBox="1"/>
          <p:nvPr/>
        </p:nvSpPr>
        <p:spPr>
          <a:xfrm>
            <a:off x="2782194" y="4821237"/>
            <a:ext cx="2937086" cy="461665"/>
          </a:xfrm>
          <a:prstGeom prst="rect">
            <a:avLst/>
          </a:prstGeom>
          <a:noFill/>
          <a:ln w="38100">
            <a:solidFill>
              <a:schemeClr val="tx1"/>
            </a:solidFill>
          </a:ln>
        </p:spPr>
        <p:txBody>
          <a:bodyPr wrap="none" rtlCol="0">
            <a:spAutoFit/>
          </a:bodyPr>
          <a:lstStyle/>
          <a:p>
            <a:r>
              <a:rPr lang="en-US" sz="2400" dirty="0" smtClean="0"/>
              <a:t>3-6 practice questions</a:t>
            </a:r>
          </a:p>
        </p:txBody>
      </p:sp>
      <p:sp>
        <p:nvSpPr>
          <p:cNvPr id="8" name="TextBox 7"/>
          <p:cNvSpPr txBox="1"/>
          <p:nvPr/>
        </p:nvSpPr>
        <p:spPr>
          <a:xfrm>
            <a:off x="6286406" y="4821237"/>
            <a:ext cx="2723566" cy="461665"/>
          </a:xfrm>
          <a:prstGeom prst="rect">
            <a:avLst/>
          </a:prstGeom>
          <a:noFill/>
          <a:ln w="38100">
            <a:solidFill>
              <a:schemeClr val="tx1"/>
            </a:solidFill>
          </a:ln>
        </p:spPr>
        <p:txBody>
          <a:bodyPr wrap="none" rtlCol="0">
            <a:spAutoFit/>
          </a:bodyPr>
          <a:lstStyle/>
          <a:p>
            <a:r>
              <a:rPr lang="en-US" sz="2400" dirty="0" smtClean="0"/>
              <a:t>15-18 test questions</a:t>
            </a:r>
          </a:p>
        </p:txBody>
      </p:sp>
      <p:sp>
        <p:nvSpPr>
          <p:cNvPr id="10" name="TextBox 9"/>
          <p:cNvSpPr txBox="1"/>
          <p:nvPr/>
        </p:nvSpPr>
        <p:spPr>
          <a:xfrm>
            <a:off x="9629234" y="4821234"/>
            <a:ext cx="2022157" cy="461665"/>
          </a:xfrm>
          <a:prstGeom prst="rect">
            <a:avLst/>
          </a:prstGeom>
          <a:noFill/>
          <a:ln w="38100">
            <a:solidFill>
              <a:schemeClr val="tx1"/>
            </a:solidFill>
          </a:ln>
        </p:spPr>
        <p:txBody>
          <a:bodyPr wrap="none" rtlCol="0">
            <a:spAutoFit/>
          </a:bodyPr>
          <a:lstStyle/>
          <a:p>
            <a:r>
              <a:rPr lang="en-US" sz="2400" dirty="0" smtClean="0"/>
              <a:t>Payment code </a:t>
            </a:r>
          </a:p>
        </p:txBody>
      </p:sp>
      <p:sp>
        <p:nvSpPr>
          <p:cNvPr id="12" name="Right Arrow 11"/>
          <p:cNvSpPr/>
          <p:nvPr/>
        </p:nvSpPr>
        <p:spPr>
          <a:xfrm>
            <a:off x="2404401" y="4962186"/>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856477" y="4960897"/>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9199305" y="4960896"/>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78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Exclusion Criteria</a:t>
            </a:r>
            <a:endParaRPr lang="en-US" dirty="0"/>
          </a:p>
        </p:txBody>
      </p:sp>
      <p:sp>
        <p:nvSpPr>
          <p:cNvPr id="4" name="Content Placeholder 3"/>
          <p:cNvSpPr>
            <a:spLocks noGrp="1"/>
          </p:cNvSpPr>
          <p:nvPr>
            <p:ph idx="1"/>
          </p:nvPr>
        </p:nvSpPr>
        <p:spPr>
          <a:xfrm>
            <a:off x="838200" y="1825625"/>
            <a:ext cx="10515600" cy="2771427"/>
          </a:xfrm>
        </p:spPr>
        <p:txBody>
          <a:bodyPr>
            <a:normAutofit/>
          </a:bodyPr>
          <a:lstStyle/>
          <a:p>
            <a:r>
              <a:rPr lang="en-US" dirty="0" smtClean="0"/>
              <a:t>Participants excluded based on </a:t>
            </a:r>
            <a:r>
              <a:rPr lang="en-US" dirty="0" smtClean="0">
                <a:solidFill>
                  <a:srgbClr val="FF0000"/>
                </a:solidFill>
              </a:rPr>
              <a:t>practice questions</a:t>
            </a:r>
          </a:p>
          <a:p>
            <a:r>
              <a:rPr lang="en-US" dirty="0" smtClean="0"/>
              <a:t>Final count: </a:t>
            </a:r>
            <a:r>
              <a:rPr lang="en-US" dirty="0" smtClean="0">
                <a:solidFill>
                  <a:srgbClr val="FF0000"/>
                </a:solidFill>
              </a:rPr>
              <a:t>50-70</a:t>
            </a:r>
            <a:r>
              <a:rPr lang="en-US" dirty="0" smtClean="0"/>
              <a:t> participants </a:t>
            </a:r>
            <a:r>
              <a:rPr lang="en-US" dirty="0" smtClean="0">
                <a:solidFill>
                  <a:srgbClr val="FF0000"/>
                </a:solidFill>
              </a:rPr>
              <a:t>out of 150</a:t>
            </a:r>
          </a:p>
          <a:p>
            <a:r>
              <a:rPr lang="en-US" dirty="0" smtClean="0">
                <a:solidFill>
                  <a:srgbClr val="FF0000"/>
                </a:solidFill>
              </a:rPr>
              <a:t>Pros</a:t>
            </a:r>
            <a:r>
              <a:rPr lang="en-US" dirty="0" smtClean="0"/>
              <a:t>: people who can do the task well</a:t>
            </a:r>
          </a:p>
          <a:p>
            <a:r>
              <a:rPr lang="en-US" dirty="0" smtClean="0">
                <a:solidFill>
                  <a:srgbClr val="FF0000"/>
                </a:solidFill>
              </a:rPr>
              <a:t>Cons</a:t>
            </a:r>
            <a:r>
              <a:rPr lang="en-US" dirty="0" smtClean="0"/>
              <a:t>: results don’t generalize to all laypeople</a:t>
            </a:r>
          </a:p>
        </p:txBody>
      </p:sp>
    </p:spTree>
    <p:extLst>
      <p:ext uri="{BB962C8B-B14F-4D97-AF65-F5344CB8AC3E}">
        <p14:creationId xmlns:p14="http://schemas.microsoft.com/office/powerpoint/2010/main" val="816161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Demographics</a:t>
            </a:r>
            <a:endParaRPr lang="en-US" dirty="0"/>
          </a:p>
        </p:txBody>
      </p:sp>
      <p:sp>
        <p:nvSpPr>
          <p:cNvPr id="4" name="Content Placeholder 3"/>
          <p:cNvSpPr>
            <a:spLocks noGrp="1"/>
          </p:cNvSpPr>
          <p:nvPr>
            <p:ph idx="1"/>
          </p:nvPr>
        </p:nvSpPr>
        <p:spPr>
          <a:xfrm>
            <a:off x="838200" y="1825625"/>
            <a:ext cx="10515600" cy="3059526"/>
          </a:xfrm>
        </p:spPr>
        <p:txBody>
          <a:bodyPr>
            <a:normAutofit/>
          </a:bodyPr>
          <a:lstStyle/>
          <a:p>
            <a:r>
              <a:rPr lang="en-US" dirty="0" smtClean="0"/>
              <a:t>Participants: </a:t>
            </a:r>
          </a:p>
          <a:p>
            <a:pPr lvl="1"/>
            <a:r>
              <a:rPr lang="en-US" dirty="0" smtClean="0"/>
              <a:t>Younger</a:t>
            </a:r>
          </a:p>
          <a:p>
            <a:pPr lvl="1"/>
            <a:r>
              <a:rPr lang="en-US" dirty="0" smtClean="0"/>
              <a:t>More educated</a:t>
            </a:r>
          </a:p>
          <a:p>
            <a:pPr lvl="1"/>
            <a:r>
              <a:rPr lang="en-US" dirty="0" smtClean="0"/>
              <a:t>From the US/Canada</a:t>
            </a:r>
          </a:p>
          <a:p>
            <a:r>
              <a:rPr lang="en-US" dirty="0" smtClean="0"/>
              <a:t>Results may not generalize to </a:t>
            </a:r>
            <a:r>
              <a:rPr lang="en-US" dirty="0" smtClean="0">
                <a:solidFill>
                  <a:srgbClr val="FF0000"/>
                </a:solidFill>
              </a:rPr>
              <a:t>other populations</a:t>
            </a:r>
            <a:endParaRPr lang="en-US" dirty="0">
              <a:solidFill>
                <a:srgbClr val="FF0000"/>
              </a:solidFill>
            </a:endParaRPr>
          </a:p>
          <a:p>
            <a:pPr lvl="1"/>
            <a:endParaRPr lang="en-US" dirty="0" smtClean="0"/>
          </a:p>
        </p:txBody>
      </p:sp>
    </p:spTree>
    <p:extLst>
      <p:ext uri="{BB962C8B-B14F-4D97-AF65-F5344CB8AC3E}">
        <p14:creationId xmlns:p14="http://schemas.microsoft.com/office/powerpoint/2010/main" val="1160694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r>
              <a:rPr lang="en-US" dirty="0" smtClean="0"/>
              <a:t>Response Time</a:t>
            </a:r>
          </a:p>
          <a:p>
            <a:r>
              <a:rPr lang="en-US" dirty="0" smtClean="0"/>
              <a:t>Accuracy</a:t>
            </a:r>
          </a:p>
          <a:p>
            <a:r>
              <a:rPr lang="en-US" dirty="0" smtClean="0"/>
              <a:t>Subjective Difficulty of Use</a:t>
            </a:r>
            <a:endParaRPr lang="en-US" dirty="0"/>
          </a:p>
          <a:p>
            <a:pPr lvl="1"/>
            <a:endParaRPr lang="en-US" dirty="0"/>
          </a:p>
        </p:txBody>
      </p:sp>
    </p:spTree>
    <p:extLst>
      <p:ext uri="{BB962C8B-B14F-4D97-AF65-F5344CB8AC3E}">
        <p14:creationId xmlns:p14="http://schemas.microsoft.com/office/powerpoint/2010/main" val="2081443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Linear Model</a:t>
            </a:r>
            <a:endParaRPr lang="en-US" dirty="0"/>
          </a:p>
        </p:txBody>
      </p:sp>
      <p:sp>
        <p:nvSpPr>
          <p:cNvPr id="3" name="Content Placeholder 2"/>
          <p:cNvSpPr>
            <a:spLocks noGrp="1"/>
          </p:cNvSpPr>
          <p:nvPr>
            <p:ph idx="1"/>
          </p:nvPr>
        </p:nvSpPr>
        <p:spPr>
          <a:xfrm>
            <a:off x="838200" y="1825624"/>
            <a:ext cx="10515600" cy="2796479"/>
          </a:xfrm>
        </p:spPr>
        <p:txBody>
          <a:bodyPr>
            <a:normAutofit/>
          </a:bodyPr>
          <a:lstStyle/>
          <a:p>
            <a:r>
              <a:rPr lang="en-US" dirty="0" smtClean="0"/>
              <a:t>We use a </a:t>
            </a:r>
            <a:r>
              <a:rPr lang="en-US" dirty="0" smtClean="0">
                <a:solidFill>
                  <a:srgbClr val="FF0000"/>
                </a:solidFill>
              </a:rPr>
              <a:t>linear model </a:t>
            </a:r>
            <a:r>
              <a:rPr lang="en-US" dirty="0" smtClean="0"/>
              <a:t>for each metric in each experiment</a:t>
            </a:r>
          </a:p>
          <a:p>
            <a:r>
              <a:rPr lang="en-US" dirty="0" smtClean="0"/>
              <a:t>Example </a:t>
            </a:r>
            <a:r>
              <a:rPr lang="mr-IN" dirty="0" smtClean="0"/>
              <a:t>–</a:t>
            </a:r>
            <a:r>
              <a:rPr lang="en-US" dirty="0" smtClean="0"/>
              <a:t> Model Size, Response Time:</a:t>
            </a:r>
          </a:p>
          <a:p>
            <a:pPr lvl="1"/>
            <a:r>
              <a:rPr lang="en-US" b="1" dirty="0" smtClean="0"/>
              <a:t>Step 1</a:t>
            </a:r>
            <a:r>
              <a:rPr lang="en-US" dirty="0" smtClean="0"/>
              <a:t>: </a:t>
            </a:r>
            <a:r>
              <a:rPr lang="en-US" dirty="0"/>
              <a:t>Fit linear regression to </a:t>
            </a:r>
            <a:r>
              <a:rPr lang="en-US" dirty="0">
                <a:solidFill>
                  <a:srgbClr val="FF0000"/>
                </a:solidFill>
              </a:rPr>
              <a:t>predict response time </a:t>
            </a:r>
            <a:r>
              <a:rPr lang="en-US" dirty="0"/>
              <a:t>from </a:t>
            </a:r>
            <a:r>
              <a:rPr lang="en-US" dirty="0" smtClean="0"/>
              <a:t>number of </a:t>
            </a:r>
            <a:r>
              <a:rPr lang="en-US" dirty="0"/>
              <a:t>lines and </a:t>
            </a:r>
            <a:r>
              <a:rPr lang="en-US" dirty="0" smtClean="0"/>
              <a:t>number of </a:t>
            </a:r>
            <a:r>
              <a:rPr lang="en-US" dirty="0"/>
              <a:t>output terms </a:t>
            </a:r>
          </a:p>
          <a:p>
            <a:pPr lvl="1"/>
            <a:r>
              <a:rPr lang="en-US" b="1" dirty="0" smtClean="0"/>
              <a:t>Step 2</a:t>
            </a:r>
            <a:r>
              <a:rPr lang="en-US" dirty="0" smtClean="0"/>
              <a:t>: </a:t>
            </a:r>
            <a:r>
              <a:rPr lang="en-US" dirty="0"/>
              <a:t>Interpret </a:t>
            </a:r>
            <a:r>
              <a:rPr lang="en-US" dirty="0">
                <a:solidFill>
                  <a:srgbClr val="FF0000"/>
                </a:solidFill>
              </a:rPr>
              <a:t>coefficients as effects </a:t>
            </a:r>
            <a:r>
              <a:rPr lang="en-US" dirty="0"/>
              <a:t>of number of lines and number </a:t>
            </a:r>
            <a:r>
              <a:rPr lang="en-US" dirty="0" smtClean="0"/>
              <a:t>of output </a:t>
            </a:r>
            <a:r>
              <a:rPr lang="en-US" dirty="0"/>
              <a:t>terms on response time</a:t>
            </a:r>
          </a:p>
          <a:p>
            <a:pPr lvl="1"/>
            <a:endParaRPr lang="en-US" dirty="0"/>
          </a:p>
          <a:p>
            <a:endParaRPr lang="en-US" dirty="0" smtClean="0"/>
          </a:p>
        </p:txBody>
      </p:sp>
    </p:spTree>
    <p:extLst>
      <p:ext uri="{BB962C8B-B14F-4D97-AF65-F5344CB8AC3E}">
        <p14:creationId xmlns:p14="http://schemas.microsoft.com/office/powerpoint/2010/main" val="1721420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 Analysis: Multiple Hypothesis Testing </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65479"/>
          <a:stretch/>
        </p:blipFill>
        <p:spPr>
          <a:xfrm>
            <a:off x="4181431" y="1455008"/>
            <a:ext cx="3578617" cy="3426975"/>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 t="74863" r="1372"/>
          <a:stretch/>
        </p:blipFill>
        <p:spPr>
          <a:xfrm>
            <a:off x="4751611" y="5134126"/>
            <a:ext cx="2438253" cy="1723874"/>
          </a:xfrm>
          <a:prstGeom prst="rect">
            <a:avLst/>
          </a:prstGeom>
        </p:spPr>
      </p:pic>
      <p:sp>
        <p:nvSpPr>
          <p:cNvPr id="7" name="TextBox 6"/>
          <p:cNvSpPr txBox="1"/>
          <p:nvPr/>
        </p:nvSpPr>
        <p:spPr>
          <a:xfrm>
            <a:off x="4304775" y="4764794"/>
            <a:ext cx="3331923" cy="369332"/>
          </a:xfrm>
          <a:prstGeom prst="rect">
            <a:avLst/>
          </a:prstGeom>
          <a:noFill/>
        </p:spPr>
        <p:txBody>
          <a:bodyPr wrap="square" rtlCol="0">
            <a:spAutoFit/>
          </a:bodyPr>
          <a:lstStyle/>
          <a:p>
            <a:pPr algn="ctr"/>
            <a:r>
              <a:rPr lang="mr-IN" smtClean="0"/>
              <a:t>…</a:t>
            </a:r>
            <a:endParaRPr lang="en-US" dirty="0" smtClean="0"/>
          </a:p>
        </p:txBody>
      </p:sp>
      <p:sp>
        <p:nvSpPr>
          <p:cNvPr id="8" name="TextBox 7"/>
          <p:cNvSpPr txBox="1"/>
          <p:nvPr/>
        </p:nvSpPr>
        <p:spPr>
          <a:xfrm>
            <a:off x="9081370" y="6246583"/>
            <a:ext cx="2848627" cy="369332"/>
          </a:xfrm>
          <a:prstGeom prst="rect">
            <a:avLst/>
          </a:prstGeom>
          <a:noFill/>
        </p:spPr>
        <p:txBody>
          <a:bodyPr wrap="square" rtlCol="0">
            <a:spAutoFit/>
          </a:bodyPr>
          <a:lstStyle/>
          <a:p>
            <a:r>
              <a:rPr lang="en-US" dirty="0" smtClean="0">
                <a:solidFill>
                  <a:schemeClr val="tx1">
                    <a:lumMod val="50000"/>
                    <a:lumOff val="50000"/>
                  </a:schemeClr>
                </a:solidFill>
              </a:rPr>
              <a:t>Link: </a:t>
            </a:r>
            <a:r>
              <a:rPr lang="en-US" dirty="0">
                <a:solidFill>
                  <a:schemeClr val="tx1">
                    <a:lumMod val="50000"/>
                    <a:lumOff val="50000"/>
                  </a:schemeClr>
                </a:solidFill>
              </a:rPr>
              <a:t>https://xkcd.com/882/</a:t>
            </a:r>
          </a:p>
        </p:txBody>
      </p:sp>
    </p:spTree>
    <p:extLst>
      <p:ext uri="{BB962C8B-B14F-4D97-AF65-F5344CB8AC3E}">
        <p14:creationId xmlns:p14="http://schemas.microsoft.com/office/powerpoint/2010/main" val="1950393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 Analysis: Multiple Hypothesis Testing </a:t>
            </a:r>
          </a:p>
        </p:txBody>
      </p:sp>
      <p:sp>
        <p:nvSpPr>
          <p:cNvPr id="3" name="Content Placeholder 2"/>
          <p:cNvSpPr>
            <a:spLocks noGrp="1"/>
          </p:cNvSpPr>
          <p:nvPr>
            <p:ph idx="1"/>
          </p:nvPr>
        </p:nvSpPr>
        <p:spPr/>
        <p:txBody>
          <a:bodyPr/>
          <a:lstStyle/>
          <a:p>
            <a:r>
              <a:rPr lang="en-US" dirty="0"/>
              <a:t>We use a </a:t>
            </a:r>
            <a:r>
              <a:rPr lang="en-US" dirty="0" smtClean="0">
                <a:solidFill>
                  <a:srgbClr val="FF0000"/>
                </a:solidFill>
              </a:rPr>
              <a:t>Bonferroni correction</a:t>
            </a:r>
          </a:p>
          <a:p>
            <a:r>
              <a:rPr lang="en-US" dirty="0" smtClean="0"/>
              <a:t>Instead of p &lt; 0.05, use p &lt; (0.05 </a:t>
            </a:r>
            <a:r>
              <a:rPr lang="en-US" dirty="0" smtClean="0"/>
              <a:t>/ </a:t>
            </a:r>
            <a:r>
              <a:rPr lang="en-US" dirty="0" smtClean="0"/>
              <a:t># comparisons)</a:t>
            </a:r>
          </a:p>
          <a:p>
            <a:endParaRPr lang="en-US" dirty="0"/>
          </a:p>
          <a:p>
            <a:endParaRPr lang="en-US" dirty="0"/>
          </a:p>
        </p:txBody>
      </p:sp>
    </p:spTree>
    <p:extLst>
      <p:ext uri="{BB962C8B-B14F-4D97-AF65-F5344CB8AC3E}">
        <p14:creationId xmlns:p14="http://schemas.microsoft.com/office/powerpoint/2010/main" val="1919389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t>
            </a:r>
            <a:r>
              <a:rPr lang="en-US" dirty="0"/>
              <a:t>Analysis</a:t>
            </a:r>
            <a:r>
              <a:rPr lang="en-US" dirty="0" smtClean="0"/>
              <a:t>: Participant Specific Effects</a:t>
            </a:r>
            <a:endParaRPr lang="en-US" dirty="0"/>
          </a:p>
        </p:txBody>
      </p:sp>
      <p:sp>
        <p:nvSpPr>
          <p:cNvPr id="3" name="Content Placeholder 2"/>
          <p:cNvSpPr>
            <a:spLocks noGrp="1"/>
          </p:cNvSpPr>
          <p:nvPr>
            <p:ph idx="1"/>
          </p:nvPr>
        </p:nvSpPr>
        <p:spPr/>
        <p:txBody>
          <a:bodyPr/>
          <a:lstStyle/>
          <a:p>
            <a:r>
              <a:rPr lang="en-US" dirty="0" smtClean="0"/>
              <a:t>We have multiple responses for each participant</a:t>
            </a:r>
          </a:p>
          <a:p>
            <a:r>
              <a:rPr lang="en-US" dirty="0" smtClean="0"/>
              <a:t>Correct for differences in each participant’s response times</a:t>
            </a:r>
          </a:p>
          <a:p>
            <a:pPr lvl="1"/>
            <a:r>
              <a:rPr lang="en-US" dirty="0" smtClean="0">
                <a:solidFill>
                  <a:srgbClr val="FF0000"/>
                </a:solidFill>
              </a:rPr>
              <a:t>Subtract off participant specific mean </a:t>
            </a:r>
            <a:r>
              <a:rPr lang="en-US" dirty="0" smtClean="0"/>
              <a:t>response time</a:t>
            </a:r>
            <a:endParaRPr lang="en-US" dirty="0"/>
          </a:p>
          <a:p>
            <a:pPr lvl="1"/>
            <a:endParaRPr lang="en-US" dirty="0">
              <a:solidFill>
                <a:srgbClr val="FF0000"/>
              </a:solidFill>
            </a:endParaRPr>
          </a:p>
        </p:txBody>
      </p:sp>
    </p:spTree>
    <p:extLst>
      <p:ext uri="{BB962C8B-B14F-4D97-AF65-F5344CB8AC3E}">
        <p14:creationId xmlns:p14="http://schemas.microsoft.com/office/powerpoint/2010/main" val="1392722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Evaluating interpretability in the interpretable ML community:</a:t>
            </a:r>
          </a:p>
          <a:p>
            <a:pPr lvl="1"/>
            <a:r>
              <a:rPr lang="en-US" dirty="0" smtClean="0"/>
              <a:t>Interpretability depends on </a:t>
            </a:r>
            <a:r>
              <a:rPr lang="en-US" dirty="0" smtClean="0">
                <a:solidFill>
                  <a:srgbClr val="FF0000"/>
                </a:solidFill>
              </a:rPr>
              <a:t>human experience </a:t>
            </a:r>
            <a:r>
              <a:rPr lang="en-US" dirty="0" smtClean="0"/>
              <a:t>of the model</a:t>
            </a:r>
          </a:p>
          <a:p>
            <a:pPr lvl="1"/>
            <a:r>
              <a:rPr lang="en-US" dirty="0" smtClean="0"/>
              <a:t>Disagreement about the best way to </a:t>
            </a:r>
            <a:r>
              <a:rPr lang="en-US" dirty="0" smtClean="0">
                <a:solidFill>
                  <a:srgbClr val="FF0000"/>
                </a:solidFill>
              </a:rPr>
              <a:t>measure</a:t>
            </a:r>
            <a:r>
              <a:rPr lang="en-US" dirty="0" smtClean="0"/>
              <a:t> it</a:t>
            </a:r>
          </a:p>
          <a:p>
            <a:r>
              <a:rPr lang="en-US" dirty="0" smtClean="0"/>
              <a:t>These papers:</a:t>
            </a:r>
          </a:p>
          <a:p>
            <a:pPr lvl="1"/>
            <a:r>
              <a:rPr lang="en-US" dirty="0" smtClean="0"/>
              <a:t>Evaluating factors related to interpretability through </a:t>
            </a:r>
            <a:r>
              <a:rPr lang="en-US" dirty="0" smtClean="0">
                <a:solidFill>
                  <a:srgbClr val="FF0000"/>
                </a:solidFill>
              </a:rPr>
              <a:t>user studies</a:t>
            </a:r>
            <a:endParaRPr lang="en-US" dirty="0">
              <a:solidFill>
                <a:srgbClr val="FF0000"/>
              </a:solidFill>
            </a:endParaRPr>
          </a:p>
        </p:txBody>
      </p:sp>
    </p:spTree>
    <p:extLst>
      <p:ext uri="{BB962C8B-B14F-4D97-AF65-F5344CB8AC3E}">
        <p14:creationId xmlns:p14="http://schemas.microsoft.com/office/powerpoint/2010/main" val="16626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Preliminaries</a:t>
            </a:r>
          </a:p>
          <a:p>
            <a:r>
              <a:rPr lang="en-US" dirty="0" smtClean="0">
                <a:solidFill>
                  <a:schemeClr val="tx1">
                    <a:lumMod val="50000"/>
                    <a:lumOff val="50000"/>
                  </a:schemeClr>
                </a:solidFill>
              </a:rPr>
              <a:t>Factors Studied</a:t>
            </a:r>
          </a:p>
          <a:p>
            <a:r>
              <a:rPr lang="en-US" dirty="0" smtClean="0">
                <a:solidFill>
                  <a:schemeClr val="tx1">
                    <a:lumMod val="50000"/>
                    <a:lumOff val="50000"/>
                  </a:schemeClr>
                </a:solidFill>
              </a:rPr>
              <a:t>Experimental Design</a:t>
            </a:r>
          </a:p>
          <a:p>
            <a:r>
              <a:rPr lang="en-US" dirty="0" smtClean="0"/>
              <a:t>Design Choices</a:t>
            </a:r>
          </a:p>
          <a:p>
            <a:r>
              <a:rPr lang="en-US" dirty="0" smtClean="0">
                <a:solidFill>
                  <a:schemeClr val="tx1">
                    <a:lumMod val="50000"/>
                    <a:lumOff val="50000"/>
                  </a:schemeClr>
                </a:solidFill>
              </a:rPr>
              <a:t>Results</a:t>
            </a:r>
          </a:p>
          <a:p>
            <a:r>
              <a:rPr lang="en-US" dirty="0" smtClean="0">
                <a:solidFill>
                  <a:schemeClr val="tx1">
                    <a:lumMod val="50000"/>
                    <a:lumOff val="50000"/>
                  </a:schemeClr>
                </a:solidFill>
              </a:rPr>
              <a:t>Discussion</a:t>
            </a:r>
          </a:p>
          <a:p>
            <a:endParaRPr lang="en-US" dirty="0" smtClean="0">
              <a:solidFill>
                <a:schemeClr val="tx1">
                  <a:lumMod val="50000"/>
                  <a:lumOff val="50000"/>
                </a:schemeClr>
              </a:solidFill>
            </a:endParaRPr>
          </a:p>
          <a:p>
            <a:endParaRPr lang="en-US" dirty="0"/>
          </a:p>
          <a:p>
            <a:endParaRPr lang="en-US" dirty="0"/>
          </a:p>
        </p:txBody>
      </p:sp>
    </p:spTree>
    <p:extLst>
      <p:ext uri="{BB962C8B-B14F-4D97-AF65-F5344CB8AC3E}">
        <p14:creationId xmlns:p14="http://schemas.microsoft.com/office/powerpoint/2010/main" val="1582063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Controlled Domains  vs. Real-world Datasets</a:t>
            </a:r>
            <a:endParaRPr lang="en-US" dirty="0"/>
          </a:p>
        </p:txBody>
      </p:sp>
      <p:sp>
        <p:nvSpPr>
          <p:cNvPr id="3" name="Content Placeholder 2"/>
          <p:cNvSpPr>
            <a:spLocks noGrp="1"/>
          </p:cNvSpPr>
          <p:nvPr>
            <p:ph idx="1"/>
          </p:nvPr>
        </p:nvSpPr>
        <p:spPr/>
        <p:txBody>
          <a:bodyPr>
            <a:normAutofit/>
          </a:bodyPr>
          <a:lstStyle/>
          <a:p>
            <a:r>
              <a:rPr lang="en-US" dirty="0" smtClean="0"/>
              <a:t>We used exactly </a:t>
            </a:r>
            <a:r>
              <a:rPr lang="en-US" dirty="0" smtClean="0">
                <a:solidFill>
                  <a:srgbClr val="FF0000"/>
                </a:solidFill>
              </a:rPr>
              <a:t>parallel, synthetic domains</a:t>
            </a:r>
          </a:p>
          <a:p>
            <a:r>
              <a:rPr lang="en-US" b="1" dirty="0" smtClean="0"/>
              <a:t>Question: </a:t>
            </a:r>
            <a:r>
              <a:rPr lang="en-US" dirty="0" smtClean="0"/>
              <a:t>What if we had used 2 different </a:t>
            </a:r>
            <a:r>
              <a:rPr lang="en-US" dirty="0" smtClean="0">
                <a:solidFill>
                  <a:srgbClr val="FF0000"/>
                </a:solidFill>
              </a:rPr>
              <a:t>real-world datasets</a:t>
            </a:r>
            <a:r>
              <a:rPr lang="en-US" dirty="0" smtClean="0"/>
              <a:t>?</a:t>
            </a:r>
          </a:p>
        </p:txBody>
      </p:sp>
    </p:spTree>
    <p:extLst>
      <p:ext uri="{BB962C8B-B14F-4D97-AF65-F5344CB8AC3E}">
        <p14:creationId xmlns:p14="http://schemas.microsoft.com/office/powerpoint/2010/main" val="1227331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Simulation-based vs. Real Downstream Tasks</a:t>
            </a:r>
            <a:endParaRPr lang="en-US" dirty="0"/>
          </a:p>
        </p:txBody>
      </p:sp>
      <p:sp>
        <p:nvSpPr>
          <p:cNvPr id="3" name="Content Placeholder 2"/>
          <p:cNvSpPr>
            <a:spLocks noGrp="1"/>
          </p:cNvSpPr>
          <p:nvPr>
            <p:ph idx="1"/>
          </p:nvPr>
        </p:nvSpPr>
        <p:spPr/>
        <p:txBody>
          <a:bodyPr/>
          <a:lstStyle/>
          <a:p>
            <a:r>
              <a:rPr lang="en-US" dirty="0" smtClean="0"/>
              <a:t>All of the tasks we consider depend on </a:t>
            </a:r>
            <a:r>
              <a:rPr lang="en-US" dirty="0" smtClean="0">
                <a:solidFill>
                  <a:srgbClr val="FF0000"/>
                </a:solidFill>
              </a:rPr>
              <a:t>forward-simulation</a:t>
            </a:r>
          </a:p>
          <a:p>
            <a:r>
              <a:rPr lang="en-US" b="1" dirty="0" smtClean="0"/>
              <a:t>Question: </a:t>
            </a:r>
            <a:r>
              <a:rPr lang="en-US" dirty="0" smtClean="0"/>
              <a:t>What if we used more </a:t>
            </a:r>
            <a:r>
              <a:rPr lang="en-US" dirty="0" smtClean="0">
                <a:solidFill>
                  <a:srgbClr val="FF0000"/>
                </a:solidFill>
              </a:rPr>
              <a:t>realistic downstream tasks</a:t>
            </a:r>
            <a:r>
              <a:rPr lang="en-US" dirty="0" smtClean="0"/>
              <a:t>?</a:t>
            </a:r>
          </a:p>
        </p:txBody>
      </p:sp>
    </p:spTree>
    <p:extLst>
      <p:ext uri="{BB962C8B-B14F-4D97-AF65-F5344CB8AC3E}">
        <p14:creationId xmlns:p14="http://schemas.microsoft.com/office/powerpoint/2010/main" val="883417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of Oz vs. Optimized with Data Models</a:t>
            </a:r>
            <a:endParaRPr lang="en-US" dirty="0"/>
          </a:p>
        </p:txBody>
      </p:sp>
      <p:sp>
        <p:nvSpPr>
          <p:cNvPr id="3" name="Content Placeholder 2"/>
          <p:cNvSpPr>
            <a:spLocks noGrp="1"/>
          </p:cNvSpPr>
          <p:nvPr>
            <p:ph idx="1"/>
          </p:nvPr>
        </p:nvSpPr>
        <p:spPr/>
        <p:txBody>
          <a:bodyPr/>
          <a:lstStyle/>
          <a:p>
            <a:r>
              <a:rPr lang="en-US" dirty="0" smtClean="0"/>
              <a:t>The models we use are </a:t>
            </a:r>
            <a:r>
              <a:rPr lang="en-US" dirty="0" smtClean="0">
                <a:solidFill>
                  <a:srgbClr val="FF0000"/>
                </a:solidFill>
              </a:rPr>
              <a:t>hand generated </a:t>
            </a:r>
            <a:r>
              <a:rPr lang="en-US" dirty="0" smtClean="0"/>
              <a:t>to have the properties we study</a:t>
            </a:r>
          </a:p>
          <a:p>
            <a:r>
              <a:rPr lang="en-US" b="1" dirty="0" smtClean="0"/>
              <a:t>Question: </a:t>
            </a:r>
            <a:r>
              <a:rPr lang="en-US" dirty="0" smtClean="0"/>
              <a:t>What if we optimized the models </a:t>
            </a:r>
            <a:r>
              <a:rPr lang="en-US" dirty="0" smtClean="0">
                <a:solidFill>
                  <a:srgbClr val="FF0000"/>
                </a:solidFill>
              </a:rPr>
              <a:t>with data</a:t>
            </a:r>
            <a:r>
              <a:rPr lang="en-US" dirty="0" smtClean="0"/>
              <a:t>?</a:t>
            </a:r>
          </a:p>
        </p:txBody>
      </p:sp>
    </p:spTree>
    <p:extLst>
      <p:ext uri="{BB962C8B-B14F-4D97-AF65-F5344CB8AC3E}">
        <p14:creationId xmlns:p14="http://schemas.microsoft.com/office/powerpoint/2010/main" val="1189908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 between control and generalizability</a:t>
            </a:r>
            <a:endParaRPr lang="en-US" dirty="0"/>
          </a:p>
        </p:txBody>
      </p:sp>
      <p:sp>
        <p:nvSpPr>
          <p:cNvPr id="3" name="Content Placeholder 2"/>
          <p:cNvSpPr>
            <a:spLocks noGrp="1"/>
          </p:cNvSpPr>
          <p:nvPr>
            <p:ph idx="1"/>
          </p:nvPr>
        </p:nvSpPr>
        <p:spPr>
          <a:xfrm>
            <a:off x="838200" y="1825625"/>
            <a:ext cx="10515600" cy="2142526"/>
          </a:xfrm>
        </p:spPr>
        <p:txBody>
          <a:bodyPr/>
          <a:lstStyle/>
          <a:p>
            <a:r>
              <a:rPr lang="en-US" dirty="0" smtClean="0"/>
              <a:t>Tradeoff between the ability to tightly control the experiment and running it under realistic conditions (generalizability)</a:t>
            </a:r>
          </a:p>
        </p:txBody>
      </p:sp>
      <p:sp>
        <p:nvSpPr>
          <p:cNvPr id="6" name="Left-Right Arrow 5"/>
          <p:cNvSpPr/>
          <p:nvPr/>
        </p:nvSpPr>
        <p:spPr>
          <a:xfrm>
            <a:off x="1817298" y="4520241"/>
            <a:ext cx="8557403" cy="72461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3951" y="5572663"/>
            <a:ext cx="3095445" cy="461665"/>
          </a:xfrm>
          <a:prstGeom prst="rect">
            <a:avLst/>
          </a:prstGeom>
          <a:noFill/>
        </p:spPr>
        <p:txBody>
          <a:bodyPr wrap="square" rtlCol="0">
            <a:spAutoFit/>
          </a:bodyPr>
          <a:lstStyle/>
          <a:p>
            <a:r>
              <a:rPr lang="en-US" sz="2400" b="1" dirty="0" smtClean="0"/>
              <a:t>Tightly controlled</a:t>
            </a:r>
            <a:endParaRPr lang="en-US" sz="2400" b="1" dirty="0"/>
          </a:p>
        </p:txBody>
      </p:sp>
      <p:sp>
        <p:nvSpPr>
          <p:cNvPr id="8" name="TextBox 7"/>
          <p:cNvSpPr txBox="1"/>
          <p:nvPr/>
        </p:nvSpPr>
        <p:spPr>
          <a:xfrm>
            <a:off x="9483306" y="5572663"/>
            <a:ext cx="1876245" cy="461665"/>
          </a:xfrm>
          <a:prstGeom prst="rect">
            <a:avLst/>
          </a:prstGeom>
          <a:noFill/>
        </p:spPr>
        <p:txBody>
          <a:bodyPr wrap="square" rtlCol="0">
            <a:spAutoFit/>
          </a:bodyPr>
          <a:lstStyle/>
          <a:p>
            <a:r>
              <a:rPr lang="en-US" sz="2400" b="1" smtClean="0"/>
              <a:t>Realistic</a:t>
            </a:r>
            <a:endParaRPr lang="en-US" sz="2400" b="1" dirty="0"/>
          </a:p>
        </p:txBody>
      </p:sp>
      <p:sp>
        <p:nvSpPr>
          <p:cNvPr id="4" name="TextBox 3"/>
          <p:cNvSpPr txBox="1"/>
          <p:nvPr/>
        </p:nvSpPr>
        <p:spPr>
          <a:xfrm>
            <a:off x="2555311" y="3690198"/>
            <a:ext cx="1252602" cy="369332"/>
          </a:xfrm>
          <a:prstGeom prst="rect">
            <a:avLst/>
          </a:prstGeom>
          <a:noFill/>
        </p:spPr>
        <p:txBody>
          <a:bodyPr wrap="square" rtlCol="0">
            <a:spAutoFit/>
          </a:bodyPr>
          <a:lstStyle/>
          <a:p>
            <a:r>
              <a:rPr lang="en-US" b="1" dirty="0" smtClean="0"/>
              <a:t>This paper</a:t>
            </a:r>
            <a:endParaRPr lang="en-US" b="1" dirty="0"/>
          </a:p>
        </p:txBody>
      </p:sp>
    </p:spTree>
    <p:extLst>
      <p:ext uri="{BB962C8B-B14F-4D97-AF65-F5344CB8AC3E}">
        <p14:creationId xmlns:p14="http://schemas.microsoft.com/office/powerpoint/2010/main" val="1754828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Preliminaries</a:t>
            </a:r>
          </a:p>
          <a:p>
            <a:r>
              <a:rPr lang="en-US" dirty="0" smtClean="0">
                <a:solidFill>
                  <a:schemeClr val="tx1">
                    <a:lumMod val="50000"/>
                    <a:lumOff val="50000"/>
                  </a:schemeClr>
                </a:solidFill>
              </a:rPr>
              <a:t>Factors Studied</a:t>
            </a:r>
          </a:p>
          <a:p>
            <a:r>
              <a:rPr lang="en-US" dirty="0" smtClean="0">
                <a:solidFill>
                  <a:schemeClr val="tx1">
                    <a:lumMod val="50000"/>
                    <a:lumOff val="50000"/>
                  </a:schemeClr>
                </a:solidFill>
              </a:rPr>
              <a:t>Experimental Design</a:t>
            </a:r>
          </a:p>
          <a:p>
            <a:r>
              <a:rPr lang="en-US" dirty="0" smtClean="0">
                <a:solidFill>
                  <a:schemeClr val="tx1">
                    <a:lumMod val="50000"/>
                    <a:lumOff val="50000"/>
                  </a:schemeClr>
                </a:solidFill>
              </a:rPr>
              <a:t>Design Choices</a:t>
            </a:r>
          </a:p>
          <a:p>
            <a:r>
              <a:rPr lang="en-US" dirty="0" smtClean="0"/>
              <a:t>Results</a:t>
            </a:r>
          </a:p>
          <a:p>
            <a:r>
              <a:rPr lang="en-US" dirty="0" smtClean="0">
                <a:solidFill>
                  <a:schemeClr val="tx1">
                    <a:lumMod val="50000"/>
                    <a:lumOff val="50000"/>
                  </a:schemeClr>
                </a:solidFill>
              </a:rPr>
              <a:t>Discussion</a:t>
            </a:r>
          </a:p>
          <a:p>
            <a:endParaRPr lang="en-US" dirty="0" smtClean="0">
              <a:solidFill>
                <a:schemeClr val="tx1">
                  <a:lumMod val="50000"/>
                  <a:lumOff val="50000"/>
                </a:schemeClr>
              </a:solidFill>
            </a:endParaRPr>
          </a:p>
          <a:p>
            <a:endParaRPr lang="en-US" dirty="0"/>
          </a:p>
          <a:p>
            <a:endParaRPr lang="en-US" dirty="0"/>
          </a:p>
        </p:txBody>
      </p:sp>
    </p:spTree>
    <p:extLst>
      <p:ext uri="{BB962C8B-B14F-4D97-AF65-F5344CB8AC3E}">
        <p14:creationId xmlns:p14="http://schemas.microsoft.com/office/powerpoint/2010/main" val="2007078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Complexity increases response time</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2961" r="33449"/>
          <a:stretch/>
        </p:blipFill>
        <p:spPr>
          <a:xfrm>
            <a:off x="3970750" y="1825625"/>
            <a:ext cx="3720230" cy="3220892"/>
          </a:xfrm>
          <a:prstGeom prst="rect">
            <a:avLst/>
          </a:prstGeom>
        </p:spPr>
      </p:pic>
      <p:sp>
        <p:nvSpPr>
          <p:cNvPr id="6" name="TextBox 5"/>
          <p:cNvSpPr txBox="1"/>
          <p:nvPr/>
        </p:nvSpPr>
        <p:spPr>
          <a:xfrm>
            <a:off x="4657855" y="1414145"/>
            <a:ext cx="2400300" cy="365760"/>
          </a:xfrm>
          <a:prstGeom prst="rect">
            <a:avLst/>
          </a:prstGeom>
          <a:noFill/>
        </p:spPr>
        <p:txBody>
          <a:bodyPr wrap="square" rtlCol="0">
            <a:spAutoFit/>
          </a:bodyPr>
          <a:lstStyle/>
          <a:p>
            <a:pPr algn="ctr"/>
            <a:r>
              <a:rPr lang="en-US" b="1" dirty="0" smtClean="0"/>
              <a:t>Recipe Domain</a:t>
            </a:r>
            <a:endParaRPr lang="en-US" b="1" dirty="0"/>
          </a:p>
        </p:txBody>
      </p:sp>
      <p:sp>
        <p:nvSpPr>
          <p:cNvPr id="7" name="Right Arrow 6"/>
          <p:cNvSpPr/>
          <p:nvPr/>
        </p:nvSpPr>
        <p:spPr>
          <a:xfrm>
            <a:off x="4516885" y="4746479"/>
            <a:ext cx="2682240" cy="30003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09290" y="4945128"/>
            <a:ext cx="2297430" cy="369332"/>
          </a:xfrm>
          <a:prstGeom prst="rect">
            <a:avLst/>
          </a:prstGeom>
          <a:noFill/>
        </p:spPr>
        <p:txBody>
          <a:bodyPr wrap="square" rtlCol="0">
            <a:spAutoFit/>
          </a:bodyPr>
          <a:lstStyle/>
          <a:p>
            <a:pPr algn="ctr"/>
            <a:r>
              <a:rPr lang="en-US" smtClean="0"/>
              <a:t>Greater Complexity</a:t>
            </a:r>
            <a:endParaRPr lang="en-US"/>
          </a:p>
        </p:txBody>
      </p:sp>
      <p:sp>
        <p:nvSpPr>
          <p:cNvPr id="10" name="Right Arrow 9"/>
          <p:cNvSpPr/>
          <p:nvPr/>
        </p:nvSpPr>
        <p:spPr>
          <a:xfrm rot="16200000">
            <a:off x="3221275" y="3308956"/>
            <a:ext cx="1812102" cy="3131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64916" y="3251403"/>
            <a:ext cx="2297430" cy="369332"/>
          </a:xfrm>
          <a:prstGeom prst="rect">
            <a:avLst/>
          </a:prstGeom>
          <a:noFill/>
        </p:spPr>
        <p:txBody>
          <a:bodyPr wrap="square" rtlCol="0">
            <a:spAutoFit/>
          </a:bodyPr>
          <a:lstStyle/>
          <a:p>
            <a:pPr algn="ctr"/>
            <a:r>
              <a:rPr lang="en-US" dirty="0" smtClean="0"/>
              <a:t>Longer response time</a:t>
            </a:r>
            <a:endParaRPr lang="en-US" dirty="0"/>
          </a:p>
        </p:txBody>
      </p:sp>
      <p:sp>
        <p:nvSpPr>
          <p:cNvPr id="12" name="Rectangle 11">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a:solidFill>
                  <a:schemeClr val="bg1"/>
                </a:solidFill>
              </a:rPr>
              <a:t>Greater complexity results in longer response time </a:t>
            </a:r>
            <a:r>
              <a:rPr lang="en-US" sz="2800" dirty="0"/>
              <a:t>for all kinds of</a:t>
            </a:r>
          </a:p>
          <a:p>
            <a:r>
              <a:rPr lang="en-US" sz="2800" dirty="0"/>
              <a:t>complexity</a:t>
            </a:r>
          </a:p>
        </p:txBody>
      </p:sp>
    </p:spTree>
    <p:extLst>
      <p:ext uri="{BB962C8B-B14F-4D97-AF65-F5344CB8AC3E}">
        <p14:creationId xmlns:p14="http://schemas.microsoft.com/office/powerpoint/2010/main" val="6686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Type of complexity matters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91" y="1477746"/>
            <a:ext cx="4789170" cy="4115610"/>
          </a:xfrm>
          <a:prstGeom prst="rect">
            <a:avLst/>
          </a:prstGeom>
        </p:spPr>
      </p:pic>
      <p:sp>
        <p:nvSpPr>
          <p:cNvPr id="7" name="Rectangle 6"/>
          <p:cNvSpPr/>
          <p:nvPr/>
        </p:nvSpPr>
        <p:spPr>
          <a:xfrm>
            <a:off x="6421676" y="2216599"/>
            <a:ext cx="755739" cy="58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21677" y="3461830"/>
            <a:ext cx="755738" cy="58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21676" y="4707061"/>
            <a:ext cx="755739" cy="3212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38185" y="2290499"/>
            <a:ext cx="1514597" cy="400110"/>
          </a:xfrm>
          <a:prstGeom prst="rect">
            <a:avLst/>
          </a:prstGeom>
          <a:noFill/>
          <a:ln w="38100">
            <a:noFill/>
          </a:ln>
        </p:spPr>
        <p:txBody>
          <a:bodyPr wrap="square" rtlCol="0">
            <a:spAutoFit/>
          </a:bodyPr>
          <a:lstStyle/>
          <a:p>
            <a:pPr algn="ctr"/>
            <a:r>
              <a:rPr lang="en-US" sz="2000" dirty="0" smtClean="0"/>
              <a:t>Model size</a:t>
            </a:r>
            <a:endParaRPr lang="en-US" sz="2000" dirty="0"/>
          </a:p>
        </p:txBody>
      </p:sp>
      <p:sp>
        <p:nvSpPr>
          <p:cNvPr id="11" name="TextBox 10"/>
          <p:cNvSpPr txBox="1"/>
          <p:nvPr/>
        </p:nvSpPr>
        <p:spPr>
          <a:xfrm>
            <a:off x="1445279" y="4677338"/>
            <a:ext cx="2300410" cy="400110"/>
          </a:xfrm>
          <a:prstGeom prst="rect">
            <a:avLst/>
          </a:prstGeom>
          <a:noFill/>
          <a:ln w="38100">
            <a:noFill/>
          </a:ln>
        </p:spPr>
        <p:txBody>
          <a:bodyPr wrap="square" rtlCol="0">
            <a:spAutoFit/>
          </a:bodyPr>
          <a:lstStyle/>
          <a:p>
            <a:pPr algn="ctr"/>
            <a:r>
              <a:rPr lang="en-US" sz="2000" dirty="0" smtClean="0"/>
              <a:t>Variable repetitions</a:t>
            </a:r>
            <a:endParaRPr lang="en-US" sz="2000" dirty="0"/>
          </a:p>
        </p:txBody>
      </p:sp>
      <p:sp>
        <p:nvSpPr>
          <p:cNvPr id="12" name="TextBox 11"/>
          <p:cNvSpPr txBox="1"/>
          <p:nvPr/>
        </p:nvSpPr>
        <p:spPr>
          <a:xfrm>
            <a:off x="1597132" y="3556317"/>
            <a:ext cx="1996702" cy="400110"/>
          </a:xfrm>
          <a:prstGeom prst="rect">
            <a:avLst/>
          </a:prstGeom>
          <a:noFill/>
          <a:ln w="38100">
            <a:noFill/>
          </a:ln>
        </p:spPr>
        <p:txBody>
          <a:bodyPr wrap="square" rtlCol="0">
            <a:spAutoFit/>
          </a:bodyPr>
          <a:lstStyle/>
          <a:p>
            <a:pPr algn="ctr"/>
            <a:r>
              <a:rPr lang="en-US" sz="2000" smtClean="0"/>
              <a:t>Cognitive chunks</a:t>
            </a:r>
            <a:endParaRPr lang="en-US" sz="2000" dirty="0"/>
          </a:p>
        </p:txBody>
      </p:sp>
      <p:sp>
        <p:nvSpPr>
          <p:cNvPr id="13" name="Rectangle 12">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solidFill>
                  <a:schemeClr val="bg1"/>
                </a:solidFill>
              </a:rPr>
              <a:t>Response time for: cognitive chunks </a:t>
            </a:r>
            <a:r>
              <a:rPr lang="en-US" sz="2800" dirty="0">
                <a:solidFill>
                  <a:schemeClr val="bg1"/>
                </a:solidFill>
              </a:rPr>
              <a:t>&gt; model </a:t>
            </a:r>
            <a:r>
              <a:rPr lang="en-US" sz="2800" dirty="0" smtClean="0">
                <a:solidFill>
                  <a:schemeClr val="bg1"/>
                </a:solidFill>
              </a:rPr>
              <a:t>size </a:t>
            </a:r>
            <a:r>
              <a:rPr lang="en-US" sz="2800" dirty="0">
                <a:solidFill>
                  <a:schemeClr val="bg1"/>
                </a:solidFill>
              </a:rPr>
              <a:t>&gt; repeated </a:t>
            </a:r>
            <a:r>
              <a:rPr lang="en-US" sz="2800" dirty="0" smtClean="0">
                <a:solidFill>
                  <a:schemeClr val="bg1"/>
                </a:solidFill>
              </a:rPr>
              <a:t>terms</a:t>
            </a:r>
            <a:endParaRPr lang="en-US" sz="2800" dirty="0">
              <a:solidFill>
                <a:schemeClr val="bg1"/>
              </a:solidFill>
            </a:endParaRPr>
          </a:p>
        </p:txBody>
      </p:sp>
      <p:sp>
        <p:nvSpPr>
          <p:cNvPr id="14" name="Rectangle 13"/>
          <p:cNvSpPr/>
          <p:nvPr/>
        </p:nvSpPr>
        <p:spPr>
          <a:xfrm>
            <a:off x="8060523" y="3461830"/>
            <a:ext cx="755738" cy="58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33645" y="2245278"/>
            <a:ext cx="755739" cy="58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33644" y="4707547"/>
            <a:ext cx="755739" cy="3212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490570" y="3310096"/>
            <a:ext cx="2121056" cy="646331"/>
          </a:xfrm>
          <a:prstGeom prst="rect">
            <a:avLst/>
          </a:prstGeom>
          <a:noFill/>
          <a:ln w="38100">
            <a:solidFill>
              <a:srgbClr val="FF0000"/>
            </a:solidFill>
          </a:ln>
        </p:spPr>
        <p:txBody>
          <a:bodyPr wrap="square" rtlCol="0">
            <a:spAutoFit/>
          </a:bodyPr>
          <a:lstStyle/>
          <a:p>
            <a:pPr algn="ctr"/>
            <a:r>
              <a:rPr lang="en-US" dirty="0" smtClean="0"/>
              <a:t>Significant in </a:t>
            </a:r>
            <a:r>
              <a:rPr lang="en-US" smtClean="0"/>
              <a:t>all domains</a:t>
            </a:r>
            <a:endParaRPr lang="en-US" dirty="0"/>
          </a:p>
        </p:txBody>
      </p:sp>
      <p:cxnSp>
        <p:nvCxnSpPr>
          <p:cNvPr id="23" name="Straight Arrow Connector 22"/>
          <p:cNvCxnSpPr>
            <a:stCxn id="22" idx="1"/>
          </p:cNvCxnSpPr>
          <p:nvPr/>
        </p:nvCxnSpPr>
        <p:spPr>
          <a:xfrm flipH="1" flipV="1">
            <a:off x="8816262" y="3620022"/>
            <a:ext cx="674308" cy="13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90570" y="4594664"/>
            <a:ext cx="2121056" cy="646331"/>
          </a:xfrm>
          <a:prstGeom prst="rect">
            <a:avLst/>
          </a:prstGeom>
          <a:noFill/>
          <a:ln w="38100">
            <a:solidFill>
              <a:srgbClr val="FF0000"/>
            </a:solidFill>
          </a:ln>
        </p:spPr>
        <p:txBody>
          <a:bodyPr wrap="square" rtlCol="0">
            <a:spAutoFit/>
          </a:bodyPr>
          <a:lstStyle/>
          <a:p>
            <a:pPr algn="ctr"/>
            <a:r>
              <a:rPr lang="en-US" dirty="0" smtClean="0"/>
              <a:t>Significant in neither domain</a:t>
            </a:r>
            <a:endParaRPr lang="en-US" dirty="0"/>
          </a:p>
        </p:txBody>
      </p:sp>
      <p:cxnSp>
        <p:nvCxnSpPr>
          <p:cNvPr id="27" name="Straight Arrow Connector 26"/>
          <p:cNvCxnSpPr>
            <a:stCxn id="26" idx="1"/>
          </p:cNvCxnSpPr>
          <p:nvPr/>
        </p:nvCxnSpPr>
        <p:spPr>
          <a:xfrm flipH="1" flipV="1">
            <a:off x="8897692" y="4904590"/>
            <a:ext cx="592878" cy="13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490570" y="2216599"/>
            <a:ext cx="2202486" cy="646331"/>
          </a:xfrm>
          <a:prstGeom prst="rect">
            <a:avLst/>
          </a:prstGeom>
          <a:noFill/>
          <a:ln w="38100">
            <a:solidFill>
              <a:srgbClr val="FF0000"/>
            </a:solidFill>
          </a:ln>
        </p:spPr>
        <p:txBody>
          <a:bodyPr wrap="square" rtlCol="0">
            <a:spAutoFit/>
          </a:bodyPr>
          <a:lstStyle/>
          <a:p>
            <a:pPr algn="ctr"/>
            <a:r>
              <a:rPr lang="en-US" dirty="0" smtClean="0"/>
              <a:t>Significant in one domain</a:t>
            </a:r>
            <a:endParaRPr lang="en-US" dirty="0"/>
          </a:p>
        </p:txBody>
      </p:sp>
      <p:cxnSp>
        <p:nvCxnSpPr>
          <p:cNvPr id="29" name="Straight Arrow Connector 28"/>
          <p:cNvCxnSpPr>
            <a:stCxn id="28" idx="1"/>
          </p:cNvCxnSpPr>
          <p:nvPr/>
        </p:nvCxnSpPr>
        <p:spPr>
          <a:xfrm flipH="1" flipV="1">
            <a:off x="8897692" y="2526525"/>
            <a:ext cx="592878" cy="13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Consistency - Domains, Tasks, Metrics</a:t>
            </a:r>
            <a:endParaRPr lang="en-US" dirty="0"/>
          </a:p>
        </p:txBody>
      </p:sp>
      <p:sp>
        <p:nvSpPr>
          <p:cNvPr id="12" name="Rectangle 11">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t>Results consistent across domains, tasks and the response time and subjective difficulty metrics</a:t>
            </a:r>
            <a:endParaRPr lang="en-US" sz="28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91" y="1477746"/>
            <a:ext cx="4789170" cy="4115610"/>
          </a:xfrm>
          <a:prstGeom prst="rect">
            <a:avLst/>
          </a:prstGeom>
        </p:spPr>
      </p:pic>
      <p:sp>
        <p:nvSpPr>
          <p:cNvPr id="15" name="Rectangle 14"/>
          <p:cNvSpPr/>
          <p:nvPr/>
        </p:nvSpPr>
        <p:spPr>
          <a:xfrm rot="10800000">
            <a:off x="5598481" y="3457184"/>
            <a:ext cx="3217780" cy="3256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38185" y="2290499"/>
            <a:ext cx="1514597" cy="400110"/>
          </a:xfrm>
          <a:prstGeom prst="rect">
            <a:avLst/>
          </a:prstGeom>
          <a:noFill/>
          <a:ln w="38100">
            <a:noFill/>
          </a:ln>
        </p:spPr>
        <p:txBody>
          <a:bodyPr wrap="square" rtlCol="0">
            <a:spAutoFit/>
          </a:bodyPr>
          <a:lstStyle/>
          <a:p>
            <a:pPr algn="ctr"/>
            <a:r>
              <a:rPr lang="en-US" sz="2000" dirty="0" smtClean="0"/>
              <a:t>Model size</a:t>
            </a:r>
            <a:endParaRPr lang="en-US" sz="2000" dirty="0"/>
          </a:p>
        </p:txBody>
      </p:sp>
      <p:sp>
        <p:nvSpPr>
          <p:cNvPr id="19" name="TextBox 18"/>
          <p:cNvSpPr txBox="1"/>
          <p:nvPr/>
        </p:nvSpPr>
        <p:spPr>
          <a:xfrm>
            <a:off x="1445279" y="4677338"/>
            <a:ext cx="2300410" cy="400110"/>
          </a:xfrm>
          <a:prstGeom prst="rect">
            <a:avLst/>
          </a:prstGeom>
          <a:noFill/>
          <a:ln w="38100">
            <a:noFill/>
          </a:ln>
        </p:spPr>
        <p:txBody>
          <a:bodyPr wrap="square" rtlCol="0">
            <a:spAutoFit/>
          </a:bodyPr>
          <a:lstStyle/>
          <a:p>
            <a:pPr algn="ctr"/>
            <a:r>
              <a:rPr lang="en-US" sz="2000" dirty="0" smtClean="0"/>
              <a:t>Variable repetitions</a:t>
            </a:r>
            <a:endParaRPr lang="en-US" sz="2000" dirty="0"/>
          </a:p>
        </p:txBody>
      </p:sp>
      <p:sp>
        <p:nvSpPr>
          <p:cNvPr id="20" name="TextBox 19"/>
          <p:cNvSpPr txBox="1"/>
          <p:nvPr/>
        </p:nvSpPr>
        <p:spPr>
          <a:xfrm>
            <a:off x="1597132" y="3556317"/>
            <a:ext cx="1996702" cy="400110"/>
          </a:xfrm>
          <a:prstGeom prst="rect">
            <a:avLst/>
          </a:prstGeom>
          <a:noFill/>
          <a:ln w="38100">
            <a:noFill/>
          </a:ln>
        </p:spPr>
        <p:txBody>
          <a:bodyPr wrap="square" rtlCol="0">
            <a:spAutoFit/>
          </a:bodyPr>
          <a:lstStyle/>
          <a:p>
            <a:pPr algn="ctr"/>
            <a:r>
              <a:rPr lang="en-US" sz="2000" smtClean="0"/>
              <a:t>Cognitive chunks</a:t>
            </a:r>
            <a:endParaRPr lang="en-US" sz="2000" dirty="0"/>
          </a:p>
        </p:txBody>
      </p:sp>
      <p:sp>
        <p:nvSpPr>
          <p:cNvPr id="21" name="TextBox 20"/>
          <p:cNvSpPr txBox="1"/>
          <p:nvPr/>
        </p:nvSpPr>
        <p:spPr>
          <a:xfrm>
            <a:off x="9490570" y="3004404"/>
            <a:ext cx="2121056" cy="1200329"/>
          </a:xfrm>
          <a:prstGeom prst="rect">
            <a:avLst/>
          </a:prstGeom>
          <a:noFill/>
          <a:ln w="38100">
            <a:solidFill>
              <a:srgbClr val="FF0000"/>
            </a:solidFill>
          </a:ln>
        </p:spPr>
        <p:txBody>
          <a:bodyPr wrap="square" rtlCol="0">
            <a:spAutoFit/>
          </a:bodyPr>
          <a:lstStyle/>
          <a:p>
            <a:pPr algn="ctr"/>
            <a:r>
              <a:rPr lang="en-US" b="1" dirty="0" smtClean="0"/>
              <a:t>For example: </a:t>
            </a:r>
          </a:p>
          <a:p>
            <a:pPr algn="ctr"/>
            <a:r>
              <a:rPr lang="en-US" dirty="0" smtClean="0"/>
              <a:t>Similar effect sizes, both statistically significant</a:t>
            </a:r>
            <a:endParaRPr lang="en-US" dirty="0"/>
          </a:p>
        </p:txBody>
      </p:sp>
      <p:cxnSp>
        <p:nvCxnSpPr>
          <p:cNvPr id="23" name="Straight Arrow Connector 22"/>
          <p:cNvCxnSpPr>
            <a:stCxn id="21" idx="1"/>
            <a:endCxn id="15" idx="1"/>
          </p:cNvCxnSpPr>
          <p:nvPr/>
        </p:nvCxnSpPr>
        <p:spPr>
          <a:xfrm flipH="1">
            <a:off x="8816261" y="3604569"/>
            <a:ext cx="674309" cy="15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55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91" y="1477746"/>
            <a:ext cx="4789170" cy="4115610"/>
          </a:xfrm>
          <a:prstGeom prst="rect">
            <a:avLst/>
          </a:prstGeom>
        </p:spPr>
      </p:pic>
      <p:sp>
        <p:nvSpPr>
          <p:cNvPr id="2" name="Title 1"/>
          <p:cNvSpPr>
            <a:spLocks noGrp="1"/>
          </p:cNvSpPr>
          <p:nvPr>
            <p:ph type="title"/>
          </p:nvPr>
        </p:nvSpPr>
        <p:spPr/>
        <p:txBody>
          <a:bodyPr/>
          <a:lstStyle/>
          <a:p>
            <a:r>
              <a:rPr lang="en-US" dirty="0" smtClean="0"/>
              <a:t>Results: Counterfactuals are hard</a:t>
            </a:r>
            <a:endParaRPr lang="en-US" dirty="0"/>
          </a:p>
        </p:txBody>
      </p:sp>
      <p:sp>
        <p:nvSpPr>
          <p:cNvPr id="5" name="Rectangle 4"/>
          <p:cNvSpPr/>
          <p:nvPr/>
        </p:nvSpPr>
        <p:spPr>
          <a:xfrm>
            <a:off x="5661765" y="3014661"/>
            <a:ext cx="3252672" cy="338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61765" y="4280051"/>
            <a:ext cx="3252672" cy="3100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61765" y="5277481"/>
            <a:ext cx="3252672" cy="3212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t>The counterfactual task is much more challenging than simulation!</a:t>
            </a:r>
            <a:endParaRPr lang="en-US" sz="2800" dirty="0"/>
          </a:p>
        </p:txBody>
      </p:sp>
      <p:sp>
        <p:nvSpPr>
          <p:cNvPr id="16" name="TextBox 15"/>
          <p:cNvSpPr txBox="1"/>
          <p:nvPr/>
        </p:nvSpPr>
        <p:spPr>
          <a:xfrm>
            <a:off x="1838185" y="2290499"/>
            <a:ext cx="1514597" cy="400110"/>
          </a:xfrm>
          <a:prstGeom prst="rect">
            <a:avLst/>
          </a:prstGeom>
          <a:noFill/>
          <a:ln w="38100">
            <a:noFill/>
          </a:ln>
        </p:spPr>
        <p:txBody>
          <a:bodyPr wrap="square" rtlCol="0">
            <a:spAutoFit/>
          </a:bodyPr>
          <a:lstStyle/>
          <a:p>
            <a:pPr algn="ctr"/>
            <a:r>
              <a:rPr lang="en-US" sz="2000" dirty="0" smtClean="0"/>
              <a:t>Model size</a:t>
            </a:r>
            <a:endParaRPr lang="en-US" sz="2000" dirty="0"/>
          </a:p>
        </p:txBody>
      </p:sp>
      <p:sp>
        <p:nvSpPr>
          <p:cNvPr id="17" name="TextBox 16"/>
          <p:cNvSpPr txBox="1"/>
          <p:nvPr/>
        </p:nvSpPr>
        <p:spPr>
          <a:xfrm>
            <a:off x="1445279" y="4677338"/>
            <a:ext cx="2300410" cy="400110"/>
          </a:xfrm>
          <a:prstGeom prst="rect">
            <a:avLst/>
          </a:prstGeom>
          <a:noFill/>
          <a:ln w="38100">
            <a:noFill/>
          </a:ln>
        </p:spPr>
        <p:txBody>
          <a:bodyPr wrap="square" rtlCol="0">
            <a:spAutoFit/>
          </a:bodyPr>
          <a:lstStyle/>
          <a:p>
            <a:pPr algn="ctr"/>
            <a:r>
              <a:rPr lang="en-US" sz="2000" dirty="0" smtClean="0"/>
              <a:t>Variable repetitions</a:t>
            </a:r>
            <a:endParaRPr lang="en-US" sz="2000" dirty="0"/>
          </a:p>
        </p:txBody>
      </p:sp>
      <p:sp>
        <p:nvSpPr>
          <p:cNvPr id="18" name="TextBox 17"/>
          <p:cNvSpPr txBox="1"/>
          <p:nvPr/>
        </p:nvSpPr>
        <p:spPr>
          <a:xfrm>
            <a:off x="1597132" y="3556317"/>
            <a:ext cx="1996702" cy="400110"/>
          </a:xfrm>
          <a:prstGeom prst="rect">
            <a:avLst/>
          </a:prstGeom>
          <a:noFill/>
          <a:ln w="38100">
            <a:noFill/>
          </a:ln>
        </p:spPr>
        <p:txBody>
          <a:bodyPr wrap="square" rtlCol="0">
            <a:spAutoFit/>
          </a:bodyPr>
          <a:lstStyle/>
          <a:p>
            <a:pPr algn="ctr"/>
            <a:r>
              <a:rPr lang="en-US" sz="2000" smtClean="0"/>
              <a:t>Cognitive chunks</a:t>
            </a:r>
            <a:endParaRPr lang="en-US" sz="2000" dirty="0"/>
          </a:p>
        </p:txBody>
      </p:sp>
      <p:sp>
        <p:nvSpPr>
          <p:cNvPr id="19" name="TextBox 18"/>
          <p:cNvSpPr txBox="1"/>
          <p:nvPr/>
        </p:nvSpPr>
        <p:spPr>
          <a:xfrm>
            <a:off x="9884096" y="3535551"/>
            <a:ext cx="2121056" cy="923330"/>
          </a:xfrm>
          <a:prstGeom prst="rect">
            <a:avLst/>
          </a:prstGeom>
          <a:noFill/>
          <a:ln w="38100">
            <a:solidFill>
              <a:srgbClr val="FF0000"/>
            </a:solidFill>
          </a:ln>
        </p:spPr>
        <p:txBody>
          <a:bodyPr wrap="square" rtlCol="0">
            <a:spAutoFit/>
          </a:bodyPr>
          <a:lstStyle/>
          <a:p>
            <a:pPr algn="ctr"/>
            <a:r>
              <a:rPr lang="en-US" dirty="0" smtClean="0"/>
              <a:t>In all experiments, longer response time </a:t>
            </a:r>
            <a:r>
              <a:rPr lang="en-US" smtClean="0"/>
              <a:t>than simulation</a:t>
            </a:r>
            <a:endParaRPr lang="en-US" dirty="0"/>
          </a:p>
        </p:txBody>
      </p:sp>
      <p:cxnSp>
        <p:nvCxnSpPr>
          <p:cNvPr id="20" name="Straight Arrow Connector 19"/>
          <p:cNvCxnSpPr>
            <a:endCxn id="5" idx="3"/>
          </p:cNvCxnSpPr>
          <p:nvPr/>
        </p:nvCxnSpPr>
        <p:spPr>
          <a:xfrm flipH="1" flipV="1">
            <a:off x="8914437" y="3184013"/>
            <a:ext cx="969660" cy="8132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1"/>
          </p:cNvCxnSpPr>
          <p:nvPr/>
        </p:nvCxnSpPr>
        <p:spPr>
          <a:xfrm flipH="1">
            <a:off x="8914437" y="3997216"/>
            <a:ext cx="969659" cy="1440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1"/>
            <a:endCxn id="6" idx="3"/>
          </p:cNvCxnSpPr>
          <p:nvPr/>
        </p:nvCxnSpPr>
        <p:spPr>
          <a:xfrm flipH="1">
            <a:off x="8914437" y="3997216"/>
            <a:ext cx="969659" cy="4378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65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Other Relevant Fields</a:t>
            </a:r>
            <a:endParaRPr lang="en-US" dirty="0"/>
          </a:p>
        </p:txBody>
      </p:sp>
      <p:sp>
        <p:nvSpPr>
          <p:cNvPr id="3" name="Content Placeholder 2"/>
          <p:cNvSpPr>
            <a:spLocks noGrp="1"/>
          </p:cNvSpPr>
          <p:nvPr>
            <p:ph idx="1"/>
          </p:nvPr>
        </p:nvSpPr>
        <p:spPr/>
        <p:txBody>
          <a:bodyPr>
            <a:normAutofit/>
          </a:bodyPr>
          <a:lstStyle/>
          <a:p>
            <a:r>
              <a:rPr lang="en-US" dirty="0" smtClean="0"/>
              <a:t>Human-Computer Interaction (HCI): </a:t>
            </a:r>
          </a:p>
          <a:p>
            <a:pPr lvl="1"/>
            <a:r>
              <a:rPr lang="en-US" dirty="0" smtClean="0"/>
              <a:t>Theories for how people </a:t>
            </a:r>
            <a:r>
              <a:rPr lang="en-US" dirty="0" smtClean="0">
                <a:solidFill>
                  <a:srgbClr val="FF0000"/>
                </a:solidFill>
              </a:rPr>
              <a:t>interact with technology</a:t>
            </a:r>
          </a:p>
          <a:p>
            <a:r>
              <a:rPr lang="en-US" dirty="0" smtClean="0"/>
              <a:t>Psychology:</a:t>
            </a:r>
          </a:p>
          <a:p>
            <a:pPr lvl="1"/>
            <a:r>
              <a:rPr lang="en-US" dirty="0" smtClean="0"/>
              <a:t>Theories for how people </a:t>
            </a:r>
            <a:r>
              <a:rPr lang="en-US" dirty="0" smtClean="0">
                <a:solidFill>
                  <a:srgbClr val="FF0000"/>
                </a:solidFill>
              </a:rPr>
              <a:t>process information</a:t>
            </a:r>
          </a:p>
          <a:p>
            <a:r>
              <a:rPr lang="en-US" dirty="0" smtClean="0"/>
              <a:t>Both have thought carefully about </a:t>
            </a:r>
            <a:r>
              <a:rPr lang="en-US" dirty="0" smtClean="0">
                <a:solidFill>
                  <a:srgbClr val="FF0000"/>
                </a:solidFill>
              </a:rPr>
              <a:t>experimental design</a:t>
            </a:r>
            <a:endParaRPr lang="en-US" dirty="0">
              <a:solidFill>
                <a:srgbClr val="FF0000"/>
              </a:solidFill>
            </a:endParaRPr>
          </a:p>
        </p:txBody>
      </p:sp>
    </p:spTree>
    <p:extLst>
      <p:ext uri="{BB962C8B-B14F-4D97-AF65-F5344CB8AC3E}">
        <p14:creationId xmlns:p14="http://schemas.microsoft.com/office/powerpoint/2010/main" val="675392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Preliminaries</a:t>
            </a:r>
          </a:p>
          <a:p>
            <a:r>
              <a:rPr lang="en-US" dirty="0" smtClean="0">
                <a:solidFill>
                  <a:schemeClr val="tx1">
                    <a:lumMod val="50000"/>
                    <a:lumOff val="50000"/>
                  </a:schemeClr>
                </a:solidFill>
              </a:rPr>
              <a:t>Factors Studied</a:t>
            </a:r>
          </a:p>
          <a:p>
            <a:r>
              <a:rPr lang="en-US" dirty="0" smtClean="0">
                <a:solidFill>
                  <a:schemeClr val="tx1">
                    <a:lumMod val="50000"/>
                    <a:lumOff val="50000"/>
                  </a:schemeClr>
                </a:solidFill>
              </a:rPr>
              <a:t>Experimental Design</a:t>
            </a:r>
          </a:p>
          <a:p>
            <a:r>
              <a:rPr lang="en-US" dirty="0" smtClean="0">
                <a:solidFill>
                  <a:schemeClr val="tx1">
                    <a:lumMod val="50000"/>
                    <a:lumOff val="50000"/>
                  </a:schemeClr>
                </a:solidFill>
              </a:rPr>
              <a:t>Design Choices</a:t>
            </a:r>
          </a:p>
          <a:p>
            <a:r>
              <a:rPr lang="en-US" dirty="0" smtClean="0">
                <a:solidFill>
                  <a:schemeClr val="tx1">
                    <a:lumMod val="50000"/>
                    <a:lumOff val="50000"/>
                  </a:schemeClr>
                </a:solidFill>
              </a:rPr>
              <a:t>Results</a:t>
            </a:r>
          </a:p>
          <a:p>
            <a:r>
              <a:rPr lang="en-US" dirty="0" smtClean="0"/>
              <a:t>Discussion</a:t>
            </a:r>
          </a:p>
          <a:p>
            <a:endParaRPr lang="en-US" dirty="0" smtClean="0"/>
          </a:p>
          <a:p>
            <a:endParaRPr lang="en-US" dirty="0"/>
          </a:p>
          <a:p>
            <a:endParaRPr lang="en-US" dirty="0"/>
          </a:p>
        </p:txBody>
      </p:sp>
    </p:spTree>
    <p:extLst>
      <p:ext uri="{BB962C8B-B14F-4D97-AF65-F5344CB8AC3E}">
        <p14:creationId xmlns:p14="http://schemas.microsoft.com/office/powerpoint/2010/main" val="1971902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Consistent guidelines?</a:t>
            </a:r>
            <a:endParaRPr lang="en-US" dirty="0"/>
          </a:p>
        </p:txBody>
      </p:sp>
      <p:sp>
        <p:nvSpPr>
          <p:cNvPr id="3" name="Content Placeholder 2"/>
          <p:cNvSpPr>
            <a:spLocks noGrp="1"/>
          </p:cNvSpPr>
          <p:nvPr>
            <p:ph idx="1"/>
          </p:nvPr>
        </p:nvSpPr>
        <p:spPr/>
        <p:txBody>
          <a:bodyPr/>
          <a:lstStyle/>
          <a:p>
            <a:r>
              <a:rPr lang="en-US" dirty="0">
                <a:solidFill>
                  <a:srgbClr val="FF0000"/>
                </a:solidFill>
              </a:rPr>
              <a:t>C</a:t>
            </a:r>
            <a:r>
              <a:rPr lang="en-US" dirty="0" smtClean="0">
                <a:solidFill>
                  <a:srgbClr val="FF0000"/>
                </a:solidFill>
              </a:rPr>
              <a:t>onsistency</a:t>
            </a:r>
            <a:r>
              <a:rPr lang="en-US" dirty="0" smtClean="0"/>
              <a:t> of the results across domains and metrics </a:t>
            </a:r>
          </a:p>
          <a:p>
            <a:r>
              <a:rPr lang="en-US" dirty="0" smtClean="0"/>
              <a:t>Can we identify </a:t>
            </a:r>
            <a:r>
              <a:rPr lang="en-US" dirty="0" smtClean="0">
                <a:solidFill>
                  <a:srgbClr val="FF0000"/>
                </a:solidFill>
              </a:rPr>
              <a:t>general guidelines </a:t>
            </a:r>
            <a:r>
              <a:rPr lang="en-US" dirty="0" smtClean="0"/>
              <a:t>for interpretable machine learning systems?</a:t>
            </a:r>
          </a:p>
          <a:p>
            <a:endParaRPr lang="en-US" dirty="0"/>
          </a:p>
        </p:txBody>
      </p:sp>
    </p:spTree>
    <p:extLst>
      <p:ext uri="{BB962C8B-B14F-4D97-AF65-F5344CB8AC3E}">
        <p14:creationId xmlns:p14="http://schemas.microsoft.com/office/powerpoint/2010/main" val="16737480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Simplified tasks?</a:t>
            </a:r>
            <a:endParaRPr lang="en-US" dirty="0"/>
          </a:p>
        </p:txBody>
      </p:sp>
      <p:sp>
        <p:nvSpPr>
          <p:cNvPr id="3" name="Content Placeholder 2"/>
          <p:cNvSpPr>
            <a:spLocks noGrp="1"/>
          </p:cNvSpPr>
          <p:nvPr>
            <p:ph idx="1"/>
          </p:nvPr>
        </p:nvSpPr>
        <p:spPr/>
        <p:txBody>
          <a:bodyPr/>
          <a:lstStyle/>
          <a:p>
            <a:r>
              <a:rPr lang="en-US" dirty="0" smtClean="0">
                <a:solidFill>
                  <a:srgbClr val="FF0000"/>
                </a:solidFill>
              </a:rPr>
              <a:t>Consistency</a:t>
            </a:r>
            <a:r>
              <a:rPr lang="en-US" dirty="0" smtClean="0"/>
              <a:t> of the results across tasks </a:t>
            </a:r>
          </a:p>
          <a:p>
            <a:r>
              <a:rPr lang="en-US" dirty="0" smtClean="0"/>
              <a:t>Counterfactuals more challenging than simulation</a:t>
            </a:r>
          </a:p>
          <a:p>
            <a:r>
              <a:rPr lang="en-US" dirty="0" smtClean="0"/>
              <a:t>Can we use </a:t>
            </a:r>
            <a:r>
              <a:rPr lang="en-US" dirty="0" smtClean="0">
                <a:solidFill>
                  <a:srgbClr val="FF0000"/>
                </a:solidFill>
              </a:rPr>
              <a:t>simplified tasks </a:t>
            </a:r>
            <a:r>
              <a:rPr lang="en-US" dirty="0" smtClean="0"/>
              <a:t>to measure interpretability?</a:t>
            </a:r>
            <a:endParaRPr lang="en-US" dirty="0"/>
          </a:p>
        </p:txBody>
      </p:sp>
    </p:spTree>
    <p:extLst>
      <p:ext uri="{BB962C8B-B14F-4D97-AF65-F5344CB8AC3E}">
        <p14:creationId xmlns:p14="http://schemas.microsoft.com/office/powerpoint/2010/main" val="2854046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MTurk vs. Domain Experts</a:t>
            </a:r>
            <a:endParaRPr lang="en-US" dirty="0"/>
          </a:p>
        </p:txBody>
      </p:sp>
      <p:sp>
        <p:nvSpPr>
          <p:cNvPr id="3" name="Content Placeholder 2"/>
          <p:cNvSpPr>
            <a:spLocks noGrp="1"/>
          </p:cNvSpPr>
          <p:nvPr>
            <p:ph idx="1"/>
          </p:nvPr>
        </p:nvSpPr>
        <p:spPr/>
        <p:txBody>
          <a:bodyPr/>
          <a:lstStyle/>
          <a:p>
            <a:r>
              <a:rPr lang="en-US" dirty="0" smtClean="0"/>
              <a:t>Our </a:t>
            </a:r>
            <a:r>
              <a:rPr lang="en-US" dirty="0" smtClean="0">
                <a:solidFill>
                  <a:srgbClr val="FF0000"/>
                </a:solidFill>
              </a:rPr>
              <a:t>exclusion criteria </a:t>
            </a:r>
            <a:r>
              <a:rPr lang="en-US" dirty="0" smtClean="0"/>
              <a:t>excluded many MTurkers</a:t>
            </a:r>
            <a:endParaRPr lang="en-US" dirty="0"/>
          </a:p>
          <a:p>
            <a:r>
              <a:rPr lang="en-US" dirty="0" smtClean="0"/>
              <a:t>(How) can we use Mturk to evaluate interpretability for </a:t>
            </a:r>
            <a:r>
              <a:rPr lang="en-US" dirty="0" smtClean="0">
                <a:solidFill>
                  <a:srgbClr val="FF0000"/>
                </a:solidFill>
              </a:rPr>
              <a:t>domain experts</a:t>
            </a:r>
            <a:r>
              <a:rPr lang="en-US" dirty="0" smtClean="0"/>
              <a:t>?</a:t>
            </a:r>
          </a:p>
        </p:txBody>
      </p:sp>
    </p:spTree>
    <p:extLst>
      <p:ext uri="{BB962C8B-B14F-4D97-AF65-F5344CB8AC3E}">
        <p14:creationId xmlns:p14="http://schemas.microsoft.com/office/powerpoint/2010/main" val="19523374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Preference for implicit cog. chunks</a:t>
            </a:r>
            <a:endParaRPr lang="en-US" dirty="0"/>
          </a:p>
        </p:txBody>
      </p:sp>
      <p:sp>
        <p:nvSpPr>
          <p:cNvPr id="3" name="Content Placeholder 2"/>
          <p:cNvSpPr>
            <a:spLocks noGrp="1"/>
          </p:cNvSpPr>
          <p:nvPr>
            <p:ph idx="1"/>
          </p:nvPr>
        </p:nvSpPr>
        <p:spPr/>
        <p:txBody>
          <a:bodyPr/>
          <a:lstStyle/>
          <a:p>
            <a:r>
              <a:rPr lang="en-US" dirty="0" smtClean="0"/>
              <a:t>We expected users to prefer </a:t>
            </a:r>
            <a:r>
              <a:rPr lang="en-US" dirty="0" smtClean="0">
                <a:solidFill>
                  <a:srgbClr val="FF0000"/>
                </a:solidFill>
              </a:rPr>
              <a:t>explicit</a:t>
            </a:r>
            <a:r>
              <a:rPr lang="en-US" dirty="0" smtClean="0"/>
              <a:t> cognitive chunks </a:t>
            </a:r>
          </a:p>
          <a:p>
            <a:r>
              <a:rPr lang="en-US" dirty="0" smtClean="0"/>
              <a:t>Their </a:t>
            </a:r>
            <a:r>
              <a:rPr lang="en-US" dirty="0" smtClean="0">
                <a:solidFill>
                  <a:srgbClr val="FF0000"/>
                </a:solidFill>
              </a:rPr>
              <a:t>preference for implicit</a:t>
            </a:r>
            <a:r>
              <a:rPr lang="en-US" dirty="0" smtClean="0"/>
              <a:t> cognitive chunks could be interesting to follow up</a:t>
            </a:r>
            <a:endParaRPr lang="en-US" dirty="0"/>
          </a:p>
        </p:txBody>
      </p:sp>
    </p:spTree>
    <p:extLst>
      <p:ext uri="{BB962C8B-B14F-4D97-AF65-F5344CB8AC3E}">
        <p14:creationId xmlns:p14="http://schemas.microsoft.com/office/powerpoint/2010/main" val="1587856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Limitations</a:t>
            </a:r>
          </a:p>
        </p:txBody>
      </p:sp>
      <p:sp>
        <p:nvSpPr>
          <p:cNvPr id="3" name="Content Placeholder 2"/>
          <p:cNvSpPr>
            <a:spLocks noGrp="1"/>
          </p:cNvSpPr>
          <p:nvPr>
            <p:ph idx="1"/>
          </p:nvPr>
        </p:nvSpPr>
        <p:spPr/>
        <p:txBody>
          <a:bodyPr/>
          <a:lstStyle/>
          <a:p>
            <a:r>
              <a:rPr lang="en-US" dirty="0" smtClean="0"/>
              <a:t>Different </a:t>
            </a:r>
            <a:r>
              <a:rPr lang="en-US" dirty="0" smtClean="0">
                <a:solidFill>
                  <a:srgbClr val="FF0000"/>
                </a:solidFill>
              </a:rPr>
              <a:t>interfaces</a:t>
            </a:r>
            <a:r>
              <a:rPr lang="en-US" dirty="0" smtClean="0"/>
              <a:t>?</a:t>
            </a:r>
          </a:p>
          <a:p>
            <a:r>
              <a:rPr lang="en-US" dirty="0" smtClean="0">
                <a:solidFill>
                  <a:srgbClr val="FF0000"/>
                </a:solidFill>
              </a:rPr>
              <a:t>New classes </a:t>
            </a:r>
            <a:r>
              <a:rPr lang="en-US" dirty="0" smtClean="0"/>
              <a:t>of models?</a:t>
            </a:r>
          </a:p>
          <a:p>
            <a:r>
              <a:rPr lang="en-US" dirty="0" smtClean="0"/>
              <a:t>Link human-simulatability to </a:t>
            </a:r>
            <a:r>
              <a:rPr lang="en-US" dirty="0" smtClean="0">
                <a:solidFill>
                  <a:srgbClr val="FF0000"/>
                </a:solidFill>
              </a:rPr>
              <a:t>real-world tasks</a:t>
            </a:r>
            <a:r>
              <a:rPr lang="en-US" dirty="0" smtClean="0"/>
              <a:t>?</a:t>
            </a:r>
            <a:endParaRPr lang="en-US" dirty="0"/>
          </a:p>
        </p:txBody>
      </p:sp>
    </p:spTree>
    <p:extLst>
      <p:ext uri="{BB962C8B-B14F-4D97-AF65-F5344CB8AC3E}">
        <p14:creationId xmlns:p14="http://schemas.microsoft.com/office/powerpoint/2010/main" val="1221281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Takeaways</a:t>
            </a:r>
            <a:endParaRPr lang="en-US" dirty="0"/>
          </a:p>
        </p:txBody>
      </p:sp>
      <p:sp>
        <p:nvSpPr>
          <p:cNvPr id="3" name="Content Placeholder 2"/>
          <p:cNvSpPr>
            <a:spLocks noGrp="1"/>
          </p:cNvSpPr>
          <p:nvPr>
            <p:ph idx="1"/>
          </p:nvPr>
        </p:nvSpPr>
        <p:spPr/>
        <p:txBody>
          <a:bodyPr/>
          <a:lstStyle/>
          <a:p>
            <a:r>
              <a:rPr lang="en-US" dirty="0" smtClean="0"/>
              <a:t>For decision sets, human-simulatability is most impacted by: </a:t>
            </a:r>
          </a:p>
          <a:p>
            <a:pPr lvl="1"/>
            <a:r>
              <a:rPr lang="en-US" dirty="0" smtClean="0">
                <a:solidFill>
                  <a:srgbClr val="FF0000"/>
                </a:solidFill>
              </a:rPr>
              <a:t>cognitive </a:t>
            </a:r>
            <a:r>
              <a:rPr lang="en-US" dirty="0">
                <a:solidFill>
                  <a:srgbClr val="FF0000"/>
                </a:solidFill>
              </a:rPr>
              <a:t>chunks &gt; model size &gt; repeated </a:t>
            </a:r>
            <a:r>
              <a:rPr lang="en-US" dirty="0" smtClean="0">
                <a:solidFill>
                  <a:srgbClr val="FF0000"/>
                </a:solidFill>
              </a:rPr>
              <a:t>terms</a:t>
            </a:r>
          </a:p>
          <a:p>
            <a:r>
              <a:rPr lang="en-US" dirty="0" smtClean="0"/>
              <a:t>These </a:t>
            </a:r>
            <a:r>
              <a:rPr lang="en-US" dirty="0" smtClean="0">
                <a:solidFill>
                  <a:srgbClr val="FF0000"/>
                </a:solidFill>
              </a:rPr>
              <a:t>results are consistent </a:t>
            </a:r>
            <a:r>
              <a:rPr lang="en-US" dirty="0" smtClean="0"/>
              <a:t>across:</a:t>
            </a:r>
          </a:p>
          <a:p>
            <a:pPr lvl="1"/>
            <a:r>
              <a:rPr lang="en-US" dirty="0" smtClean="0"/>
              <a:t>Domains</a:t>
            </a:r>
          </a:p>
          <a:p>
            <a:pPr lvl="1"/>
            <a:r>
              <a:rPr lang="en-US" dirty="0" smtClean="0"/>
              <a:t>Tasks</a:t>
            </a:r>
          </a:p>
          <a:p>
            <a:pPr lvl="1"/>
            <a:r>
              <a:rPr lang="en-US" dirty="0" smtClean="0"/>
              <a:t>Some metrics (response time and subjective difficulty)</a:t>
            </a:r>
            <a:endParaRPr lang="en-US" dirty="0"/>
          </a:p>
          <a:p>
            <a:pPr lvl="1"/>
            <a:endParaRPr lang="en-US" dirty="0"/>
          </a:p>
        </p:txBody>
      </p:sp>
    </p:spTree>
    <p:extLst>
      <p:ext uri="{BB962C8B-B14F-4D97-AF65-F5344CB8AC3E}">
        <p14:creationId xmlns:p14="http://schemas.microsoft.com/office/powerpoint/2010/main" val="1857914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3">
            <a:extLst>
              <a:ext uri="{FF2B5EF4-FFF2-40B4-BE49-F238E27FC236}">
                <a16:creationId xmlns="" xmlns:a16="http://schemas.microsoft.com/office/drawing/2014/main" id="{7D50B670-E603-2349-A91D-F913C39D139F}"/>
              </a:ext>
            </a:extLst>
          </p:cNvPr>
          <p:cNvPicPr>
            <a:picLocks noChangeAspect="1"/>
          </p:cNvPicPr>
          <p:nvPr/>
        </p:nvPicPr>
        <p:blipFill>
          <a:blip r:embed="rId2"/>
          <a:stretch>
            <a:fillRect/>
          </a:stretch>
        </p:blipFill>
        <p:spPr>
          <a:xfrm>
            <a:off x="4572000" y="2430049"/>
            <a:ext cx="3048000" cy="3048000"/>
          </a:xfrm>
          <a:prstGeom prst="rect">
            <a:avLst/>
          </a:prstGeom>
        </p:spPr>
      </p:pic>
    </p:spTree>
    <p:extLst>
      <p:ext uri="{BB962C8B-B14F-4D97-AF65-F5344CB8AC3E}">
        <p14:creationId xmlns:p14="http://schemas.microsoft.com/office/powerpoint/2010/main" val="3697719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Critique</a:t>
            </a:r>
            <a:endParaRPr lang="en-US" dirty="0"/>
          </a:p>
        </p:txBody>
      </p:sp>
      <p:pic>
        <p:nvPicPr>
          <p:cNvPr id="5" name="Picture 4">
            <a:extLst>
              <a:ext uri="{FF2B5EF4-FFF2-40B4-BE49-F238E27FC236}">
                <a16:creationId xmlns="" xmlns:a16="http://schemas.microsoft.com/office/drawing/2014/main" id="{B08EA9F1-1C5A-DC46-B0E8-F29A3C37E2BC}"/>
              </a:ext>
            </a:extLst>
          </p:cNvPr>
          <p:cNvPicPr>
            <a:picLocks noChangeAspect="1"/>
          </p:cNvPicPr>
          <p:nvPr/>
        </p:nvPicPr>
        <p:blipFill>
          <a:blip r:embed="rId3"/>
          <a:stretch>
            <a:fillRect/>
          </a:stretch>
        </p:blipFill>
        <p:spPr>
          <a:xfrm>
            <a:off x="4028669" y="2518688"/>
            <a:ext cx="4134662" cy="2749550"/>
          </a:xfrm>
          <a:prstGeom prst="rect">
            <a:avLst/>
          </a:prstGeom>
        </p:spPr>
      </p:pic>
    </p:spTree>
    <p:extLst>
      <p:ext uri="{BB962C8B-B14F-4D97-AF65-F5344CB8AC3E}">
        <p14:creationId xmlns:p14="http://schemas.microsoft.com/office/powerpoint/2010/main" val="518868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2</a:t>
            </a:r>
            <a:endParaRPr lang="en-US" dirty="0"/>
          </a:p>
        </p:txBody>
      </p:sp>
      <p:sp>
        <p:nvSpPr>
          <p:cNvPr id="5" name="Content Placeholder 2"/>
          <p:cNvSpPr>
            <a:spLocks noGrp="1"/>
          </p:cNvSpPr>
          <p:nvPr>
            <p:ph idx="1"/>
          </p:nvPr>
        </p:nvSpPr>
        <p:spPr>
          <a:xfrm>
            <a:off x="838200" y="5261742"/>
            <a:ext cx="9306464" cy="894715"/>
          </a:xfrm>
        </p:spPr>
        <p:txBody>
          <a:bodyPr/>
          <a:lstStyle/>
          <a:p>
            <a:pPr marL="0" indent="0" algn="r">
              <a:buNone/>
            </a:pPr>
            <a:r>
              <a:rPr lang="en-US" dirty="0" smtClean="0"/>
              <a:t>On </a:t>
            </a:r>
            <a:r>
              <a:rPr lang="en-US" b="1" dirty="0" smtClean="0"/>
              <a:t>ArXiv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68" y="1690688"/>
            <a:ext cx="9306464" cy="3304744"/>
          </a:xfrm>
          <a:prstGeom prst="rect">
            <a:avLst/>
          </a:prstGeom>
        </p:spPr>
      </p:pic>
    </p:spTree>
    <p:extLst>
      <p:ext uri="{BB962C8B-B14F-4D97-AF65-F5344CB8AC3E}">
        <p14:creationId xmlns:p14="http://schemas.microsoft.com/office/powerpoint/2010/main" val="824011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a:t>
            </a:r>
            <a:endParaRPr lang="en-US" dirty="0"/>
          </a:p>
        </p:txBody>
      </p:sp>
      <p:sp>
        <p:nvSpPr>
          <p:cNvPr id="5" name="Content Placeholder 2"/>
          <p:cNvSpPr>
            <a:spLocks noGrp="1"/>
          </p:cNvSpPr>
          <p:nvPr>
            <p:ph idx="1"/>
          </p:nvPr>
        </p:nvSpPr>
        <p:spPr>
          <a:xfrm>
            <a:off x="838200" y="5037455"/>
            <a:ext cx="10515600" cy="894715"/>
          </a:xfrm>
        </p:spPr>
        <p:txBody>
          <a:bodyPr/>
          <a:lstStyle/>
          <a:p>
            <a:pPr marL="0" indent="0" algn="r">
              <a:buNone/>
            </a:pPr>
            <a:r>
              <a:rPr lang="en-US" dirty="0" smtClean="0"/>
              <a:t>To appear at </a:t>
            </a:r>
            <a:r>
              <a:rPr lang="en-US" b="1" dirty="0" smtClean="0"/>
              <a:t>HCOMP 2019 </a:t>
            </a:r>
            <a:r>
              <a:rPr lang="en-US" dirty="0" smtClean="0"/>
              <a:t>(Human Computation)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369"/>
          <a:stretch/>
        </p:blipFill>
        <p:spPr>
          <a:xfrm>
            <a:off x="346710" y="2103120"/>
            <a:ext cx="11498580" cy="2148840"/>
          </a:xfrm>
          <a:prstGeom prst="rect">
            <a:avLst/>
          </a:prstGeom>
        </p:spPr>
      </p:pic>
    </p:spTree>
    <p:extLst>
      <p:ext uri="{BB962C8B-B14F-4D97-AF65-F5344CB8AC3E}">
        <p14:creationId xmlns:p14="http://schemas.microsoft.com/office/powerpoint/2010/main" val="1787403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Interpretability as a </a:t>
            </a:r>
            <a:r>
              <a:rPr lang="en-US" i="1" dirty="0" smtClean="0">
                <a:solidFill>
                  <a:srgbClr val="FF0000"/>
                </a:solidFill>
              </a:rPr>
              <a:t>latent property </a:t>
            </a:r>
            <a:r>
              <a:rPr lang="en-US" dirty="0" smtClean="0"/>
              <a:t>that can be manipulated or measured indirectly</a:t>
            </a:r>
          </a:p>
          <a:p>
            <a:r>
              <a:rPr lang="en-US" dirty="0"/>
              <a:t>W</a:t>
            </a:r>
            <a:r>
              <a:rPr lang="en-US" dirty="0" smtClean="0"/>
              <a:t>hat are the factors through which it can be </a:t>
            </a:r>
            <a:r>
              <a:rPr lang="en-US" dirty="0" smtClean="0">
                <a:solidFill>
                  <a:srgbClr val="FF0000"/>
                </a:solidFill>
              </a:rPr>
              <a:t>manipulated effectively</a:t>
            </a:r>
            <a:r>
              <a:rPr lang="en-US" dirty="0" smtClean="0"/>
              <a:t>?</a:t>
            </a:r>
          </a:p>
          <a:p>
            <a:r>
              <a:rPr lang="en-US" dirty="0" smtClean="0"/>
              <a:t>Bring </a:t>
            </a:r>
            <a:r>
              <a:rPr lang="en-US" dirty="0" smtClean="0">
                <a:solidFill>
                  <a:srgbClr val="FF0000"/>
                </a:solidFill>
              </a:rPr>
              <a:t>HCI methods </a:t>
            </a:r>
            <a:r>
              <a:rPr lang="en-US" dirty="0" smtClean="0"/>
              <a:t>to interpretable ML since interpretability is defined by user experience</a:t>
            </a:r>
          </a:p>
          <a:p>
            <a:endParaRPr lang="en-US" dirty="0"/>
          </a:p>
        </p:txBody>
      </p:sp>
    </p:spTree>
    <p:extLst>
      <p:ext uri="{BB962C8B-B14F-4D97-AF65-F5344CB8AC3E}">
        <p14:creationId xmlns:p14="http://schemas.microsoft.com/office/powerpoint/2010/main" val="1145639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Research Questions:</a:t>
            </a:r>
          </a:p>
          <a:p>
            <a:pPr lvl="1"/>
            <a:r>
              <a:rPr lang="en-US" dirty="0" smtClean="0"/>
              <a:t>How well can people estimate what </a:t>
            </a:r>
            <a:r>
              <a:rPr lang="en-US" dirty="0" smtClean="0">
                <a:solidFill>
                  <a:srgbClr val="FF0000"/>
                </a:solidFill>
              </a:rPr>
              <a:t>a model will predict</a:t>
            </a:r>
            <a:r>
              <a:rPr lang="en-US" dirty="0" smtClean="0"/>
              <a:t>?</a:t>
            </a:r>
          </a:p>
          <a:p>
            <a:pPr lvl="1"/>
            <a:r>
              <a:rPr lang="en-US" dirty="0" smtClean="0"/>
              <a:t>How much do people </a:t>
            </a:r>
            <a:r>
              <a:rPr lang="en-US" dirty="0" smtClean="0">
                <a:solidFill>
                  <a:srgbClr val="FF0000"/>
                </a:solidFill>
              </a:rPr>
              <a:t>trust</a:t>
            </a:r>
            <a:r>
              <a:rPr lang="en-US" dirty="0" smtClean="0"/>
              <a:t> a model’s predictions?</a:t>
            </a:r>
          </a:p>
          <a:p>
            <a:pPr lvl="1"/>
            <a:r>
              <a:rPr lang="en-US" dirty="0" smtClean="0"/>
              <a:t>How well can people detect when a model has made </a:t>
            </a:r>
            <a:r>
              <a:rPr lang="en-US" dirty="0" smtClean="0">
                <a:solidFill>
                  <a:srgbClr val="FF0000"/>
                </a:solidFill>
              </a:rPr>
              <a:t>a sizable mistake</a:t>
            </a:r>
            <a:r>
              <a:rPr lang="en-US" dirty="0" smtClean="0"/>
              <a:t>?</a:t>
            </a:r>
            <a:endParaRPr lang="en-US" dirty="0"/>
          </a:p>
          <a:p>
            <a:r>
              <a:rPr lang="en-US" dirty="0" smtClean="0"/>
              <a:t>Approach:</a:t>
            </a:r>
          </a:p>
          <a:p>
            <a:pPr lvl="1"/>
            <a:r>
              <a:rPr lang="en-US" dirty="0" smtClean="0"/>
              <a:t>Large-scale, pre-registered </a:t>
            </a:r>
            <a:r>
              <a:rPr lang="en-US" dirty="0" smtClean="0">
                <a:solidFill>
                  <a:srgbClr val="FF0000"/>
                </a:solidFill>
              </a:rPr>
              <a:t>user studies </a:t>
            </a:r>
            <a:r>
              <a:rPr lang="en-US" dirty="0" smtClean="0"/>
              <a:t>to answer these questions in the context of </a:t>
            </a:r>
            <a:r>
              <a:rPr lang="en-US" dirty="0" smtClean="0">
                <a:solidFill>
                  <a:srgbClr val="FF0000"/>
                </a:solidFill>
              </a:rPr>
              <a:t>linear regression models</a:t>
            </a:r>
            <a:endParaRPr lang="en-US" dirty="0">
              <a:solidFill>
                <a:srgbClr val="FF0000"/>
              </a:solidFill>
            </a:endParaRPr>
          </a:p>
        </p:txBody>
      </p:sp>
    </p:spTree>
    <p:extLst>
      <p:ext uri="{BB962C8B-B14F-4D97-AF65-F5344CB8AC3E}">
        <p14:creationId xmlns:p14="http://schemas.microsoft.com/office/powerpoint/2010/main" val="60056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Comparison to Paper 1</a:t>
            </a:r>
            <a:endParaRPr lang="en-US" dirty="0"/>
          </a:p>
        </p:txBody>
      </p:sp>
      <p:sp>
        <p:nvSpPr>
          <p:cNvPr id="3" name="Content Placeholder 2"/>
          <p:cNvSpPr>
            <a:spLocks noGrp="1"/>
          </p:cNvSpPr>
          <p:nvPr>
            <p:ph idx="1"/>
          </p:nvPr>
        </p:nvSpPr>
        <p:spPr/>
        <p:txBody>
          <a:bodyPr/>
          <a:lstStyle/>
          <a:p>
            <a:r>
              <a:rPr lang="en-US" dirty="0" smtClean="0"/>
              <a:t>Studies </a:t>
            </a:r>
            <a:r>
              <a:rPr lang="en-US" dirty="0" smtClean="0">
                <a:solidFill>
                  <a:srgbClr val="FF0000"/>
                </a:solidFill>
              </a:rPr>
              <a:t>linear regression models </a:t>
            </a:r>
            <a:r>
              <a:rPr lang="en-US" dirty="0" smtClean="0"/>
              <a:t>instead of decision sets</a:t>
            </a:r>
          </a:p>
          <a:p>
            <a:r>
              <a:rPr lang="en-US" dirty="0" smtClean="0"/>
              <a:t>Measures people’s </a:t>
            </a:r>
            <a:r>
              <a:rPr lang="en-US" dirty="0" smtClean="0">
                <a:solidFill>
                  <a:srgbClr val="FF0000"/>
                </a:solidFill>
              </a:rPr>
              <a:t>ability to make their own predictions </a:t>
            </a:r>
            <a:r>
              <a:rPr lang="en-US" dirty="0" smtClean="0"/>
              <a:t>in addition to forward simulation</a:t>
            </a:r>
          </a:p>
          <a:p>
            <a:r>
              <a:rPr lang="en-US" dirty="0" smtClean="0"/>
              <a:t>Uses </a:t>
            </a:r>
            <a:r>
              <a:rPr lang="en-US" dirty="0" smtClean="0">
                <a:solidFill>
                  <a:srgbClr val="FF0000"/>
                </a:solidFill>
              </a:rPr>
              <a:t>real-world housing dataset</a:t>
            </a:r>
            <a:r>
              <a:rPr lang="en-US" dirty="0" smtClean="0"/>
              <a:t> and models </a:t>
            </a:r>
            <a:r>
              <a:rPr lang="en-US" dirty="0" smtClean="0">
                <a:solidFill>
                  <a:srgbClr val="FF0000"/>
                </a:solidFill>
              </a:rPr>
              <a:t>optimized with data</a:t>
            </a:r>
          </a:p>
          <a:p>
            <a:endParaRPr lang="en-US" dirty="0"/>
          </a:p>
        </p:txBody>
      </p:sp>
    </p:spTree>
    <p:extLst>
      <p:ext uri="{BB962C8B-B14F-4D97-AF65-F5344CB8AC3E}">
        <p14:creationId xmlns:p14="http://schemas.microsoft.com/office/powerpoint/2010/main" val="13649264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Paper 2: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t>Factors Studied</a:t>
            </a:r>
          </a:p>
          <a:p>
            <a:r>
              <a:rPr lang="en-US" dirty="0" smtClean="0"/>
              <a:t>Experimental Design</a:t>
            </a:r>
          </a:p>
          <a:p>
            <a:r>
              <a:rPr lang="en-US" dirty="0" smtClean="0"/>
              <a:t>Design Choices</a:t>
            </a:r>
          </a:p>
          <a:p>
            <a:r>
              <a:rPr lang="en-US" dirty="0" smtClean="0"/>
              <a:t>Results</a:t>
            </a:r>
          </a:p>
          <a:p>
            <a:r>
              <a:rPr lang="en-US" dirty="0" smtClean="0"/>
              <a:t>Discussion</a:t>
            </a:r>
          </a:p>
          <a:p>
            <a:endParaRPr lang="en-US" dirty="0"/>
          </a:p>
          <a:p>
            <a:endParaRPr lang="en-US" dirty="0"/>
          </a:p>
        </p:txBody>
      </p:sp>
    </p:spTree>
    <p:extLst>
      <p:ext uri="{BB962C8B-B14F-4D97-AF65-F5344CB8AC3E}">
        <p14:creationId xmlns:p14="http://schemas.microsoft.com/office/powerpoint/2010/main" val="18756930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Paper 2: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t>Factors Studied</a:t>
            </a:r>
          </a:p>
          <a:p>
            <a:r>
              <a:rPr lang="en-US" dirty="0" smtClean="0">
                <a:solidFill>
                  <a:schemeClr val="tx1">
                    <a:lumMod val="50000"/>
                    <a:lumOff val="50000"/>
                  </a:schemeClr>
                </a:solidFill>
              </a:rPr>
              <a:t>Experimental Design</a:t>
            </a:r>
          </a:p>
          <a:p>
            <a:r>
              <a:rPr lang="en-US" dirty="0" smtClean="0">
                <a:solidFill>
                  <a:schemeClr val="tx1">
                    <a:lumMod val="50000"/>
                    <a:lumOff val="50000"/>
                  </a:schemeClr>
                </a:solidFill>
              </a:rPr>
              <a:t>Design Choices</a:t>
            </a:r>
          </a:p>
          <a:p>
            <a:r>
              <a:rPr lang="en-US" dirty="0" smtClean="0">
                <a:solidFill>
                  <a:schemeClr val="tx1">
                    <a:lumMod val="50000"/>
                    <a:lumOff val="50000"/>
                  </a:schemeClr>
                </a:solidFill>
              </a:rPr>
              <a:t>Results</a:t>
            </a:r>
          </a:p>
          <a:p>
            <a:r>
              <a:rPr lang="en-US" dirty="0" smtClean="0">
                <a:solidFill>
                  <a:schemeClr val="tx1">
                    <a:lumMod val="50000"/>
                    <a:lumOff val="50000"/>
                  </a:schemeClr>
                </a:solidFill>
              </a:rPr>
              <a:t>Discussion</a:t>
            </a:r>
          </a:p>
          <a:p>
            <a:endParaRPr lang="en-US" dirty="0"/>
          </a:p>
          <a:p>
            <a:endParaRPr lang="en-US" dirty="0"/>
          </a:p>
        </p:txBody>
      </p:sp>
    </p:spTree>
    <p:extLst>
      <p:ext uri="{BB962C8B-B14F-4D97-AF65-F5344CB8AC3E}">
        <p14:creationId xmlns:p14="http://schemas.microsoft.com/office/powerpoint/2010/main" val="4194096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Manipulate Interpretability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36" y="1427642"/>
            <a:ext cx="5569954" cy="3992621"/>
          </a:xfrm>
          <a:prstGeom prst="rect">
            <a:avLst/>
          </a:prstGeom>
        </p:spPr>
      </p:pic>
      <p:sp>
        <p:nvSpPr>
          <p:cNvPr id="8" name="TextBox 7"/>
          <p:cNvSpPr txBox="1"/>
          <p:nvPr/>
        </p:nvSpPr>
        <p:spPr>
          <a:xfrm>
            <a:off x="9354471" y="3131563"/>
            <a:ext cx="1999329" cy="461665"/>
          </a:xfrm>
          <a:prstGeom prst="rect">
            <a:avLst/>
          </a:prstGeom>
          <a:noFill/>
          <a:ln w="38100">
            <a:solidFill>
              <a:srgbClr val="FF0000"/>
            </a:solidFill>
          </a:ln>
        </p:spPr>
        <p:txBody>
          <a:bodyPr wrap="square" rtlCol="0">
            <a:spAutoFit/>
          </a:bodyPr>
          <a:lstStyle/>
          <a:p>
            <a:pPr algn="ctr"/>
            <a:r>
              <a:rPr lang="en-US" sz="2400" dirty="0" smtClean="0"/>
              <a:t># of Features</a:t>
            </a:r>
            <a:endParaRPr lang="en-US" sz="2400" dirty="0"/>
          </a:p>
        </p:txBody>
      </p:sp>
      <p:sp>
        <p:nvSpPr>
          <p:cNvPr id="9" name="TextBox 8"/>
          <p:cNvSpPr txBox="1"/>
          <p:nvPr/>
        </p:nvSpPr>
        <p:spPr>
          <a:xfrm>
            <a:off x="4670591" y="6021115"/>
            <a:ext cx="2170233" cy="461665"/>
          </a:xfrm>
          <a:prstGeom prst="rect">
            <a:avLst/>
          </a:prstGeom>
          <a:noFill/>
          <a:ln w="38100">
            <a:solidFill>
              <a:srgbClr val="FF0000"/>
            </a:solidFill>
          </a:ln>
        </p:spPr>
        <p:txBody>
          <a:bodyPr wrap="square" rtlCol="0">
            <a:spAutoFit/>
          </a:bodyPr>
          <a:lstStyle/>
          <a:p>
            <a:pPr algn="ctr"/>
            <a:r>
              <a:rPr lang="en-US" sz="2400" smtClean="0"/>
              <a:t>Transparency</a:t>
            </a:r>
            <a:endParaRPr lang="en-US" sz="2400" dirty="0"/>
          </a:p>
        </p:txBody>
      </p:sp>
      <p:sp>
        <p:nvSpPr>
          <p:cNvPr id="10" name="Right Brace 9"/>
          <p:cNvSpPr/>
          <p:nvPr/>
        </p:nvSpPr>
        <p:spPr>
          <a:xfrm>
            <a:off x="8622934" y="1939617"/>
            <a:ext cx="526093" cy="2968669"/>
          </a:xfrm>
          <a:prstGeom prst="rightBrace">
            <a:avLst>
              <a:gd name="adj1" fmla="val 8333"/>
              <a:gd name="adj2" fmla="val 50503"/>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5400000">
            <a:off x="5492662" y="4198975"/>
            <a:ext cx="526093" cy="2968669"/>
          </a:xfrm>
          <a:prstGeom prst="rightBrace">
            <a:avLst>
              <a:gd name="adj1" fmla="val 8333"/>
              <a:gd name="adj2" fmla="val 50503"/>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633349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smtClean="0"/>
              <a:t>Forward </a:t>
            </a:r>
            <a:r>
              <a:rPr lang="en-US" dirty="0" smtClean="0">
                <a:solidFill>
                  <a:srgbClr val="FF0000"/>
                </a:solidFill>
              </a:rPr>
              <a:t>simulate the model</a:t>
            </a:r>
            <a:r>
              <a:rPr lang="en-US" dirty="0" smtClean="0"/>
              <a:t>’s prediction:</a:t>
            </a:r>
          </a:p>
          <a:p>
            <a:pPr lvl="1"/>
            <a:r>
              <a:rPr lang="en-US" dirty="0" smtClean="0"/>
              <a:t>What would the model predict for the input?</a:t>
            </a:r>
          </a:p>
          <a:p>
            <a:r>
              <a:rPr lang="en-US" dirty="0" smtClean="0"/>
              <a:t>Make </a:t>
            </a:r>
            <a:r>
              <a:rPr lang="en-US" dirty="0" smtClean="0">
                <a:solidFill>
                  <a:srgbClr val="FF0000"/>
                </a:solidFill>
              </a:rPr>
              <a:t>your own, correct prediction</a:t>
            </a:r>
            <a:r>
              <a:rPr lang="en-US" dirty="0" smtClean="0"/>
              <a:t>:</a:t>
            </a:r>
          </a:p>
          <a:p>
            <a:pPr lvl="1"/>
            <a:r>
              <a:rPr lang="en-US" dirty="0" smtClean="0"/>
              <a:t>What is the correct prediction (with or without following the model)?</a:t>
            </a:r>
            <a:endParaRPr lang="en-US" dirty="0"/>
          </a:p>
          <a:p>
            <a:pPr lvl="1"/>
            <a:endParaRPr lang="en-US" dirty="0"/>
          </a:p>
        </p:txBody>
      </p:sp>
    </p:spTree>
    <p:extLst>
      <p:ext uri="{BB962C8B-B14F-4D97-AF65-F5344CB8AC3E}">
        <p14:creationId xmlns:p14="http://schemas.microsoft.com/office/powerpoint/2010/main" val="6891043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Paper 2: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Factors Studied</a:t>
            </a:r>
          </a:p>
          <a:p>
            <a:r>
              <a:rPr lang="en-US" dirty="0" smtClean="0"/>
              <a:t>Experimental Design</a:t>
            </a:r>
          </a:p>
          <a:p>
            <a:r>
              <a:rPr lang="en-US" dirty="0" smtClean="0">
                <a:solidFill>
                  <a:schemeClr val="tx1">
                    <a:lumMod val="50000"/>
                    <a:lumOff val="50000"/>
                  </a:schemeClr>
                </a:solidFill>
              </a:rPr>
              <a:t>Design Choices</a:t>
            </a:r>
          </a:p>
          <a:p>
            <a:r>
              <a:rPr lang="en-US" dirty="0" smtClean="0">
                <a:solidFill>
                  <a:schemeClr val="tx1">
                    <a:lumMod val="50000"/>
                    <a:lumOff val="50000"/>
                  </a:schemeClr>
                </a:solidFill>
              </a:rPr>
              <a:t>Results</a:t>
            </a:r>
          </a:p>
          <a:p>
            <a:r>
              <a:rPr lang="en-US" dirty="0" smtClean="0">
                <a:solidFill>
                  <a:schemeClr val="tx1">
                    <a:lumMod val="50000"/>
                    <a:lumOff val="50000"/>
                  </a:schemeClr>
                </a:solidFill>
              </a:rPr>
              <a:t>Discussion</a:t>
            </a:r>
          </a:p>
          <a:p>
            <a:endParaRPr lang="en-US" dirty="0"/>
          </a:p>
          <a:p>
            <a:endParaRPr lang="en-US" dirty="0"/>
          </a:p>
        </p:txBody>
      </p:sp>
    </p:spTree>
    <p:extLst>
      <p:ext uri="{BB962C8B-B14F-4D97-AF65-F5344CB8AC3E}">
        <p14:creationId xmlns:p14="http://schemas.microsoft.com/office/powerpoint/2010/main" val="12196178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Predicting Apartment Prices</a:t>
            </a:r>
            <a:endParaRPr lang="en-US" dirty="0"/>
          </a:p>
        </p:txBody>
      </p:sp>
      <p:sp>
        <p:nvSpPr>
          <p:cNvPr id="3" name="Content Placeholder 2"/>
          <p:cNvSpPr>
            <a:spLocks noGrp="1"/>
          </p:cNvSpPr>
          <p:nvPr>
            <p:ph idx="1"/>
          </p:nvPr>
        </p:nvSpPr>
        <p:spPr/>
        <p:txBody>
          <a:bodyPr/>
          <a:lstStyle/>
          <a:p>
            <a:r>
              <a:rPr lang="en-US" dirty="0" smtClean="0"/>
              <a:t>Factors studied: </a:t>
            </a:r>
            <a:r>
              <a:rPr lang="en-US" dirty="0" smtClean="0">
                <a:solidFill>
                  <a:srgbClr val="FF0000"/>
                </a:solidFill>
              </a:rPr>
              <a:t>number of features </a:t>
            </a:r>
            <a:r>
              <a:rPr lang="en-US" dirty="0" smtClean="0"/>
              <a:t>and the </a:t>
            </a:r>
            <a:r>
              <a:rPr lang="en-US" dirty="0" smtClean="0">
                <a:solidFill>
                  <a:srgbClr val="FF0000"/>
                </a:solidFill>
              </a:rPr>
              <a:t>transparency</a:t>
            </a:r>
            <a:r>
              <a:rPr lang="en-US" dirty="0" smtClean="0"/>
              <a:t> </a:t>
            </a:r>
          </a:p>
          <a:p>
            <a:r>
              <a:rPr lang="en-US" dirty="0" smtClean="0"/>
              <a:t>How do these affect laypeople’s ability to </a:t>
            </a:r>
            <a:r>
              <a:rPr lang="en-US" dirty="0" smtClean="0">
                <a:solidFill>
                  <a:srgbClr val="FF0000"/>
                </a:solidFill>
              </a:rPr>
              <a:t>simulate </a:t>
            </a:r>
            <a:r>
              <a:rPr lang="en-US" dirty="0" smtClean="0"/>
              <a:t>the model, </a:t>
            </a:r>
            <a:r>
              <a:rPr lang="en-US" dirty="0" smtClean="0">
                <a:solidFill>
                  <a:srgbClr val="FF0000"/>
                </a:solidFill>
              </a:rPr>
              <a:t>trust </a:t>
            </a:r>
            <a:r>
              <a:rPr lang="en-US" dirty="0" smtClean="0"/>
              <a:t>the model, and </a:t>
            </a:r>
            <a:r>
              <a:rPr lang="en-US" dirty="0" smtClean="0">
                <a:solidFill>
                  <a:srgbClr val="FF0000"/>
                </a:solidFill>
              </a:rPr>
              <a:t>detect mistakes?</a:t>
            </a:r>
          </a:p>
          <a:p>
            <a:r>
              <a:rPr lang="en-US" dirty="0" smtClean="0"/>
              <a:t>Factors and tasks chosen based on the literature</a:t>
            </a:r>
          </a:p>
        </p:txBody>
      </p:sp>
    </p:spTree>
    <p:extLst>
      <p:ext uri="{BB962C8B-B14F-4D97-AF65-F5344CB8AC3E}">
        <p14:creationId xmlns:p14="http://schemas.microsoft.com/office/powerpoint/2010/main" val="8772248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a:xfrm>
            <a:off x="838200" y="1825625"/>
            <a:ext cx="10515600" cy="3015500"/>
          </a:xfrm>
        </p:spPr>
        <p:txBody>
          <a:bodyPr>
            <a:normAutofit/>
          </a:bodyPr>
          <a:lstStyle/>
          <a:p>
            <a:r>
              <a:rPr lang="en-US" dirty="0" smtClean="0"/>
              <a:t>Participants shown:</a:t>
            </a:r>
          </a:p>
          <a:p>
            <a:pPr lvl="1"/>
            <a:r>
              <a:rPr lang="en-US" dirty="0" smtClean="0"/>
              <a:t>Training: </a:t>
            </a:r>
            <a:r>
              <a:rPr lang="en-US" dirty="0" smtClean="0">
                <a:solidFill>
                  <a:srgbClr val="FF0000"/>
                </a:solidFill>
              </a:rPr>
              <a:t>10 apartments</a:t>
            </a:r>
          </a:p>
          <a:p>
            <a:pPr lvl="1"/>
            <a:r>
              <a:rPr lang="en-US" dirty="0" smtClean="0"/>
              <a:t>Testing: </a:t>
            </a:r>
            <a:r>
              <a:rPr lang="en-US" dirty="0" smtClean="0">
                <a:solidFill>
                  <a:srgbClr val="FF0000"/>
                </a:solidFill>
              </a:rPr>
              <a:t>12 apartments </a:t>
            </a:r>
            <a:r>
              <a:rPr lang="en-US" dirty="0" smtClean="0"/>
              <a:t>(this is the data they use)</a:t>
            </a:r>
          </a:p>
          <a:p>
            <a:r>
              <a:rPr lang="en-US" dirty="0" smtClean="0"/>
              <a:t>Participants paid </a:t>
            </a:r>
            <a:r>
              <a:rPr lang="en-US" dirty="0" smtClean="0">
                <a:solidFill>
                  <a:srgbClr val="FF0000"/>
                </a:solidFill>
              </a:rPr>
              <a:t>2.5 USD </a:t>
            </a:r>
          </a:p>
        </p:txBody>
      </p:sp>
      <p:sp>
        <p:nvSpPr>
          <p:cNvPr id="13" name="TextBox 12"/>
          <p:cNvSpPr txBox="1"/>
          <p:nvPr/>
        </p:nvSpPr>
        <p:spPr>
          <a:xfrm>
            <a:off x="1738585" y="5109782"/>
            <a:ext cx="2674332" cy="830997"/>
          </a:xfrm>
          <a:prstGeom prst="rect">
            <a:avLst/>
          </a:prstGeom>
          <a:noFill/>
          <a:ln w="38100">
            <a:solidFill>
              <a:schemeClr val="tx1"/>
            </a:solidFill>
          </a:ln>
        </p:spPr>
        <p:txBody>
          <a:bodyPr wrap="square" rtlCol="0">
            <a:spAutoFit/>
          </a:bodyPr>
          <a:lstStyle/>
          <a:p>
            <a:r>
              <a:rPr lang="en-US" sz="2400" dirty="0" smtClean="0"/>
              <a:t>Forward simulate model’s prediction</a:t>
            </a:r>
            <a:endParaRPr lang="en-US" sz="2400" dirty="0"/>
          </a:p>
        </p:txBody>
      </p:sp>
      <p:sp>
        <p:nvSpPr>
          <p:cNvPr id="15" name="TextBox 14"/>
          <p:cNvSpPr txBox="1"/>
          <p:nvPr/>
        </p:nvSpPr>
        <p:spPr>
          <a:xfrm>
            <a:off x="5254254" y="5073005"/>
            <a:ext cx="2090811" cy="830997"/>
          </a:xfrm>
          <a:prstGeom prst="rect">
            <a:avLst/>
          </a:prstGeom>
          <a:noFill/>
          <a:ln w="38100">
            <a:solidFill>
              <a:schemeClr val="tx1"/>
            </a:solidFill>
          </a:ln>
        </p:spPr>
        <p:txBody>
          <a:bodyPr wrap="square" rtlCol="0">
            <a:spAutoFit/>
          </a:bodyPr>
          <a:lstStyle/>
          <a:p>
            <a:r>
              <a:rPr lang="en-US" sz="2400" dirty="0" smtClean="0"/>
              <a:t>View model’s true prediction</a:t>
            </a:r>
            <a:endParaRPr lang="en-US" sz="2400" dirty="0"/>
          </a:p>
        </p:txBody>
      </p:sp>
      <p:sp>
        <p:nvSpPr>
          <p:cNvPr id="18" name="TextBox 17"/>
          <p:cNvSpPr txBox="1"/>
          <p:nvPr/>
        </p:nvSpPr>
        <p:spPr>
          <a:xfrm>
            <a:off x="8186402" y="5073005"/>
            <a:ext cx="1576069" cy="830997"/>
          </a:xfrm>
          <a:prstGeom prst="rect">
            <a:avLst/>
          </a:prstGeom>
          <a:noFill/>
          <a:ln w="38100">
            <a:solidFill>
              <a:schemeClr val="tx1"/>
            </a:solidFill>
          </a:ln>
        </p:spPr>
        <p:txBody>
          <a:bodyPr wrap="square" rtlCol="0">
            <a:spAutoFit/>
          </a:bodyPr>
          <a:lstStyle/>
          <a:p>
            <a:r>
              <a:rPr lang="en-US" sz="2400" dirty="0" smtClean="0"/>
              <a:t>Make own prediction</a:t>
            </a:r>
            <a:endParaRPr lang="en-US" sz="2400" dirty="0"/>
          </a:p>
        </p:txBody>
      </p:sp>
      <p:sp>
        <p:nvSpPr>
          <p:cNvPr id="21" name="TextBox 20"/>
          <p:cNvSpPr txBox="1"/>
          <p:nvPr/>
        </p:nvSpPr>
        <p:spPr>
          <a:xfrm>
            <a:off x="5413449" y="4264568"/>
            <a:ext cx="1772420" cy="461665"/>
          </a:xfrm>
          <a:prstGeom prst="rect">
            <a:avLst/>
          </a:prstGeom>
          <a:noFill/>
        </p:spPr>
        <p:txBody>
          <a:bodyPr wrap="square" rtlCol="0">
            <a:spAutoFit/>
          </a:bodyPr>
          <a:lstStyle/>
          <a:p>
            <a:pPr algn="ctr"/>
            <a:r>
              <a:rPr lang="en-US" sz="2400" b="1" smtClean="0"/>
              <a:t>Each Trial</a:t>
            </a:r>
            <a:endParaRPr lang="en-US" sz="2400" b="1" dirty="0"/>
          </a:p>
        </p:txBody>
      </p:sp>
      <p:sp>
        <p:nvSpPr>
          <p:cNvPr id="16" name="Right Arrow 15"/>
          <p:cNvSpPr/>
          <p:nvPr/>
        </p:nvSpPr>
        <p:spPr>
          <a:xfrm>
            <a:off x="4710647" y="5434110"/>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7648076" y="5434108"/>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900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Research Questions:</a:t>
            </a:r>
          </a:p>
          <a:p>
            <a:pPr lvl="1"/>
            <a:r>
              <a:rPr lang="en-US" dirty="0" smtClean="0"/>
              <a:t>Which types of </a:t>
            </a:r>
            <a:r>
              <a:rPr lang="en-US" dirty="0" smtClean="0">
                <a:solidFill>
                  <a:srgbClr val="FF0000"/>
                </a:solidFill>
              </a:rPr>
              <a:t>decision set complexity </a:t>
            </a:r>
            <a:r>
              <a:rPr lang="en-US" dirty="0" smtClean="0"/>
              <a:t>most affect </a:t>
            </a:r>
            <a:r>
              <a:rPr lang="en-US" dirty="0" smtClean="0">
                <a:solidFill>
                  <a:srgbClr val="FF0000"/>
                </a:solidFill>
              </a:rPr>
              <a:t>human-simulatability</a:t>
            </a:r>
            <a:r>
              <a:rPr lang="en-US" dirty="0" smtClean="0"/>
              <a:t>?</a:t>
            </a:r>
          </a:p>
          <a:p>
            <a:pPr lvl="1"/>
            <a:r>
              <a:rPr lang="en-US" dirty="0" smtClean="0"/>
              <a:t>Is relationship between complexity and human-simulatability </a:t>
            </a:r>
            <a:r>
              <a:rPr lang="en-US" dirty="0" smtClean="0">
                <a:solidFill>
                  <a:srgbClr val="FF0000"/>
                </a:solidFill>
              </a:rPr>
              <a:t>context dependent</a:t>
            </a:r>
            <a:r>
              <a:rPr lang="en-US" dirty="0" smtClean="0"/>
              <a:t>?</a:t>
            </a:r>
          </a:p>
          <a:p>
            <a:r>
              <a:rPr lang="en-US" dirty="0" smtClean="0"/>
              <a:t>Approach:</a:t>
            </a:r>
          </a:p>
          <a:p>
            <a:pPr lvl="1"/>
            <a:r>
              <a:rPr lang="en-US" dirty="0" smtClean="0"/>
              <a:t>Large scale, carefully controlled </a:t>
            </a:r>
            <a:r>
              <a:rPr lang="en-US" dirty="0" smtClean="0">
                <a:solidFill>
                  <a:srgbClr val="FF0000"/>
                </a:solidFill>
              </a:rPr>
              <a:t>user studies</a:t>
            </a:r>
            <a:endParaRPr lang="en-US" dirty="0" smtClean="0"/>
          </a:p>
        </p:txBody>
      </p:sp>
    </p:spTree>
    <p:extLst>
      <p:ext uri="{BB962C8B-B14F-4D97-AF65-F5344CB8AC3E}">
        <p14:creationId xmlns:p14="http://schemas.microsoft.com/office/powerpoint/2010/main" val="4041065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a:t>
            </a:r>
            <a:endParaRPr lang="en-US" dirty="0"/>
          </a:p>
        </p:txBody>
      </p:sp>
      <p:sp>
        <p:nvSpPr>
          <p:cNvPr id="3" name="Content Placeholder 2"/>
          <p:cNvSpPr>
            <a:spLocks noGrp="1"/>
          </p:cNvSpPr>
          <p:nvPr>
            <p:ph idx="1"/>
          </p:nvPr>
        </p:nvSpPr>
        <p:spPr>
          <a:noFill/>
          <a:ln>
            <a:noFill/>
          </a:ln>
        </p:spPr>
        <p:txBody>
          <a:bodyPr/>
          <a:lstStyle/>
          <a:p>
            <a:r>
              <a:rPr lang="en-US" dirty="0" smtClean="0"/>
              <a:t>Recruitment on Amazon Mechanical Turk with </a:t>
            </a:r>
            <a:r>
              <a:rPr lang="en-US" dirty="0" smtClean="0">
                <a:solidFill>
                  <a:srgbClr val="FF0000"/>
                </a:solidFill>
              </a:rPr>
              <a:t>approval rating </a:t>
            </a:r>
            <a:r>
              <a:rPr lang="en-US" dirty="0" smtClean="0"/>
              <a:t>&gt; 97%</a:t>
            </a:r>
          </a:p>
          <a:p>
            <a:r>
              <a:rPr lang="en-US" dirty="0" smtClean="0"/>
              <a:t>No additional exclusion criteria</a:t>
            </a:r>
          </a:p>
          <a:p>
            <a:r>
              <a:rPr lang="en-US" dirty="0" smtClean="0">
                <a:solidFill>
                  <a:srgbClr val="FF0000"/>
                </a:solidFill>
              </a:rPr>
              <a:t>750-1,250</a:t>
            </a:r>
            <a:r>
              <a:rPr lang="en-US" dirty="0" smtClean="0"/>
              <a:t> participants per experiment</a:t>
            </a:r>
            <a:endParaRPr lang="en-US" dirty="0"/>
          </a:p>
        </p:txBody>
      </p:sp>
    </p:spTree>
    <p:extLst>
      <p:ext uri="{BB962C8B-B14F-4D97-AF65-F5344CB8AC3E}">
        <p14:creationId xmlns:p14="http://schemas.microsoft.com/office/powerpoint/2010/main" val="5005580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Participant Specific Effects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solidFill>
                  <a:srgbClr val="FF0000"/>
                </a:solidFill>
              </a:rPr>
              <a:t>repeated measures </a:t>
            </a:r>
            <a:r>
              <a:rPr lang="en-US" dirty="0"/>
              <a:t>experimental </a:t>
            </a:r>
            <a:r>
              <a:rPr lang="en-US" dirty="0" smtClean="0"/>
              <a:t>design</a:t>
            </a:r>
          </a:p>
          <a:p>
            <a:pPr lvl="1"/>
            <a:r>
              <a:rPr lang="en-US" dirty="0" smtClean="0"/>
              <a:t>Each participant makes many predictions</a:t>
            </a:r>
          </a:p>
          <a:p>
            <a:r>
              <a:rPr lang="en-US" dirty="0" smtClean="0"/>
              <a:t>Use a </a:t>
            </a:r>
            <a:r>
              <a:rPr lang="en-US" dirty="0" smtClean="0">
                <a:solidFill>
                  <a:srgbClr val="FF0000"/>
                </a:solidFill>
              </a:rPr>
              <a:t>mixed-effects </a:t>
            </a:r>
            <a:r>
              <a:rPr lang="en-US" dirty="0">
                <a:solidFill>
                  <a:srgbClr val="FF0000"/>
                </a:solidFill>
              </a:rPr>
              <a:t>model </a:t>
            </a:r>
            <a:r>
              <a:rPr lang="en-US" dirty="0"/>
              <a:t>to control for correlations between a participant’s responses</a:t>
            </a:r>
          </a:p>
          <a:p>
            <a:pPr lvl="1"/>
            <a:r>
              <a:rPr lang="en-US" dirty="0" smtClean="0"/>
              <a:t>Assumes a random, participant-specific effect</a:t>
            </a:r>
          </a:p>
          <a:p>
            <a:pPr lvl="1"/>
            <a:endParaRPr lang="en-US" dirty="0"/>
          </a:p>
        </p:txBody>
      </p:sp>
    </p:spTree>
    <p:extLst>
      <p:ext uri="{BB962C8B-B14F-4D97-AF65-F5344CB8AC3E}">
        <p14:creationId xmlns:p14="http://schemas.microsoft.com/office/powerpoint/2010/main" val="14682884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 Analysis</a:t>
            </a:r>
            <a:r>
              <a:rPr lang="en-US" dirty="0"/>
              <a:t>: Multiple Hypothesis Testing </a:t>
            </a:r>
          </a:p>
        </p:txBody>
      </p:sp>
      <p:sp>
        <p:nvSpPr>
          <p:cNvPr id="3" name="Content Placeholder 2"/>
          <p:cNvSpPr>
            <a:spLocks noGrp="1"/>
          </p:cNvSpPr>
          <p:nvPr>
            <p:ph idx="1"/>
          </p:nvPr>
        </p:nvSpPr>
        <p:spPr>
          <a:xfrm>
            <a:off x="838200" y="1825624"/>
            <a:ext cx="10515600" cy="2445751"/>
          </a:xfrm>
        </p:spPr>
        <p:txBody>
          <a:bodyPr/>
          <a:lstStyle/>
          <a:p>
            <a:r>
              <a:rPr lang="en-US" dirty="0" smtClean="0"/>
              <a:t>Pre-registering hypotheses corresponds to deciding and publishing which analyses you will run </a:t>
            </a:r>
            <a:r>
              <a:rPr lang="en-US" dirty="0" smtClean="0">
                <a:solidFill>
                  <a:srgbClr val="FF0000"/>
                </a:solidFill>
              </a:rPr>
              <a:t>before collecting data</a:t>
            </a:r>
          </a:p>
          <a:p>
            <a:r>
              <a:rPr lang="en-US" dirty="0" smtClean="0"/>
              <a:t>Reduces the probability that effects were discovered by chance</a:t>
            </a:r>
            <a:endParaRPr lang="en-US" dirty="0" smtClean="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2" y="4993150"/>
            <a:ext cx="11586575" cy="1000369"/>
          </a:xfrm>
          <a:prstGeom prst="rect">
            <a:avLst/>
          </a:prstGeom>
        </p:spPr>
      </p:pic>
      <p:sp>
        <p:nvSpPr>
          <p:cNvPr id="6" name="TextBox 5"/>
          <p:cNvSpPr txBox="1"/>
          <p:nvPr/>
        </p:nvSpPr>
        <p:spPr>
          <a:xfrm>
            <a:off x="400833" y="4509370"/>
            <a:ext cx="2229633" cy="369332"/>
          </a:xfrm>
          <a:prstGeom prst="rect">
            <a:avLst/>
          </a:prstGeom>
          <a:noFill/>
        </p:spPr>
        <p:txBody>
          <a:bodyPr wrap="square" rtlCol="0">
            <a:spAutoFit/>
          </a:bodyPr>
          <a:lstStyle/>
          <a:p>
            <a:r>
              <a:rPr lang="en-US" b="1" dirty="0" smtClean="0"/>
              <a:t>For example:</a:t>
            </a:r>
            <a:endParaRPr lang="en-US" b="1" dirty="0"/>
          </a:p>
        </p:txBody>
      </p:sp>
      <p:sp>
        <p:nvSpPr>
          <p:cNvPr id="7" name="TextBox 6"/>
          <p:cNvSpPr txBox="1"/>
          <p:nvPr/>
        </p:nvSpPr>
        <p:spPr>
          <a:xfrm>
            <a:off x="8304755" y="6112701"/>
            <a:ext cx="3474929" cy="369332"/>
          </a:xfrm>
          <a:prstGeom prst="rect">
            <a:avLst/>
          </a:prstGeom>
          <a:noFill/>
        </p:spPr>
        <p:txBody>
          <a:bodyPr wrap="square" rtlCol="0">
            <a:spAutoFit/>
          </a:bodyPr>
          <a:lstStyle/>
          <a:p>
            <a:r>
              <a:rPr lang="en-US" dirty="0">
                <a:solidFill>
                  <a:schemeClr val="tx1">
                    <a:lumMod val="50000"/>
                    <a:lumOff val="50000"/>
                  </a:schemeClr>
                </a:solidFill>
              </a:rPr>
              <a:t>https://aspredicted.org/xy5s6.pdf</a:t>
            </a:r>
          </a:p>
        </p:txBody>
      </p:sp>
    </p:spTree>
    <p:extLst>
      <p:ext uri="{BB962C8B-B14F-4D97-AF65-F5344CB8AC3E}">
        <p14:creationId xmlns:p14="http://schemas.microsoft.com/office/powerpoint/2010/main" val="147592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Paper 2: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Factors Studied</a:t>
            </a:r>
          </a:p>
          <a:p>
            <a:r>
              <a:rPr lang="en-US" dirty="0" smtClean="0">
                <a:solidFill>
                  <a:schemeClr val="tx1">
                    <a:lumMod val="50000"/>
                    <a:lumOff val="50000"/>
                  </a:schemeClr>
                </a:solidFill>
              </a:rPr>
              <a:t>Experimental Design</a:t>
            </a:r>
          </a:p>
          <a:p>
            <a:r>
              <a:rPr lang="en-US" dirty="0" smtClean="0"/>
              <a:t>Design Choices</a:t>
            </a:r>
          </a:p>
          <a:p>
            <a:r>
              <a:rPr lang="en-US" dirty="0" smtClean="0">
                <a:solidFill>
                  <a:schemeClr val="tx1">
                    <a:lumMod val="50000"/>
                    <a:lumOff val="50000"/>
                  </a:schemeClr>
                </a:solidFill>
              </a:rPr>
              <a:t>Results</a:t>
            </a:r>
          </a:p>
          <a:p>
            <a:r>
              <a:rPr lang="en-US" dirty="0" smtClean="0">
                <a:solidFill>
                  <a:schemeClr val="tx1">
                    <a:lumMod val="50000"/>
                    <a:lumOff val="50000"/>
                  </a:schemeClr>
                </a:solidFill>
              </a:rPr>
              <a:t>Discussion</a:t>
            </a:r>
          </a:p>
          <a:p>
            <a:endParaRPr lang="en-US" dirty="0"/>
          </a:p>
          <a:p>
            <a:endParaRPr lang="en-US" dirty="0"/>
          </a:p>
        </p:txBody>
      </p:sp>
    </p:spTree>
    <p:extLst>
      <p:ext uri="{BB962C8B-B14F-4D97-AF65-F5344CB8AC3E}">
        <p14:creationId xmlns:p14="http://schemas.microsoft.com/office/powerpoint/2010/main" val="6917658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Random Apartment Order</a:t>
            </a:r>
            <a:endParaRPr lang="en-US" dirty="0"/>
          </a:p>
        </p:txBody>
      </p:sp>
      <p:sp>
        <p:nvSpPr>
          <p:cNvPr id="3" name="Content Placeholder 2"/>
          <p:cNvSpPr>
            <a:spLocks noGrp="1"/>
          </p:cNvSpPr>
          <p:nvPr>
            <p:ph idx="1"/>
          </p:nvPr>
        </p:nvSpPr>
        <p:spPr/>
        <p:txBody>
          <a:bodyPr/>
          <a:lstStyle/>
          <a:p>
            <a:r>
              <a:rPr lang="en-US" dirty="0" smtClean="0"/>
              <a:t>They </a:t>
            </a:r>
            <a:r>
              <a:rPr lang="en-US" dirty="0" smtClean="0">
                <a:solidFill>
                  <a:srgbClr val="FF0000"/>
                </a:solidFill>
              </a:rPr>
              <a:t>randomized the order </a:t>
            </a:r>
            <a:r>
              <a:rPr lang="en-US" dirty="0" smtClean="0"/>
              <a:t>of the first 10 (normal) apartments and </a:t>
            </a:r>
            <a:r>
              <a:rPr lang="en-US" dirty="0" smtClean="0">
                <a:solidFill>
                  <a:srgbClr val="FF0000"/>
                </a:solidFill>
              </a:rPr>
              <a:t>fixed the order </a:t>
            </a:r>
            <a:r>
              <a:rPr lang="en-US" dirty="0" smtClean="0"/>
              <a:t>of the last 2 (unusual)</a:t>
            </a:r>
          </a:p>
          <a:p>
            <a:r>
              <a:rPr lang="en-US" b="1" dirty="0" smtClean="0"/>
              <a:t>Question: </a:t>
            </a:r>
            <a:r>
              <a:rPr lang="en-US" dirty="0" smtClean="0"/>
              <a:t>What if the apartment order was fixed for all 12? Randomized for all 12?</a:t>
            </a:r>
            <a:endParaRPr lang="en-US" b="1" dirty="0"/>
          </a:p>
        </p:txBody>
      </p:sp>
    </p:spTree>
    <p:extLst>
      <p:ext uri="{BB962C8B-B14F-4D97-AF65-F5344CB8AC3E}">
        <p14:creationId xmlns:p14="http://schemas.microsoft.com/office/powerpoint/2010/main" val="10693184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Identical vs. Random Examples</a:t>
            </a:r>
            <a:endParaRPr lang="en-US" dirty="0"/>
          </a:p>
        </p:txBody>
      </p:sp>
      <p:sp>
        <p:nvSpPr>
          <p:cNvPr id="3" name="Content Placeholder 2"/>
          <p:cNvSpPr>
            <a:spLocks noGrp="1"/>
          </p:cNvSpPr>
          <p:nvPr>
            <p:ph idx="1"/>
          </p:nvPr>
        </p:nvSpPr>
        <p:spPr/>
        <p:txBody>
          <a:bodyPr/>
          <a:lstStyle/>
          <a:p>
            <a:r>
              <a:rPr lang="en-US" dirty="0" smtClean="0"/>
              <a:t>All participants are shown an </a:t>
            </a:r>
            <a:r>
              <a:rPr lang="en-US" dirty="0" smtClean="0">
                <a:solidFill>
                  <a:srgbClr val="FF0000"/>
                </a:solidFill>
              </a:rPr>
              <a:t>identical set of apartments</a:t>
            </a:r>
          </a:p>
          <a:p>
            <a:r>
              <a:rPr lang="en-US" b="1" dirty="0" smtClean="0"/>
              <a:t>Question: </a:t>
            </a:r>
            <a:r>
              <a:rPr lang="en-US" dirty="0" smtClean="0"/>
              <a:t>What if we showed each participant a different random sample of apartments?</a:t>
            </a:r>
          </a:p>
        </p:txBody>
      </p:sp>
    </p:spTree>
    <p:extLst>
      <p:ext uri="{BB962C8B-B14F-4D97-AF65-F5344CB8AC3E}">
        <p14:creationId xmlns:p14="http://schemas.microsoft.com/office/powerpoint/2010/main" val="5961086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Within vs. Between Subjects Design</a:t>
            </a:r>
            <a:endParaRPr lang="en-US" dirty="0"/>
          </a:p>
        </p:txBody>
      </p:sp>
      <p:sp>
        <p:nvSpPr>
          <p:cNvPr id="3" name="Content Placeholder 2"/>
          <p:cNvSpPr>
            <a:spLocks noGrp="1"/>
          </p:cNvSpPr>
          <p:nvPr>
            <p:ph idx="1"/>
          </p:nvPr>
        </p:nvSpPr>
        <p:spPr/>
        <p:txBody>
          <a:bodyPr/>
          <a:lstStyle/>
          <a:p>
            <a:r>
              <a:rPr lang="en-US" dirty="0" smtClean="0"/>
              <a:t>Each participant completed </a:t>
            </a:r>
            <a:r>
              <a:rPr lang="en-US" dirty="0" smtClean="0">
                <a:solidFill>
                  <a:srgbClr val="FF0000"/>
                </a:solidFill>
              </a:rPr>
              <a:t>a single condition</a:t>
            </a:r>
            <a:r>
              <a:rPr lang="en-US" dirty="0" smtClean="0"/>
              <a:t> (between subjects design)</a:t>
            </a:r>
          </a:p>
          <a:p>
            <a:r>
              <a:rPr lang="en-US" b="1" dirty="0" smtClean="0"/>
              <a:t>Question</a:t>
            </a:r>
            <a:r>
              <a:rPr lang="en-US" dirty="0" smtClean="0"/>
              <a:t>: What if each participant had completed all conditions (within subjects design)?</a:t>
            </a:r>
            <a:endParaRPr lang="en-US" dirty="0"/>
          </a:p>
        </p:txBody>
      </p:sp>
    </p:spTree>
    <p:extLst>
      <p:ext uri="{BB962C8B-B14F-4D97-AF65-F5344CB8AC3E}">
        <p14:creationId xmlns:p14="http://schemas.microsoft.com/office/powerpoint/2010/main" val="14980192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 between bias and variance</a:t>
            </a:r>
            <a:endParaRPr lang="en-US" dirty="0"/>
          </a:p>
        </p:txBody>
      </p:sp>
      <p:sp>
        <p:nvSpPr>
          <p:cNvPr id="3" name="Content Placeholder 2"/>
          <p:cNvSpPr>
            <a:spLocks noGrp="1"/>
          </p:cNvSpPr>
          <p:nvPr>
            <p:ph idx="1"/>
          </p:nvPr>
        </p:nvSpPr>
        <p:spPr>
          <a:xfrm>
            <a:off x="838200" y="1825625"/>
            <a:ext cx="10515600" cy="2142526"/>
          </a:xfrm>
          <a:noFill/>
        </p:spPr>
        <p:txBody>
          <a:bodyPr/>
          <a:lstStyle/>
          <a:p>
            <a:r>
              <a:rPr lang="en-US" dirty="0"/>
              <a:t>F</a:t>
            </a:r>
            <a:r>
              <a:rPr lang="en-US" dirty="0" smtClean="0"/>
              <a:t>ixing all sources of randomness can introduce bias, </a:t>
            </a:r>
          </a:p>
          <a:p>
            <a:r>
              <a:rPr lang="en-US" dirty="0" smtClean="0"/>
              <a:t>Randomizing aspects of the experiment can increase variance</a:t>
            </a:r>
          </a:p>
        </p:txBody>
      </p:sp>
      <p:sp>
        <p:nvSpPr>
          <p:cNvPr id="6" name="Left-Right Arrow 5"/>
          <p:cNvSpPr/>
          <p:nvPr/>
        </p:nvSpPr>
        <p:spPr>
          <a:xfrm>
            <a:off x="1817298" y="4520241"/>
            <a:ext cx="8557403" cy="72461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3951" y="5572663"/>
            <a:ext cx="4304246" cy="461665"/>
          </a:xfrm>
          <a:prstGeom prst="rect">
            <a:avLst/>
          </a:prstGeom>
          <a:noFill/>
        </p:spPr>
        <p:txBody>
          <a:bodyPr wrap="square" rtlCol="0">
            <a:spAutoFit/>
          </a:bodyPr>
          <a:lstStyle/>
          <a:p>
            <a:r>
              <a:rPr lang="en-US" sz="2400" b="1" dirty="0" smtClean="0"/>
              <a:t>Fix sources of randomness</a:t>
            </a:r>
            <a:endParaRPr lang="en-US" sz="2400" b="1" dirty="0"/>
          </a:p>
        </p:txBody>
      </p:sp>
      <p:sp>
        <p:nvSpPr>
          <p:cNvPr id="8" name="TextBox 7"/>
          <p:cNvSpPr txBox="1"/>
          <p:nvPr/>
        </p:nvSpPr>
        <p:spPr>
          <a:xfrm>
            <a:off x="7866346" y="5572662"/>
            <a:ext cx="4233797" cy="461665"/>
          </a:xfrm>
          <a:prstGeom prst="rect">
            <a:avLst/>
          </a:prstGeom>
          <a:noFill/>
        </p:spPr>
        <p:txBody>
          <a:bodyPr wrap="square" rtlCol="0">
            <a:spAutoFit/>
          </a:bodyPr>
          <a:lstStyle/>
          <a:p>
            <a:r>
              <a:rPr lang="en-US" sz="2400" b="1" dirty="0" smtClean="0"/>
              <a:t>Randomize </a:t>
            </a:r>
            <a:r>
              <a:rPr lang="en-US" sz="2400" b="1" smtClean="0"/>
              <a:t>as much as possible</a:t>
            </a:r>
            <a:endParaRPr lang="en-US" sz="2400" b="1" dirty="0"/>
          </a:p>
        </p:txBody>
      </p:sp>
      <p:sp>
        <p:nvSpPr>
          <p:cNvPr id="9" name="TextBox 8"/>
          <p:cNvSpPr txBox="1"/>
          <p:nvPr/>
        </p:nvSpPr>
        <p:spPr>
          <a:xfrm>
            <a:off x="2341325" y="4013363"/>
            <a:ext cx="2606458" cy="461665"/>
          </a:xfrm>
          <a:prstGeom prst="rect">
            <a:avLst/>
          </a:prstGeom>
          <a:noFill/>
        </p:spPr>
        <p:txBody>
          <a:bodyPr wrap="square" rtlCol="0">
            <a:spAutoFit/>
          </a:bodyPr>
          <a:lstStyle/>
          <a:p>
            <a:r>
              <a:rPr lang="en-US" sz="2400" b="1" smtClean="0"/>
              <a:t>Can introduce bias</a:t>
            </a:r>
            <a:endParaRPr lang="en-US" sz="2400" b="1" dirty="0"/>
          </a:p>
        </p:txBody>
      </p:sp>
      <p:sp>
        <p:nvSpPr>
          <p:cNvPr id="10" name="TextBox 9"/>
          <p:cNvSpPr txBox="1"/>
          <p:nvPr/>
        </p:nvSpPr>
        <p:spPr>
          <a:xfrm>
            <a:off x="7376786" y="4013363"/>
            <a:ext cx="2606458" cy="461665"/>
          </a:xfrm>
          <a:prstGeom prst="rect">
            <a:avLst/>
          </a:prstGeom>
          <a:noFill/>
        </p:spPr>
        <p:txBody>
          <a:bodyPr wrap="square" rtlCol="0">
            <a:spAutoFit/>
          </a:bodyPr>
          <a:lstStyle/>
          <a:p>
            <a:r>
              <a:rPr lang="en-US" sz="2400" b="1" smtClean="0"/>
              <a:t>Increases variance</a:t>
            </a:r>
            <a:endParaRPr lang="en-US" sz="2400" b="1" dirty="0"/>
          </a:p>
        </p:txBody>
      </p:sp>
    </p:spTree>
    <p:extLst>
      <p:ext uri="{BB962C8B-B14F-4D97-AF65-F5344CB8AC3E}">
        <p14:creationId xmlns:p14="http://schemas.microsoft.com/office/powerpoint/2010/main" val="14939730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Paper 2: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Factors Studied</a:t>
            </a:r>
          </a:p>
          <a:p>
            <a:r>
              <a:rPr lang="en-US" dirty="0" smtClean="0">
                <a:solidFill>
                  <a:schemeClr val="tx1">
                    <a:lumMod val="50000"/>
                    <a:lumOff val="50000"/>
                  </a:schemeClr>
                </a:solidFill>
              </a:rPr>
              <a:t>Experimental Design</a:t>
            </a:r>
          </a:p>
          <a:p>
            <a:r>
              <a:rPr lang="en-US" dirty="0" smtClean="0">
                <a:solidFill>
                  <a:schemeClr val="tx1">
                    <a:lumMod val="50000"/>
                    <a:lumOff val="50000"/>
                  </a:schemeClr>
                </a:solidFill>
              </a:rPr>
              <a:t>Design Choices</a:t>
            </a:r>
          </a:p>
          <a:p>
            <a:r>
              <a:rPr lang="en-US" dirty="0" smtClean="0"/>
              <a:t>Results</a:t>
            </a:r>
          </a:p>
          <a:p>
            <a:r>
              <a:rPr lang="en-US" dirty="0" smtClean="0">
                <a:solidFill>
                  <a:schemeClr val="tx1">
                    <a:lumMod val="50000"/>
                    <a:lumOff val="50000"/>
                  </a:schemeClr>
                </a:solidFill>
              </a:rPr>
              <a:t>Discussion</a:t>
            </a:r>
          </a:p>
          <a:p>
            <a:endParaRPr lang="en-US" dirty="0"/>
          </a:p>
          <a:p>
            <a:endParaRPr lang="en-US" dirty="0"/>
          </a:p>
        </p:txBody>
      </p:sp>
    </p:spTree>
    <p:extLst>
      <p:ext uri="{BB962C8B-B14F-4D97-AF65-F5344CB8AC3E}">
        <p14:creationId xmlns:p14="http://schemas.microsoft.com/office/powerpoint/2010/main" val="3936735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Simulating small, transparent models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85" t="15381" r="65274" b="12960"/>
          <a:stretch/>
        </p:blipFill>
        <p:spPr>
          <a:xfrm>
            <a:off x="4045907" y="2474892"/>
            <a:ext cx="3845490" cy="2567837"/>
          </a:xfrm>
          <a:prstGeom prst="rect">
            <a:avLst/>
          </a:prstGeom>
        </p:spPr>
      </p:pic>
      <p:sp>
        <p:nvSpPr>
          <p:cNvPr id="9" name="Rectangle 8"/>
          <p:cNvSpPr/>
          <p:nvPr/>
        </p:nvSpPr>
        <p:spPr>
          <a:xfrm>
            <a:off x="4709786" y="2863410"/>
            <a:ext cx="826718" cy="20667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t>Best simulation accuracy with small, transparent models</a:t>
            </a:r>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1539" t="2739" r="31473" b="85027"/>
          <a:stretch/>
        </p:blipFill>
        <p:spPr>
          <a:xfrm>
            <a:off x="3845490" y="1923956"/>
            <a:ext cx="4509370" cy="438411"/>
          </a:xfrm>
          <a:prstGeom prst="rect">
            <a:avLst/>
          </a:prstGeom>
        </p:spPr>
      </p:pic>
    </p:spTree>
    <p:extLst>
      <p:ext uri="{BB962C8B-B14F-4D97-AF65-F5344CB8AC3E}">
        <p14:creationId xmlns:p14="http://schemas.microsoft.com/office/powerpoint/2010/main" val="206777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 Interpretable Machine Learning </a:t>
            </a:r>
            <a:endParaRPr lang="en-US" dirty="0"/>
          </a:p>
        </p:txBody>
      </p:sp>
      <p:sp>
        <p:nvSpPr>
          <p:cNvPr id="3" name="Content Placeholder 2"/>
          <p:cNvSpPr>
            <a:spLocks noGrp="1"/>
          </p:cNvSpPr>
          <p:nvPr>
            <p:ph idx="1"/>
          </p:nvPr>
        </p:nvSpPr>
        <p:spPr/>
        <p:txBody>
          <a:bodyPr/>
          <a:lstStyle/>
          <a:p>
            <a:r>
              <a:rPr lang="en-US" dirty="0" smtClean="0"/>
              <a:t>Technical approaches with </a:t>
            </a:r>
            <a:r>
              <a:rPr lang="en-US" dirty="0" smtClean="0">
                <a:solidFill>
                  <a:srgbClr val="FF0000"/>
                </a:solidFill>
              </a:rPr>
              <a:t>face validity </a:t>
            </a:r>
          </a:p>
          <a:p>
            <a:r>
              <a:rPr lang="en-US" dirty="0" smtClean="0"/>
              <a:t>When user studies are run: </a:t>
            </a:r>
            <a:r>
              <a:rPr lang="en-US" dirty="0" smtClean="0">
                <a:solidFill>
                  <a:srgbClr val="FF0000"/>
                </a:solidFill>
              </a:rPr>
              <a:t>A/B tests</a:t>
            </a:r>
            <a:endParaRPr lang="en-US" dirty="0"/>
          </a:p>
        </p:txBody>
      </p:sp>
    </p:spTree>
    <p:extLst>
      <p:ext uri="{BB962C8B-B14F-4D97-AF65-F5344CB8AC3E}">
        <p14:creationId xmlns:p14="http://schemas.microsoft.com/office/powerpoint/2010/main" val="17666995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No difference in trust or prediction</a:t>
            </a:r>
            <a:endParaRPr lang="en-US" dirty="0"/>
          </a:p>
        </p:txBody>
      </p:sp>
      <p:sp>
        <p:nvSpPr>
          <p:cNvPr id="7" name="Rectangle 6">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t>None of the conditions are statistically different for trust or prediction error</a:t>
            </a:r>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1539" t="2739" r="31473" b="85027"/>
          <a:stretch/>
        </p:blipFill>
        <p:spPr>
          <a:xfrm>
            <a:off x="3845490" y="1923956"/>
            <a:ext cx="4509370" cy="438411"/>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4726" t="16660" r="3014" b="16924"/>
          <a:stretch/>
        </p:blipFill>
        <p:spPr>
          <a:xfrm>
            <a:off x="1766169" y="2595635"/>
            <a:ext cx="8572113" cy="2687627"/>
          </a:xfrm>
          <a:prstGeom prst="rect">
            <a:avLst/>
          </a:prstGeom>
        </p:spPr>
      </p:pic>
    </p:spTree>
    <p:extLst>
      <p:ext uri="{BB962C8B-B14F-4D97-AF65-F5344CB8AC3E}">
        <p14:creationId xmlns:p14="http://schemas.microsoft.com/office/powerpoint/2010/main" val="2165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Clear models make mistakes worse</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0965" t="14773" b="13197"/>
          <a:stretch/>
        </p:blipFill>
        <p:spPr>
          <a:xfrm>
            <a:off x="4045907" y="2362367"/>
            <a:ext cx="4030510" cy="2517733"/>
          </a:xfrm>
          <a:prstGeom prst="rect">
            <a:avLst/>
          </a:prstGeom>
        </p:spPr>
      </p:pic>
      <p:sp>
        <p:nvSpPr>
          <p:cNvPr id="7" name="Rectangle 6"/>
          <p:cNvSpPr/>
          <p:nvPr/>
        </p:nvSpPr>
        <p:spPr>
          <a:xfrm>
            <a:off x="4809993" y="3011338"/>
            <a:ext cx="1503123" cy="1868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54268" y="3299388"/>
            <a:ext cx="1791222" cy="646331"/>
          </a:xfrm>
          <a:prstGeom prst="rect">
            <a:avLst/>
          </a:prstGeom>
          <a:noFill/>
          <a:ln w="38100">
            <a:solidFill>
              <a:srgbClr val="FF0000"/>
            </a:solidFill>
          </a:ln>
        </p:spPr>
        <p:txBody>
          <a:bodyPr wrap="square" rtlCol="0">
            <a:spAutoFit/>
          </a:bodyPr>
          <a:lstStyle/>
          <a:p>
            <a:r>
              <a:rPr lang="en-US" dirty="0" smtClean="0"/>
              <a:t>Deviation </a:t>
            </a:r>
          </a:p>
          <a:p>
            <a:r>
              <a:rPr lang="en-US" dirty="0" smtClean="0"/>
              <a:t>Higher is better</a:t>
            </a:r>
            <a:endParaRPr lang="en-US"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31539" t="2739" r="31473" b="85027"/>
          <a:stretch/>
        </p:blipFill>
        <p:spPr>
          <a:xfrm>
            <a:off x="3845490" y="1923956"/>
            <a:ext cx="4509370" cy="438411"/>
          </a:xfrm>
          <a:prstGeom prst="rect">
            <a:avLst/>
          </a:prstGeom>
        </p:spPr>
      </p:pic>
      <p:sp>
        <p:nvSpPr>
          <p:cNvPr id="10" name="Rectangle 9">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t>Participants deviate less from the </a:t>
            </a:r>
            <a:r>
              <a:rPr lang="en-US" sz="2800" i="1" dirty="0" smtClean="0"/>
              <a:t>bad</a:t>
            </a:r>
            <a:r>
              <a:rPr lang="en-US" sz="2800" dirty="0" smtClean="0"/>
              <a:t> prediction with clear models</a:t>
            </a:r>
            <a:endParaRPr lang="en-US" sz="2800" dirty="0"/>
          </a:p>
        </p:txBody>
      </p:sp>
    </p:spTree>
    <p:extLst>
      <p:ext uri="{BB962C8B-B14F-4D97-AF65-F5344CB8AC3E}">
        <p14:creationId xmlns:p14="http://schemas.microsoft.com/office/powerpoint/2010/main" val="201894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2: Scaled-down Prices</a:t>
            </a:r>
            <a:endParaRPr lang="en-US" dirty="0"/>
          </a:p>
        </p:txBody>
      </p:sp>
      <p:sp>
        <p:nvSpPr>
          <p:cNvPr id="3" name="Content Placeholder 2"/>
          <p:cNvSpPr>
            <a:spLocks noGrp="1"/>
          </p:cNvSpPr>
          <p:nvPr>
            <p:ph idx="1"/>
          </p:nvPr>
        </p:nvSpPr>
        <p:spPr/>
        <p:txBody>
          <a:bodyPr/>
          <a:lstStyle/>
          <a:p>
            <a:r>
              <a:rPr lang="en-US" dirty="0" smtClean="0"/>
              <a:t>Results may not be valid because participants are </a:t>
            </a:r>
            <a:r>
              <a:rPr lang="en-US" dirty="0" smtClean="0">
                <a:solidFill>
                  <a:srgbClr val="FF0000"/>
                </a:solidFill>
              </a:rPr>
              <a:t>not domain experts</a:t>
            </a:r>
            <a:r>
              <a:rPr lang="en-US" dirty="0" smtClean="0"/>
              <a:t> in NYC’s high housing prices</a:t>
            </a:r>
          </a:p>
          <a:p>
            <a:r>
              <a:rPr lang="en-US" dirty="0" smtClean="0"/>
              <a:t>Same experiment with </a:t>
            </a:r>
            <a:r>
              <a:rPr lang="en-US" dirty="0" smtClean="0">
                <a:solidFill>
                  <a:srgbClr val="FF0000"/>
                </a:solidFill>
              </a:rPr>
              <a:t>Scaled down prices </a:t>
            </a:r>
            <a:r>
              <a:rPr lang="en-US" dirty="0" smtClean="0"/>
              <a:t>to US average</a:t>
            </a:r>
            <a:endParaRPr lang="en-US" dirty="0"/>
          </a:p>
        </p:txBody>
      </p:sp>
    </p:spTree>
    <p:extLst>
      <p:ext uri="{BB962C8B-B14F-4D97-AF65-F5344CB8AC3E}">
        <p14:creationId xmlns:p14="http://schemas.microsoft.com/office/powerpoint/2010/main" val="2191022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Same as experiment 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5" y="1690688"/>
            <a:ext cx="9972469" cy="2883344"/>
          </a:xfrm>
          <a:prstGeom prst="rect">
            <a:avLst/>
          </a:prstGeom>
        </p:spPr>
      </p:pic>
      <p:sp>
        <p:nvSpPr>
          <p:cNvPr id="6" name="Rectangle 5">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t>They find the same results as in the first experiment</a:t>
            </a:r>
            <a:endParaRPr lang="en-US" sz="2800" dirty="0"/>
          </a:p>
        </p:txBody>
      </p:sp>
    </p:spTree>
    <p:extLst>
      <p:ext uri="{BB962C8B-B14F-4D97-AF65-F5344CB8AC3E}">
        <p14:creationId xmlns:p14="http://schemas.microsoft.com/office/powerpoint/2010/main" val="31040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3: Alternative Measures of Trust</a:t>
            </a:r>
            <a:endParaRPr lang="en-US" dirty="0"/>
          </a:p>
        </p:txBody>
      </p:sp>
      <p:sp>
        <p:nvSpPr>
          <p:cNvPr id="3" name="Content Placeholder 2"/>
          <p:cNvSpPr>
            <a:spLocks noGrp="1"/>
          </p:cNvSpPr>
          <p:nvPr>
            <p:ph idx="1"/>
          </p:nvPr>
        </p:nvSpPr>
        <p:spPr/>
        <p:txBody>
          <a:bodyPr/>
          <a:lstStyle/>
          <a:p>
            <a:r>
              <a:rPr lang="en-US" dirty="0" smtClean="0"/>
              <a:t>What if the </a:t>
            </a:r>
            <a:r>
              <a:rPr lang="en-US" dirty="0" smtClean="0">
                <a:solidFill>
                  <a:srgbClr val="FF0000"/>
                </a:solidFill>
              </a:rPr>
              <a:t>trust metric </a:t>
            </a:r>
            <a:r>
              <a:rPr lang="en-US" dirty="0" smtClean="0"/>
              <a:t>didn’t capture the right notion?</a:t>
            </a:r>
          </a:p>
          <a:p>
            <a:r>
              <a:rPr lang="en-US" dirty="0" smtClean="0"/>
              <a:t>They try 2 different measures of trust:</a:t>
            </a:r>
          </a:p>
          <a:p>
            <a:pPr lvl="1"/>
            <a:r>
              <a:rPr lang="en-US" b="1" dirty="0" smtClean="0"/>
              <a:t>Deviation</a:t>
            </a:r>
            <a:r>
              <a:rPr lang="en-US" dirty="0" smtClean="0"/>
              <a:t>: </a:t>
            </a:r>
            <a:r>
              <a:rPr lang="en-US" dirty="0" smtClean="0">
                <a:solidFill>
                  <a:srgbClr val="FF0000"/>
                </a:solidFill>
              </a:rPr>
              <a:t>difference</a:t>
            </a:r>
            <a:r>
              <a:rPr lang="en-US" dirty="0" smtClean="0"/>
              <a:t> from the model’s prediction</a:t>
            </a:r>
          </a:p>
          <a:p>
            <a:pPr lvl="1"/>
            <a:r>
              <a:rPr lang="en-US" b="1" dirty="0" smtClean="0"/>
              <a:t>Weight of advice</a:t>
            </a:r>
            <a:r>
              <a:rPr lang="en-US" dirty="0" smtClean="0"/>
              <a:t>: difference between prediction </a:t>
            </a:r>
            <a:r>
              <a:rPr lang="en-US" dirty="0" smtClean="0">
                <a:solidFill>
                  <a:srgbClr val="FF0000"/>
                </a:solidFill>
              </a:rPr>
              <a:t>before seeing model</a:t>
            </a:r>
            <a:r>
              <a:rPr lang="en-US" dirty="0" smtClean="0"/>
              <a:t>, and prediction </a:t>
            </a:r>
            <a:r>
              <a:rPr lang="en-US" dirty="0" smtClean="0">
                <a:solidFill>
                  <a:srgbClr val="FF0000"/>
                </a:solidFill>
              </a:rPr>
              <a:t>after seeing model</a:t>
            </a:r>
          </a:p>
        </p:txBody>
      </p:sp>
    </p:spTree>
    <p:extLst>
      <p:ext uri="{BB962C8B-B14F-4D97-AF65-F5344CB8AC3E}">
        <p14:creationId xmlns:p14="http://schemas.microsoft.com/office/powerpoint/2010/main" val="6247240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No significant difference in trust</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4110" t="14894" r="33013" b="12970"/>
          <a:stretch/>
        </p:blipFill>
        <p:spPr>
          <a:xfrm>
            <a:off x="4091835" y="2265754"/>
            <a:ext cx="4008329" cy="2542783"/>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5806" t="1351" r="25083" b="86567"/>
          <a:stretch/>
        </p:blipFill>
        <p:spPr>
          <a:xfrm>
            <a:off x="3325660" y="1839869"/>
            <a:ext cx="5987441" cy="425885"/>
          </a:xfrm>
          <a:prstGeom prst="rect">
            <a:avLst/>
          </a:prstGeom>
        </p:spPr>
      </p:pic>
      <p:sp>
        <p:nvSpPr>
          <p:cNvPr id="8" name="Rectangle 7">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t>No difference in trust between conditions </a:t>
            </a:r>
            <a:r>
              <a:rPr lang="en-US" sz="2800" i="1" dirty="0" smtClean="0"/>
              <a:t>with either metric</a:t>
            </a:r>
            <a:endParaRPr lang="en-US" sz="2800" i="1" dirty="0"/>
          </a:p>
        </p:txBody>
      </p:sp>
    </p:spTree>
    <p:extLst>
      <p:ext uri="{BB962C8B-B14F-4D97-AF65-F5344CB8AC3E}">
        <p14:creationId xmlns:p14="http://schemas.microsoft.com/office/powerpoint/2010/main" val="1168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4: Attention Check</a:t>
            </a:r>
            <a:endParaRPr lang="en-US" dirty="0"/>
          </a:p>
        </p:txBody>
      </p:sp>
      <p:sp>
        <p:nvSpPr>
          <p:cNvPr id="3" name="Content Placeholder 2"/>
          <p:cNvSpPr>
            <a:spLocks noGrp="1"/>
          </p:cNvSpPr>
          <p:nvPr>
            <p:ph idx="1"/>
          </p:nvPr>
        </p:nvSpPr>
        <p:spPr/>
        <p:txBody>
          <a:bodyPr>
            <a:normAutofit/>
          </a:bodyPr>
          <a:lstStyle/>
          <a:p>
            <a:r>
              <a:rPr lang="en-US" dirty="0" smtClean="0"/>
              <a:t>In experiment 3: no difference in ability to </a:t>
            </a:r>
            <a:r>
              <a:rPr lang="en-US" dirty="0" smtClean="0">
                <a:solidFill>
                  <a:srgbClr val="FF0000"/>
                </a:solidFill>
              </a:rPr>
              <a:t>predict errors</a:t>
            </a:r>
          </a:p>
          <a:p>
            <a:r>
              <a:rPr lang="en-US" dirty="0" smtClean="0"/>
              <a:t>Participants made predictions </a:t>
            </a:r>
            <a:r>
              <a:rPr lang="en-US" dirty="0" smtClean="0">
                <a:solidFill>
                  <a:srgbClr val="FF0000"/>
                </a:solidFill>
              </a:rPr>
              <a:t>after seeing the model</a:t>
            </a:r>
            <a:r>
              <a:rPr lang="en-US" dirty="0" smtClean="0"/>
              <a:t> in experiments 1 and 2, and </a:t>
            </a:r>
            <a:r>
              <a:rPr lang="en-US" dirty="0" smtClean="0">
                <a:solidFill>
                  <a:srgbClr val="FF0000"/>
                </a:solidFill>
              </a:rPr>
              <a:t>before seeing the model </a:t>
            </a:r>
            <a:r>
              <a:rPr lang="en-US" dirty="0" smtClean="0"/>
              <a:t>in experiment 3</a:t>
            </a:r>
          </a:p>
          <a:p>
            <a:r>
              <a:rPr lang="en-US" dirty="0" smtClean="0"/>
              <a:t>Does drawing people’s attention to </a:t>
            </a:r>
            <a:r>
              <a:rPr lang="en-US" dirty="0" smtClean="0">
                <a:solidFill>
                  <a:srgbClr val="FF0000"/>
                </a:solidFill>
              </a:rPr>
              <a:t>unusual features </a:t>
            </a:r>
            <a:r>
              <a:rPr lang="en-US" dirty="0" smtClean="0"/>
              <a:t>improve their predictions with transparent models?</a:t>
            </a:r>
          </a:p>
        </p:txBody>
      </p:sp>
    </p:spTree>
    <p:extLst>
      <p:ext uri="{BB962C8B-B14F-4D97-AF65-F5344CB8AC3E}">
        <p14:creationId xmlns:p14="http://schemas.microsoft.com/office/powerpoint/2010/main" val="18935370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 Check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315" y="1690688"/>
            <a:ext cx="8675370" cy="5075683"/>
          </a:xfrm>
          <a:prstGeom prst="rect">
            <a:avLst/>
          </a:prstGeom>
        </p:spPr>
      </p:pic>
    </p:spTree>
    <p:extLst>
      <p:ext uri="{BB962C8B-B14F-4D97-AF65-F5344CB8AC3E}">
        <p14:creationId xmlns:p14="http://schemas.microsoft.com/office/powerpoint/2010/main" val="20392406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Attention checks -&gt; more deviation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5305" t="9604" r="2184"/>
          <a:stretch/>
        </p:blipFill>
        <p:spPr>
          <a:xfrm>
            <a:off x="4492668" y="1898401"/>
            <a:ext cx="3206662" cy="3720820"/>
          </a:xfrm>
          <a:prstGeom prst="rect">
            <a:avLst/>
          </a:prstGeom>
        </p:spPr>
      </p:pic>
      <p:sp>
        <p:nvSpPr>
          <p:cNvPr id="6" name="Rectangle 5">
            <a:extLst>
              <a:ext uri="{FF2B5EF4-FFF2-40B4-BE49-F238E27FC236}">
                <a16:creationId xmlns=""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smtClean="0"/>
              <a:t>Explicit attention checks improve people’s ability to catch errors</a:t>
            </a:r>
            <a:endParaRPr lang="en-US" sz="2800" i="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7739" t="-489" r="29390" b="91048"/>
          <a:stretch/>
        </p:blipFill>
        <p:spPr>
          <a:xfrm>
            <a:off x="4465527" y="1509767"/>
            <a:ext cx="3233803" cy="388634"/>
          </a:xfrm>
          <a:prstGeom prst="rect">
            <a:avLst/>
          </a:prstGeom>
        </p:spPr>
      </p:pic>
      <p:sp>
        <p:nvSpPr>
          <p:cNvPr id="8" name="TextBox 7"/>
          <p:cNvSpPr txBox="1"/>
          <p:nvPr/>
        </p:nvSpPr>
        <p:spPr>
          <a:xfrm>
            <a:off x="1290181" y="2998319"/>
            <a:ext cx="2805830" cy="646331"/>
          </a:xfrm>
          <a:prstGeom prst="rect">
            <a:avLst/>
          </a:prstGeom>
          <a:noFill/>
          <a:ln w="38100">
            <a:solidFill>
              <a:srgbClr val="FF0000"/>
            </a:solidFill>
          </a:ln>
        </p:spPr>
        <p:txBody>
          <a:bodyPr wrap="square" rtlCol="0">
            <a:spAutoFit/>
          </a:bodyPr>
          <a:lstStyle/>
          <a:p>
            <a:r>
              <a:rPr lang="en-US" dirty="0" smtClean="0"/>
              <a:t>Mean participant prediction</a:t>
            </a:r>
            <a:endParaRPr lang="en-US" dirty="0"/>
          </a:p>
          <a:p>
            <a:r>
              <a:rPr lang="en-US" dirty="0"/>
              <a:t>L</a:t>
            </a:r>
            <a:r>
              <a:rPr lang="en-US" dirty="0" smtClean="0"/>
              <a:t>ower is better</a:t>
            </a:r>
          </a:p>
        </p:txBody>
      </p:sp>
    </p:spTree>
    <p:extLst>
      <p:ext uri="{BB962C8B-B14F-4D97-AF65-F5344CB8AC3E}">
        <p14:creationId xmlns:p14="http://schemas.microsoft.com/office/powerpoint/2010/main" val="564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Paper 2: Roadmap</a:t>
            </a:r>
            <a:endParaRPr lang="en-US" dirty="0"/>
          </a:p>
        </p:txBody>
      </p:sp>
      <p:sp>
        <p:nvSpPr>
          <p:cNvPr id="3" name="Content Placeholder 2"/>
          <p:cNvSpPr>
            <a:spLocks noGrp="1"/>
          </p:cNvSpPr>
          <p:nvPr>
            <p:ph idx="1"/>
          </p:nvPr>
        </p:nvSpPr>
        <p:spPr>
          <a:xfrm>
            <a:off x="838200" y="1825625"/>
            <a:ext cx="10515600" cy="4266565"/>
          </a:xfrm>
        </p:spPr>
        <p:txBody>
          <a:bodyPr>
            <a:normAutofit/>
          </a:bodyPr>
          <a:lstStyle/>
          <a:p>
            <a:r>
              <a:rPr lang="en-US" dirty="0" smtClean="0">
                <a:solidFill>
                  <a:schemeClr val="tx1">
                    <a:lumMod val="50000"/>
                    <a:lumOff val="50000"/>
                  </a:schemeClr>
                </a:solidFill>
              </a:rPr>
              <a:t>Factors Studied</a:t>
            </a:r>
          </a:p>
          <a:p>
            <a:r>
              <a:rPr lang="en-US" dirty="0" smtClean="0">
                <a:solidFill>
                  <a:schemeClr val="tx1">
                    <a:lumMod val="50000"/>
                    <a:lumOff val="50000"/>
                  </a:schemeClr>
                </a:solidFill>
              </a:rPr>
              <a:t>Experimental Design</a:t>
            </a:r>
          </a:p>
          <a:p>
            <a:r>
              <a:rPr lang="en-US" dirty="0" smtClean="0">
                <a:solidFill>
                  <a:schemeClr val="tx1">
                    <a:lumMod val="50000"/>
                    <a:lumOff val="50000"/>
                  </a:schemeClr>
                </a:solidFill>
              </a:rPr>
              <a:t>Design Choices</a:t>
            </a:r>
          </a:p>
          <a:p>
            <a:r>
              <a:rPr lang="en-US" dirty="0" smtClean="0">
                <a:solidFill>
                  <a:schemeClr val="tx1">
                    <a:lumMod val="50000"/>
                    <a:lumOff val="50000"/>
                  </a:schemeClr>
                </a:solidFill>
              </a:rPr>
              <a:t>Results</a:t>
            </a:r>
          </a:p>
          <a:p>
            <a:r>
              <a:rPr lang="en-US" dirty="0" smtClean="0"/>
              <a:t>Discussion</a:t>
            </a:r>
          </a:p>
          <a:p>
            <a:endParaRPr lang="en-US" dirty="0"/>
          </a:p>
          <a:p>
            <a:endParaRPr lang="en-US" dirty="0"/>
          </a:p>
        </p:txBody>
      </p:sp>
    </p:spTree>
    <p:extLst>
      <p:ext uri="{BB962C8B-B14F-4D97-AF65-F5344CB8AC3E}">
        <p14:creationId xmlns:p14="http://schemas.microsoft.com/office/powerpoint/2010/main" val="1197634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 </a:t>
            </a:r>
            <a:r>
              <a:rPr lang="en-US" dirty="0"/>
              <a:t>Work: Domain Specific Human Factors </a:t>
            </a:r>
          </a:p>
        </p:txBody>
      </p:sp>
      <p:sp>
        <p:nvSpPr>
          <p:cNvPr id="3" name="Content Placeholder 2"/>
          <p:cNvSpPr>
            <a:spLocks noGrp="1"/>
          </p:cNvSpPr>
          <p:nvPr>
            <p:ph idx="1"/>
          </p:nvPr>
        </p:nvSpPr>
        <p:spPr/>
        <p:txBody>
          <a:bodyPr/>
          <a:lstStyle/>
          <a:p>
            <a:r>
              <a:rPr lang="en-US" dirty="0" smtClean="0"/>
              <a:t>Thorough user studies in </a:t>
            </a:r>
            <a:r>
              <a:rPr lang="en-US" dirty="0" smtClean="0">
                <a:solidFill>
                  <a:srgbClr val="FF0000"/>
                </a:solidFill>
              </a:rPr>
              <a:t>specific domains</a:t>
            </a:r>
          </a:p>
          <a:p>
            <a:r>
              <a:rPr lang="en-US" dirty="0" smtClean="0"/>
              <a:t>Not designed to </a:t>
            </a:r>
            <a:r>
              <a:rPr lang="en-US" dirty="0" smtClean="0">
                <a:solidFill>
                  <a:srgbClr val="FF0000"/>
                </a:solidFill>
              </a:rPr>
              <a:t>generalize </a:t>
            </a:r>
            <a:r>
              <a:rPr lang="en-US" dirty="0" smtClean="0"/>
              <a:t>to new contexts</a:t>
            </a:r>
            <a:endParaRPr lang="en-US" dirty="0" smtClean="0">
              <a:solidFill>
                <a:srgbClr val="FF0000"/>
              </a:solidFill>
            </a:endParaRPr>
          </a:p>
          <a:p>
            <a:endParaRPr lang="en-US" dirty="0"/>
          </a:p>
          <a:p>
            <a:pPr lvl="1"/>
            <a:endParaRPr lang="en-US" dirty="0"/>
          </a:p>
        </p:txBody>
      </p:sp>
    </p:spTree>
    <p:extLst>
      <p:ext uri="{BB962C8B-B14F-4D97-AF65-F5344CB8AC3E}">
        <p14:creationId xmlns:p14="http://schemas.microsoft.com/office/powerpoint/2010/main" val="11311830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Highlight weird inputs</a:t>
            </a:r>
            <a:endParaRPr lang="en-US" dirty="0"/>
          </a:p>
        </p:txBody>
      </p:sp>
      <p:sp>
        <p:nvSpPr>
          <p:cNvPr id="3" name="Content Placeholder 2"/>
          <p:cNvSpPr>
            <a:spLocks noGrp="1"/>
          </p:cNvSpPr>
          <p:nvPr>
            <p:ph idx="1"/>
          </p:nvPr>
        </p:nvSpPr>
        <p:spPr/>
        <p:txBody>
          <a:bodyPr/>
          <a:lstStyle/>
          <a:p>
            <a:r>
              <a:rPr lang="en-US" dirty="0" smtClean="0"/>
              <a:t>Highlighting </a:t>
            </a:r>
            <a:r>
              <a:rPr lang="en-US" dirty="0" smtClean="0">
                <a:solidFill>
                  <a:srgbClr val="FF0000"/>
                </a:solidFill>
              </a:rPr>
              <a:t>unusual inputs </a:t>
            </a:r>
            <a:r>
              <a:rPr lang="en-US" dirty="0" smtClean="0"/>
              <a:t>improves people’s ability to detect errors</a:t>
            </a:r>
          </a:p>
          <a:p>
            <a:r>
              <a:rPr lang="en-US" dirty="0" smtClean="0"/>
              <a:t>Should we build this into interpretable machine learning systems?</a:t>
            </a:r>
            <a:endParaRPr lang="en-US" dirty="0"/>
          </a:p>
        </p:txBody>
      </p:sp>
    </p:spTree>
    <p:extLst>
      <p:ext uri="{BB962C8B-B14F-4D97-AF65-F5344CB8AC3E}">
        <p14:creationId xmlns:p14="http://schemas.microsoft.com/office/powerpoint/2010/main" val="2248818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Make people predict first</a:t>
            </a:r>
            <a:endParaRPr lang="en-US" dirty="0"/>
          </a:p>
        </p:txBody>
      </p:sp>
      <p:sp>
        <p:nvSpPr>
          <p:cNvPr id="3" name="Content Placeholder 2"/>
          <p:cNvSpPr>
            <a:spLocks noGrp="1"/>
          </p:cNvSpPr>
          <p:nvPr>
            <p:ph idx="1"/>
          </p:nvPr>
        </p:nvSpPr>
        <p:spPr/>
        <p:txBody>
          <a:bodyPr/>
          <a:lstStyle/>
          <a:p>
            <a:r>
              <a:rPr lang="en-US" dirty="0" smtClean="0"/>
              <a:t>Having people first </a:t>
            </a:r>
            <a:r>
              <a:rPr lang="en-US" dirty="0" smtClean="0">
                <a:solidFill>
                  <a:srgbClr val="FF0000"/>
                </a:solidFill>
              </a:rPr>
              <a:t>make their own prediction </a:t>
            </a:r>
            <a:r>
              <a:rPr lang="en-US" dirty="0" smtClean="0"/>
              <a:t>improved their ability to detect errors</a:t>
            </a:r>
          </a:p>
          <a:p>
            <a:r>
              <a:rPr lang="en-US" dirty="0" smtClean="0"/>
              <a:t>Should we always do this in interpretability </a:t>
            </a:r>
            <a:r>
              <a:rPr lang="en-US" dirty="0" smtClean="0">
                <a:solidFill>
                  <a:srgbClr val="FF0000"/>
                </a:solidFill>
              </a:rPr>
              <a:t>user studies</a:t>
            </a:r>
            <a:r>
              <a:rPr lang="en-US" dirty="0" smtClean="0"/>
              <a:t>? In </a:t>
            </a:r>
            <a:r>
              <a:rPr lang="en-US" dirty="0" smtClean="0">
                <a:solidFill>
                  <a:srgbClr val="FF0000"/>
                </a:solidFill>
              </a:rPr>
              <a:t>practice</a:t>
            </a:r>
            <a:r>
              <a:rPr lang="en-US" dirty="0" smtClean="0"/>
              <a:t>?</a:t>
            </a:r>
            <a:endParaRPr lang="en-US" dirty="0"/>
          </a:p>
        </p:txBody>
      </p:sp>
    </p:spTree>
    <p:extLst>
      <p:ext uri="{BB962C8B-B14F-4D97-AF65-F5344CB8AC3E}">
        <p14:creationId xmlns:p14="http://schemas.microsoft.com/office/powerpoint/2010/main" val="19642203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Don’t default to transparent</a:t>
            </a:r>
            <a:endParaRPr lang="en-US" dirty="0"/>
          </a:p>
        </p:txBody>
      </p:sp>
      <p:sp>
        <p:nvSpPr>
          <p:cNvPr id="3" name="Content Placeholder 2"/>
          <p:cNvSpPr>
            <a:spLocks noGrp="1"/>
          </p:cNvSpPr>
          <p:nvPr>
            <p:ph idx="1"/>
          </p:nvPr>
        </p:nvSpPr>
        <p:spPr/>
        <p:txBody>
          <a:bodyPr/>
          <a:lstStyle/>
          <a:p>
            <a:r>
              <a:rPr lang="en-US" dirty="0" smtClean="0"/>
              <a:t>Assumption that </a:t>
            </a:r>
            <a:r>
              <a:rPr lang="en-US" dirty="0" smtClean="0">
                <a:solidFill>
                  <a:srgbClr val="FF0000"/>
                </a:solidFill>
              </a:rPr>
              <a:t>transparency</a:t>
            </a:r>
            <a:r>
              <a:rPr lang="en-US" dirty="0" smtClean="0"/>
              <a:t> is better</a:t>
            </a:r>
          </a:p>
          <a:p>
            <a:r>
              <a:rPr lang="en-US" dirty="0" smtClean="0"/>
              <a:t>But it can </a:t>
            </a:r>
            <a:r>
              <a:rPr lang="en-US" dirty="0" smtClean="0">
                <a:solidFill>
                  <a:srgbClr val="FF0000"/>
                </a:solidFill>
              </a:rPr>
              <a:t>hamper </a:t>
            </a:r>
            <a:r>
              <a:rPr lang="en-US" dirty="0" smtClean="0"/>
              <a:t>people’s ability to detect errors</a:t>
            </a:r>
          </a:p>
          <a:p>
            <a:r>
              <a:rPr lang="en-US" dirty="0" smtClean="0"/>
              <a:t>How do we show users information without </a:t>
            </a:r>
            <a:r>
              <a:rPr lang="en-US" dirty="0" smtClean="0">
                <a:solidFill>
                  <a:srgbClr val="FF0000"/>
                </a:solidFill>
              </a:rPr>
              <a:t>overwhelming</a:t>
            </a:r>
            <a:r>
              <a:rPr lang="en-US" dirty="0" smtClean="0"/>
              <a:t> them?</a:t>
            </a:r>
            <a:endParaRPr lang="en-US" dirty="0"/>
          </a:p>
        </p:txBody>
      </p:sp>
    </p:spTree>
    <p:extLst>
      <p:ext uri="{BB962C8B-B14F-4D97-AF65-F5344CB8AC3E}">
        <p14:creationId xmlns:p14="http://schemas.microsoft.com/office/powerpoint/2010/main" val="9117473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Takeaways</a:t>
            </a:r>
            <a:endParaRPr lang="en-US" dirty="0"/>
          </a:p>
        </p:txBody>
      </p:sp>
      <p:sp>
        <p:nvSpPr>
          <p:cNvPr id="3" name="Content Placeholder 2"/>
          <p:cNvSpPr>
            <a:spLocks noGrp="1"/>
          </p:cNvSpPr>
          <p:nvPr>
            <p:ph idx="1"/>
          </p:nvPr>
        </p:nvSpPr>
        <p:spPr/>
        <p:txBody>
          <a:bodyPr/>
          <a:lstStyle/>
          <a:p>
            <a:r>
              <a:rPr lang="en-US" dirty="0" smtClean="0"/>
              <a:t>People are most able to </a:t>
            </a:r>
            <a:r>
              <a:rPr lang="en-US" dirty="0" smtClean="0">
                <a:solidFill>
                  <a:srgbClr val="FF0000"/>
                </a:solidFill>
              </a:rPr>
              <a:t>forward simulate small, transparent </a:t>
            </a:r>
            <a:r>
              <a:rPr lang="en-US" dirty="0" smtClean="0"/>
              <a:t>models</a:t>
            </a:r>
          </a:p>
          <a:p>
            <a:r>
              <a:rPr lang="en-US" dirty="0" smtClean="0">
                <a:solidFill>
                  <a:srgbClr val="FF0000"/>
                </a:solidFill>
              </a:rPr>
              <a:t>Transparency can hamper </a:t>
            </a:r>
            <a:r>
              <a:rPr lang="en-US" dirty="0" smtClean="0"/>
              <a:t>people’s ability to detect mistakes</a:t>
            </a:r>
          </a:p>
          <a:p>
            <a:r>
              <a:rPr lang="en-US" dirty="0" smtClean="0"/>
              <a:t>In general, transparency and few features </a:t>
            </a:r>
            <a:r>
              <a:rPr lang="en-US" dirty="0" smtClean="0">
                <a:solidFill>
                  <a:srgbClr val="FF0000"/>
                </a:solidFill>
              </a:rPr>
              <a:t>don’t improve people’s ability </a:t>
            </a:r>
            <a:r>
              <a:rPr lang="en-US" dirty="0" smtClean="0"/>
              <a:t>to make correct predictions</a:t>
            </a:r>
            <a:endParaRPr lang="en-US" dirty="0"/>
          </a:p>
        </p:txBody>
      </p:sp>
    </p:spTree>
    <p:extLst>
      <p:ext uri="{BB962C8B-B14F-4D97-AF65-F5344CB8AC3E}">
        <p14:creationId xmlns:p14="http://schemas.microsoft.com/office/powerpoint/2010/main" val="6009525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3">
            <a:extLst>
              <a:ext uri="{FF2B5EF4-FFF2-40B4-BE49-F238E27FC236}">
                <a16:creationId xmlns="" xmlns:a16="http://schemas.microsoft.com/office/drawing/2014/main" id="{7D50B670-E603-2349-A91D-F913C39D139F}"/>
              </a:ext>
            </a:extLst>
          </p:cNvPr>
          <p:cNvPicPr>
            <a:picLocks noChangeAspect="1"/>
          </p:cNvPicPr>
          <p:nvPr/>
        </p:nvPicPr>
        <p:blipFill>
          <a:blip r:embed="rId2"/>
          <a:stretch>
            <a:fillRect/>
          </a:stretch>
        </p:blipFill>
        <p:spPr>
          <a:xfrm>
            <a:off x="4572000" y="2430049"/>
            <a:ext cx="3048000" cy="3048000"/>
          </a:xfrm>
          <a:prstGeom prst="rect">
            <a:avLst/>
          </a:prstGeom>
        </p:spPr>
      </p:pic>
    </p:spTree>
    <p:extLst>
      <p:ext uri="{BB962C8B-B14F-4D97-AF65-F5344CB8AC3E}">
        <p14:creationId xmlns:p14="http://schemas.microsoft.com/office/powerpoint/2010/main" val="992646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Critique</a:t>
            </a:r>
            <a:endParaRPr lang="en-US" dirty="0"/>
          </a:p>
        </p:txBody>
      </p:sp>
      <p:pic>
        <p:nvPicPr>
          <p:cNvPr id="5" name="Picture 4">
            <a:extLst>
              <a:ext uri="{FF2B5EF4-FFF2-40B4-BE49-F238E27FC236}">
                <a16:creationId xmlns="" xmlns:a16="http://schemas.microsoft.com/office/drawing/2014/main" id="{B08EA9F1-1C5A-DC46-B0E8-F29A3C37E2BC}"/>
              </a:ext>
            </a:extLst>
          </p:cNvPr>
          <p:cNvPicPr>
            <a:picLocks noChangeAspect="1"/>
          </p:cNvPicPr>
          <p:nvPr/>
        </p:nvPicPr>
        <p:blipFill>
          <a:blip r:embed="rId3"/>
          <a:stretch>
            <a:fillRect/>
          </a:stretch>
        </p:blipFill>
        <p:spPr>
          <a:xfrm>
            <a:off x="4028669" y="2518688"/>
            <a:ext cx="4134662" cy="2749550"/>
          </a:xfrm>
          <a:prstGeom prst="rect">
            <a:avLst/>
          </a:prstGeom>
        </p:spPr>
      </p:pic>
    </p:spTree>
    <p:extLst>
      <p:ext uri="{BB962C8B-B14F-4D97-AF65-F5344CB8AC3E}">
        <p14:creationId xmlns:p14="http://schemas.microsoft.com/office/powerpoint/2010/main" val="858222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 </a:t>
            </a:r>
            <a:r>
              <a:rPr lang="en-US" dirty="0"/>
              <a:t>Work: General Human </a:t>
            </a:r>
            <a:r>
              <a:rPr lang="en-US" dirty="0" smtClean="0"/>
              <a:t>Factors</a:t>
            </a:r>
            <a:endParaRPr lang="en-US" dirty="0"/>
          </a:p>
        </p:txBody>
      </p:sp>
      <p:sp>
        <p:nvSpPr>
          <p:cNvPr id="3" name="Content Placeholder 2"/>
          <p:cNvSpPr>
            <a:spLocks noGrp="1"/>
          </p:cNvSpPr>
          <p:nvPr>
            <p:ph idx="1"/>
          </p:nvPr>
        </p:nvSpPr>
        <p:spPr/>
        <p:txBody>
          <a:bodyPr/>
          <a:lstStyle/>
          <a:p>
            <a:r>
              <a:rPr lang="en-US" dirty="0" smtClean="0"/>
              <a:t>User studies to identify </a:t>
            </a:r>
            <a:r>
              <a:rPr lang="en-US" dirty="0" smtClean="0">
                <a:solidFill>
                  <a:srgbClr val="FF0000"/>
                </a:solidFill>
              </a:rPr>
              <a:t>general principles</a:t>
            </a:r>
            <a:endParaRPr lang="en-US" dirty="0" smtClean="0"/>
          </a:p>
          <a:p>
            <a:r>
              <a:rPr lang="en-US" dirty="0" smtClean="0">
                <a:solidFill>
                  <a:srgbClr val="FF0000"/>
                </a:solidFill>
              </a:rPr>
              <a:t>Our work </a:t>
            </a:r>
            <a:r>
              <a:rPr lang="en-US" dirty="0" smtClean="0"/>
              <a:t>falls</a:t>
            </a:r>
            <a:r>
              <a:rPr lang="en-US" dirty="0" smtClean="0">
                <a:solidFill>
                  <a:srgbClr val="FF0000"/>
                </a:solidFill>
              </a:rPr>
              <a:t> </a:t>
            </a:r>
            <a:r>
              <a:rPr lang="en-US" dirty="0" smtClean="0"/>
              <a:t>in this category</a:t>
            </a:r>
            <a:endParaRPr lang="en-US" dirty="0"/>
          </a:p>
          <a:p>
            <a:pPr lvl="1"/>
            <a:endParaRPr lang="en-US" dirty="0"/>
          </a:p>
        </p:txBody>
      </p:sp>
    </p:spTree>
    <p:extLst>
      <p:ext uri="{BB962C8B-B14F-4D97-AF65-F5344CB8AC3E}">
        <p14:creationId xmlns:p14="http://schemas.microsoft.com/office/powerpoint/2010/main" val="1558892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3625</TotalTime>
  <Words>2354</Words>
  <Application>Microsoft Macintosh PowerPoint</Application>
  <PresentationFormat>Widescreen</PresentationFormat>
  <Paragraphs>405</Paragraphs>
  <Slides>85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Calibri</vt:lpstr>
      <vt:lpstr>Calibri Light</vt:lpstr>
      <vt:lpstr>Mangal</vt:lpstr>
      <vt:lpstr>Arial</vt:lpstr>
      <vt:lpstr>Office Theme</vt:lpstr>
      <vt:lpstr>Evaluating Interpretability </vt:lpstr>
      <vt:lpstr>Outline</vt:lpstr>
      <vt:lpstr>Overview</vt:lpstr>
      <vt:lpstr>Other Relevant Fields</vt:lpstr>
      <vt:lpstr>Paper 1</vt:lpstr>
      <vt:lpstr>Contributions</vt:lpstr>
      <vt:lpstr>Prior Work: Interpretable Machine Learning </vt:lpstr>
      <vt:lpstr>Prior Work: Domain Specific Human Factors </vt:lpstr>
      <vt:lpstr>Prior Work: General Human Factors</vt:lpstr>
      <vt:lpstr>Paper 1: Roadmap</vt:lpstr>
      <vt:lpstr>Paper 1: Roadmap</vt:lpstr>
      <vt:lpstr>Decision Sets</vt:lpstr>
      <vt:lpstr>Regularizers</vt:lpstr>
      <vt:lpstr>Paper 1: Roadmap</vt:lpstr>
      <vt:lpstr>Types of Complexity</vt:lpstr>
      <vt:lpstr>Domains</vt:lpstr>
      <vt:lpstr>Tasks</vt:lpstr>
      <vt:lpstr>Paper 1: Roadmap</vt:lpstr>
      <vt:lpstr>Experiment 1: Model Size</vt:lpstr>
      <vt:lpstr>Experiment 2: Cognitive Chunks</vt:lpstr>
      <vt:lpstr>Experiment 3: Repeated Terms</vt:lpstr>
      <vt:lpstr>Procedure</vt:lpstr>
      <vt:lpstr>Participants: Exclusion Criteria</vt:lpstr>
      <vt:lpstr>Participants: Demographics</vt:lpstr>
      <vt:lpstr>Metrics</vt:lpstr>
      <vt:lpstr>Statistical Analysis: Linear Model</vt:lpstr>
      <vt:lpstr>Stat. Analysis: Multiple Hypothesis Testing </vt:lpstr>
      <vt:lpstr>Stat. Analysis: Multiple Hypothesis Testing </vt:lpstr>
      <vt:lpstr>Statistical Analysis: Participant Specific Effects</vt:lpstr>
      <vt:lpstr>Paper 1: Roadmap</vt:lpstr>
      <vt:lpstr>Controlled Domains  vs. Real-world Datasets</vt:lpstr>
      <vt:lpstr>Simulation-based vs. Real Downstream Tasks</vt:lpstr>
      <vt:lpstr>Wizard of Oz vs. Optimized with Data Models</vt:lpstr>
      <vt:lpstr>Tradeoff between control and generalizability</vt:lpstr>
      <vt:lpstr>Paper 1: Roadmap</vt:lpstr>
      <vt:lpstr>Results: Complexity increases response time</vt:lpstr>
      <vt:lpstr>Results: Type of complexity matters</vt:lpstr>
      <vt:lpstr>Results: Consistency - Domains, Tasks, Metrics</vt:lpstr>
      <vt:lpstr>Results: Counterfactuals are hard</vt:lpstr>
      <vt:lpstr>Paper 1: Roadmap</vt:lpstr>
      <vt:lpstr>Discussion: Consistent guidelines?</vt:lpstr>
      <vt:lpstr>Discussion: Simplified tasks?</vt:lpstr>
      <vt:lpstr>Discussion: MTurk vs. Domain Experts</vt:lpstr>
      <vt:lpstr>Discussion: Preference for implicit cog. chunks</vt:lpstr>
      <vt:lpstr>Discussion: Limitations</vt:lpstr>
      <vt:lpstr>Discussion: Takeaways</vt:lpstr>
      <vt:lpstr>Questions?</vt:lpstr>
      <vt:lpstr>Critique</vt:lpstr>
      <vt:lpstr>Paper 2</vt:lpstr>
      <vt:lpstr>Motivation</vt:lpstr>
      <vt:lpstr>Contributions</vt:lpstr>
      <vt:lpstr>Comparison to Paper 1</vt:lpstr>
      <vt:lpstr>Paper 2: Roadmap</vt:lpstr>
      <vt:lpstr>Paper 2: Roadmap</vt:lpstr>
      <vt:lpstr>Ways to Manipulate Interpretability</vt:lpstr>
      <vt:lpstr>Tasks</vt:lpstr>
      <vt:lpstr>Paper 2: Roadmap</vt:lpstr>
      <vt:lpstr>Experiment 1: Predicting Apartment Prices</vt:lpstr>
      <vt:lpstr>Procedure</vt:lpstr>
      <vt:lpstr>Participants</vt:lpstr>
      <vt:lpstr>Statistical Analysis: Participant Specific Effects</vt:lpstr>
      <vt:lpstr>Stat. Analysis: Multiple Hypothesis Testing </vt:lpstr>
      <vt:lpstr>Paper 2: Roadmap</vt:lpstr>
      <vt:lpstr>Fixed vs. Random Apartment Order</vt:lpstr>
      <vt:lpstr>Identical vs. Random Examples</vt:lpstr>
      <vt:lpstr>Within vs. Between Subjects Design</vt:lpstr>
      <vt:lpstr>Tradeoff between bias and variance</vt:lpstr>
      <vt:lpstr>Paper 2: Roadmap</vt:lpstr>
      <vt:lpstr>Results: Simulating small, transparent models</vt:lpstr>
      <vt:lpstr>Results: No difference in trust or prediction</vt:lpstr>
      <vt:lpstr>Results: Clear models make mistakes worse</vt:lpstr>
      <vt:lpstr>Experiment 2: Scaled-down Prices</vt:lpstr>
      <vt:lpstr>Results: Same as experiment 1</vt:lpstr>
      <vt:lpstr>Experiment 3: Alternative Measures of Trust</vt:lpstr>
      <vt:lpstr>Results: No significant difference in trust</vt:lpstr>
      <vt:lpstr>Experiment 4: Attention Check</vt:lpstr>
      <vt:lpstr>Attention Check</vt:lpstr>
      <vt:lpstr>Results: Attention checks -&gt; more deviation</vt:lpstr>
      <vt:lpstr>Paper 2: Roadmap</vt:lpstr>
      <vt:lpstr>Discussion: Highlight weird inputs</vt:lpstr>
      <vt:lpstr>Discussion: Make people predict first</vt:lpstr>
      <vt:lpstr>Discussion: Don’t default to transparent</vt:lpstr>
      <vt:lpstr>Discussion: Takeaways</vt:lpstr>
      <vt:lpstr>Questions?</vt:lpstr>
      <vt:lpstr>Critique</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Interpretability</dc:title>
  <dc:creator>Microsoft Office User</dc:creator>
  <cp:lastModifiedBy>Microsoft Office User</cp:lastModifiedBy>
  <cp:revision>465</cp:revision>
  <dcterms:created xsi:type="dcterms:W3CDTF">2019-09-10T14:12:34Z</dcterms:created>
  <dcterms:modified xsi:type="dcterms:W3CDTF">2019-09-13T19:38:14Z</dcterms:modified>
</cp:coreProperties>
</file>