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E5F785-F44E-4C50-ABF2-DCEA6E3C62B5}">
  <a:tblStyle styleId="{1EE5F785-F44E-4C50-ABF2-DCEA6E3C62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7be41ab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be41ab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7b4d758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b4d758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7b4d758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7b4d758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7b4d758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b4d758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7b4d758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7b4d758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7b4d758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7b4d758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7b4d7582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b4d7582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7ba28d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ba28d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7ccddad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7ccddad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7ccddad3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7ccddad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7e580f7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7e580f7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7e580f7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7e580f7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7e580f7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e580f7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7b4d7582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b4d7582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613d892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13d892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e55738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e55738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7ba28df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ba28df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7b4d758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7b4d758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7e580f7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7e580f7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opentsdb.github.io/asynchbase/" TargetMode="External"/><Relationship Id="rId4" Type="http://schemas.openxmlformats.org/officeDocument/2006/relationships/hyperlink" Target="http://opentsdb.github.io/asynchba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OpenTSDB/asynchbase" TargetMode="External"/><Relationship Id="rId4" Type="http://schemas.openxmlformats.org/officeDocument/2006/relationships/hyperlink" Target="https://github.com/OpenTSDB/opentsdb/tree/maintenance" TargetMode="External"/><Relationship Id="rId5" Type="http://schemas.openxmlformats.org/officeDocument/2006/relationships/hyperlink" Target="https://github.com/OpenTSDB/opentsdb/tree/master" TargetMode="External"/><Relationship Id="rId6" Type="http://schemas.openxmlformats.org/officeDocument/2006/relationships/hyperlink" Target="https://github.com/OpenTSDB/opentsdb/tree/nex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OpenTSDB Implementation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by Hbase, Node JS, R, and Linux Bash scripts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Hbase Schema</a:t>
            </a:r>
            <a:endParaRPr/>
          </a:p>
        </p:txBody>
      </p:sp>
      <p:sp>
        <p:nvSpPr>
          <p:cNvPr id="143" name="Google Shape;143;p22"/>
          <p:cNvSpPr txBox="1"/>
          <p:nvPr/>
        </p:nvSpPr>
        <p:spPr>
          <a:xfrm>
            <a:off x="0" y="668125"/>
            <a:ext cx="7886700" cy="14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002B36"/>
                </a:solidFill>
                <a:highlight>
                  <a:srgbClr val="FFFFFF"/>
                </a:highlight>
              </a:rPr>
              <a:t>The timestamp is a Unix epoch value in seconds encoded on 4 bytes. Rows are broken up into hour increments, reflected by the timestamp in each row.The timestamp is a Unix epoch value in seconds encoded on 4 bytes. Rows are broken up into hour increments, reflected by the timestamp in each row..Thus each timestamp will be normalized to an hour value, e.g. </a:t>
            </a:r>
            <a:r>
              <a:rPr i="1" lang="en" sz="1050">
                <a:solidFill>
                  <a:srgbClr val="002B36"/>
                </a:solidFill>
                <a:highlight>
                  <a:srgbClr val="FFFFFF"/>
                </a:highlight>
              </a:rPr>
              <a:t>2013-01-01 08:00:00</a:t>
            </a:r>
            <a:r>
              <a:rPr lang="en" sz="1050">
                <a:solidFill>
                  <a:srgbClr val="002B36"/>
                </a:solidFill>
                <a:highlight>
                  <a:srgbClr val="FFFFFF"/>
                </a:highlight>
              </a:rPr>
              <a:t>. This is to avoid stuffing too many data points in a single row as that would affect region distribution. Also, since HBase sorts on the row key, data for the same metric and time bucket, but with different tags, will be grouped together for efficient queries.</a:t>
            </a:r>
            <a:endParaRPr/>
          </a:p>
        </p:txBody>
      </p:sp>
      <p:sp>
        <p:nvSpPr>
          <p:cNvPr id="144" name="Google Shape;144;p22"/>
          <p:cNvSpPr txBox="1"/>
          <p:nvPr/>
        </p:nvSpPr>
        <p:spPr>
          <a:xfrm>
            <a:off x="133475" y="1876700"/>
            <a:ext cx="3562500" cy="322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50">
                <a:solidFill>
                  <a:srgbClr val="002B36"/>
                </a:solidFill>
              </a:rPr>
              <a:t>Some example unsalted row keys, represented as hex are:</a:t>
            </a:r>
            <a:endParaRPr sz="1050">
              <a:solidFill>
                <a:srgbClr val="002B36"/>
              </a:solidFill>
            </a:endParaRPr>
          </a:p>
          <a:p>
            <a:pPr indent="0" lvl="0" marL="88900" marR="88900" rtl="0" algn="l">
              <a:lnSpc>
                <a:spcPct val="119368"/>
              </a:lnSpc>
              <a:spcBef>
                <a:spcPts val="600"/>
              </a:spcBef>
              <a:spcAft>
                <a:spcPts val="0"/>
              </a:spcAft>
              <a:buNone/>
            </a:pPr>
            <a:r>
              <a:rPr lang="en" sz="950">
                <a:highlight>
                  <a:srgbClr val="EFEFEF"/>
                </a:highlight>
                <a:latin typeface="Verdana"/>
                <a:ea typeface="Verdana"/>
                <a:cs typeface="Verdana"/>
                <a:sym typeface="Verdana"/>
              </a:rPr>
              <a:t>0000150E22700000001000001</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00000150E22700000001000001000002000004</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00000150E22700000001000002</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00000150E22700000001000003</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00000150E235100000010000001</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00000150E23510000001000001000002000004</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00000150E23510000001000002</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00000150E23510000001000003</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00000150E24320000001000001</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00000150E24320000001000001000002000004</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00000150E24320000001000002</a:t>
            </a:r>
            <a:br>
              <a:rPr lang="en" sz="950">
                <a:highlight>
                  <a:srgbClr val="EFEFEF"/>
                </a:highlight>
                <a:latin typeface="Verdana"/>
                <a:ea typeface="Verdana"/>
                <a:cs typeface="Verdana"/>
                <a:sym typeface="Verdana"/>
              </a:rPr>
            </a:br>
            <a:r>
              <a:rPr lang="en" sz="950">
                <a:highlight>
                  <a:srgbClr val="EFEFEF"/>
                </a:highlight>
                <a:latin typeface="Verdana"/>
                <a:ea typeface="Verdana"/>
                <a:cs typeface="Verdana"/>
                <a:sym typeface="Verdana"/>
              </a:rPr>
              <a:t>00000150E24320000001000003</a:t>
            </a:r>
            <a:endParaRPr sz="950">
              <a:highlight>
                <a:srgbClr val="EFEFEF"/>
              </a:highlight>
              <a:latin typeface="Verdana"/>
              <a:ea typeface="Verdana"/>
              <a:cs typeface="Verdana"/>
              <a:sym typeface="Verdana"/>
            </a:endParaRPr>
          </a:p>
        </p:txBody>
      </p:sp>
      <p:sp>
        <p:nvSpPr>
          <p:cNvPr id="145" name="Google Shape;145;p22"/>
          <p:cNvSpPr txBox="1"/>
          <p:nvPr/>
        </p:nvSpPr>
        <p:spPr>
          <a:xfrm>
            <a:off x="3849925" y="1856175"/>
            <a:ext cx="4856100" cy="32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50">
                <a:solidFill>
                  <a:srgbClr val="002B36"/>
                </a:solidFill>
              </a:rPr>
              <a:t>where:</a:t>
            </a:r>
            <a:endParaRPr sz="1050">
              <a:solidFill>
                <a:srgbClr val="002B36"/>
              </a:solidFill>
            </a:endParaRPr>
          </a:p>
          <a:p>
            <a:pPr indent="0" lvl="0" marL="88900" marR="88900" rtl="0" algn="l">
              <a:lnSpc>
                <a:spcPct val="119368"/>
              </a:lnSpc>
              <a:spcBef>
                <a:spcPts val="600"/>
              </a:spcBef>
              <a:spcAft>
                <a:spcPts val="0"/>
              </a:spcAft>
              <a:buNone/>
            </a:pPr>
            <a:r>
              <a:rPr lang="en" sz="950">
                <a:highlight>
                  <a:srgbClr val="F3F3F3"/>
                </a:highlight>
                <a:latin typeface="Verdana"/>
                <a:ea typeface="Verdana"/>
                <a:cs typeface="Verdana"/>
                <a:sym typeface="Verdana"/>
              </a:rPr>
              <a:t>00000150E22700000001000001</a:t>
            </a:r>
            <a:br>
              <a:rPr lang="en" sz="950">
                <a:highlight>
                  <a:srgbClr val="F3F3F3"/>
                </a:highlight>
                <a:latin typeface="Verdana"/>
                <a:ea typeface="Verdana"/>
                <a:cs typeface="Verdana"/>
                <a:sym typeface="Verdana"/>
              </a:rPr>
            </a:br>
            <a:r>
              <a:rPr lang="en" sz="950">
                <a:highlight>
                  <a:srgbClr val="F3F3F3"/>
                </a:highlight>
                <a:latin typeface="Verdana"/>
                <a:ea typeface="Verdana"/>
                <a:cs typeface="Verdana"/>
                <a:sym typeface="Verdana"/>
              </a:rPr>
              <a:t>'----''------''----''----'</a:t>
            </a:r>
            <a:br>
              <a:rPr lang="en" sz="950">
                <a:highlight>
                  <a:srgbClr val="F3F3F3"/>
                </a:highlight>
                <a:latin typeface="Verdana"/>
                <a:ea typeface="Verdana"/>
                <a:cs typeface="Verdana"/>
                <a:sym typeface="Verdana"/>
              </a:rPr>
            </a:br>
            <a:r>
              <a:rPr lang="en" sz="950">
                <a:highlight>
                  <a:srgbClr val="F3F3F3"/>
                </a:highlight>
                <a:latin typeface="Verdana"/>
                <a:ea typeface="Verdana"/>
                <a:cs typeface="Verdana"/>
                <a:sym typeface="Verdana"/>
              </a:rPr>
              <a:t>metric  time   tagk  tagv</a:t>
            </a:r>
            <a:br>
              <a:rPr lang="en" sz="950">
                <a:highlight>
                  <a:srgbClr val="F3F3F3"/>
                </a:highlight>
                <a:latin typeface="Verdana"/>
                <a:ea typeface="Verdana"/>
                <a:cs typeface="Verdana"/>
                <a:sym typeface="Verdana"/>
              </a:rPr>
            </a:br>
            <a:endParaRPr sz="950">
              <a:highlight>
                <a:srgbClr val="F3F3F3"/>
              </a:highlight>
              <a:latin typeface="Verdana"/>
              <a:ea typeface="Verdana"/>
              <a:cs typeface="Verdana"/>
              <a:sym typeface="Verdana"/>
            </a:endParaRPr>
          </a:p>
          <a:p>
            <a:pPr indent="0" lvl="0" marL="0" rtl="0" algn="l">
              <a:lnSpc>
                <a:spcPct val="115000"/>
              </a:lnSpc>
              <a:spcBef>
                <a:spcPts val="900"/>
              </a:spcBef>
              <a:spcAft>
                <a:spcPts val="0"/>
              </a:spcAft>
              <a:buNone/>
            </a:pPr>
            <a:r>
              <a:rPr lang="en" sz="1050">
                <a:solidFill>
                  <a:srgbClr val="002B36"/>
                </a:solidFill>
              </a:rPr>
              <a:t>This represents a single metric but four time series across three hours. Note how there is one time series with two sets of tags:</a:t>
            </a:r>
            <a:endParaRPr sz="1050">
              <a:solidFill>
                <a:srgbClr val="002B36"/>
              </a:solidFill>
            </a:endParaRPr>
          </a:p>
          <a:p>
            <a:pPr indent="0" lvl="0" marL="88900" marR="88900" rtl="0" algn="l">
              <a:lnSpc>
                <a:spcPct val="119368"/>
              </a:lnSpc>
              <a:spcBef>
                <a:spcPts val="600"/>
              </a:spcBef>
              <a:spcAft>
                <a:spcPts val="0"/>
              </a:spcAft>
              <a:buNone/>
            </a:pPr>
            <a:r>
              <a:rPr lang="en" sz="950">
                <a:highlight>
                  <a:srgbClr val="F3F3F3"/>
                </a:highlight>
                <a:latin typeface="Verdana"/>
                <a:ea typeface="Verdana"/>
                <a:cs typeface="Verdana"/>
                <a:sym typeface="Verdana"/>
              </a:rPr>
              <a:t>00000150E22700000001000001000002000004</a:t>
            </a:r>
            <a:br>
              <a:rPr lang="en" sz="950">
                <a:highlight>
                  <a:srgbClr val="F3F3F3"/>
                </a:highlight>
                <a:latin typeface="Verdana"/>
                <a:ea typeface="Verdana"/>
                <a:cs typeface="Verdana"/>
                <a:sym typeface="Verdana"/>
              </a:rPr>
            </a:br>
            <a:r>
              <a:rPr lang="en" sz="950">
                <a:highlight>
                  <a:srgbClr val="F3F3F3"/>
                </a:highlight>
                <a:latin typeface="Verdana"/>
                <a:ea typeface="Verdana"/>
                <a:cs typeface="Verdana"/>
                <a:sym typeface="Verdana"/>
              </a:rPr>
              <a:t>'----''------''----''----''----''----'</a:t>
            </a:r>
            <a:br>
              <a:rPr lang="en" sz="950">
                <a:highlight>
                  <a:srgbClr val="F3F3F3"/>
                </a:highlight>
                <a:latin typeface="Verdana"/>
                <a:ea typeface="Verdana"/>
                <a:cs typeface="Verdana"/>
                <a:sym typeface="Verdana"/>
              </a:rPr>
            </a:br>
            <a:r>
              <a:rPr lang="en" sz="950">
                <a:highlight>
                  <a:srgbClr val="F3F3F3"/>
                </a:highlight>
                <a:latin typeface="Verdana"/>
                <a:ea typeface="Verdana"/>
                <a:cs typeface="Verdana"/>
                <a:sym typeface="Verdana"/>
              </a:rPr>
              <a:t>metric  time   tagk  tagv  tagk  tagv</a:t>
            </a:r>
            <a:endParaRPr sz="950">
              <a:highlight>
                <a:srgbClr val="F3F3F3"/>
              </a:highlight>
              <a:latin typeface="Verdana"/>
              <a:ea typeface="Verdana"/>
              <a:cs typeface="Verdana"/>
              <a:sym typeface="Verdana"/>
            </a:endParaRPr>
          </a:p>
          <a:p>
            <a:pPr indent="0" lvl="0" marL="0" rtl="0" algn="l">
              <a:spcBef>
                <a:spcPts val="0"/>
              </a:spcBef>
              <a:spcAft>
                <a:spcPts val="0"/>
              </a:spcAft>
              <a:buNone/>
            </a:pPr>
            <a:r>
              <a:t/>
            </a:r>
            <a:endParaRPr>
              <a:highlight>
                <a:srgbClr val="F3F3F3"/>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151" name="Google Shape;151;p23"/>
          <p:cNvSpPr txBox="1"/>
          <p:nvPr/>
        </p:nvSpPr>
        <p:spPr>
          <a:xfrm>
            <a:off x="283325" y="1120225"/>
            <a:ext cx="8739600" cy="386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250">
                <a:solidFill>
                  <a:srgbClr val="073642"/>
                </a:solidFill>
              </a:rPr>
              <a:t>Data Point Columns</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By far the most common column are data points. These are the actual values recorded when data is sent to the TSD for storage.</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Column Qualifiers</a:t>
            </a:r>
            <a:r>
              <a:rPr lang="en" sz="1050">
                <a:solidFill>
                  <a:srgbClr val="002B36"/>
                </a:solidFill>
              </a:rPr>
              <a:t> - The qualifier is comprised of 2 or 4 bytes that encode an offset from the row's base time and flags to determine if the value is an integer or a decimal value. Qualifiers encode an offset from the row base time as well as the format and length of the data stored.</a:t>
            </a:r>
            <a:endParaRPr sz="1050">
              <a:solidFill>
                <a:srgbClr val="002B36"/>
              </a:solidFill>
            </a:endParaRPr>
          </a:p>
          <a:p>
            <a:pPr indent="0" lvl="0" marL="0" rtl="0" algn="l">
              <a:lnSpc>
                <a:spcPct val="115000"/>
              </a:lnSpc>
              <a:spcBef>
                <a:spcPts val="800"/>
              </a:spcBef>
              <a:spcAft>
                <a:spcPts val="0"/>
              </a:spcAft>
              <a:buNone/>
            </a:pPr>
            <a:r>
              <a:rPr lang="en" sz="1050">
                <a:solidFill>
                  <a:srgbClr val="002B36"/>
                </a:solidFill>
              </a:rPr>
              <a:t>Columns with 2 byte qualifiers have an offset in seconds. The first 12 bits of the qualifier represent an integer that is a delta from the timestamp in the row key. For example, if the row key is normalized to </a:t>
            </a:r>
            <a:r>
              <a:rPr lang="en" sz="950">
                <a:solidFill>
                  <a:srgbClr val="002B36"/>
                </a:solidFill>
                <a:highlight>
                  <a:srgbClr val="EEEFF2"/>
                </a:highlight>
                <a:latin typeface="Verdana"/>
                <a:ea typeface="Verdana"/>
                <a:cs typeface="Verdana"/>
                <a:sym typeface="Verdana"/>
              </a:rPr>
              <a:t>1292148000</a:t>
            </a:r>
            <a:r>
              <a:rPr lang="en" sz="1050">
                <a:solidFill>
                  <a:srgbClr val="002B36"/>
                </a:solidFill>
              </a:rPr>
              <a:t> and a data point comes in for </a:t>
            </a:r>
            <a:r>
              <a:rPr lang="en" sz="950">
                <a:solidFill>
                  <a:srgbClr val="002B36"/>
                </a:solidFill>
                <a:highlight>
                  <a:srgbClr val="EEEFF2"/>
                </a:highlight>
                <a:latin typeface="Verdana"/>
                <a:ea typeface="Verdana"/>
                <a:cs typeface="Verdana"/>
                <a:sym typeface="Verdana"/>
              </a:rPr>
              <a:t>1292148123</a:t>
            </a:r>
            <a:r>
              <a:rPr lang="en" sz="1050">
                <a:solidFill>
                  <a:srgbClr val="002B36"/>
                </a:solidFill>
              </a:rPr>
              <a:t>, the recorded delta will be </a:t>
            </a:r>
            <a:r>
              <a:rPr lang="en" sz="950">
                <a:solidFill>
                  <a:srgbClr val="002B36"/>
                </a:solidFill>
                <a:highlight>
                  <a:srgbClr val="EEEFF2"/>
                </a:highlight>
                <a:latin typeface="Verdana"/>
                <a:ea typeface="Verdana"/>
                <a:cs typeface="Verdana"/>
                <a:sym typeface="Verdana"/>
              </a:rPr>
              <a:t>123</a:t>
            </a:r>
            <a:r>
              <a:rPr lang="en" sz="1050">
                <a:solidFill>
                  <a:srgbClr val="002B36"/>
                </a:solidFill>
              </a:rPr>
              <a:t>. The last 4 bits are format flags</a:t>
            </a:r>
            <a:endParaRPr sz="1050">
              <a:solidFill>
                <a:srgbClr val="002B36"/>
              </a:solidFill>
            </a:endParaRPr>
          </a:p>
          <a:p>
            <a:pPr indent="0" lvl="0" marL="0" rtl="0" algn="l">
              <a:lnSpc>
                <a:spcPct val="115000"/>
              </a:lnSpc>
              <a:spcBef>
                <a:spcPts val="800"/>
              </a:spcBef>
              <a:spcAft>
                <a:spcPts val="0"/>
              </a:spcAft>
              <a:buNone/>
            </a:pPr>
            <a:r>
              <a:rPr lang="en" sz="1050">
                <a:solidFill>
                  <a:srgbClr val="002B36"/>
                </a:solidFill>
              </a:rPr>
              <a:t>Columns with 4 byte qualifiers have an offset in milliseconds. The first 4 </a:t>
            </a:r>
            <a:r>
              <a:rPr i="1" lang="en" sz="1050">
                <a:solidFill>
                  <a:srgbClr val="002B36"/>
                </a:solidFill>
              </a:rPr>
              <a:t>bits</a:t>
            </a:r>
            <a:r>
              <a:rPr lang="en" sz="1050">
                <a:solidFill>
                  <a:srgbClr val="002B36"/>
                </a:solidFill>
              </a:rPr>
              <a:t> of the qualifier will always be set to </a:t>
            </a:r>
            <a:r>
              <a:rPr lang="en" sz="950">
                <a:solidFill>
                  <a:srgbClr val="002B36"/>
                </a:solidFill>
                <a:highlight>
                  <a:srgbClr val="EEEFF2"/>
                </a:highlight>
                <a:latin typeface="Verdana"/>
                <a:ea typeface="Verdana"/>
                <a:cs typeface="Verdana"/>
                <a:sym typeface="Verdana"/>
              </a:rPr>
              <a:t>1</a:t>
            </a:r>
            <a:r>
              <a:rPr lang="en" sz="1050">
                <a:solidFill>
                  <a:srgbClr val="002B36"/>
                </a:solidFill>
              </a:rPr>
              <a:t> or </a:t>
            </a:r>
            <a:r>
              <a:rPr lang="en" sz="950">
                <a:solidFill>
                  <a:srgbClr val="002B36"/>
                </a:solidFill>
                <a:highlight>
                  <a:srgbClr val="EEEFF2"/>
                </a:highlight>
                <a:latin typeface="Verdana"/>
                <a:ea typeface="Verdana"/>
                <a:cs typeface="Verdana"/>
                <a:sym typeface="Verdana"/>
              </a:rPr>
              <a:t>F</a:t>
            </a:r>
            <a:r>
              <a:rPr lang="en" sz="1050">
                <a:solidFill>
                  <a:srgbClr val="002B36"/>
                </a:solidFill>
              </a:rPr>
              <a:t> in hex. The next 22 bits encode the offset in milliseconds as an unsigned integer. The next 2 bits are reserved and the final 4 bits are format flags.</a:t>
            </a:r>
            <a:endParaRPr sz="1050">
              <a:solidFill>
                <a:srgbClr val="002B36"/>
              </a:solidFill>
            </a:endParaRPr>
          </a:p>
          <a:p>
            <a:pPr indent="0" lvl="0" marL="0" rtl="0" algn="l">
              <a:lnSpc>
                <a:spcPct val="115000"/>
              </a:lnSpc>
              <a:spcBef>
                <a:spcPts val="800"/>
              </a:spcBef>
              <a:spcAft>
                <a:spcPts val="0"/>
              </a:spcAft>
              <a:buNone/>
            </a:pPr>
            <a:r>
              <a:rPr lang="en" sz="1050">
                <a:solidFill>
                  <a:srgbClr val="002B36"/>
                </a:solidFill>
              </a:rPr>
              <a:t>The last 4 bits of either column type describe the data stored. The first bit is a flag that indicates whether or not the value is an integer or floating point. A value of 0 indicates an integer, 1 indicates a float. The last 3 bits indicate the length of the data, offset by 1. A value of </a:t>
            </a:r>
            <a:r>
              <a:rPr lang="en" sz="950">
                <a:solidFill>
                  <a:srgbClr val="002B36"/>
                </a:solidFill>
                <a:highlight>
                  <a:srgbClr val="EEEFF2"/>
                </a:highlight>
                <a:latin typeface="Verdana"/>
                <a:ea typeface="Verdana"/>
                <a:cs typeface="Verdana"/>
                <a:sym typeface="Verdana"/>
              </a:rPr>
              <a:t>000</a:t>
            </a:r>
            <a:r>
              <a:rPr lang="en" sz="1050">
                <a:solidFill>
                  <a:srgbClr val="002B36"/>
                </a:solidFill>
              </a:rPr>
              <a:t>indicates a 1 byte value while </a:t>
            </a:r>
            <a:r>
              <a:rPr lang="en" sz="950">
                <a:solidFill>
                  <a:srgbClr val="002B36"/>
                </a:solidFill>
                <a:highlight>
                  <a:srgbClr val="EEEFF2"/>
                </a:highlight>
                <a:latin typeface="Verdana"/>
                <a:ea typeface="Verdana"/>
                <a:cs typeface="Verdana"/>
                <a:sym typeface="Verdana"/>
              </a:rPr>
              <a:t>010</a:t>
            </a:r>
            <a:r>
              <a:rPr lang="en" sz="1050">
                <a:solidFill>
                  <a:srgbClr val="002B36"/>
                </a:solidFill>
              </a:rPr>
              <a:t> indicates a 2 byte value. The length must reflect a value of 1, 2, 4 or 8. Anything else indicates an error.</a:t>
            </a:r>
            <a:endParaRPr sz="1050">
              <a:solidFill>
                <a:srgbClr val="002B36"/>
              </a:solidFill>
            </a:endParaRPr>
          </a:p>
          <a:p>
            <a:pPr indent="0" lvl="0" marL="0" rtl="0" algn="l">
              <a:lnSpc>
                <a:spcPct val="115000"/>
              </a:lnSpc>
              <a:spcBef>
                <a:spcPts val="800"/>
              </a:spcBef>
              <a:spcAft>
                <a:spcPts val="0"/>
              </a:spcAft>
              <a:buNone/>
            </a:pPr>
            <a:r>
              <a:rPr lang="en" sz="1050">
                <a:solidFill>
                  <a:srgbClr val="002B36"/>
                </a:solidFill>
              </a:rPr>
              <a:t>For example, </a:t>
            </a:r>
            <a:r>
              <a:rPr lang="en" sz="950">
                <a:solidFill>
                  <a:srgbClr val="002B36"/>
                </a:solidFill>
                <a:highlight>
                  <a:srgbClr val="EEEFF2"/>
                </a:highlight>
                <a:latin typeface="Verdana"/>
                <a:ea typeface="Verdana"/>
                <a:cs typeface="Verdana"/>
                <a:sym typeface="Verdana"/>
              </a:rPr>
              <a:t>0100</a:t>
            </a:r>
            <a:r>
              <a:rPr lang="en" sz="1050">
                <a:solidFill>
                  <a:srgbClr val="002B36"/>
                </a:solidFill>
              </a:rPr>
              <a:t> means the column value is an 8 byte, signed integer. </a:t>
            </a:r>
            <a:r>
              <a:rPr lang="en" sz="950">
                <a:solidFill>
                  <a:srgbClr val="002B36"/>
                </a:solidFill>
                <a:highlight>
                  <a:srgbClr val="EEEFF2"/>
                </a:highlight>
                <a:latin typeface="Verdana"/>
                <a:ea typeface="Verdana"/>
                <a:cs typeface="Verdana"/>
                <a:sym typeface="Verdana"/>
              </a:rPr>
              <a:t>1011</a:t>
            </a:r>
            <a:r>
              <a:rPr lang="en" sz="1050">
                <a:solidFill>
                  <a:srgbClr val="002B36"/>
                </a:solidFill>
              </a:rPr>
              <a:t> indicates the column value is a 4 byte floating point value So the qualifier for the data point at </a:t>
            </a:r>
            <a:r>
              <a:rPr lang="en" sz="950">
                <a:solidFill>
                  <a:srgbClr val="002B36"/>
                </a:solidFill>
                <a:highlight>
                  <a:srgbClr val="EEEFF2"/>
                </a:highlight>
                <a:latin typeface="Verdana"/>
                <a:ea typeface="Verdana"/>
                <a:cs typeface="Verdana"/>
                <a:sym typeface="Verdana"/>
              </a:rPr>
              <a:t>1292148123</a:t>
            </a:r>
            <a:r>
              <a:rPr lang="en" sz="1050">
                <a:solidFill>
                  <a:srgbClr val="002B36"/>
                </a:solidFill>
              </a:rPr>
              <a:t> with an integer value of 4294967296 would have a qualifier of </a:t>
            </a:r>
            <a:r>
              <a:rPr lang="en" sz="950">
                <a:solidFill>
                  <a:srgbClr val="002B36"/>
                </a:solidFill>
                <a:highlight>
                  <a:srgbClr val="EEEFF2"/>
                </a:highlight>
                <a:latin typeface="Verdana"/>
                <a:ea typeface="Verdana"/>
                <a:cs typeface="Verdana"/>
                <a:sym typeface="Verdana"/>
              </a:rPr>
              <a:t>0000011110110100</a:t>
            </a:r>
            <a:r>
              <a:rPr lang="en" sz="1050">
                <a:solidFill>
                  <a:srgbClr val="002B36"/>
                </a:solidFill>
              </a:rPr>
              <a:t> or </a:t>
            </a:r>
            <a:r>
              <a:rPr lang="en" sz="950">
                <a:solidFill>
                  <a:srgbClr val="002B36"/>
                </a:solidFill>
                <a:highlight>
                  <a:srgbClr val="EEEFF2"/>
                </a:highlight>
                <a:latin typeface="Verdana"/>
                <a:ea typeface="Verdana"/>
                <a:cs typeface="Verdana"/>
                <a:sym typeface="Verdana"/>
              </a:rPr>
              <a:t>07B4</a:t>
            </a:r>
            <a:r>
              <a:rPr lang="en" sz="1050">
                <a:solidFill>
                  <a:srgbClr val="002B36"/>
                </a:solidFill>
              </a:rPr>
              <a:t> in hex.</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Column Values</a:t>
            </a:r>
            <a:r>
              <a:rPr lang="en" sz="1050">
                <a:solidFill>
                  <a:srgbClr val="002B36"/>
                </a:solidFill>
              </a:rPr>
              <a:t> - 1 to 8 bytes encoded as indicated by the qualifier flag.</a:t>
            </a:r>
            <a:endParaRPr sz="1050">
              <a:solidFill>
                <a:srgbClr val="002B36"/>
              </a:solidFill>
            </a:endParaRPr>
          </a:p>
          <a:p>
            <a:pPr indent="0" lvl="0" marL="0" rtl="0" algn="l">
              <a:spcBef>
                <a:spcPts val="5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157" name="Google Shape;157;p24"/>
          <p:cNvSpPr txBox="1"/>
          <p:nvPr/>
        </p:nvSpPr>
        <p:spPr>
          <a:xfrm>
            <a:off x="228350" y="1248350"/>
            <a:ext cx="8829900" cy="10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250">
                <a:solidFill>
                  <a:srgbClr val="073642"/>
                </a:solidFill>
              </a:rPr>
              <a:t>Compactions</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If compactions have been enabled for a TSD, a row may be compacted after it's base hour has passed or a query has run over the row. Compacted columns simply squash all of the data points together to reduce the amount of overhead consumed by disparate data points. Data is initially written to individual columns for speed, then compacted later for storage efficiency. Once a row is compacted, the individual data points are deleted. Data may be written back to the row and compacted again later.</a:t>
            </a:r>
            <a:endParaRPr sz="1050">
              <a:solidFill>
                <a:srgbClr val="002B36"/>
              </a:solidFill>
            </a:endParaRPr>
          </a:p>
          <a:p>
            <a:pPr indent="0" lvl="0" marL="0" rtl="0" algn="l">
              <a:lnSpc>
                <a:spcPct val="115000"/>
              </a:lnSpc>
              <a:spcBef>
                <a:spcPts val="1100"/>
              </a:spcBef>
              <a:spcAft>
                <a:spcPts val="0"/>
              </a:spcAft>
              <a:buNone/>
            </a:pPr>
            <a:r>
              <a:rPr b="1" lang="en" sz="950">
                <a:solidFill>
                  <a:srgbClr val="FFFFFF"/>
                </a:solidFill>
              </a:rPr>
              <a:t>ote</a:t>
            </a:r>
            <a:r>
              <a:rPr lang="en" sz="950">
                <a:solidFill>
                  <a:srgbClr val="002B36"/>
                </a:solidFill>
              </a:rPr>
              <a:t>The OpenTSDB compaction process is entirely separate in scope and definition than the HBase idea of compactions.</a:t>
            </a:r>
            <a:endParaRPr sz="950">
              <a:solidFill>
                <a:srgbClr val="002B36"/>
              </a:solidFill>
            </a:endParaRPr>
          </a:p>
          <a:p>
            <a:pPr indent="0" lvl="0" marL="0" rtl="0" algn="l">
              <a:lnSpc>
                <a:spcPct val="115000"/>
              </a:lnSpc>
              <a:spcBef>
                <a:spcPts val="1100"/>
              </a:spcBef>
              <a:spcAft>
                <a:spcPts val="0"/>
              </a:spcAft>
              <a:buNone/>
            </a:pPr>
            <a:r>
              <a:rPr b="1" lang="en" sz="1050">
                <a:solidFill>
                  <a:srgbClr val="002B36"/>
                </a:solidFill>
              </a:rPr>
              <a:t>Column Qualifiers</a:t>
            </a:r>
            <a:r>
              <a:rPr lang="en" sz="1050">
                <a:solidFill>
                  <a:srgbClr val="002B36"/>
                </a:solidFill>
              </a:rPr>
              <a:t> - The qualifier for a compacted column will always be an even number of bytes and is simply a concatenation of the qualifiers for every data point that was in the row. Since we know each data point qualifier is 2 bytes, it's simple to split this up. A qualifier in hex with 2 data points may look like </a:t>
            </a:r>
            <a:r>
              <a:rPr lang="en" sz="950">
                <a:solidFill>
                  <a:srgbClr val="002B36"/>
                </a:solidFill>
                <a:highlight>
                  <a:srgbClr val="EEEFF2"/>
                </a:highlight>
                <a:latin typeface="Verdana"/>
                <a:ea typeface="Verdana"/>
                <a:cs typeface="Verdana"/>
                <a:sym typeface="Verdana"/>
              </a:rPr>
              <a:t>07B407D4</a:t>
            </a:r>
            <a:r>
              <a:rPr lang="en" sz="1050">
                <a:solidFill>
                  <a:srgbClr val="002B36"/>
                </a:solidFill>
              </a:rPr>
              <a:t>.</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Column Values</a:t>
            </a:r>
            <a:r>
              <a:rPr lang="en" sz="1050">
                <a:solidFill>
                  <a:srgbClr val="002B36"/>
                </a:solidFill>
              </a:rPr>
              <a:t> - The value is also a concatenation of all of the individual data points. The qualifier is split first and the flags for each data point determine if the parser consumes 4 or 8 bytes</a:t>
            </a:r>
            <a:endParaRPr sz="1050">
              <a:solidFill>
                <a:srgbClr val="002B36"/>
              </a:solidFill>
            </a:endParaRPr>
          </a:p>
          <a:p>
            <a:pPr indent="0" lvl="0" marL="0" rtl="0" algn="l">
              <a:lnSpc>
                <a:spcPct val="115000"/>
              </a:lnSpc>
              <a:spcBef>
                <a:spcPts val="1300"/>
              </a:spcBef>
              <a:spcAft>
                <a:spcPts val="0"/>
              </a:spcAft>
              <a:buNone/>
            </a:pPr>
            <a:r>
              <a:rPr lang="en" sz="1250">
                <a:solidFill>
                  <a:srgbClr val="073642"/>
                </a:solidFill>
              </a:rPr>
              <a:t>Annotations or Other Objects</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A row may store notes about the timeseries inline with the datapoints. Objects differ from data points by having an odd number of bytes in the qualifier.</a:t>
            </a:r>
            <a:endParaRPr sz="1050">
              <a:solidFill>
                <a:srgbClr val="002B36"/>
              </a:solidFill>
            </a:endParaRPr>
          </a:p>
          <a:p>
            <a:pPr indent="0" lvl="0" marL="0" rtl="0" algn="l">
              <a:spcBef>
                <a:spcPts val="5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119700" y="965625"/>
            <a:ext cx="9024300" cy="40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1050">
                <a:solidFill>
                  <a:srgbClr val="002B36"/>
                </a:solidFill>
              </a:rPr>
              <a:t>Column Qualifiers</a:t>
            </a:r>
            <a:r>
              <a:rPr lang="en" sz="1050">
                <a:solidFill>
                  <a:srgbClr val="002B36"/>
                </a:solidFill>
              </a:rPr>
              <a:t> - The qualifier is on 3 or 5 bytes with the first byte an ID that denotes the column as a qualifier. The first byte will always have a hex value of </a:t>
            </a:r>
            <a:r>
              <a:rPr lang="en" sz="950">
                <a:solidFill>
                  <a:srgbClr val="002B36"/>
                </a:solidFill>
                <a:highlight>
                  <a:srgbClr val="EEEFF2"/>
                </a:highlight>
                <a:latin typeface="Verdana"/>
                <a:ea typeface="Verdana"/>
                <a:cs typeface="Verdana"/>
                <a:sym typeface="Verdana"/>
              </a:rPr>
              <a:t>0x01</a:t>
            </a:r>
            <a:r>
              <a:rPr lang="en" sz="1050">
                <a:solidFill>
                  <a:srgbClr val="002B36"/>
                </a:solidFill>
              </a:rPr>
              <a:t> for annotations (future object types will have a different prefix). The remaining bytes encode the timestamp delta from the row base time in a manner similar to a data point, though without the flags. If the qualifier is 3 bytes in length, the offset is in seconds. If the qualifier is 5 bytes in length, the offset is in milliseconds. Thus if we record an annotation at </a:t>
            </a:r>
            <a:r>
              <a:rPr lang="en" sz="950">
                <a:solidFill>
                  <a:srgbClr val="002B36"/>
                </a:solidFill>
                <a:highlight>
                  <a:srgbClr val="EEEFF2"/>
                </a:highlight>
                <a:latin typeface="Verdana"/>
                <a:ea typeface="Verdana"/>
                <a:cs typeface="Verdana"/>
                <a:sym typeface="Verdana"/>
              </a:rPr>
              <a:t>1292148123</a:t>
            </a:r>
            <a:r>
              <a:rPr lang="en" sz="1050">
                <a:solidFill>
                  <a:srgbClr val="002B36"/>
                </a:solidFill>
              </a:rPr>
              <a:t>, the delta will be </a:t>
            </a:r>
            <a:r>
              <a:rPr lang="en" sz="950">
                <a:solidFill>
                  <a:srgbClr val="002B36"/>
                </a:solidFill>
                <a:highlight>
                  <a:srgbClr val="EEEFF2"/>
                </a:highlight>
                <a:latin typeface="Verdana"/>
                <a:ea typeface="Verdana"/>
                <a:cs typeface="Verdana"/>
                <a:sym typeface="Verdana"/>
              </a:rPr>
              <a:t>123</a:t>
            </a:r>
            <a:r>
              <a:rPr lang="en" sz="1050">
                <a:solidFill>
                  <a:srgbClr val="002B36"/>
                </a:solidFill>
              </a:rPr>
              <a:t> and the qualifier, in hex, will be </a:t>
            </a:r>
            <a:r>
              <a:rPr lang="en" sz="950">
                <a:solidFill>
                  <a:srgbClr val="002B36"/>
                </a:solidFill>
                <a:highlight>
                  <a:srgbClr val="EEEFF2"/>
                </a:highlight>
                <a:latin typeface="Verdana"/>
                <a:ea typeface="Verdana"/>
                <a:cs typeface="Verdana"/>
                <a:sym typeface="Verdana"/>
              </a:rPr>
              <a:t>01007B</a:t>
            </a:r>
            <a:r>
              <a:rPr lang="en" sz="1050">
                <a:solidFill>
                  <a:srgbClr val="002B36"/>
                </a:solidFill>
              </a:rPr>
              <a:t>.</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Column Values</a:t>
            </a:r>
            <a:r>
              <a:rPr lang="en" sz="1050">
                <a:solidFill>
                  <a:srgbClr val="002B36"/>
                </a:solidFill>
              </a:rPr>
              <a:t> - Annotation values are UTF-8 encoded JSON objects. Do not modify this value directly. The order of the fields is important, affecting CAS calls.</a:t>
            </a:r>
            <a:endParaRPr sz="1050">
              <a:solidFill>
                <a:srgbClr val="002B36"/>
              </a:solidFill>
            </a:endParaRPr>
          </a:p>
          <a:p>
            <a:pPr indent="0" lvl="0" marL="0" rtl="0" algn="l">
              <a:lnSpc>
                <a:spcPct val="115000"/>
              </a:lnSpc>
              <a:spcBef>
                <a:spcPts val="1300"/>
              </a:spcBef>
              <a:spcAft>
                <a:spcPts val="0"/>
              </a:spcAft>
              <a:buNone/>
            </a:pPr>
            <a:r>
              <a:rPr lang="en" sz="1250">
                <a:solidFill>
                  <a:srgbClr val="073642"/>
                </a:solidFill>
              </a:rPr>
              <a:t>Append Data Points</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OpenTSDB 2.2 introduced the idea of writing numeric data points to OpenTSDB using the </a:t>
            </a:r>
            <a:r>
              <a:rPr lang="en" sz="950">
                <a:solidFill>
                  <a:srgbClr val="002B36"/>
                </a:solidFill>
                <a:highlight>
                  <a:srgbClr val="EEEFF2"/>
                </a:highlight>
                <a:latin typeface="Verdana"/>
                <a:ea typeface="Verdana"/>
                <a:cs typeface="Verdana"/>
                <a:sym typeface="Verdana"/>
              </a:rPr>
              <a:t>append</a:t>
            </a:r>
            <a:r>
              <a:rPr lang="en" sz="1050">
                <a:solidFill>
                  <a:srgbClr val="002B36"/>
                </a:solidFill>
              </a:rPr>
              <a:t> method instead of the normal </a:t>
            </a:r>
            <a:r>
              <a:rPr lang="en" sz="950">
                <a:solidFill>
                  <a:srgbClr val="002B36"/>
                </a:solidFill>
                <a:highlight>
                  <a:srgbClr val="EEEFF2"/>
                </a:highlight>
                <a:latin typeface="Verdana"/>
                <a:ea typeface="Verdana"/>
                <a:cs typeface="Verdana"/>
                <a:sym typeface="Verdana"/>
              </a:rPr>
              <a:t>put</a:t>
            </a:r>
            <a:r>
              <a:rPr lang="en" sz="1050">
                <a:solidFill>
                  <a:srgbClr val="002B36"/>
                </a:solidFill>
              </a:rPr>
              <a:t> method. This saves space in HBase by writing all data for a row in a single column, enabling the benefits of TSD compactions while avoiding problems with reading massive amounts of data back into TSDs and re-writing them to HBase. The drawback is that the schema is incompatible with regular data points and requires greater CPU usage on HBase region servers as they perform a read, modify, write operation for each value.</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Row Key</a:t>
            </a:r>
            <a:r>
              <a:rPr lang="en" sz="1050">
                <a:solidFill>
                  <a:srgbClr val="002B36"/>
                </a:solidFill>
              </a:rPr>
              <a:t> - Same as regular values.</a:t>
            </a:r>
            <a:endParaRPr sz="1050">
              <a:solidFill>
                <a:srgbClr val="002B36"/>
              </a:solidFill>
            </a:endParaRPr>
          </a:p>
          <a:p>
            <a:pPr indent="0" lvl="0" marL="0" rtl="0" algn="l">
              <a:lnSpc>
                <a:spcPct val="115000"/>
              </a:lnSpc>
              <a:spcBef>
                <a:spcPts val="800"/>
              </a:spcBef>
              <a:spcAft>
                <a:spcPts val="0"/>
              </a:spcAft>
              <a:buNone/>
            </a:pPr>
            <a:r>
              <a:rPr b="1" lang="en" sz="1050">
                <a:solidFill>
                  <a:srgbClr val="002B36"/>
                </a:solidFill>
              </a:rPr>
              <a:t>Column Qualifier</a:t>
            </a:r>
            <a:r>
              <a:rPr lang="en" sz="1050">
                <a:solidFill>
                  <a:srgbClr val="002B36"/>
                </a:solidFill>
              </a:rPr>
              <a:t> - The qualifier is always the object prefix </a:t>
            </a:r>
            <a:r>
              <a:rPr lang="en" sz="950">
                <a:solidFill>
                  <a:srgbClr val="002B36"/>
                </a:solidFill>
                <a:highlight>
                  <a:srgbClr val="EEEFF2"/>
                </a:highlight>
                <a:latin typeface="Verdana"/>
                <a:ea typeface="Verdana"/>
                <a:cs typeface="Verdana"/>
                <a:sym typeface="Verdana"/>
              </a:rPr>
              <a:t>0x05</a:t>
            </a:r>
            <a:r>
              <a:rPr lang="en" sz="1050">
                <a:solidFill>
                  <a:srgbClr val="002B36"/>
                </a:solidFill>
              </a:rPr>
              <a:t> with an offset of 0 from the base time on two bytes. E.g. </a:t>
            </a:r>
            <a:r>
              <a:rPr lang="en" sz="950">
                <a:solidFill>
                  <a:srgbClr val="002B36"/>
                </a:solidFill>
                <a:highlight>
                  <a:srgbClr val="EEEFF2"/>
                </a:highlight>
                <a:latin typeface="Verdana"/>
                <a:ea typeface="Verdana"/>
                <a:cs typeface="Verdana"/>
                <a:sym typeface="Verdana"/>
              </a:rPr>
              <a:t>0x050000</a:t>
            </a:r>
            <a:r>
              <a:rPr lang="en" sz="1050">
                <a:solidFill>
                  <a:srgbClr val="002B36"/>
                </a:solidFill>
              </a:rPr>
              <a:t>.</a:t>
            </a:r>
            <a:endParaRPr sz="1050">
              <a:solidFill>
                <a:srgbClr val="002B36"/>
              </a:solidFill>
            </a:endParaRPr>
          </a:p>
          <a:p>
            <a:pPr indent="0" lvl="0" marL="0" rtl="0" algn="l">
              <a:lnSpc>
                <a:spcPct val="115000"/>
              </a:lnSpc>
              <a:spcBef>
                <a:spcPts val="800"/>
              </a:spcBef>
              <a:spcAft>
                <a:spcPts val="500"/>
              </a:spcAft>
              <a:buNone/>
            </a:pPr>
            <a:r>
              <a:rPr b="1" lang="en" sz="1050">
                <a:solidFill>
                  <a:srgbClr val="002B36"/>
                </a:solidFill>
              </a:rPr>
              <a:t>Column Values</a:t>
            </a:r>
            <a:r>
              <a:rPr lang="en" sz="1050">
                <a:solidFill>
                  <a:srgbClr val="002B36"/>
                </a:solidFill>
              </a:rPr>
              <a:t> - Each column value is the concatenation of original data point qualifier offsets and values in the format </a:t>
            </a:r>
            <a:r>
              <a:rPr lang="en" sz="950">
                <a:solidFill>
                  <a:srgbClr val="002B36"/>
                </a:solidFill>
                <a:highlight>
                  <a:srgbClr val="EEEFF2"/>
                </a:highlight>
                <a:latin typeface="Verdana"/>
                <a:ea typeface="Verdana"/>
                <a:cs typeface="Verdana"/>
                <a:sym typeface="Verdana"/>
              </a:rPr>
              <a:t>&lt;offset1&gt;&lt;value1&gt;&lt;offset2&gt;&lt;value2&gt;...&lt;offsetN&gt;&lt;valueN&gt;</a:t>
            </a:r>
            <a:r>
              <a:rPr lang="en" sz="1050">
                <a:solidFill>
                  <a:srgbClr val="002B36"/>
                </a:solidFill>
              </a:rPr>
              <a:t>. Values can appear in any order and are sorted at query time (with the option to re-write the sorted result back to HBase.).</a:t>
            </a:r>
            <a:endParaRPr sz="1050">
              <a:solidFill>
                <a:srgbClr val="002B36"/>
              </a:solidFill>
            </a:endParaRPr>
          </a:p>
        </p:txBody>
      </p:sp>
      <p:sp>
        <p:nvSpPr>
          <p:cNvPr id="163" name="Google Shape;163;p25"/>
          <p:cNvSpPr txBox="1"/>
          <p:nvPr/>
        </p:nvSpPr>
        <p:spPr>
          <a:xfrm>
            <a:off x="228350" y="137000"/>
            <a:ext cx="59808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Tables</a:t>
            </a:r>
            <a:endParaRPr sz="3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a:solidFill>
                  <a:srgbClr val="073642"/>
                </a:solidFill>
              </a:rPr>
              <a:t>UID Assignment Row</a:t>
            </a:r>
            <a:endParaRPr>
              <a:solidFill>
                <a:srgbClr val="073642"/>
              </a:solidFill>
            </a:endParaRPr>
          </a:p>
          <a:p>
            <a:pPr indent="0" lvl="0" marL="0" rtl="0" algn="l">
              <a:spcBef>
                <a:spcPts val="0"/>
              </a:spcBef>
              <a:spcAft>
                <a:spcPts val="0"/>
              </a:spcAft>
              <a:buNone/>
            </a:pPr>
            <a:r>
              <a:t/>
            </a:r>
            <a:endParaRPr/>
          </a:p>
        </p:txBody>
      </p:sp>
      <p:sp>
        <p:nvSpPr>
          <p:cNvPr id="169" name="Google Shape;169;p26"/>
          <p:cNvSpPr txBox="1"/>
          <p:nvPr/>
        </p:nvSpPr>
        <p:spPr>
          <a:xfrm>
            <a:off x="228350" y="1259225"/>
            <a:ext cx="8840700" cy="3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2B36"/>
                </a:solidFill>
                <a:highlight>
                  <a:srgbClr val="FFFFFF"/>
                </a:highlight>
              </a:rPr>
              <a:t>Within the </a:t>
            </a:r>
            <a:r>
              <a:rPr lang="en">
                <a:solidFill>
                  <a:srgbClr val="002B36"/>
                </a:solidFill>
                <a:highlight>
                  <a:srgbClr val="EEEFF2"/>
                </a:highlight>
                <a:latin typeface="Verdana"/>
                <a:ea typeface="Verdana"/>
                <a:cs typeface="Verdana"/>
                <a:sym typeface="Verdana"/>
              </a:rPr>
              <a:t>id</a:t>
            </a:r>
            <a:r>
              <a:rPr lang="en">
                <a:solidFill>
                  <a:srgbClr val="002B36"/>
                </a:solidFill>
                <a:highlight>
                  <a:srgbClr val="FFFFFF"/>
                </a:highlight>
              </a:rPr>
              <a:t> column family is a row with a single byte key of </a:t>
            </a:r>
            <a:r>
              <a:rPr lang="en">
                <a:solidFill>
                  <a:srgbClr val="002B36"/>
                </a:solidFill>
                <a:highlight>
                  <a:srgbClr val="EEEFF2"/>
                </a:highlight>
                <a:latin typeface="Verdana"/>
                <a:ea typeface="Verdana"/>
                <a:cs typeface="Verdana"/>
                <a:sym typeface="Verdana"/>
              </a:rPr>
              <a:t>\x00</a:t>
            </a:r>
            <a:r>
              <a:rPr lang="en">
                <a:solidFill>
                  <a:srgbClr val="002B36"/>
                </a:solidFill>
                <a:highlight>
                  <a:srgbClr val="FFFFFF"/>
                </a:highlight>
              </a:rPr>
              <a:t>. This is the UID row that is incremented for the proper column type (metrics, tagk or tagv) when a new UID is assigned. The column values are 8 byte signed integers and reflect the maximum UID assigned for each type. On assignment, OpenTSDB calls HBase's atomic increment command on the proper column to fetch a new UID.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2200"/>
              </a:spcBef>
              <a:spcAft>
                <a:spcPts val="0"/>
              </a:spcAft>
              <a:buNone/>
            </a:pPr>
            <a:r>
              <a:rPr lang="en">
                <a:solidFill>
                  <a:srgbClr val="073642"/>
                </a:solidFill>
              </a:rPr>
              <a:t>Meta Table Schema</a:t>
            </a:r>
            <a:endParaRPr>
              <a:solidFill>
                <a:srgbClr val="073642"/>
              </a:solidFill>
            </a:endParaRPr>
          </a:p>
          <a:p>
            <a:pPr indent="0" lvl="0" marL="0" rtl="0" algn="l">
              <a:spcBef>
                <a:spcPts val="300"/>
              </a:spcBef>
              <a:spcAft>
                <a:spcPts val="0"/>
              </a:spcAft>
              <a:buNone/>
            </a:pPr>
            <a:r>
              <a:t/>
            </a:r>
            <a:endParaRPr/>
          </a:p>
        </p:txBody>
      </p:sp>
      <p:sp>
        <p:nvSpPr>
          <p:cNvPr id="175" name="Google Shape;175;p27"/>
          <p:cNvSpPr txBox="1"/>
          <p:nvPr/>
        </p:nvSpPr>
        <p:spPr>
          <a:xfrm>
            <a:off x="347975" y="1552825"/>
            <a:ext cx="8721000" cy="35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50">
                <a:solidFill>
                  <a:srgbClr val="002B36"/>
                </a:solidFill>
              </a:rPr>
              <a:t>This table is an index of the different time series stored in OpenTSDB and can contain meta-data for each series as well as the number of data points stored for each series. Note that data will only be written to this table if OpenTSDB has been configured to track meta-data or the user creates a TSMeta object via the API. Only one column family is used, the </a:t>
            </a:r>
            <a:r>
              <a:rPr lang="en" sz="950">
                <a:solidFill>
                  <a:srgbClr val="002B36"/>
                </a:solidFill>
                <a:highlight>
                  <a:srgbClr val="EEEFF2"/>
                </a:highlight>
                <a:latin typeface="Verdana"/>
                <a:ea typeface="Verdana"/>
                <a:cs typeface="Verdana"/>
                <a:sym typeface="Verdana"/>
              </a:rPr>
              <a:t>name</a:t>
            </a:r>
            <a:r>
              <a:rPr lang="en" sz="1050">
                <a:solidFill>
                  <a:srgbClr val="002B36"/>
                </a:solidFill>
              </a:rPr>
              <a:t> family and currently there are two types of columns, the meta column and the counter column.</a:t>
            </a:r>
            <a:endParaRPr sz="1050">
              <a:solidFill>
                <a:srgbClr val="002B36"/>
              </a:solidFill>
            </a:endParaRPr>
          </a:p>
          <a:p>
            <a:pPr indent="0" lvl="0" marL="0" rtl="0" algn="l">
              <a:lnSpc>
                <a:spcPct val="115000"/>
              </a:lnSpc>
              <a:spcBef>
                <a:spcPts val="1300"/>
              </a:spcBef>
              <a:spcAft>
                <a:spcPts val="0"/>
              </a:spcAft>
              <a:buNone/>
            </a:pPr>
            <a:r>
              <a:rPr lang="en" sz="1250">
                <a:solidFill>
                  <a:srgbClr val="073642"/>
                </a:solidFill>
              </a:rPr>
              <a:t>Row Key</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This is the same as a data point table row key without the timestamp. E.g. </a:t>
            </a:r>
            <a:r>
              <a:rPr lang="en" sz="950">
                <a:solidFill>
                  <a:srgbClr val="002B36"/>
                </a:solidFill>
                <a:highlight>
                  <a:srgbClr val="EEEFF2"/>
                </a:highlight>
                <a:latin typeface="Verdana"/>
                <a:ea typeface="Verdana"/>
                <a:cs typeface="Verdana"/>
                <a:sym typeface="Verdana"/>
              </a:rPr>
              <a:t>&lt;metric_uid&gt;&lt;tagk1&gt;&lt;tagv1&gt;[...&lt;tagkN&gt;&lt;tagvN&gt;]</a:t>
            </a:r>
            <a:r>
              <a:rPr lang="en" sz="1050">
                <a:solidFill>
                  <a:srgbClr val="002B36"/>
                </a:solidFill>
              </a:rPr>
              <a:t>. It is shared for all column types.</a:t>
            </a:r>
            <a:endParaRPr sz="1050">
              <a:solidFill>
                <a:srgbClr val="002B36"/>
              </a:solidFill>
            </a:endParaRPr>
          </a:p>
          <a:p>
            <a:pPr indent="0" lvl="0" marL="0" rtl="0" algn="l">
              <a:lnSpc>
                <a:spcPct val="115000"/>
              </a:lnSpc>
              <a:spcBef>
                <a:spcPts val="1300"/>
              </a:spcBef>
              <a:spcAft>
                <a:spcPts val="0"/>
              </a:spcAft>
              <a:buNone/>
            </a:pPr>
            <a:r>
              <a:rPr lang="en" sz="1250">
                <a:solidFill>
                  <a:srgbClr val="073642"/>
                </a:solidFill>
              </a:rPr>
              <a:t>TSMeta Column</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These columns store UTF-8 encoded, JSON formatted objects similar to UIDMeta objects. The qualifier is always </a:t>
            </a:r>
            <a:r>
              <a:rPr lang="en" sz="950">
                <a:solidFill>
                  <a:srgbClr val="002B36"/>
                </a:solidFill>
                <a:highlight>
                  <a:srgbClr val="EEEFF2"/>
                </a:highlight>
                <a:latin typeface="Verdana"/>
                <a:ea typeface="Verdana"/>
                <a:cs typeface="Verdana"/>
                <a:sym typeface="Verdana"/>
              </a:rPr>
              <a:t>ts_meta</a:t>
            </a:r>
            <a:r>
              <a:rPr lang="en" sz="1050">
                <a:solidFill>
                  <a:srgbClr val="002B36"/>
                </a:solidFill>
              </a:rPr>
              <a:t>. Do not modify these column values outside of OpenTSDB or it may break CAS calls.</a:t>
            </a:r>
            <a:endParaRPr sz="1050">
              <a:solidFill>
                <a:srgbClr val="002B36"/>
              </a:solidFill>
            </a:endParaRPr>
          </a:p>
          <a:p>
            <a:pPr indent="0" lvl="0" marL="0" rtl="0" algn="l">
              <a:lnSpc>
                <a:spcPct val="115000"/>
              </a:lnSpc>
              <a:spcBef>
                <a:spcPts val="1300"/>
              </a:spcBef>
              <a:spcAft>
                <a:spcPts val="0"/>
              </a:spcAft>
              <a:buNone/>
            </a:pPr>
            <a:r>
              <a:rPr lang="en" sz="1250">
                <a:solidFill>
                  <a:srgbClr val="073642"/>
                </a:solidFill>
              </a:rPr>
              <a:t>Counter Column</a:t>
            </a:r>
            <a:endParaRPr sz="1250">
              <a:solidFill>
                <a:srgbClr val="073642"/>
              </a:solidFill>
            </a:endParaRPr>
          </a:p>
          <a:p>
            <a:pPr indent="0" lvl="0" marL="0" rtl="0" algn="l">
              <a:lnSpc>
                <a:spcPct val="115000"/>
              </a:lnSpc>
              <a:spcBef>
                <a:spcPts val="800"/>
              </a:spcBef>
              <a:spcAft>
                <a:spcPts val="0"/>
              </a:spcAft>
              <a:buNone/>
            </a:pPr>
            <a:r>
              <a:rPr lang="en" sz="1050">
                <a:solidFill>
                  <a:srgbClr val="002B36"/>
                </a:solidFill>
              </a:rPr>
              <a:t>These columns are atomic incrementers that count the number of data points stored for a time series. The qualifier is </a:t>
            </a:r>
            <a:r>
              <a:rPr lang="en" sz="950">
                <a:solidFill>
                  <a:srgbClr val="002B36"/>
                </a:solidFill>
                <a:highlight>
                  <a:srgbClr val="EEEFF2"/>
                </a:highlight>
                <a:latin typeface="Verdana"/>
                <a:ea typeface="Verdana"/>
                <a:cs typeface="Verdana"/>
                <a:sym typeface="Verdana"/>
              </a:rPr>
              <a:t>ts_counter</a:t>
            </a:r>
            <a:r>
              <a:rPr lang="en" sz="1050">
                <a:solidFill>
                  <a:srgbClr val="002B36"/>
                </a:solidFill>
              </a:rPr>
              <a:t> and the value is an 8 byte signed integer.</a:t>
            </a:r>
            <a:endParaRPr sz="1050">
              <a:solidFill>
                <a:srgbClr val="002B36"/>
              </a:solidFill>
            </a:endParaRPr>
          </a:p>
          <a:p>
            <a:pPr indent="0" lvl="0" marL="0" rtl="0" algn="l">
              <a:spcBef>
                <a:spcPts val="5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301250"/>
            <a:ext cx="8520600" cy="783900"/>
          </a:xfrm>
          <a:prstGeom prst="rect">
            <a:avLst/>
          </a:prstGeom>
        </p:spPr>
        <p:txBody>
          <a:bodyPr anchorCtr="0" anchor="t" bIns="91425" lIns="91425" spcFirstLastPara="1" rIns="91425" wrap="square" tIns="91425">
            <a:noAutofit/>
          </a:bodyPr>
          <a:lstStyle/>
          <a:p>
            <a:pPr indent="0" lvl="0" marL="0" rtl="0" algn="l">
              <a:lnSpc>
                <a:spcPct val="115000"/>
              </a:lnSpc>
              <a:spcBef>
                <a:spcPts val="2200"/>
              </a:spcBef>
              <a:spcAft>
                <a:spcPts val="0"/>
              </a:spcAft>
              <a:buNone/>
            </a:pPr>
            <a:r>
              <a:rPr lang="en">
                <a:solidFill>
                  <a:srgbClr val="073642"/>
                </a:solidFill>
              </a:rPr>
              <a:t>Meta Table Schema</a:t>
            </a:r>
            <a:endParaRPr>
              <a:solidFill>
                <a:srgbClr val="073642"/>
              </a:solidFill>
            </a:endParaRPr>
          </a:p>
          <a:p>
            <a:pPr indent="0" lvl="0" marL="0" rtl="0" algn="l">
              <a:spcBef>
                <a:spcPts val="300"/>
              </a:spcBef>
              <a:spcAft>
                <a:spcPts val="0"/>
              </a:spcAft>
              <a:buNone/>
            </a:pPr>
            <a:r>
              <a:rPr lang="en" sz="1050">
                <a:solidFill>
                  <a:srgbClr val="002B36"/>
                </a:solidFill>
                <a:highlight>
                  <a:srgbClr val="FFFFFF"/>
                </a:highlight>
                <a:latin typeface="Arial"/>
                <a:ea typeface="Arial"/>
                <a:cs typeface="Arial"/>
                <a:sym typeface="Arial"/>
              </a:rPr>
              <a:t>This table is an index of the different time series stored in OpenTSDB and can contain meta-data for each series as well as the number of data points stored for each series. Note that data will only be written to this table if OpenTSDB has been configured to track meta-data or the user creates a TSMeta object via the API. Only one column family is used, the </a:t>
            </a:r>
            <a:r>
              <a:rPr lang="en" sz="1000">
                <a:solidFill>
                  <a:srgbClr val="002B36"/>
                </a:solidFill>
                <a:highlight>
                  <a:srgbClr val="EEEFF2"/>
                </a:highlight>
                <a:latin typeface="Verdana"/>
                <a:ea typeface="Verdana"/>
                <a:cs typeface="Verdana"/>
                <a:sym typeface="Verdana"/>
              </a:rPr>
              <a:t>name</a:t>
            </a:r>
            <a:r>
              <a:rPr lang="en" sz="1050">
                <a:solidFill>
                  <a:srgbClr val="002B36"/>
                </a:solidFill>
                <a:highlight>
                  <a:srgbClr val="FFFFFF"/>
                </a:highlight>
                <a:latin typeface="Arial"/>
                <a:ea typeface="Arial"/>
                <a:cs typeface="Arial"/>
                <a:sym typeface="Arial"/>
              </a:rPr>
              <a:t> family and currently there are two types of columns, the meta column and the counter column.</a:t>
            </a:r>
            <a:endParaRPr sz="1050">
              <a:solidFill>
                <a:srgbClr val="002B36"/>
              </a:solidFill>
              <a:highlight>
                <a:srgbClr val="FFFFFF"/>
              </a:highlight>
              <a:latin typeface="Arial"/>
              <a:ea typeface="Arial"/>
              <a:cs typeface="Arial"/>
              <a:sym typeface="Arial"/>
            </a:endParaRPr>
          </a:p>
          <a:p>
            <a:pPr indent="0" lvl="0" marL="0" rtl="0" algn="l">
              <a:lnSpc>
                <a:spcPct val="115000"/>
              </a:lnSpc>
              <a:spcBef>
                <a:spcPts val="1300"/>
              </a:spcBef>
              <a:spcAft>
                <a:spcPts val="0"/>
              </a:spcAft>
              <a:buNone/>
            </a:pPr>
            <a:r>
              <a:rPr lang="en" sz="1250">
                <a:solidFill>
                  <a:srgbClr val="073642"/>
                </a:solidFill>
                <a:latin typeface="Arial"/>
                <a:ea typeface="Arial"/>
                <a:cs typeface="Arial"/>
                <a:sym typeface="Arial"/>
              </a:rPr>
              <a:t>Row Key</a:t>
            </a:r>
            <a:endParaRPr sz="1250">
              <a:solidFill>
                <a:srgbClr val="073642"/>
              </a:solidFill>
              <a:latin typeface="Arial"/>
              <a:ea typeface="Arial"/>
              <a:cs typeface="Arial"/>
              <a:sym typeface="Arial"/>
            </a:endParaRPr>
          </a:p>
          <a:p>
            <a:pPr indent="0" lvl="0" marL="0" rtl="0" algn="l">
              <a:lnSpc>
                <a:spcPct val="115000"/>
              </a:lnSpc>
              <a:spcBef>
                <a:spcPts val="800"/>
              </a:spcBef>
              <a:spcAft>
                <a:spcPts val="0"/>
              </a:spcAft>
              <a:buNone/>
            </a:pPr>
            <a:r>
              <a:rPr lang="en" sz="1050">
                <a:solidFill>
                  <a:srgbClr val="002B36"/>
                </a:solidFill>
                <a:latin typeface="Arial"/>
                <a:ea typeface="Arial"/>
                <a:cs typeface="Arial"/>
                <a:sym typeface="Arial"/>
              </a:rPr>
              <a:t>This is the same as a data point table row key without the timestamp. E.g. </a:t>
            </a:r>
            <a:r>
              <a:rPr lang="en" sz="950">
                <a:solidFill>
                  <a:srgbClr val="002B36"/>
                </a:solidFill>
                <a:highlight>
                  <a:srgbClr val="EEEFF2"/>
                </a:highlight>
                <a:latin typeface="Verdana"/>
                <a:ea typeface="Verdana"/>
                <a:cs typeface="Verdana"/>
                <a:sym typeface="Verdana"/>
              </a:rPr>
              <a:t>&lt;metric_uid&gt;&lt;tagk1&gt;&lt;tagv1&gt;[...&lt;tagkN&gt;&lt;tagvN&gt;]</a:t>
            </a:r>
            <a:r>
              <a:rPr lang="en" sz="1050">
                <a:solidFill>
                  <a:srgbClr val="002B36"/>
                </a:solidFill>
                <a:latin typeface="Arial"/>
                <a:ea typeface="Arial"/>
                <a:cs typeface="Arial"/>
                <a:sym typeface="Arial"/>
              </a:rPr>
              <a:t>. It is shared for all column types.</a:t>
            </a:r>
            <a:endParaRPr sz="1050">
              <a:solidFill>
                <a:srgbClr val="002B36"/>
              </a:solidFill>
              <a:latin typeface="Arial"/>
              <a:ea typeface="Arial"/>
              <a:cs typeface="Arial"/>
              <a:sym typeface="Arial"/>
            </a:endParaRPr>
          </a:p>
          <a:p>
            <a:pPr indent="0" lvl="0" marL="0" rtl="0" algn="l">
              <a:lnSpc>
                <a:spcPct val="115000"/>
              </a:lnSpc>
              <a:spcBef>
                <a:spcPts val="1300"/>
              </a:spcBef>
              <a:spcAft>
                <a:spcPts val="0"/>
              </a:spcAft>
              <a:buNone/>
            </a:pPr>
            <a:r>
              <a:rPr lang="en" sz="1250">
                <a:solidFill>
                  <a:srgbClr val="073642"/>
                </a:solidFill>
                <a:latin typeface="Arial"/>
                <a:ea typeface="Arial"/>
                <a:cs typeface="Arial"/>
                <a:sym typeface="Arial"/>
              </a:rPr>
              <a:t>TSMeta Column</a:t>
            </a:r>
            <a:endParaRPr sz="1250">
              <a:solidFill>
                <a:srgbClr val="073642"/>
              </a:solidFill>
              <a:latin typeface="Arial"/>
              <a:ea typeface="Arial"/>
              <a:cs typeface="Arial"/>
              <a:sym typeface="Arial"/>
            </a:endParaRPr>
          </a:p>
          <a:p>
            <a:pPr indent="0" lvl="0" marL="0" rtl="0" algn="l">
              <a:lnSpc>
                <a:spcPct val="115000"/>
              </a:lnSpc>
              <a:spcBef>
                <a:spcPts val="800"/>
              </a:spcBef>
              <a:spcAft>
                <a:spcPts val="0"/>
              </a:spcAft>
              <a:buNone/>
            </a:pPr>
            <a:r>
              <a:rPr lang="en" sz="1050">
                <a:solidFill>
                  <a:srgbClr val="002B36"/>
                </a:solidFill>
                <a:latin typeface="Arial"/>
                <a:ea typeface="Arial"/>
                <a:cs typeface="Arial"/>
                <a:sym typeface="Arial"/>
              </a:rPr>
              <a:t>These columns store UTF-8 encoded, JSON formatted objects similar to UIDMeta objects. The qualifier is always </a:t>
            </a:r>
            <a:r>
              <a:rPr lang="en" sz="950">
                <a:solidFill>
                  <a:srgbClr val="002B36"/>
                </a:solidFill>
                <a:highlight>
                  <a:srgbClr val="EEEFF2"/>
                </a:highlight>
                <a:latin typeface="Verdana"/>
                <a:ea typeface="Verdana"/>
                <a:cs typeface="Verdana"/>
                <a:sym typeface="Verdana"/>
              </a:rPr>
              <a:t>ts_meta</a:t>
            </a:r>
            <a:r>
              <a:rPr lang="en" sz="1050">
                <a:solidFill>
                  <a:srgbClr val="002B36"/>
                </a:solidFill>
                <a:latin typeface="Arial"/>
                <a:ea typeface="Arial"/>
                <a:cs typeface="Arial"/>
                <a:sym typeface="Arial"/>
              </a:rPr>
              <a:t>. Do not modify these column values outside of OpenTSDB or it may break CAS calls.</a:t>
            </a:r>
            <a:endParaRPr sz="1050">
              <a:solidFill>
                <a:srgbClr val="002B36"/>
              </a:solidFill>
              <a:latin typeface="Arial"/>
              <a:ea typeface="Arial"/>
              <a:cs typeface="Arial"/>
              <a:sym typeface="Arial"/>
            </a:endParaRPr>
          </a:p>
          <a:p>
            <a:pPr indent="0" lvl="0" marL="0" rtl="0" algn="l">
              <a:lnSpc>
                <a:spcPct val="115000"/>
              </a:lnSpc>
              <a:spcBef>
                <a:spcPts val="1300"/>
              </a:spcBef>
              <a:spcAft>
                <a:spcPts val="0"/>
              </a:spcAft>
              <a:buNone/>
            </a:pPr>
            <a:r>
              <a:rPr lang="en" sz="1250">
                <a:solidFill>
                  <a:srgbClr val="073642"/>
                </a:solidFill>
                <a:latin typeface="Arial"/>
                <a:ea typeface="Arial"/>
                <a:cs typeface="Arial"/>
                <a:sym typeface="Arial"/>
              </a:rPr>
              <a:t>Counter Column</a:t>
            </a:r>
            <a:endParaRPr sz="1250">
              <a:solidFill>
                <a:srgbClr val="073642"/>
              </a:solidFill>
              <a:latin typeface="Arial"/>
              <a:ea typeface="Arial"/>
              <a:cs typeface="Arial"/>
              <a:sym typeface="Arial"/>
            </a:endParaRPr>
          </a:p>
          <a:p>
            <a:pPr indent="0" lvl="0" marL="0" rtl="0" algn="l">
              <a:lnSpc>
                <a:spcPct val="115000"/>
              </a:lnSpc>
              <a:spcBef>
                <a:spcPts val="800"/>
              </a:spcBef>
              <a:spcAft>
                <a:spcPts val="0"/>
              </a:spcAft>
              <a:buNone/>
            </a:pPr>
            <a:r>
              <a:rPr lang="en" sz="1050">
                <a:solidFill>
                  <a:srgbClr val="002B36"/>
                </a:solidFill>
                <a:latin typeface="Arial"/>
                <a:ea typeface="Arial"/>
                <a:cs typeface="Arial"/>
                <a:sym typeface="Arial"/>
              </a:rPr>
              <a:t>These columns are atomic incrementers that count the number of data points stored for a time series. The qualifier is </a:t>
            </a:r>
            <a:r>
              <a:rPr lang="en" sz="950">
                <a:solidFill>
                  <a:srgbClr val="002B36"/>
                </a:solidFill>
                <a:highlight>
                  <a:srgbClr val="EEEFF2"/>
                </a:highlight>
                <a:latin typeface="Verdana"/>
                <a:ea typeface="Verdana"/>
                <a:cs typeface="Verdana"/>
                <a:sym typeface="Verdana"/>
              </a:rPr>
              <a:t>ts_counter</a:t>
            </a:r>
            <a:r>
              <a:rPr lang="en" sz="1050">
                <a:solidFill>
                  <a:srgbClr val="002B36"/>
                </a:solidFill>
                <a:latin typeface="Arial"/>
                <a:ea typeface="Arial"/>
                <a:cs typeface="Arial"/>
                <a:sym typeface="Arial"/>
              </a:rPr>
              <a:t> and the value is an 8 byte signed integer.</a:t>
            </a:r>
            <a:endParaRPr sz="1050">
              <a:solidFill>
                <a:srgbClr val="002B36"/>
              </a:solidFill>
              <a:latin typeface="Arial"/>
              <a:ea typeface="Arial"/>
              <a:cs typeface="Arial"/>
              <a:sym typeface="Arial"/>
            </a:endParaRPr>
          </a:p>
          <a:p>
            <a:pPr indent="0" lvl="0" marL="0" rtl="0" algn="l">
              <a:spcBef>
                <a:spcPts val="500"/>
              </a:spcBef>
              <a:spcAft>
                <a:spcPts val="0"/>
              </a:spcAft>
              <a:buNone/>
            </a:pPr>
            <a:r>
              <a:t/>
            </a:r>
            <a:endParaRPr sz="1050">
              <a:solidFill>
                <a:srgbClr val="002B36"/>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86" name="Google Shape;186;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 Time series</a:t>
            </a:r>
            <a:endParaRPr/>
          </a:p>
        </p:txBody>
      </p:sp>
      <p:sp>
        <p:nvSpPr>
          <p:cNvPr id="187" name="Google Shape;187;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arenR"/>
            </a:pPr>
            <a:r>
              <a:rPr lang="en"/>
              <a:t>Configure</a:t>
            </a:r>
            <a:endParaRPr/>
          </a:p>
          <a:p>
            <a:pPr indent="-342900" lvl="0" marL="457200" rtl="0" algn="l">
              <a:spcBef>
                <a:spcPts val="0"/>
              </a:spcBef>
              <a:spcAft>
                <a:spcPts val="0"/>
              </a:spcAft>
              <a:buSzPts val="1800"/>
              <a:buAutoNum type="arabicParenR"/>
            </a:pPr>
            <a:r>
              <a:rPr lang="en"/>
              <a:t>Write</a:t>
            </a:r>
            <a:endParaRPr/>
          </a:p>
          <a:p>
            <a:pPr indent="-342900" lvl="0" marL="457200" rtl="0" algn="l">
              <a:spcBef>
                <a:spcPts val="0"/>
              </a:spcBef>
              <a:spcAft>
                <a:spcPts val="0"/>
              </a:spcAft>
              <a:buSzPts val="1800"/>
              <a:buAutoNum type="arabicParenR"/>
            </a:pPr>
            <a:r>
              <a:rPr lang="en"/>
              <a:t>Read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307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98" name="Google Shape;198;p31"/>
          <p:cNvSpPr/>
          <p:nvPr/>
        </p:nvSpPr>
        <p:spPr>
          <a:xfrm>
            <a:off x="432350" y="91512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31"/>
          <p:cNvSpPr txBox="1"/>
          <p:nvPr>
            <p:ph idx="4294967295" type="body"/>
          </p:nvPr>
        </p:nvSpPr>
        <p:spPr>
          <a:xfrm>
            <a:off x="432350" y="10618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CONFIGURATION</a:t>
            </a:r>
            <a:endParaRPr>
              <a:solidFill>
                <a:schemeClr val="lt1"/>
              </a:solidFill>
            </a:endParaRPr>
          </a:p>
        </p:txBody>
      </p:sp>
      <p:sp>
        <p:nvSpPr>
          <p:cNvPr id="200" name="Google Shape;200;p31"/>
          <p:cNvSpPr txBox="1"/>
          <p:nvPr>
            <p:ph idx="4294967295" type="body"/>
          </p:nvPr>
        </p:nvSpPr>
        <p:spPr>
          <a:xfrm>
            <a:off x="418075" y="168082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solidFill>
                  <a:srgbClr val="002B36"/>
                </a:solidFill>
                <a:highlight>
                  <a:srgbClr val="FFFFFF"/>
                </a:highlight>
              </a:rPr>
              <a:t>OpenTSDB can be configured via a file on the local system, via command line arguments or a combination or both.</a:t>
            </a:r>
            <a:endParaRPr sz="1400"/>
          </a:p>
        </p:txBody>
      </p:sp>
      <p:sp>
        <p:nvSpPr>
          <p:cNvPr id="201" name="Google Shape;201;p31"/>
          <p:cNvSpPr/>
          <p:nvPr/>
        </p:nvSpPr>
        <p:spPr>
          <a:xfrm>
            <a:off x="3044777" y="91512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2" name="Google Shape;202;p31"/>
          <p:cNvSpPr txBox="1"/>
          <p:nvPr>
            <p:ph idx="4294967295" type="body"/>
          </p:nvPr>
        </p:nvSpPr>
        <p:spPr>
          <a:xfrm>
            <a:off x="3296475" y="10618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Writing Data</a:t>
            </a:r>
            <a:endParaRPr>
              <a:solidFill>
                <a:schemeClr val="lt1"/>
              </a:solidFill>
            </a:endParaRPr>
          </a:p>
        </p:txBody>
      </p:sp>
      <p:sp>
        <p:nvSpPr>
          <p:cNvPr id="203" name="Google Shape;203;p31"/>
          <p:cNvSpPr txBox="1"/>
          <p:nvPr>
            <p:ph idx="4294967295" type="body"/>
          </p:nvPr>
        </p:nvSpPr>
        <p:spPr>
          <a:xfrm>
            <a:off x="3336146" y="168082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solidFill>
                  <a:srgbClr val="002B36"/>
                </a:solidFill>
                <a:highlight>
                  <a:srgbClr val="FFFFFF"/>
                </a:highlight>
              </a:rPr>
              <a:t>You may want to jump right in and start throwing data into your TSD, but to really take advantage of OpenTSDB's power and flexibility, you may want to pause and think about your naming schema. After you've done that, you can proceed to pushing data over the Telnet or HTTP APIs, or use an existing tool with OpenTSDB support such as 'tcollector'.</a:t>
            </a:r>
            <a:endParaRPr sz="1400"/>
          </a:p>
        </p:txBody>
      </p:sp>
      <p:sp>
        <p:nvSpPr>
          <p:cNvPr id="204" name="Google Shape;204;p31"/>
          <p:cNvSpPr/>
          <p:nvPr/>
        </p:nvSpPr>
        <p:spPr>
          <a:xfrm>
            <a:off x="5948502" y="91512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31"/>
          <p:cNvSpPr txBox="1"/>
          <p:nvPr>
            <p:ph idx="4294967295" type="body"/>
          </p:nvPr>
        </p:nvSpPr>
        <p:spPr>
          <a:xfrm>
            <a:off x="6254233" y="106182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Query/Reading Data</a:t>
            </a:r>
            <a:endParaRPr>
              <a:solidFill>
                <a:schemeClr val="lt1"/>
              </a:solidFill>
            </a:endParaRPr>
          </a:p>
        </p:txBody>
      </p:sp>
      <p:sp>
        <p:nvSpPr>
          <p:cNvPr id="206" name="Google Shape;206;p31"/>
          <p:cNvSpPr txBox="1"/>
          <p:nvPr>
            <p:ph idx="4294967295" type="body"/>
          </p:nvPr>
        </p:nvSpPr>
        <p:spPr>
          <a:xfrm>
            <a:off x="6254226" y="168082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Increase conversion</a:t>
            </a:r>
            <a:endParaRPr b="1" sz="1600"/>
          </a:p>
          <a:p>
            <a:pPr indent="0" lvl="0" marL="0" rtl="0" algn="l">
              <a:spcBef>
                <a:spcPts val="800"/>
              </a:spcBef>
              <a:spcAft>
                <a:spcPts val="800"/>
              </a:spcAft>
              <a:buNone/>
            </a:pPr>
            <a:r>
              <a:rPr lang="en" sz="1600"/>
              <a:t>Excepteur sint occaecat cupidatat non proident, sunt in culpa qui officia deserunt mollit anim id est laborum.</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92" name="Google Shape;92;p14"/>
          <p:cNvSpPr txBox="1"/>
          <p:nvPr/>
        </p:nvSpPr>
        <p:spPr>
          <a:xfrm>
            <a:off x="441425" y="1017800"/>
            <a:ext cx="8520600" cy="3979800"/>
          </a:xfrm>
          <a:prstGeom prst="rect">
            <a:avLst/>
          </a:prstGeom>
          <a:noFill/>
          <a:ln>
            <a:noFill/>
          </a:ln>
          <a:effectLst>
            <a:outerShdw blurRad="57150" rotWithShape="0" algn="bl" dir="5400000" dist="19050">
              <a:srgbClr val="000000">
                <a:alpha val="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2B36"/>
                </a:solidFill>
                <a:highlight>
                  <a:srgbClr val="FFFFFF"/>
                </a:highlight>
              </a:rPr>
              <a:t>OpenTSDB</a:t>
            </a:r>
            <a:endParaRPr b="1" sz="1800">
              <a:solidFill>
                <a:srgbClr val="002B36"/>
              </a:solidFill>
              <a:highlight>
                <a:srgbClr val="FFFFFF"/>
              </a:highlight>
            </a:endParaRPr>
          </a:p>
          <a:p>
            <a:pPr indent="0" lvl="0" marL="0" rtl="0" algn="l">
              <a:spcBef>
                <a:spcPts val="0"/>
              </a:spcBef>
              <a:spcAft>
                <a:spcPts val="0"/>
              </a:spcAft>
              <a:buNone/>
            </a:pPr>
            <a:r>
              <a:t/>
            </a:r>
            <a:endParaRPr sz="1800"/>
          </a:p>
          <a:p>
            <a:pPr indent="0" lvl="0" marL="0" rtl="0" algn="l">
              <a:lnSpc>
                <a:spcPct val="110000"/>
              </a:lnSpc>
              <a:spcBef>
                <a:spcPts val="1500"/>
              </a:spcBef>
              <a:spcAft>
                <a:spcPts val="0"/>
              </a:spcAft>
              <a:buClr>
                <a:srgbClr val="000000"/>
              </a:buClr>
              <a:buSzPts val="1100"/>
              <a:buFont typeface="Arial"/>
              <a:buNone/>
            </a:pPr>
            <a:r>
              <a:rPr lang="en" sz="1800"/>
              <a:t>The Scalable Time Series Database</a:t>
            </a:r>
            <a:endParaRPr sz="1800"/>
          </a:p>
          <a:p>
            <a:pPr indent="0" lvl="0" marL="0" rtl="0" algn="l">
              <a:lnSpc>
                <a:spcPct val="115000"/>
              </a:lnSpc>
              <a:spcBef>
                <a:spcPts val="800"/>
              </a:spcBef>
              <a:spcAft>
                <a:spcPts val="0"/>
              </a:spcAft>
              <a:buNone/>
            </a:pPr>
            <a:r>
              <a:rPr lang="en" sz="1600"/>
              <a:t>Store and serve massive amounts of time series data without losing granularity.</a:t>
            </a:r>
            <a:endParaRPr sz="1600"/>
          </a:p>
          <a:p>
            <a:pPr indent="0" lvl="0" marL="0" rtl="0" algn="l">
              <a:lnSpc>
                <a:spcPct val="115000"/>
              </a:lnSpc>
              <a:spcBef>
                <a:spcPts val="1100"/>
              </a:spcBef>
              <a:spcAft>
                <a:spcPts val="0"/>
              </a:spcAft>
              <a:buClr>
                <a:srgbClr val="000000"/>
              </a:buClr>
              <a:buSzPts val="1100"/>
              <a:buFont typeface="Arial"/>
              <a:buNone/>
            </a:pPr>
            <a:r>
              <a:t/>
            </a:r>
            <a:endParaRPr sz="1600"/>
          </a:p>
          <a:p>
            <a:pPr indent="0" lvl="0" marL="0" rtl="0" algn="l">
              <a:spcBef>
                <a:spcPts val="1100"/>
              </a:spcBef>
              <a:spcAft>
                <a:spcPts val="0"/>
              </a:spcAft>
              <a:buNone/>
            </a:pPr>
            <a:r>
              <a:t/>
            </a:r>
            <a:endParaRPr sz="1800">
              <a:solidFill>
                <a:srgbClr val="333333"/>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200">
              <a:solidFill>
                <a:srgbClr val="002B36"/>
              </a:solidFill>
              <a:highlight>
                <a:srgbClr val="FFFFFF"/>
              </a:highlight>
            </a:endParaRPr>
          </a:p>
        </p:txBody>
      </p:sp>
      <p:graphicFrame>
        <p:nvGraphicFramePr>
          <p:cNvPr id="93" name="Google Shape;93;p14"/>
          <p:cNvGraphicFramePr/>
          <p:nvPr/>
        </p:nvGraphicFramePr>
        <p:xfrm>
          <a:off x="952500" y="2648175"/>
          <a:ext cx="3000000" cy="3000000"/>
        </p:xfrm>
        <a:graphic>
          <a:graphicData uri="http://schemas.openxmlformats.org/drawingml/2006/table">
            <a:tbl>
              <a:tblPr>
                <a:noFill/>
                <a:tableStyleId>{1EE5F785-F44E-4C50-ABF2-DCEA6E3C62B5}</a:tableStyleId>
              </a:tblPr>
              <a:tblGrid>
                <a:gridCol w="2413000"/>
                <a:gridCol w="2413000"/>
                <a:gridCol w="2413000"/>
              </a:tblGrid>
              <a:tr h="381000">
                <a:tc>
                  <a:txBody>
                    <a:bodyPr/>
                    <a:lstStyle/>
                    <a:p>
                      <a:pPr indent="0" lvl="0" marL="0" rtl="0" algn="l">
                        <a:lnSpc>
                          <a:spcPct val="110000"/>
                        </a:lnSpc>
                        <a:spcBef>
                          <a:spcPts val="1500"/>
                        </a:spcBef>
                        <a:spcAft>
                          <a:spcPts val="0"/>
                        </a:spcAft>
                        <a:buClr>
                          <a:srgbClr val="000000"/>
                        </a:buClr>
                        <a:buSzPts val="1100"/>
                        <a:buFont typeface="Arial"/>
                        <a:buNone/>
                      </a:pPr>
                      <a:r>
                        <a:rPr lang="en" sz="1800">
                          <a:solidFill>
                            <a:srgbClr val="333333"/>
                          </a:solidFill>
                        </a:rPr>
                        <a:t> Store</a:t>
                      </a:r>
                      <a:endParaRPr sz="1800">
                        <a:solidFill>
                          <a:srgbClr val="333333"/>
                        </a:solidFill>
                      </a:endParaRPr>
                    </a:p>
                    <a:p>
                      <a:pPr indent="-295275" lvl="0" marL="457200" rtl="0" algn="l">
                        <a:lnSpc>
                          <a:spcPct val="115000"/>
                        </a:lnSpc>
                        <a:spcBef>
                          <a:spcPts val="800"/>
                        </a:spcBef>
                        <a:spcAft>
                          <a:spcPts val="0"/>
                        </a:spcAft>
                        <a:buClr>
                          <a:srgbClr val="333333"/>
                        </a:buClr>
                        <a:buSzPts val="1050"/>
                        <a:buChar char="●"/>
                      </a:pPr>
                      <a:r>
                        <a:rPr lang="en" sz="1050">
                          <a:solidFill>
                            <a:srgbClr val="333333"/>
                          </a:solidFill>
                        </a:rPr>
                        <a:t>Data is stored exactly as you give it</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Write with millisecond precision</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Keep raw data forever</a:t>
                      </a:r>
                      <a:endParaRPr sz="1050">
                        <a:solidFill>
                          <a:srgbClr val="333333"/>
                        </a:solidFill>
                      </a:endParaRPr>
                    </a:p>
                    <a:p>
                      <a:pPr indent="0" lvl="0" marL="0" rtl="0" algn="l">
                        <a:spcBef>
                          <a:spcPts val="800"/>
                        </a:spcBef>
                        <a:spcAft>
                          <a:spcPts val="0"/>
                        </a:spcAft>
                        <a:buNone/>
                      </a:pPr>
                      <a:r>
                        <a:t/>
                      </a:r>
                      <a:endParaRPr/>
                    </a:p>
                  </a:txBody>
                  <a:tcPr marT="91425" marB="91425" marR="91425" marL="91425"/>
                </a:tc>
                <a:tc>
                  <a:txBody>
                    <a:bodyPr/>
                    <a:lstStyle/>
                    <a:p>
                      <a:pPr indent="0" lvl="0" marL="0" rtl="0" algn="l">
                        <a:lnSpc>
                          <a:spcPct val="110000"/>
                        </a:lnSpc>
                        <a:spcBef>
                          <a:spcPts val="1500"/>
                        </a:spcBef>
                        <a:spcAft>
                          <a:spcPts val="0"/>
                        </a:spcAft>
                        <a:buClr>
                          <a:srgbClr val="000000"/>
                        </a:buClr>
                        <a:buSzPts val="1100"/>
                        <a:buFont typeface="Arial"/>
                        <a:buNone/>
                      </a:pPr>
                      <a:r>
                        <a:rPr lang="en" sz="1800">
                          <a:solidFill>
                            <a:srgbClr val="333333"/>
                          </a:solidFill>
                        </a:rPr>
                        <a:t> Scale</a:t>
                      </a:r>
                      <a:endParaRPr sz="1800">
                        <a:solidFill>
                          <a:srgbClr val="333333"/>
                        </a:solidFill>
                      </a:endParaRPr>
                    </a:p>
                    <a:p>
                      <a:pPr indent="-295275" lvl="0" marL="457200" rtl="0" algn="l">
                        <a:lnSpc>
                          <a:spcPct val="115000"/>
                        </a:lnSpc>
                        <a:spcBef>
                          <a:spcPts val="800"/>
                        </a:spcBef>
                        <a:spcAft>
                          <a:spcPts val="0"/>
                        </a:spcAft>
                        <a:buClr>
                          <a:srgbClr val="333333"/>
                        </a:buClr>
                        <a:buSzPts val="1050"/>
                        <a:buChar char="●"/>
                      </a:pPr>
                      <a:r>
                        <a:rPr lang="en" sz="1050">
                          <a:solidFill>
                            <a:srgbClr val="333333"/>
                          </a:solidFill>
                        </a:rPr>
                        <a:t>Runs on Hadoop and HBase</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Scales to millions of writes per second</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Add capacity by adding nodes</a:t>
                      </a:r>
                      <a:endParaRPr sz="1050">
                        <a:solidFill>
                          <a:srgbClr val="333333"/>
                        </a:solidFill>
                      </a:endParaRPr>
                    </a:p>
                    <a:p>
                      <a:pPr indent="0" lvl="0" marL="0" rtl="0" algn="l">
                        <a:spcBef>
                          <a:spcPts val="800"/>
                        </a:spcBef>
                        <a:spcAft>
                          <a:spcPts val="0"/>
                        </a:spcAft>
                        <a:buNone/>
                      </a:pPr>
                      <a:r>
                        <a:t/>
                      </a:r>
                      <a:endParaRPr/>
                    </a:p>
                  </a:txBody>
                  <a:tcPr marT="91425" marB="91425" marR="91425" marL="91425"/>
                </a:tc>
                <a:tc>
                  <a:txBody>
                    <a:bodyPr/>
                    <a:lstStyle/>
                    <a:p>
                      <a:pPr indent="0" lvl="0" marL="0" rtl="0" algn="l">
                        <a:lnSpc>
                          <a:spcPct val="110000"/>
                        </a:lnSpc>
                        <a:spcBef>
                          <a:spcPts val="1500"/>
                        </a:spcBef>
                        <a:spcAft>
                          <a:spcPts val="0"/>
                        </a:spcAft>
                        <a:buClr>
                          <a:srgbClr val="000000"/>
                        </a:buClr>
                        <a:buSzPts val="1100"/>
                        <a:buFont typeface="Arial"/>
                        <a:buNone/>
                      </a:pPr>
                      <a:r>
                        <a:rPr lang="en" sz="1800">
                          <a:solidFill>
                            <a:srgbClr val="333333"/>
                          </a:solidFill>
                        </a:rPr>
                        <a:t> Read</a:t>
                      </a:r>
                      <a:endParaRPr sz="1800">
                        <a:solidFill>
                          <a:srgbClr val="333333"/>
                        </a:solidFill>
                      </a:endParaRPr>
                    </a:p>
                    <a:p>
                      <a:pPr indent="-295275" lvl="0" marL="457200" rtl="0" algn="l">
                        <a:lnSpc>
                          <a:spcPct val="115000"/>
                        </a:lnSpc>
                        <a:spcBef>
                          <a:spcPts val="800"/>
                        </a:spcBef>
                        <a:spcAft>
                          <a:spcPts val="0"/>
                        </a:spcAft>
                        <a:buClr>
                          <a:srgbClr val="333333"/>
                        </a:buClr>
                        <a:buSzPts val="1050"/>
                        <a:buChar char="●"/>
                      </a:pPr>
                      <a:r>
                        <a:rPr lang="en" sz="1050">
                          <a:solidFill>
                            <a:srgbClr val="333333"/>
                          </a:solidFill>
                        </a:rPr>
                        <a:t>Generate graphs from the GUI</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Pull from the HTTP API</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Choose an open source front-end</a:t>
                      </a:r>
                      <a:endParaRPr sz="1050">
                        <a:solidFill>
                          <a:srgbClr val="333333"/>
                        </a:solidFill>
                      </a:endParaRPr>
                    </a:p>
                    <a:p>
                      <a:pPr indent="0" lvl="0" marL="0" rtl="0" algn="l">
                        <a:spcBef>
                          <a:spcPts val="800"/>
                        </a:spcBef>
                        <a:spcAft>
                          <a:spcPts val="0"/>
                        </a:spcAft>
                        <a:buNone/>
                      </a:pPr>
                      <a:r>
                        <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descr="Background pointer shape in timeline graphic" id="211" name="Google Shape;211;p32"/>
          <p:cNvSpPr/>
          <p:nvPr/>
        </p:nvSpPr>
        <p:spPr>
          <a:xfrm>
            <a:off x="7811875" y="2180450"/>
            <a:ext cx="11478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t>II    </a:t>
            </a:r>
            <a:r>
              <a:rPr lang="en">
                <a:solidFill>
                  <a:srgbClr val="F3F3F3"/>
                </a:solidFill>
              </a:rPr>
              <a:t> IP21</a:t>
            </a:r>
            <a:endParaRPr>
              <a:solidFill>
                <a:srgbClr val="F3F3F3"/>
              </a:solidFill>
            </a:endParaRPr>
          </a:p>
        </p:txBody>
      </p:sp>
      <p:sp>
        <p:nvSpPr>
          <p:cNvPr descr="Background pointer shape in timeline graphic" id="212" name="Google Shape;212;p32"/>
          <p:cNvSpPr/>
          <p:nvPr/>
        </p:nvSpPr>
        <p:spPr>
          <a:xfrm>
            <a:off x="238275" y="2199000"/>
            <a:ext cx="11478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2"/>
          <p:cNvSpPr txBox="1"/>
          <p:nvPr>
            <p:ph idx="4294967295" type="body"/>
          </p:nvPr>
        </p:nvSpPr>
        <p:spPr>
          <a:xfrm>
            <a:off x="72875" y="2336550"/>
            <a:ext cx="1096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5.7.17</a:t>
            </a:r>
            <a:endParaRPr sz="1600">
              <a:solidFill>
                <a:schemeClr val="lt1"/>
              </a:solidFill>
            </a:endParaRPr>
          </a:p>
        </p:txBody>
      </p:sp>
      <p:grpSp>
        <p:nvGrpSpPr>
          <p:cNvPr id="214" name="Google Shape;214;p32"/>
          <p:cNvGrpSpPr/>
          <p:nvPr/>
        </p:nvGrpSpPr>
        <p:grpSpPr>
          <a:xfrm>
            <a:off x="588270" y="1610215"/>
            <a:ext cx="198900" cy="593656"/>
            <a:chOff x="777447" y="1610215"/>
            <a:chExt cx="198900" cy="593656"/>
          </a:xfrm>
        </p:grpSpPr>
        <p:cxnSp>
          <p:nvCxnSpPr>
            <p:cNvPr id="215" name="Google Shape;215;p3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6" name="Google Shape;216;p3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2"/>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MySql </a:t>
            </a:r>
            <a:r>
              <a:rPr lang="en" sz="1600"/>
              <a:t>Install for benchmarking IP21 data</a:t>
            </a:r>
            <a:endParaRPr sz="1600"/>
          </a:p>
        </p:txBody>
      </p:sp>
      <p:sp>
        <p:nvSpPr>
          <p:cNvPr descr="Background pointer shape in timeline graphic" id="218" name="Google Shape;218;p32"/>
          <p:cNvSpPr/>
          <p:nvPr/>
        </p:nvSpPr>
        <p:spPr>
          <a:xfrm>
            <a:off x="1031000" y="2199000"/>
            <a:ext cx="2273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9" name="Google Shape;219;p32"/>
          <p:cNvSpPr txBox="1"/>
          <p:nvPr>
            <p:ph idx="4294967295" type="body"/>
          </p:nvPr>
        </p:nvSpPr>
        <p:spPr>
          <a:xfrm>
            <a:off x="1498901" y="2336550"/>
            <a:ext cx="12027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2.3</a:t>
            </a:r>
            <a:endParaRPr sz="1600">
              <a:solidFill>
                <a:schemeClr val="lt1"/>
              </a:solidFill>
            </a:endParaRPr>
          </a:p>
        </p:txBody>
      </p:sp>
      <p:grpSp>
        <p:nvGrpSpPr>
          <p:cNvPr id="220" name="Google Shape;220;p32"/>
          <p:cNvGrpSpPr/>
          <p:nvPr/>
        </p:nvGrpSpPr>
        <p:grpSpPr>
          <a:xfrm>
            <a:off x="2151232" y="2938958"/>
            <a:ext cx="198900" cy="593656"/>
            <a:chOff x="2223534" y="2938958"/>
            <a:chExt cx="198900" cy="593656"/>
          </a:xfrm>
        </p:grpSpPr>
        <p:cxnSp>
          <p:nvCxnSpPr>
            <p:cNvPr id="221" name="Google Shape;221;p3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2" name="Google Shape;222;p3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32"/>
          <p:cNvSpPr txBox="1"/>
          <p:nvPr>
            <p:ph idx="4294967295" type="body"/>
          </p:nvPr>
        </p:nvSpPr>
        <p:spPr>
          <a:xfrm>
            <a:off x="1129287" y="345827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OpenTSDB</a:t>
            </a:r>
            <a:r>
              <a:rPr lang="en" sz="1600"/>
              <a:t> install to compare against MySQL</a:t>
            </a:r>
            <a:endParaRPr sz="1600"/>
          </a:p>
        </p:txBody>
      </p:sp>
      <p:sp>
        <p:nvSpPr>
          <p:cNvPr descr="Background pointer shape in timeline graphic" id="224" name="Google Shape;224;p32"/>
          <p:cNvSpPr/>
          <p:nvPr/>
        </p:nvSpPr>
        <p:spPr>
          <a:xfrm>
            <a:off x="2902811"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5" name="Google Shape;225;p32"/>
          <p:cNvSpPr txBox="1"/>
          <p:nvPr>
            <p:ph idx="4294967295" type="body"/>
          </p:nvPr>
        </p:nvSpPr>
        <p:spPr>
          <a:xfrm>
            <a:off x="317170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V6.10.2</a:t>
            </a:r>
            <a:endParaRPr sz="1600">
              <a:solidFill>
                <a:schemeClr val="lt1"/>
              </a:solidFill>
            </a:endParaRPr>
          </a:p>
        </p:txBody>
      </p:sp>
      <p:grpSp>
        <p:nvGrpSpPr>
          <p:cNvPr id="226" name="Google Shape;226;p32"/>
          <p:cNvGrpSpPr/>
          <p:nvPr/>
        </p:nvGrpSpPr>
        <p:grpSpPr>
          <a:xfrm>
            <a:off x="3704320" y="1610215"/>
            <a:ext cx="198900" cy="593656"/>
            <a:chOff x="3918084" y="1610215"/>
            <a:chExt cx="198900" cy="593656"/>
          </a:xfrm>
        </p:grpSpPr>
        <p:cxnSp>
          <p:nvCxnSpPr>
            <p:cNvPr id="227" name="Google Shape;227;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8" name="Google Shape;228;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32"/>
          <p:cNvSpPr txBox="1"/>
          <p:nvPr>
            <p:ph idx="4294967295" type="body"/>
          </p:nvPr>
        </p:nvSpPr>
        <p:spPr>
          <a:xfrm>
            <a:off x="3172948" y="385675"/>
            <a:ext cx="1510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Node Js for API Access</a:t>
            </a:r>
            <a:endParaRPr sz="1600"/>
          </a:p>
        </p:txBody>
      </p:sp>
      <p:sp>
        <p:nvSpPr>
          <p:cNvPr descr="Background pointer shape in timeline graphic" id="230" name="Google Shape;230;p32"/>
          <p:cNvSpPr/>
          <p:nvPr/>
        </p:nvSpPr>
        <p:spPr>
          <a:xfrm>
            <a:off x="4130152" y="2199000"/>
            <a:ext cx="25584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1" name="Google Shape;231;p32"/>
          <p:cNvSpPr txBox="1"/>
          <p:nvPr>
            <p:ph idx="4294967295" type="body"/>
          </p:nvPr>
        </p:nvSpPr>
        <p:spPr>
          <a:xfrm>
            <a:off x="4576425" y="2336550"/>
            <a:ext cx="938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v3.4.9</a:t>
            </a:r>
            <a:endParaRPr sz="1600">
              <a:solidFill>
                <a:schemeClr val="lt1"/>
              </a:solidFill>
            </a:endParaRPr>
          </a:p>
        </p:txBody>
      </p:sp>
      <p:grpSp>
        <p:nvGrpSpPr>
          <p:cNvPr id="232" name="Google Shape;232;p32"/>
          <p:cNvGrpSpPr/>
          <p:nvPr/>
        </p:nvGrpSpPr>
        <p:grpSpPr>
          <a:xfrm>
            <a:off x="4953895" y="2864608"/>
            <a:ext cx="198900" cy="593656"/>
            <a:chOff x="5958946" y="2938958"/>
            <a:chExt cx="198900" cy="593656"/>
          </a:xfrm>
        </p:grpSpPr>
        <p:cxnSp>
          <p:nvCxnSpPr>
            <p:cNvPr id="233" name="Google Shape;233;p3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4" name="Google Shape;234;p3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2"/>
          <p:cNvSpPr txBox="1"/>
          <p:nvPr>
            <p:ph idx="4294967295" type="body"/>
          </p:nvPr>
        </p:nvSpPr>
        <p:spPr>
          <a:xfrm>
            <a:off x="4048927" y="35275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MongoDB for maintaining configuration info</a:t>
            </a:r>
            <a:endParaRPr sz="1600"/>
          </a:p>
        </p:txBody>
      </p:sp>
      <p:sp>
        <p:nvSpPr>
          <p:cNvPr descr="Background pointer shape in timeline graphic" id="236" name="Google Shape;236;p32"/>
          <p:cNvSpPr/>
          <p:nvPr/>
        </p:nvSpPr>
        <p:spPr>
          <a:xfrm>
            <a:off x="5412300" y="2199000"/>
            <a:ext cx="16920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rgbClr val="F3F3F3"/>
                </a:solidFill>
              </a:rPr>
              <a:t>R2.1.3</a:t>
            </a:r>
            <a:endParaRPr>
              <a:solidFill>
                <a:srgbClr val="F3F3F3"/>
              </a:solidFill>
            </a:endParaRPr>
          </a:p>
        </p:txBody>
      </p:sp>
      <p:sp>
        <p:nvSpPr>
          <p:cNvPr id="237" name="Google Shape;237;p32"/>
          <p:cNvSpPr txBox="1"/>
          <p:nvPr>
            <p:ph idx="4294967295" type="body"/>
          </p:nvPr>
        </p:nvSpPr>
        <p:spPr>
          <a:xfrm>
            <a:off x="6793075" y="3662223"/>
            <a:ext cx="2242800" cy="63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 Studio development</a:t>
            </a:r>
            <a:endParaRPr sz="1600"/>
          </a:p>
        </p:txBody>
      </p:sp>
      <p:sp>
        <p:nvSpPr>
          <p:cNvPr descr="Background pointer shape in timeline graphic" id="238" name="Google Shape;238;p32"/>
          <p:cNvSpPr/>
          <p:nvPr/>
        </p:nvSpPr>
        <p:spPr>
          <a:xfrm>
            <a:off x="6721200" y="2199000"/>
            <a:ext cx="14613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rgbClr val="F3F3F3"/>
                </a:solidFill>
              </a:rPr>
              <a:t>3.4.1</a:t>
            </a:r>
            <a:endParaRPr>
              <a:solidFill>
                <a:srgbClr val="F3F3F3"/>
              </a:solidFill>
            </a:endParaRPr>
          </a:p>
        </p:txBody>
      </p:sp>
      <p:sp>
        <p:nvSpPr>
          <p:cNvPr id="239" name="Google Shape;239;p32"/>
          <p:cNvSpPr txBox="1"/>
          <p:nvPr/>
        </p:nvSpPr>
        <p:spPr>
          <a:xfrm>
            <a:off x="5152800" y="725100"/>
            <a:ext cx="14040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Batch Core Process</a:t>
            </a:r>
            <a:endParaRPr/>
          </a:p>
        </p:txBody>
      </p:sp>
      <p:sp>
        <p:nvSpPr>
          <p:cNvPr id="240" name="Google Shape;240;p32"/>
          <p:cNvSpPr/>
          <p:nvPr/>
        </p:nvSpPr>
        <p:spPr>
          <a:xfrm>
            <a:off x="6025582"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32"/>
          <p:cNvCxnSpPr/>
          <p:nvPr/>
        </p:nvCxnSpPr>
        <p:spPr>
          <a:xfrm>
            <a:off x="6125020" y="1781846"/>
            <a:ext cx="0" cy="554700"/>
          </a:xfrm>
          <a:prstGeom prst="straightConnector1">
            <a:avLst/>
          </a:prstGeom>
          <a:noFill/>
          <a:ln cap="flat" cmpd="sng" w="9525">
            <a:solidFill>
              <a:schemeClr val="dk2"/>
            </a:solidFill>
            <a:prstDash val="solid"/>
            <a:round/>
            <a:headEnd len="sm" w="sm" type="none"/>
            <a:tailEnd len="sm" w="sm" type="none"/>
          </a:ln>
        </p:spPr>
      </p:cxnSp>
      <p:grpSp>
        <p:nvGrpSpPr>
          <p:cNvPr id="242" name="Google Shape;242;p32"/>
          <p:cNvGrpSpPr/>
          <p:nvPr/>
        </p:nvGrpSpPr>
        <p:grpSpPr>
          <a:xfrm rot="10800000">
            <a:off x="7334207" y="2930350"/>
            <a:ext cx="198880" cy="593597"/>
            <a:chOff x="3918084" y="1610215"/>
            <a:chExt cx="198900" cy="593656"/>
          </a:xfrm>
        </p:grpSpPr>
        <p:cxnSp>
          <p:nvCxnSpPr>
            <p:cNvPr id="243" name="Google Shape;243;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4" name="Google Shape;244;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32"/>
          <p:cNvGrpSpPr/>
          <p:nvPr/>
        </p:nvGrpSpPr>
        <p:grpSpPr>
          <a:xfrm>
            <a:off x="8092332" y="1586850"/>
            <a:ext cx="198880" cy="593597"/>
            <a:chOff x="3918084" y="1610215"/>
            <a:chExt cx="198900" cy="593656"/>
          </a:xfrm>
        </p:grpSpPr>
        <p:cxnSp>
          <p:nvCxnSpPr>
            <p:cNvPr id="246" name="Google Shape;246;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7" name="Google Shape;247;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32"/>
          <p:cNvSpPr txBox="1"/>
          <p:nvPr/>
        </p:nvSpPr>
        <p:spPr>
          <a:xfrm>
            <a:off x="7390900" y="621475"/>
            <a:ext cx="1601700" cy="8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from plant floor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379850" y="336750"/>
            <a:ext cx="8326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Roboto"/>
                <a:ea typeface="Roboto"/>
                <a:cs typeface="Roboto"/>
                <a:sym typeface="Roboto"/>
              </a:rPr>
              <a:t>MYSQ</a:t>
            </a:r>
            <a:r>
              <a:rPr lang="en" sz="1800">
                <a:solidFill>
                  <a:srgbClr val="0000FF"/>
                </a:solidFill>
                <a:latin typeface="Roboto"/>
                <a:ea typeface="Roboto"/>
                <a:cs typeface="Roboto"/>
                <a:sym typeface="Roboto"/>
              </a:rPr>
              <a:t>L IMPLEMENTATION</a:t>
            </a:r>
            <a:endParaRPr sz="1800">
              <a:solidFill>
                <a:srgbClr val="0000FF"/>
              </a:solidFill>
              <a:latin typeface="Roboto"/>
              <a:ea typeface="Roboto"/>
              <a:cs typeface="Roboto"/>
              <a:sym typeface="Roboto"/>
            </a:endParaRPr>
          </a:p>
        </p:txBody>
      </p:sp>
      <p:sp>
        <p:nvSpPr>
          <p:cNvPr id="254" name="Google Shape;254;p33"/>
          <p:cNvSpPr txBox="1"/>
          <p:nvPr/>
        </p:nvSpPr>
        <p:spPr>
          <a:xfrm>
            <a:off x="379850" y="993800"/>
            <a:ext cx="8623800" cy="3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Server version: 5.7.17 MySQL Community Server (</a:t>
            </a:r>
            <a:r>
              <a:rPr lang="en"/>
              <a:t>GPL)</a:t>
            </a:r>
            <a:endParaRPr/>
          </a:p>
          <a:p>
            <a:pPr indent="0" lvl="0" marL="0" rtl="0" algn="l">
              <a:spcBef>
                <a:spcPts val="0"/>
              </a:spcBef>
              <a:spcAft>
                <a:spcPts val="0"/>
              </a:spcAft>
              <a:buNone/>
            </a:pPr>
            <a:r>
              <a:rPr lang="en"/>
              <a:t>Physically Hosted: on compute902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Description:</a:t>
            </a:r>
            <a:endParaRPr/>
          </a:p>
          <a:p>
            <a:pPr indent="0" lvl="0" marL="0" rtl="0" algn="l">
              <a:spcBef>
                <a:spcPts val="0"/>
              </a:spcBef>
              <a:spcAft>
                <a:spcPts val="0"/>
              </a:spcAft>
              <a:buNone/>
            </a:pPr>
            <a:r>
              <a:rPr lang="en"/>
              <a:t>The MySQL is currently the main data store for the Smart PSA application. There is a Batch Process that updates 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379850" y="336750"/>
            <a:ext cx="8326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Roboto"/>
                <a:ea typeface="Roboto"/>
                <a:cs typeface="Roboto"/>
                <a:sym typeface="Roboto"/>
              </a:rPr>
              <a:t>MYSQL IMPLEMENTATION</a:t>
            </a:r>
            <a:endParaRPr sz="1800">
              <a:solidFill>
                <a:srgbClr val="0000FF"/>
              </a:solidFill>
              <a:latin typeface="Roboto"/>
              <a:ea typeface="Roboto"/>
              <a:cs typeface="Roboto"/>
              <a:sym typeface="Roboto"/>
            </a:endParaRPr>
          </a:p>
        </p:txBody>
      </p:sp>
      <p:sp>
        <p:nvSpPr>
          <p:cNvPr id="260" name="Google Shape;260;p34"/>
          <p:cNvSpPr txBox="1"/>
          <p:nvPr/>
        </p:nvSpPr>
        <p:spPr>
          <a:xfrm>
            <a:off x="379850" y="1024600"/>
            <a:ext cx="8623800" cy="3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Server version: 5.7.17 MySQL Community Server (GPL)</a:t>
            </a:r>
            <a:endParaRPr/>
          </a:p>
          <a:p>
            <a:pPr indent="0" lvl="0" marL="0" rtl="0" algn="l">
              <a:spcBef>
                <a:spcPts val="0"/>
              </a:spcBef>
              <a:spcAft>
                <a:spcPts val="0"/>
              </a:spcAft>
              <a:buNone/>
            </a:pPr>
            <a:r>
              <a:rPr lang="en"/>
              <a:t>Physically Hosted: on compute902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Description:</a:t>
            </a:r>
            <a:endParaRPr/>
          </a:p>
          <a:p>
            <a:pPr indent="0" lvl="0" marL="0" rtl="0" algn="l">
              <a:spcBef>
                <a:spcPts val="0"/>
              </a:spcBef>
              <a:spcAft>
                <a:spcPts val="0"/>
              </a:spcAft>
              <a:buNone/>
            </a:pPr>
            <a:r>
              <a:rPr lang="en"/>
              <a:t>The MySQL is currently the main data store for the Smart PSA application. There is a Batch Process that updates MySQL and OpenTSDB.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 is explained in the batch download section.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Besides uploading the ip21 Data to MySql it is also backed up bi-weekly in /tmp.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nvSpPr>
        <p:spPr>
          <a:xfrm>
            <a:off x="135625" y="112675"/>
            <a:ext cx="25875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MySQL API Implementation</a:t>
            </a:r>
            <a:endParaRPr/>
          </a:p>
        </p:txBody>
      </p:sp>
      <p:sp>
        <p:nvSpPr>
          <p:cNvPr id="266" name="Google Shape;266;p35"/>
          <p:cNvSpPr txBox="1"/>
          <p:nvPr/>
        </p:nvSpPr>
        <p:spPr>
          <a:xfrm>
            <a:off x="239950" y="843000"/>
            <a:ext cx="8711700" cy="40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Mysql is  bit </a:t>
            </a:r>
            <a:r>
              <a:rPr lang="en"/>
              <a:t>different</a:t>
            </a:r>
            <a:r>
              <a:rPr lang="en"/>
              <a:t> from mongo and openTSD. It has a built in API (as does openTSDB).</a:t>
            </a:r>
            <a:endParaRPr/>
          </a:p>
          <a:p>
            <a:pPr indent="0" lvl="0" marL="0" rtl="0" algn="l">
              <a:spcBef>
                <a:spcPts val="0"/>
              </a:spcBef>
              <a:spcAft>
                <a:spcPts val="0"/>
              </a:spcAft>
              <a:buNone/>
            </a:pPr>
            <a:r>
              <a:rPr lang="en"/>
              <a:t>You only need the host, port, user and password, to connect to mySQL. So in the R script we call the mysql api’s to make graphs and benchmarchs.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p35"/>
          <p:cNvSpPr/>
          <p:nvPr/>
        </p:nvSpPr>
        <p:spPr>
          <a:xfrm>
            <a:off x="542525" y="2282750"/>
            <a:ext cx="1721450" cy="95985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552950" y="3305200"/>
            <a:ext cx="11790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US585576WEB</a:t>
            </a:r>
            <a:endParaRPr sz="1100"/>
          </a:p>
        </p:txBody>
      </p:sp>
      <p:sp>
        <p:nvSpPr>
          <p:cNvPr id="269" name="Google Shape;269;p35"/>
          <p:cNvSpPr/>
          <p:nvPr/>
        </p:nvSpPr>
        <p:spPr>
          <a:xfrm>
            <a:off x="5901025" y="2282750"/>
            <a:ext cx="1721450" cy="95985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5873825" y="3326050"/>
            <a:ext cx="12519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Compute902</a:t>
            </a:r>
            <a:endParaRPr sz="1200"/>
          </a:p>
        </p:txBody>
      </p:sp>
      <p:cxnSp>
        <p:nvCxnSpPr>
          <p:cNvPr id="271" name="Google Shape;271;p35"/>
          <p:cNvCxnSpPr>
            <a:stCxn id="269" idx="1"/>
            <a:endCxn id="267" idx="3"/>
          </p:cNvCxnSpPr>
          <p:nvPr/>
        </p:nvCxnSpPr>
        <p:spPr>
          <a:xfrm rot="10800000">
            <a:off x="2264125" y="2762675"/>
            <a:ext cx="3636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nvSpPr>
        <p:spPr>
          <a:xfrm>
            <a:off x="719875" y="383925"/>
            <a:ext cx="60093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API </a:t>
            </a:r>
            <a:r>
              <a:rPr lang="en" sz="2400">
                <a:latin typeface="Roboto"/>
                <a:ea typeface="Roboto"/>
                <a:cs typeface="Roboto"/>
                <a:sym typeface="Roboto"/>
              </a:rPr>
              <a:t>implementation</a:t>
            </a:r>
            <a:r>
              <a:rPr lang="en" sz="2400">
                <a:latin typeface="Roboto"/>
                <a:ea typeface="Roboto"/>
                <a:cs typeface="Roboto"/>
                <a:sym typeface="Roboto"/>
              </a:rPr>
              <a:t> for Mysql</a:t>
            </a:r>
            <a:endParaRPr sz="2400">
              <a:latin typeface="Roboto"/>
              <a:ea typeface="Roboto"/>
              <a:cs typeface="Roboto"/>
              <a:sym typeface="Roboto"/>
            </a:endParaRPr>
          </a:p>
        </p:txBody>
      </p:sp>
      <p:sp>
        <p:nvSpPr>
          <p:cNvPr id="277" name="Google Shape;277;p36"/>
          <p:cNvSpPr/>
          <p:nvPr/>
        </p:nvSpPr>
        <p:spPr>
          <a:xfrm>
            <a:off x="719875" y="1531575"/>
            <a:ext cx="646850" cy="7011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highlight>
                <a:srgbClr val="EFEFEF"/>
              </a:highlight>
            </a:endParaRPr>
          </a:p>
        </p:txBody>
      </p:sp>
      <p:sp>
        <p:nvSpPr>
          <p:cNvPr id="278" name="Google Shape;278;p36"/>
          <p:cNvSpPr txBox="1"/>
          <p:nvPr/>
        </p:nvSpPr>
        <p:spPr>
          <a:xfrm>
            <a:off x="594700" y="2303600"/>
            <a:ext cx="1001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US5876webp</a:t>
            </a:r>
            <a:endParaRPr sz="1000"/>
          </a:p>
        </p:txBody>
      </p:sp>
      <p:sp>
        <p:nvSpPr>
          <p:cNvPr id="279" name="Google Shape;279;p36"/>
          <p:cNvSpPr txBox="1"/>
          <p:nvPr/>
        </p:nvSpPr>
        <p:spPr>
          <a:xfrm>
            <a:off x="281700" y="2642725"/>
            <a:ext cx="22014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Windows box for Mongo, Ip21 and server</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99" name="Google Shape;99;p15"/>
          <p:cNvSpPr txBox="1"/>
          <p:nvPr/>
        </p:nvSpPr>
        <p:spPr>
          <a:xfrm>
            <a:off x="417325" y="1750675"/>
            <a:ext cx="1116300" cy="10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260825" y="1197725"/>
            <a:ext cx="8763900" cy="38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t>HBase</a:t>
            </a:r>
            <a:endParaRPr b="1" sz="1800"/>
          </a:p>
          <a:p>
            <a:pPr indent="0" lvl="0" marL="0" rtl="0" algn="l">
              <a:spcBef>
                <a:spcPts val="0"/>
              </a:spcBef>
              <a:spcAft>
                <a:spcPts val="0"/>
              </a:spcAft>
              <a:buClr>
                <a:srgbClr val="000000"/>
              </a:buClr>
              <a:buSzPts val="1100"/>
              <a:buFont typeface="Arial"/>
              <a:buNone/>
            </a:pPr>
            <a:r>
              <a:rPr lang="en" sz="1200">
                <a:solidFill>
                  <a:srgbClr val="002B36"/>
                </a:solidFill>
                <a:highlight>
                  <a:schemeClr val="lt1"/>
                </a:highlight>
              </a:rPr>
              <a:t>The foundation of the openTSDB is Hadoop Hbase.</a:t>
            </a:r>
            <a:endParaRPr sz="1200">
              <a:solidFill>
                <a:srgbClr val="002B36"/>
              </a:solidFill>
              <a:highlight>
                <a:schemeClr val="lt1"/>
              </a:highlight>
            </a:endParaRPr>
          </a:p>
          <a:p>
            <a:pPr indent="0" lvl="0" marL="0" rtl="0" algn="l">
              <a:spcBef>
                <a:spcPts val="0"/>
              </a:spcBef>
              <a:spcAft>
                <a:spcPts val="0"/>
              </a:spcAft>
              <a:buClr>
                <a:srgbClr val="000000"/>
              </a:buClr>
              <a:buSzPts val="1100"/>
              <a:buFont typeface="Arial"/>
              <a:buNone/>
            </a:pPr>
            <a:r>
              <a:rPr lang="en" sz="1200">
                <a:solidFill>
                  <a:srgbClr val="002B36"/>
                </a:solidFill>
                <a:highlight>
                  <a:schemeClr val="lt1"/>
                </a:highlight>
              </a:rPr>
              <a:t>Well consolidate these two technologies into one definition, if feasible.</a:t>
            </a:r>
            <a:endParaRPr sz="1200">
              <a:solidFill>
                <a:srgbClr val="002B36"/>
              </a:solidFill>
              <a:highlight>
                <a:schemeClr val="lt1"/>
              </a:highlight>
            </a:endParaRPr>
          </a:p>
          <a:p>
            <a:pPr indent="0" lvl="0" marL="0" rtl="0" algn="l">
              <a:spcBef>
                <a:spcPts val="0"/>
              </a:spcBef>
              <a:spcAft>
                <a:spcPts val="0"/>
              </a:spcAft>
              <a:buClr>
                <a:srgbClr val="000000"/>
              </a:buClr>
              <a:buSzPts val="1100"/>
              <a:buFont typeface="Arial"/>
              <a:buNone/>
            </a:pPr>
            <a:r>
              <a:t/>
            </a:r>
            <a:endParaRPr sz="1200">
              <a:solidFill>
                <a:srgbClr val="002B36"/>
              </a:solidFill>
              <a:highlight>
                <a:schemeClr val="lt1"/>
              </a:highlight>
            </a:endParaRPr>
          </a:p>
          <a:p>
            <a:pPr indent="0" lvl="0" marL="0" rtl="0" algn="l">
              <a:spcBef>
                <a:spcPts val="0"/>
              </a:spcBef>
              <a:spcAft>
                <a:spcPts val="0"/>
              </a:spcAft>
              <a:buClr>
                <a:srgbClr val="000000"/>
              </a:buClr>
              <a:buSzPts val="1100"/>
              <a:buFont typeface="Arial"/>
              <a:buNone/>
            </a:pPr>
            <a:r>
              <a:rPr b="1" lang="en" sz="1200">
                <a:solidFill>
                  <a:srgbClr val="002B36"/>
                </a:solidFill>
                <a:highlight>
                  <a:schemeClr val="lt1"/>
                </a:highlight>
              </a:rPr>
              <a:t>Usage</a:t>
            </a:r>
            <a:endParaRPr b="1" sz="1200">
              <a:solidFill>
                <a:srgbClr val="002B36"/>
              </a:solidFill>
              <a:highlight>
                <a:schemeClr val="lt1"/>
              </a:highlight>
            </a:endParaRPr>
          </a:p>
          <a:p>
            <a:pPr indent="0" lvl="0" marL="0" rtl="0" algn="l">
              <a:spcBef>
                <a:spcPts val="0"/>
              </a:spcBef>
              <a:spcAft>
                <a:spcPts val="0"/>
              </a:spcAft>
              <a:buClr>
                <a:srgbClr val="000000"/>
              </a:buClr>
              <a:buSzPts val="1100"/>
              <a:buFont typeface="Arial"/>
              <a:buNone/>
            </a:pPr>
            <a:r>
              <a:rPr lang="en" sz="1200">
                <a:solidFill>
                  <a:srgbClr val="002B36"/>
                </a:solidFill>
                <a:highlight>
                  <a:schemeClr val="lt1"/>
                </a:highlight>
              </a:rPr>
              <a:t>Use Apache HBase™ when you need random, realtime read/write access to your Big Data. This project's goal is the hosting of very large tables -- billions of rows X millions of columns -- atop clusters of commodity hardware. Apache HBase is an open-source, distributed, versioned, non-relational database modeled after Google's Bigtable: A Distributed Storage System for Structured Data by Chang et al. Just as Bigtable leverages the distributed data storage provided by the Google File System, Apache HBase provides Bigtable-like capabilities on top of Hadoop and HDFS.</a:t>
            </a:r>
            <a:endParaRPr sz="1200">
              <a:solidFill>
                <a:srgbClr val="002B36"/>
              </a:solidFill>
              <a:highlight>
                <a:schemeClr val="lt1"/>
              </a:highlight>
            </a:endParaRPr>
          </a:p>
          <a:p>
            <a:pPr indent="0" lvl="0" marL="0" rtl="0" algn="l">
              <a:spcBef>
                <a:spcPts val="0"/>
              </a:spcBef>
              <a:spcAft>
                <a:spcPts val="0"/>
              </a:spcAft>
              <a:buClr>
                <a:srgbClr val="000000"/>
              </a:buClr>
              <a:buSzPts val="1100"/>
              <a:buFont typeface="Arial"/>
              <a:buNone/>
            </a:pPr>
            <a:r>
              <a:t/>
            </a:r>
            <a:endParaRPr sz="1200">
              <a:solidFill>
                <a:srgbClr val="002B36"/>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38725" y="346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06" name="Google Shape;106;p16"/>
          <p:cNvSpPr txBox="1"/>
          <p:nvPr/>
        </p:nvSpPr>
        <p:spPr>
          <a:xfrm>
            <a:off x="263400" y="791925"/>
            <a:ext cx="8568900" cy="169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100"/>
              </a:spcBef>
              <a:spcAft>
                <a:spcPts val="0"/>
              </a:spcAft>
              <a:buNone/>
            </a:pPr>
            <a:r>
              <a:rPr lang="en">
                <a:solidFill>
                  <a:schemeClr val="dk2"/>
                </a:solidFill>
              </a:rPr>
              <a:t>Column Family</a:t>
            </a:r>
            <a:endParaRPr>
              <a:solidFill>
                <a:schemeClr val="dk2"/>
              </a:solidFill>
            </a:endParaRPr>
          </a:p>
          <a:p>
            <a:pPr indent="0" lvl="0" marL="0" rtl="0" algn="l">
              <a:lnSpc>
                <a:spcPct val="115000"/>
              </a:lnSpc>
              <a:spcBef>
                <a:spcPts val="300"/>
              </a:spcBef>
              <a:spcAft>
                <a:spcPts val="0"/>
              </a:spcAft>
              <a:buNone/>
            </a:pPr>
            <a:r>
              <a:rPr b="1" lang="en" sz="1200">
                <a:solidFill>
                  <a:srgbClr val="222222"/>
                </a:solidFill>
                <a:highlight>
                  <a:srgbClr val="FFFFFF"/>
                </a:highlight>
              </a:rPr>
              <a:t>Column families</a:t>
            </a:r>
            <a:r>
              <a:rPr lang="en" sz="1200">
                <a:solidFill>
                  <a:srgbClr val="222222"/>
                </a:solidFill>
                <a:highlight>
                  <a:srgbClr val="FFFFFF"/>
                </a:highlight>
              </a:rPr>
              <a:t>. An </a:t>
            </a:r>
            <a:r>
              <a:rPr b="1" lang="en" sz="1200">
                <a:solidFill>
                  <a:srgbClr val="222222"/>
                </a:solidFill>
                <a:highlight>
                  <a:srgbClr val="FFFFFF"/>
                </a:highlight>
              </a:rPr>
              <a:t>HBase</a:t>
            </a:r>
            <a:r>
              <a:rPr lang="en" sz="1200">
                <a:solidFill>
                  <a:srgbClr val="222222"/>
                </a:solidFill>
                <a:highlight>
                  <a:srgbClr val="FFFFFF"/>
                </a:highlight>
              </a:rPr>
              <a:t> table is made of</a:t>
            </a:r>
            <a:r>
              <a:rPr b="1" lang="en" sz="1200">
                <a:solidFill>
                  <a:srgbClr val="222222"/>
                </a:solidFill>
                <a:highlight>
                  <a:srgbClr val="FFFFFF"/>
                </a:highlight>
              </a:rPr>
              <a:t>column families</a:t>
            </a:r>
            <a:r>
              <a:rPr lang="en" sz="1200">
                <a:solidFill>
                  <a:srgbClr val="222222"/>
                </a:solidFill>
                <a:highlight>
                  <a:srgbClr val="FFFFFF"/>
                </a:highlight>
              </a:rPr>
              <a:t> which are the logical and physical grouping of </a:t>
            </a:r>
            <a:r>
              <a:rPr b="1" lang="en" sz="1200">
                <a:solidFill>
                  <a:srgbClr val="222222"/>
                </a:solidFill>
                <a:highlight>
                  <a:srgbClr val="FFFFFF"/>
                </a:highlight>
              </a:rPr>
              <a:t>columns</a:t>
            </a:r>
            <a:r>
              <a:rPr lang="en" sz="1200">
                <a:solidFill>
                  <a:srgbClr val="222222"/>
                </a:solidFill>
                <a:highlight>
                  <a:srgbClr val="FFFFFF"/>
                </a:highlight>
              </a:rPr>
              <a:t>. The </a:t>
            </a:r>
            <a:r>
              <a:rPr b="1" lang="en" sz="1200">
                <a:solidFill>
                  <a:srgbClr val="222222"/>
                </a:solidFill>
                <a:highlight>
                  <a:srgbClr val="FFFFFF"/>
                </a:highlight>
              </a:rPr>
              <a:t>columns</a:t>
            </a:r>
            <a:r>
              <a:rPr lang="en" sz="1200">
                <a:solidFill>
                  <a:srgbClr val="222222"/>
                </a:solidFill>
                <a:highlight>
                  <a:srgbClr val="FFFFFF"/>
                </a:highlight>
              </a:rPr>
              <a:t> in one </a:t>
            </a:r>
            <a:r>
              <a:rPr b="1" lang="en" sz="1200">
                <a:solidFill>
                  <a:srgbClr val="222222"/>
                </a:solidFill>
                <a:highlight>
                  <a:srgbClr val="FFFFFF"/>
                </a:highlight>
              </a:rPr>
              <a:t>family </a:t>
            </a:r>
            <a:r>
              <a:rPr lang="en" sz="1200">
                <a:solidFill>
                  <a:srgbClr val="222222"/>
                </a:solidFill>
                <a:highlight>
                  <a:srgbClr val="FFFFFF"/>
                </a:highlight>
              </a:rPr>
              <a:t>are stored separately from the </a:t>
            </a:r>
            <a:r>
              <a:rPr b="1" lang="en" sz="1200">
                <a:solidFill>
                  <a:srgbClr val="222222"/>
                </a:solidFill>
                <a:highlight>
                  <a:srgbClr val="FFFFFF"/>
                </a:highlight>
              </a:rPr>
              <a:t>columns</a:t>
            </a:r>
            <a:r>
              <a:rPr lang="en" sz="1200">
                <a:solidFill>
                  <a:srgbClr val="222222"/>
                </a:solidFill>
                <a:highlight>
                  <a:srgbClr val="FFFFFF"/>
                </a:highlight>
              </a:rPr>
              <a:t> in another </a:t>
            </a:r>
            <a:r>
              <a:rPr b="1" lang="en" sz="1200">
                <a:solidFill>
                  <a:srgbClr val="222222"/>
                </a:solidFill>
                <a:highlight>
                  <a:srgbClr val="FFFFFF"/>
                </a:highlight>
              </a:rPr>
              <a:t>family</a:t>
            </a:r>
            <a:r>
              <a:rPr lang="en" sz="1200">
                <a:solidFill>
                  <a:srgbClr val="222222"/>
                </a:solidFill>
                <a:highlight>
                  <a:srgbClr val="FFFFFF"/>
                </a:highlight>
              </a:rPr>
              <a:t>. If you have data that is not often queried, assign that data to a separate </a:t>
            </a:r>
            <a:r>
              <a:rPr b="1" lang="en" sz="1200">
                <a:solidFill>
                  <a:srgbClr val="222222"/>
                </a:solidFill>
                <a:highlight>
                  <a:srgbClr val="FFFFFF"/>
                </a:highlight>
              </a:rPr>
              <a:t>column family111</a:t>
            </a:r>
            <a:endParaRPr/>
          </a:p>
        </p:txBody>
      </p:sp>
      <p:pic>
        <p:nvPicPr>
          <p:cNvPr id="107" name="Google Shape;107;p16"/>
          <p:cNvPicPr preferRelativeResize="0"/>
          <p:nvPr/>
        </p:nvPicPr>
        <p:blipFill>
          <a:blip r:embed="rId3">
            <a:alphaModFix/>
          </a:blip>
          <a:stretch>
            <a:fillRect/>
          </a:stretch>
        </p:blipFill>
        <p:spPr>
          <a:xfrm>
            <a:off x="263400" y="2203625"/>
            <a:ext cx="8692800" cy="277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118" name="Google Shape;118;p18"/>
          <p:cNvSpPr txBox="1"/>
          <p:nvPr/>
        </p:nvSpPr>
        <p:spPr>
          <a:xfrm>
            <a:off x="92400" y="1353125"/>
            <a:ext cx="3000000" cy="2991900"/>
          </a:xfrm>
          <a:prstGeom prst="rect">
            <a:avLst/>
          </a:prstGeom>
          <a:noFill/>
          <a:ln>
            <a:noFill/>
          </a:ln>
        </p:spPr>
        <p:txBody>
          <a:bodyPr anchorCtr="0" anchor="ctr" bIns="91425" lIns="91425" spcFirstLastPara="1" rIns="91425" wrap="square" tIns="91425">
            <a:noAutofit/>
          </a:bodyPr>
          <a:lstStyle/>
          <a:p>
            <a:pPr indent="-317500" lvl="0" marL="457200" rtl="0" algn="l">
              <a:lnSpc>
                <a:spcPct val="165000"/>
              </a:lnSpc>
              <a:spcBef>
                <a:spcPts val="1800"/>
              </a:spcBef>
              <a:spcAft>
                <a:spcPts val="0"/>
              </a:spcAft>
              <a:buClr>
                <a:srgbClr val="333333"/>
              </a:buClr>
              <a:buSzPts val="1400"/>
              <a:buFont typeface="Georgia"/>
              <a:buChar char="●"/>
            </a:pPr>
            <a:r>
              <a:rPr lang="en">
                <a:solidFill>
                  <a:srgbClr val="333333"/>
                </a:solidFill>
                <a:latin typeface="Georgia"/>
                <a:ea typeface="Georgia"/>
                <a:cs typeface="Georgia"/>
                <a:sym typeface="Georgia"/>
              </a:rPr>
              <a:t>Using HBase as an online time-series database</a:t>
            </a:r>
            <a:endParaRPr>
              <a:solidFill>
                <a:srgbClr val="333333"/>
              </a:solidFill>
              <a:latin typeface="Georgia"/>
              <a:ea typeface="Georgia"/>
              <a:cs typeface="Georgia"/>
              <a:sym typeface="Georgia"/>
            </a:endParaRPr>
          </a:p>
          <a:p>
            <a:pPr indent="-317500" lvl="0" marL="457200" rtl="0" algn="l">
              <a:lnSpc>
                <a:spcPct val="165000"/>
              </a:lnSpc>
              <a:spcBef>
                <a:spcPts val="0"/>
              </a:spcBef>
              <a:spcAft>
                <a:spcPts val="0"/>
              </a:spcAft>
              <a:buClr>
                <a:srgbClr val="333333"/>
              </a:buClr>
              <a:buSzPts val="1400"/>
              <a:buFont typeface="Georgia"/>
              <a:buChar char="●"/>
            </a:pPr>
            <a:r>
              <a:rPr lang="en">
                <a:solidFill>
                  <a:srgbClr val="333333"/>
                </a:solidFill>
                <a:latin typeface="Georgia"/>
                <a:ea typeface="Georgia"/>
                <a:cs typeface="Georgia"/>
                <a:sym typeface="Georgia"/>
              </a:rPr>
              <a:t>Special properties of time-series data</a:t>
            </a:r>
            <a:endParaRPr>
              <a:solidFill>
                <a:srgbClr val="333333"/>
              </a:solidFill>
              <a:latin typeface="Georgia"/>
              <a:ea typeface="Georgia"/>
              <a:cs typeface="Georgia"/>
              <a:sym typeface="Georgia"/>
            </a:endParaRPr>
          </a:p>
          <a:p>
            <a:pPr indent="-317500" lvl="0" marL="457200" rtl="0" algn="l">
              <a:lnSpc>
                <a:spcPct val="165000"/>
              </a:lnSpc>
              <a:spcBef>
                <a:spcPts val="0"/>
              </a:spcBef>
              <a:spcAft>
                <a:spcPts val="0"/>
              </a:spcAft>
              <a:buClr>
                <a:srgbClr val="333333"/>
              </a:buClr>
              <a:buSzPts val="1400"/>
              <a:buFont typeface="Georgia"/>
              <a:buChar char="●"/>
            </a:pPr>
            <a:r>
              <a:rPr lang="en">
                <a:solidFill>
                  <a:srgbClr val="333333"/>
                </a:solidFill>
                <a:latin typeface="Georgia"/>
                <a:ea typeface="Georgia"/>
                <a:cs typeface="Georgia"/>
                <a:sym typeface="Georgia"/>
              </a:rPr>
              <a:t>Designing an HBase schema for time series</a:t>
            </a:r>
            <a:endParaRPr>
              <a:solidFill>
                <a:srgbClr val="333333"/>
              </a:solidFill>
              <a:latin typeface="Georgia"/>
              <a:ea typeface="Georgia"/>
              <a:cs typeface="Georgia"/>
              <a:sym typeface="Georgia"/>
            </a:endParaRPr>
          </a:p>
          <a:p>
            <a:pPr indent="-317500" lvl="0" marL="457200" rtl="0" algn="l">
              <a:lnSpc>
                <a:spcPct val="165000"/>
              </a:lnSpc>
              <a:spcBef>
                <a:spcPts val="0"/>
              </a:spcBef>
              <a:spcAft>
                <a:spcPts val="0"/>
              </a:spcAft>
              <a:buClr>
                <a:srgbClr val="333333"/>
              </a:buClr>
              <a:buSzPts val="1400"/>
              <a:buFont typeface="Georgia"/>
              <a:buChar char="●"/>
            </a:pPr>
            <a:r>
              <a:rPr lang="en">
                <a:solidFill>
                  <a:srgbClr val="333333"/>
                </a:solidFill>
                <a:latin typeface="Georgia"/>
                <a:ea typeface="Georgia"/>
                <a:cs typeface="Georgia"/>
                <a:sym typeface="Georgia"/>
              </a:rPr>
              <a:t>Storing and querying HBase using a complex rowkey</a:t>
            </a:r>
            <a:endParaRPr>
              <a:solidFill>
                <a:srgbClr val="333333"/>
              </a:solidFill>
              <a:latin typeface="Georgia"/>
              <a:ea typeface="Georgia"/>
              <a:cs typeface="Georgia"/>
              <a:sym typeface="Georgia"/>
            </a:endParaRPr>
          </a:p>
          <a:p>
            <a:pPr indent="-304800" lvl="0" marL="457200" rtl="0" algn="l">
              <a:lnSpc>
                <a:spcPct val="165000"/>
              </a:lnSpc>
              <a:spcBef>
                <a:spcPts val="0"/>
              </a:spcBef>
              <a:spcAft>
                <a:spcPts val="0"/>
              </a:spcAft>
              <a:buClr>
                <a:srgbClr val="333333"/>
              </a:buClr>
              <a:buSzPts val="1200"/>
              <a:buFont typeface="Georgia"/>
              <a:buChar char="●"/>
            </a:pPr>
            <a:r>
              <a:t/>
            </a:r>
            <a:endParaRPr sz="1200">
              <a:solidFill>
                <a:srgbClr val="333333"/>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24" name="Google Shape;124;p19"/>
          <p:cNvSpPr txBox="1"/>
          <p:nvPr/>
        </p:nvSpPr>
        <p:spPr>
          <a:xfrm>
            <a:off x="574875" y="1343775"/>
            <a:ext cx="8520600" cy="3743400"/>
          </a:xfrm>
          <a:prstGeom prst="rect">
            <a:avLst/>
          </a:prstGeom>
          <a:noFill/>
          <a:ln>
            <a:noFill/>
          </a:ln>
          <a:effectLst>
            <a:outerShdw blurRad="57150" rotWithShape="0" algn="bl" dir="5400000" dist="19050">
              <a:srgbClr val="000000">
                <a:alpha val="0"/>
              </a:srgbClr>
            </a:outerShdw>
          </a:effectLst>
        </p:spPr>
        <p:txBody>
          <a:bodyPr anchorCtr="0" anchor="t" bIns="91425" lIns="91425" spcFirstLastPara="1" rIns="91425" wrap="square" tIns="91425">
            <a:noAutofit/>
          </a:bodyPr>
          <a:lstStyle/>
          <a:p>
            <a:pPr indent="0" lvl="0" marL="190500" marR="2476500" rtl="0" algn="l">
              <a:lnSpc>
                <a:spcPct val="115000"/>
              </a:lnSpc>
              <a:spcBef>
                <a:spcPts val="2100"/>
              </a:spcBef>
              <a:spcAft>
                <a:spcPts val="0"/>
              </a:spcAft>
              <a:buNone/>
            </a:pPr>
            <a:r>
              <a:rPr lang="en" sz="1650">
                <a:solidFill>
                  <a:srgbClr val="073642"/>
                </a:solidFill>
              </a:rPr>
              <a:t>Data Point</a:t>
            </a:r>
            <a:endParaRPr sz="1650">
              <a:solidFill>
                <a:srgbClr val="073642"/>
              </a:solidFill>
            </a:endParaRPr>
          </a:p>
          <a:p>
            <a:pPr indent="0" lvl="0" marL="190500" marR="2476500" rtl="0" algn="l">
              <a:lnSpc>
                <a:spcPct val="115000"/>
              </a:lnSpc>
              <a:spcBef>
                <a:spcPts val="800"/>
              </a:spcBef>
              <a:spcAft>
                <a:spcPts val="0"/>
              </a:spcAft>
              <a:buNone/>
            </a:pPr>
            <a:r>
              <a:rPr lang="en" sz="1050">
                <a:solidFill>
                  <a:srgbClr val="002B36"/>
                </a:solidFill>
              </a:rPr>
              <a:t>Each of the metrics above can be recorded as a number at a specific time. For example, we could record that Sue worked 8 hours at the end of each day. Or that "mylogo.jpg" was downloaded 400 times in the past hour. Thus a datapoint consists of:</a:t>
            </a:r>
            <a:endParaRPr sz="1050">
              <a:solidFill>
                <a:srgbClr val="002B36"/>
              </a:solidFill>
            </a:endParaRPr>
          </a:p>
          <a:p>
            <a:pPr indent="-295275" lvl="0" marL="647700" marR="2476500" rtl="0" algn="l">
              <a:lnSpc>
                <a:spcPct val="115000"/>
              </a:lnSpc>
              <a:spcBef>
                <a:spcPts val="500"/>
              </a:spcBef>
              <a:spcAft>
                <a:spcPts val="0"/>
              </a:spcAft>
              <a:buClr>
                <a:srgbClr val="002B36"/>
              </a:buClr>
              <a:buSzPts val="1050"/>
              <a:buChar char="●"/>
            </a:pPr>
            <a:r>
              <a:rPr lang="en" sz="1050">
                <a:solidFill>
                  <a:srgbClr val="002B36"/>
                </a:solidFill>
              </a:rPr>
              <a:t>A metric</a:t>
            </a:r>
            <a:endParaRPr sz="1050">
              <a:solidFill>
                <a:srgbClr val="002B36"/>
              </a:solidFill>
            </a:endParaRPr>
          </a:p>
          <a:p>
            <a:pPr indent="-295275" lvl="0" marL="647700" marR="2476500" rtl="0" algn="l">
              <a:lnSpc>
                <a:spcPct val="115000"/>
              </a:lnSpc>
              <a:spcBef>
                <a:spcPts val="0"/>
              </a:spcBef>
              <a:spcAft>
                <a:spcPts val="0"/>
              </a:spcAft>
              <a:buClr>
                <a:srgbClr val="002B36"/>
              </a:buClr>
              <a:buSzPts val="1050"/>
              <a:buChar char="●"/>
            </a:pPr>
            <a:r>
              <a:rPr lang="en" sz="1050">
                <a:solidFill>
                  <a:srgbClr val="002B36"/>
                </a:solidFill>
              </a:rPr>
              <a:t>A numeric value</a:t>
            </a:r>
            <a:endParaRPr sz="1050">
              <a:solidFill>
                <a:srgbClr val="002B36"/>
              </a:solidFill>
            </a:endParaRPr>
          </a:p>
          <a:p>
            <a:pPr indent="-295275" lvl="0" marL="647700" marR="2476500" rtl="0" algn="l">
              <a:lnSpc>
                <a:spcPct val="115000"/>
              </a:lnSpc>
              <a:spcBef>
                <a:spcPts val="0"/>
              </a:spcBef>
              <a:spcAft>
                <a:spcPts val="0"/>
              </a:spcAft>
              <a:buClr>
                <a:srgbClr val="002B36"/>
              </a:buClr>
              <a:buSzPts val="1050"/>
              <a:buChar char="●"/>
            </a:pPr>
            <a:r>
              <a:rPr lang="en" sz="1050">
                <a:solidFill>
                  <a:srgbClr val="002B36"/>
                </a:solidFill>
              </a:rPr>
              <a:t>A timestamp when the value was recorded</a:t>
            </a:r>
            <a:endParaRPr sz="1050">
              <a:solidFill>
                <a:srgbClr val="002B36"/>
              </a:solidFill>
            </a:endParaRPr>
          </a:p>
          <a:p>
            <a:pPr indent="-295275" lvl="0" marL="647700" marR="2476500" rtl="0" algn="l">
              <a:lnSpc>
                <a:spcPct val="115000"/>
              </a:lnSpc>
              <a:spcBef>
                <a:spcPts val="0"/>
              </a:spcBef>
              <a:spcAft>
                <a:spcPts val="0"/>
              </a:spcAft>
              <a:buClr>
                <a:srgbClr val="002B36"/>
              </a:buClr>
              <a:buSzPts val="1050"/>
              <a:buChar char="●"/>
            </a:pPr>
            <a:r>
              <a:rPr lang="en" sz="1050">
                <a:solidFill>
                  <a:srgbClr val="002B36"/>
                </a:solidFill>
              </a:rPr>
              <a:t>One or more sets of tags</a:t>
            </a:r>
            <a:endParaRPr sz="1050">
              <a:solidFill>
                <a:srgbClr val="002B36"/>
              </a:solidFill>
            </a:endParaRPr>
          </a:p>
          <a:p>
            <a:pPr indent="0" lvl="0" marL="190500" marR="2476500" rtl="0" algn="l">
              <a:lnSpc>
                <a:spcPct val="115000"/>
              </a:lnSpc>
              <a:spcBef>
                <a:spcPts val="2100"/>
              </a:spcBef>
              <a:spcAft>
                <a:spcPts val="0"/>
              </a:spcAft>
              <a:buNone/>
            </a:pPr>
            <a:r>
              <a:rPr lang="en" sz="1650">
                <a:solidFill>
                  <a:srgbClr val="073642"/>
                </a:solidFill>
              </a:rPr>
              <a:t>Metric</a:t>
            </a:r>
            <a:endParaRPr sz="1650">
              <a:solidFill>
                <a:srgbClr val="073642"/>
              </a:solidFill>
            </a:endParaRPr>
          </a:p>
          <a:p>
            <a:pPr indent="0" lvl="0" marL="190500" marR="2476500" rtl="0" algn="l">
              <a:lnSpc>
                <a:spcPct val="115000"/>
              </a:lnSpc>
              <a:spcBef>
                <a:spcPts val="800"/>
              </a:spcBef>
              <a:spcAft>
                <a:spcPts val="0"/>
              </a:spcAft>
              <a:buNone/>
            </a:pPr>
            <a:r>
              <a:rPr lang="en" sz="1050">
                <a:solidFill>
                  <a:srgbClr val="002B36"/>
                </a:solidFill>
              </a:rPr>
              <a:t>A metric is simply the name of a quantitative measurement. Metrics include things like:</a:t>
            </a:r>
            <a:endParaRPr sz="1050">
              <a:solidFill>
                <a:srgbClr val="002B36"/>
              </a:solidFill>
            </a:endParaRPr>
          </a:p>
          <a:p>
            <a:pPr indent="-295275" lvl="0" marL="647700" marR="2476500" rtl="0" algn="l">
              <a:lnSpc>
                <a:spcPct val="115000"/>
              </a:lnSpc>
              <a:spcBef>
                <a:spcPts val="500"/>
              </a:spcBef>
              <a:spcAft>
                <a:spcPts val="0"/>
              </a:spcAft>
              <a:buClr>
                <a:srgbClr val="002B36"/>
              </a:buClr>
              <a:buSzPts val="1050"/>
              <a:buChar char="●"/>
            </a:pPr>
            <a:r>
              <a:rPr lang="en" sz="1050">
                <a:solidFill>
                  <a:srgbClr val="002B36"/>
                </a:solidFill>
              </a:rPr>
              <a:t>hours worked by an employee</a:t>
            </a:r>
            <a:endParaRPr sz="1050">
              <a:solidFill>
                <a:srgbClr val="002B36"/>
              </a:solidFill>
            </a:endParaRPr>
          </a:p>
          <a:p>
            <a:pPr indent="-295275" lvl="0" marL="647700" marR="2476500" rtl="0" algn="l">
              <a:lnSpc>
                <a:spcPct val="115000"/>
              </a:lnSpc>
              <a:spcBef>
                <a:spcPts val="0"/>
              </a:spcBef>
              <a:spcAft>
                <a:spcPts val="0"/>
              </a:spcAft>
              <a:buClr>
                <a:srgbClr val="002B36"/>
              </a:buClr>
              <a:buSzPts val="1050"/>
              <a:buChar char="●"/>
            </a:pPr>
            <a:r>
              <a:rPr lang="en" sz="1050">
                <a:solidFill>
                  <a:srgbClr val="002B36"/>
                </a:solidFill>
              </a:rPr>
              <a:t>webserver downloads of a file</a:t>
            </a:r>
            <a:endParaRPr sz="1050">
              <a:solidFill>
                <a:srgbClr val="002B36"/>
              </a:solidFill>
            </a:endParaRPr>
          </a:p>
          <a:p>
            <a:pPr indent="-295275" lvl="0" marL="647700" marR="2476500" rtl="0" algn="l">
              <a:lnSpc>
                <a:spcPct val="115000"/>
              </a:lnSpc>
              <a:spcBef>
                <a:spcPts val="0"/>
              </a:spcBef>
              <a:spcAft>
                <a:spcPts val="0"/>
              </a:spcAft>
              <a:buClr>
                <a:srgbClr val="002B36"/>
              </a:buClr>
              <a:buSzPts val="1050"/>
              <a:buChar char="●"/>
            </a:pPr>
            <a:r>
              <a:rPr lang="en" sz="1050">
                <a:solidFill>
                  <a:srgbClr val="002B36"/>
                </a:solidFill>
              </a:rPr>
              <a:t>snow accumulation in a region</a:t>
            </a:r>
            <a:endParaRPr sz="1050">
              <a:solidFill>
                <a:srgbClr val="002B36"/>
              </a:solidFill>
            </a:endParaRPr>
          </a:p>
          <a:p>
            <a:pPr indent="0" lvl="0" marL="266700" marR="2476500" rtl="0" algn="l">
              <a:lnSpc>
                <a:spcPct val="115000"/>
              </a:lnSpc>
              <a:spcBef>
                <a:spcPts val="1100"/>
              </a:spcBef>
              <a:spcAft>
                <a:spcPts val="0"/>
              </a:spcAft>
              <a:buNone/>
            </a:pPr>
            <a:r>
              <a:rPr b="1" lang="en" sz="950">
                <a:solidFill>
                  <a:srgbClr val="FFFFFF"/>
                </a:solidFill>
              </a:rPr>
              <a:t>Note</a:t>
            </a:r>
            <a:endParaRPr b="1" sz="950">
              <a:solidFill>
                <a:srgbClr val="FFFFFF"/>
              </a:solidFill>
            </a:endParaRPr>
          </a:p>
          <a:p>
            <a:pPr indent="0" lvl="0" marL="190500" marR="2476500" rtl="0" algn="l">
              <a:lnSpc>
                <a:spcPct val="115000"/>
              </a:lnSpc>
              <a:spcBef>
                <a:spcPts val="1100"/>
              </a:spcBef>
              <a:spcAft>
                <a:spcPts val="0"/>
              </a:spcAft>
              <a:buNone/>
            </a:pPr>
            <a:r>
              <a:t/>
            </a:r>
            <a:endParaRPr sz="1050">
              <a:solidFill>
                <a:srgbClr val="002B36"/>
              </a:solidFill>
            </a:endParaRPr>
          </a:p>
          <a:p>
            <a:pPr indent="0" lvl="0" marL="0" rtl="0" algn="l">
              <a:lnSpc>
                <a:spcPct val="115000"/>
              </a:lnSpc>
              <a:spcBef>
                <a:spcPts val="900"/>
              </a:spcBef>
              <a:spcAft>
                <a:spcPts val="600"/>
              </a:spcAft>
              <a:buNone/>
            </a:pPr>
            <a:r>
              <a:t/>
            </a:r>
            <a:endParaRPr sz="1050">
              <a:solidFill>
                <a:srgbClr val="002B36"/>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30" name="Google Shape;130;p20"/>
          <p:cNvSpPr txBox="1"/>
          <p:nvPr/>
        </p:nvSpPr>
        <p:spPr>
          <a:xfrm>
            <a:off x="311700" y="1360425"/>
            <a:ext cx="86712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solidFill>
                  <a:schemeClr val="dk2"/>
                </a:solidFill>
              </a:rPr>
              <a:t>Asynchronous HBase Client</a:t>
            </a:r>
            <a:endParaRPr>
              <a:solidFill>
                <a:schemeClr val="dk2"/>
              </a:solidFill>
            </a:endParaRPr>
          </a:p>
          <a:p>
            <a:pPr indent="0" lvl="0" marL="0" rtl="0" algn="l">
              <a:lnSpc>
                <a:spcPct val="115000"/>
              </a:lnSpc>
              <a:spcBef>
                <a:spcPts val="400"/>
              </a:spcBef>
              <a:spcAft>
                <a:spcPts val="0"/>
              </a:spcAft>
              <a:buNone/>
            </a:pPr>
            <a:r>
              <a:rPr lang="en" sz="1200">
                <a:solidFill>
                  <a:srgbClr val="24292E"/>
                </a:solidFill>
                <a:highlight>
                  <a:schemeClr val="lt1"/>
                </a:highlight>
              </a:rPr>
              <a:t>A fully asynchronous, non-blocking, thread-safe, high-performance HBase client.</a:t>
            </a:r>
            <a:endParaRPr sz="1200">
              <a:solidFill>
                <a:srgbClr val="24292E"/>
              </a:solidFill>
              <a:highlight>
                <a:schemeClr val="lt1"/>
              </a:highlight>
            </a:endParaRPr>
          </a:p>
          <a:p>
            <a:pPr indent="0" lvl="0" marL="0" rtl="0" algn="l">
              <a:lnSpc>
                <a:spcPct val="115000"/>
              </a:lnSpc>
              <a:spcBef>
                <a:spcPts val="0"/>
              </a:spcBef>
              <a:spcAft>
                <a:spcPts val="0"/>
              </a:spcAft>
              <a:buNone/>
            </a:pPr>
            <a:r>
              <a:rPr lang="en" sz="1200">
                <a:solidFill>
                  <a:srgbClr val="24292E"/>
                </a:solidFill>
                <a:highlight>
                  <a:srgbClr val="FFFFFF"/>
                </a:highlight>
              </a:rPr>
              <a:t>This HBase client differs significantly from HBase's client (HTable). Switching to it is not easy as it requires to rewrite all the code that was interacting with any HBase API. This pays off in applications that are asynchronous by nature or that want to use several threads to interact efficiently with HBase.</a:t>
            </a:r>
            <a:r>
              <a:rPr lang="en" sz="1200">
                <a:solidFill>
                  <a:srgbClr val="24292E"/>
                </a:solidFill>
              </a:rPr>
              <a:t>This is an alternative Java library to use HBase in applications that require a fully asynchronous, non-blocking, thread-safe, high-performance HBase API.</a:t>
            </a:r>
            <a:endParaRPr sz="1200">
              <a:solidFill>
                <a:srgbClr val="24292E"/>
              </a:solidFill>
            </a:endParaRPr>
          </a:p>
          <a:p>
            <a:pPr indent="0" lvl="0" marL="152400" marR="152400" rtl="0" algn="l">
              <a:lnSpc>
                <a:spcPct val="150000"/>
              </a:lnSpc>
              <a:spcBef>
                <a:spcPts val="0"/>
              </a:spcBef>
              <a:spcAft>
                <a:spcPts val="0"/>
              </a:spcAft>
              <a:buNone/>
            </a:pPr>
            <a:r>
              <a:rPr lang="en" sz="1200">
                <a:solidFill>
                  <a:srgbClr val="24292E"/>
                </a:solidFill>
              </a:rPr>
              <a:t>This HBase client differs significantly from HBase's client (HTable). Switching to it is not easy as it requires to rewrite all the code that was interacting with any HBase API. This pays off in applications that are asynchronous by nature or that want to use several threads to interact efficiently with HBase.</a:t>
            </a:r>
            <a:endParaRPr sz="1200">
              <a:solidFill>
                <a:srgbClr val="24292E"/>
              </a:solidFill>
            </a:endParaRPr>
          </a:p>
          <a:p>
            <a:pPr indent="0" lvl="0" marL="152400" marR="152400" rtl="0" algn="l">
              <a:lnSpc>
                <a:spcPct val="150000"/>
              </a:lnSpc>
              <a:spcBef>
                <a:spcPts val="1100"/>
              </a:spcBef>
              <a:spcAft>
                <a:spcPts val="0"/>
              </a:spcAft>
              <a:buNone/>
            </a:pPr>
            <a:r>
              <a:rPr lang="en" sz="1200">
                <a:solidFill>
                  <a:srgbClr val="24292E"/>
                </a:solidFill>
              </a:rPr>
              <a:t>Documentation can be found under </a:t>
            </a:r>
            <a:r>
              <a:rPr lang="en" sz="1200" u="sng">
                <a:solidFill>
                  <a:srgbClr val="0366D6"/>
                </a:solidFill>
                <a:hlinkClick r:id="rId3">
                  <a:extLst>
                    <a:ext uri="{A12FA001-AC4F-418D-AE19-62706E023703}">
                      <ahyp:hlinkClr val="tx"/>
                    </a:ext>
                  </a:extLst>
                </a:hlinkClick>
              </a:rPr>
              <a:t>http://opentsdb.github.io/asynchbase/</a:t>
            </a:r>
            <a:endParaRPr sz="1200" u="sng">
              <a:solidFill>
                <a:srgbClr val="0366D6"/>
              </a:solidFill>
              <a:hlinkClick r:id="rId4">
                <a:extLst>
                  <a:ext uri="{A12FA001-AC4F-418D-AE19-62706E023703}">
                    <ahyp:hlinkClr val="tx"/>
                  </a:ext>
                </a:extLst>
              </a:hlinkClick>
            </a:endParaRPr>
          </a:p>
          <a:p>
            <a:pPr indent="0" lvl="0" marL="152400" marR="152400" rtl="0" algn="l">
              <a:lnSpc>
                <a:spcPct val="150000"/>
              </a:lnSpc>
              <a:spcBef>
                <a:spcPts val="1100"/>
              </a:spcBef>
              <a:spcAft>
                <a:spcPts val="1100"/>
              </a:spcAft>
              <a:buNone/>
            </a:pPr>
            <a:r>
              <a:rPr lang="en" sz="1200">
                <a:solidFill>
                  <a:srgbClr val="24292E"/>
                </a:solidFill>
              </a:rPr>
              <a:t>Please read the Javadoc starting from the HBaseClient class. This class replaces all your HTable instances. Unlike HTable, you should have only one instance of HBaseClient in your application, regardless of the number of tables or threads you want to use. The Javadoc also spells out rules you have to follow in order to use the API properly in a </a:t>
            </a:r>
            <a:endParaRPr/>
          </a:p>
        </p:txBody>
      </p:sp>
      <p:sp>
        <p:nvSpPr>
          <p:cNvPr id="131" name="Google Shape;131;p20"/>
          <p:cNvSpPr txBox="1"/>
          <p:nvPr/>
        </p:nvSpPr>
        <p:spPr>
          <a:xfrm>
            <a:off x="-542500" y="5711075"/>
            <a:ext cx="8294400" cy="21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137" name="Google Shape;137;p21"/>
          <p:cNvSpPr txBox="1"/>
          <p:nvPr/>
        </p:nvSpPr>
        <p:spPr>
          <a:xfrm>
            <a:off x="406900" y="1333350"/>
            <a:ext cx="8576100" cy="36516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50000"/>
              </a:lnSpc>
              <a:spcBef>
                <a:spcPts val="0"/>
              </a:spcBef>
              <a:spcAft>
                <a:spcPts val="0"/>
              </a:spcAft>
              <a:buNone/>
            </a:pPr>
            <a:r>
              <a:rPr lang="en" sz="1200">
                <a:solidFill>
                  <a:srgbClr val="24292E"/>
                </a:solidFill>
              </a:rPr>
              <a:t>multi-threaded application.</a:t>
            </a:r>
            <a:endParaRPr sz="1200">
              <a:solidFill>
                <a:srgbClr val="24292E"/>
              </a:solidFill>
            </a:endParaRPr>
          </a:p>
          <a:p>
            <a:pPr indent="0" lvl="0" marL="152400" marR="152400" rtl="0" algn="l">
              <a:lnSpc>
                <a:spcPct val="150000"/>
              </a:lnSpc>
              <a:spcBef>
                <a:spcPts val="1100"/>
              </a:spcBef>
              <a:spcAft>
                <a:spcPts val="0"/>
              </a:spcAft>
              <a:buNone/>
            </a:pPr>
            <a:r>
              <a:rPr lang="en" sz="1200">
                <a:solidFill>
                  <a:srgbClr val="24292E"/>
                </a:solidFill>
              </a:rPr>
              <a:t>The </a:t>
            </a:r>
            <a:r>
              <a:rPr lang="en" sz="1200" u="sng">
                <a:solidFill>
                  <a:srgbClr val="0366D6"/>
                </a:solidFill>
                <a:hlinkClick r:id="rId3">
                  <a:extLst>
                    <a:ext uri="{A12FA001-AC4F-418D-AE19-62706E023703}">
                      <ahyp:hlinkClr val="tx"/>
                    </a:ext>
                  </a:extLst>
                </a:hlinkClick>
              </a:rPr>
              <a:t>GitHub repo branches</a:t>
            </a:r>
            <a:r>
              <a:rPr lang="en" sz="1200">
                <a:solidFill>
                  <a:srgbClr val="24292E"/>
                </a:solidFill>
              </a:rPr>
              <a:t> are laid out as follows:</a:t>
            </a:r>
            <a:endParaRPr sz="1200">
              <a:solidFill>
                <a:srgbClr val="24292E"/>
              </a:solidFill>
            </a:endParaRPr>
          </a:p>
          <a:p>
            <a:pPr indent="-304800" lvl="0" marL="609600" marR="152400" rtl="0" algn="l">
              <a:lnSpc>
                <a:spcPct val="115000"/>
              </a:lnSpc>
              <a:spcBef>
                <a:spcPts val="1200"/>
              </a:spcBef>
              <a:spcAft>
                <a:spcPts val="0"/>
              </a:spcAft>
              <a:buClr>
                <a:srgbClr val="24292E"/>
              </a:buClr>
              <a:buSzPts val="1200"/>
              <a:buChar char="●"/>
            </a:pPr>
            <a:r>
              <a:rPr lang="en" sz="1000" u="sng">
                <a:solidFill>
                  <a:srgbClr val="0366D6"/>
                </a:solidFill>
                <a:latin typeface="Consolas"/>
                <a:ea typeface="Consolas"/>
                <a:cs typeface="Consolas"/>
                <a:sym typeface="Consolas"/>
                <a:hlinkClick r:id="rId4">
                  <a:extLst>
                    <a:ext uri="{A12FA001-AC4F-418D-AE19-62706E023703}">
                      <ahyp:hlinkClr val="tx"/>
                    </a:ext>
                  </a:extLst>
                </a:hlinkClick>
              </a:rPr>
              <a:t>maintenance</a:t>
            </a:r>
            <a:r>
              <a:rPr lang="en" sz="1200">
                <a:solidFill>
                  <a:srgbClr val="24292E"/>
                </a:solidFill>
              </a:rPr>
              <a:t>: This was the last stable version of AsyncHBase and should only have bug fix PRs created against it. Bugs should also be patched in master and next.</a:t>
            </a:r>
            <a:endParaRPr sz="1200">
              <a:solidFill>
                <a:srgbClr val="24292E"/>
              </a:solidFill>
            </a:endParaRPr>
          </a:p>
          <a:p>
            <a:pPr indent="-304800" lvl="0" marL="609600" marR="152400" rtl="0" algn="l">
              <a:lnSpc>
                <a:spcPct val="115000"/>
              </a:lnSpc>
              <a:spcBef>
                <a:spcPts val="0"/>
              </a:spcBef>
              <a:spcAft>
                <a:spcPts val="0"/>
              </a:spcAft>
              <a:buClr>
                <a:srgbClr val="24292E"/>
              </a:buClr>
              <a:buSzPts val="1200"/>
              <a:buChar char="●"/>
            </a:pPr>
            <a:r>
              <a:rPr lang="en" sz="1000" u="sng">
                <a:solidFill>
                  <a:srgbClr val="0366D6"/>
                </a:solidFill>
                <a:latin typeface="Consolas"/>
                <a:ea typeface="Consolas"/>
                <a:cs typeface="Consolas"/>
                <a:sym typeface="Consolas"/>
                <a:hlinkClick r:id="rId5">
                  <a:extLst>
                    <a:ext uri="{A12FA001-AC4F-418D-AE19-62706E023703}">
                      <ahyp:hlinkClr val="tx"/>
                    </a:ext>
                  </a:extLst>
                </a:hlinkClick>
              </a:rPr>
              <a:t>master</a:t>
            </a:r>
            <a:r>
              <a:rPr lang="en" sz="1200">
                <a:solidFill>
                  <a:srgbClr val="24292E"/>
                </a:solidFill>
              </a:rPr>
              <a:t>: This is the current stable version of AsyncHBase and should only have bug fix PRs created against it. Bug should also be patched in the next branch.</a:t>
            </a:r>
            <a:endParaRPr sz="1200">
              <a:solidFill>
                <a:srgbClr val="24292E"/>
              </a:solidFill>
            </a:endParaRPr>
          </a:p>
          <a:p>
            <a:pPr indent="-304800" lvl="0" marL="609600" marR="152400" rtl="0" algn="l">
              <a:lnSpc>
                <a:spcPct val="115000"/>
              </a:lnSpc>
              <a:spcBef>
                <a:spcPts val="0"/>
              </a:spcBef>
              <a:spcAft>
                <a:spcPts val="0"/>
              </a:spcAft>
              <a:buClr>
                <a:srgbClr val="24292E"/>
              </a:buClr>
              <a:buSzPts val="1200"/>
              <a:buChar char="●"/>
            </a:pPr>
            <a:r>
              <a:rPr lang="en" sz="1000" u="sng">
                <a:solidFill>
                  <a:srgbClr val="0366D6"/>
                </a:solidFill>
                <a:latin typeface="Consolas"/>
                <a:ea typeface="Consolas"/>
                <a:cs typeface="Consolas"/>
                <a:sym typeface="Consolas"/>
                <a:hlinkClick r:id="rId6">
                  <a:extLst>
                    <a:ext uri="{A12FA001-AC4F-418D-AE19-62706E023703}">
                      <ahyp:hlinkClr val="tx"/>
                    </a:ext>
                  </a:extLst>
                </a:hlinkClick>
              </a:rPr>
              <a:t>next</a:t>
            </a:r>
            <a:r>
              <a:rPr lang="en" sz="1200">
                <a:solidFill>
                  <a:srgbClr val="24292E"/>
                </a:solidFill>
              </a:rPr>
              <a:t>: This is the development version of AsyncHBase and all new features or API changes should be written against </a:t>
            </a:r>
            <a:endParaRPr/>
          </a:p>
          <a:p>
            <a:pPr indent="0" lvl="0" marL="0" rtl="0" algn="l">
              <a:spcBef>
                <a:spcPts val="11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