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53aa7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553aa7e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53aa7e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553aa7ed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99243c0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99243c0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ressure_swing_adsorp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shiny.rstudio.com/" TargetMode="External"/><Relationship Id="rId10" Type="http://schemas.openxmlformats.org/officeDocument/2006/relationships/hyperlink" Target="https://www.r-project.org/" TargetMode="External"/><Relationship Id="rId13" Type="http://schemas.openxmlformats.org/officeDocument/2006/relationships/hyperlink" Target="http://us0789lnxp.america.apci.com:3838/psamd/" TargetMode="External"/><Relationship Id="rId12" Type="http://schemas.openxmlformats.org/officeDocument/2006/relationships/hyperlink" Target="http://us0789lnxp.america.apci.com:3838/mvp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adoop.apache.org/" TargetMode="External"/><Relationship Id="rId4" Type="http://schemas.openxmlformats.org/officeDocument/2006/relationships/hyperlink" Target="http://hadoop.apache.org/" TargetMode="External"/><Relationship Id="rId9" Type="http://schemas.openxmlformats.org/officeDocument/2006/relationships/hyperlink" Target="https://docs.google.com/presentation/d/e/2PACX-1vR1-WGyWKBHN1pMs9akXcIU7mAbk_78iqD58YalNZvSY41yi3gTrcAS8EJtRs3Blrn1ltf8Pw_e_LKn/pub?start=false&amp;loop=false&amp;delayms=3000" TargetMode="External"/><Relationship Id="rId5" Type="http://schemas.openxmlformats.org/officeDocument/2006/relationships/hyperlink" Target="https://docs.google.com/presentation/d/e/2PACX-1vR2wn2m8wONeOLI6ztXuqE8qYCo8OxeJUP6ryZLl1aobh65aGZT1ChnoudYaPns9aJOLpagC2IhXD4J/pub?start=false&amp;loop=false&amp;delayms=3000" TargetMode="External"/><Relationship Id="rId6" Type="http://schemas.openxmlformats.org/officeDocument/2006/relationships/hyperlink" Target="https://www.mongodb.com/" TargetMode="External"/><Relationship Id="rId7" Type="http://schemas.openxmlformats.org/officeDocument/2006/relationships/hyperlink" Target="http://opentsdb.net/" TargetMode="External"/><Relationship Id="rId8" Type="http://schemas.openxmlformats.org/officeDocument/2006/relationships/hyperlink" Target="https://nodej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e/2PACX-1vSMo7F3E8vmWT86tLCxBwnA6h94bRnF112P-xxPXwSvjOPuG87mcH2R9a_DXaeLvIVdcKtgzPAisWVl/p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Air Products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Centralized Data Visualization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Test</a:t>
            </a:r>
            <a:endParaRPr/>
          </a:p>
        </p:txBody>
      </p:sp>
      <p:sp>
        <p:nvSpPr>
          <p:cNvPr id="323" name="Google Shape;323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</a:t>
            </a:r>
            <a:endParaRPr/>
          </a:p>
        </p:txBody>
      </p:sp>
      <p:sp>
        <p:nvSpPr>
          <p:cNvPr id="324" name="Google Shape;324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Critieria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 : US6963APPP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Plant: BT_ASU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Names: TSHH1811PV, PI1804, PI1805.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431925" y="1304869"/>
            <a:ext cx="2628925" cy="3768973"/>
            <a:chOff x="431925" y="1304875"/>
            <a:chExt cx="2628925" cy="3416400"/>
          </a:xfrm>
        </p:grpSpPr>
        <p:sp>
          <p:nvSpPr>
            <p:cNvPr id="168" name="Google Shape;168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Air Products is a world-leading Industrial Gases company.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It provides atmospheric and process gases to manufacturing markets. It is also the world’s leading supplier of liquefied natural gas process technology and equipment.</a:t>
            </a:r>
            <a:endParaRPr sz="1500"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320450" y="1304899"/>
            <a:ext cx="2632500" cy="3768973"/>
            <a:chOff x="3320450" y="1304875"/>
            <a:chExt cx="2632500" cy="3416400"/>
          </a:xfrm>
        </p:grpSpPr>
        <p:sp>
          <p:nvSpPr>
            <p:cNvPr id="173" name="Google Shape;173;p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The Numbers:</a:t>
            </a:r>
            <a:endParaRPr sz="15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93C47D"/>
                </a:solidFill>
              </a:rPr>
              <a:t>$</a:t>
            </a:r>
            <a:r>
              <a:rPr b="1" lang="en">
                <a:solidFill>
                  <a:srgbClr val="93C47D"/>
                </a:solidFill>
              </a:rPr>
              <a:t>8.2</a:t>
            </a:r>
            <a:r>
              <a:rPr lang="en" sz="1600"/>
              <a:t> </a:t>
            </a:r>
            <a:r>
              <a:rPr lang="en" sz="1400"/>
              <a:t>Billion in Sales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93C47D"/>
                </a:solidFill>
              </a:rPr>
              <a:t>1800</a:t>
            </a:r>
            <a:r>
              <a:rPr lang="en" sz="1600"/>
              <a:t> </a:t>
            </a:r>
            <a:r>
              <a:rPr lang="en" sz="1300"/>
              <a:t>Miles of pipeline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~15,000</a:t>
            </a:r>
            <a:r>
              <a:rPr lang="en" sz="1600"/>
              <a:t> </a:t>
            </a:r>
            <a:r>
              <a:rPr lang="en" sz="1300"/>
              <a:t>E</a:t>
            </a:r>
            <a:r>
              <a:rPr lang="en" sz="1300"/>
              <a:t>mployees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70+</a:t>
            </a:r>
            <a:r>
              <a:rPr lang="en" sz="1600"/>
              <a:t> </a:t>
            </a:r>
            <a:r>
              <a:rPr lang="en" sz="1300"/>
              <a:t>Years of Business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4A86E8"/>
                </a:solidFill>
              </a:rPr>
              <a:t>750+</a:t>
            </a:r>
            <a:r>
              <a:rPr lang="en" sz="1600"/>
              <a:t> </a:t>
            </a:r>
            <a:r>
              <a:rPr lang="en" sz="1300"/>
              <a:t>Facilities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50</a:t>
            </a:r>
            <a:r>
              <a:rPr lang="en" sz="1600"/>
              <a:t> </a:t>
            </a:r>
            <a:r>
              <a:rPr lang="en" sz="1300"/>
              <a:t>Countries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170,000+</a:t>
            </a:r>
            <a:r>
              <a:rPr lang="en" sz="1600"/>
              <a:t> </a:t>
            </a:r>
            <a:r>
              <a:rPr lang="en" sz="1300"/>
              <a:t>Customers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6B26B"/>
                </a:solidFill>
              </a:rPr>
              <a:t>30+</a:t>
            </a:r>
            <a:r>
              <a:rPr lang="en" sz="1600"/>
              <a:t> </a:t>
            </a:r>
            <a:r>
              <a:rPr lang="en" sz="1300"/>
              <a:t>Industries Served</a:t>
            </a:r>
            <a:endParaRPr sz="1300"/>
          </a:p>
        </p:txBody>
      </p:sp>
      <p:grpSp>
        <p:nvGrpSpPr>
          <p:cNvPr id="177" name="Google Shape;177;p26"/>
          <p:cNvGrpSpPr/>
          <p:nvPr/>
        </p:nvGrpSpPr>
        <p:grpSpPr>
          <a:xfrm>
            <a:off x="6212550" y="1304899"/>
            <a:ext cx="2632500" cy="3768973"/>
            <a:chOff x="6212550" y="1304875"/>
            <a:chExt cx="2632500" cy="3416400"/>
          </a:xfrm>
        </p:grpSpPr>
        <p:sp>
          <p:nvSpPr>
            <p:cNvPr id="178" name="Google Shape;178;p2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Deploy a scalable web-based application for monitoring and proactively detecting degrading or anomalous performance for the cyclic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PSA </a:t>
            </a:r>
            <a:r>
              <a:rPr lang="en" sz="1500"/>
              <a:t>process.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application will consume data from all 750+ facilities and deliver a centralized visualization interface.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Building An HPC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Requires a High Performance Cluster, that would give them the distributed computing power required by our Chemical Engineering Team.  </a:t>
            </a:r>
            <a:endParaRPr sz="1600"/>
          </a:p>
        </p:txBody>
      </p:sp>
      <p:sp>
        <p:nvSpPr>
          <p:cNvPr id="190" name="Google Shape;190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Designing The DataFlow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Need to pull and store real-time time-series data; by the second. </a:t>
            </a:r>
            <a:endParaRPr sz="1600"/>
          </a:p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750 plants. Monitoring dozens of chemicals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●"/>
            </a:pPr>
            <a:r>
              <a:rPr lang="en" sz="1400"/>
              <a:t>Equations involving 10-100 million data points</a:t>
            </a:r>
            <a:endParaRPr sz="1400"/>
          </a:p>
        </p:txBody>
      </p:sp>
      <p:sp>
        <p:nvSpPr>
          <p:cNvPr id="193" name="Google Shape;193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Visualize The Data</a:t>
            </a:r>
            <a:endParaRPr b="1"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They needed to build a flexible and robust user interface that understands distributed and statistical data rendering</a:t>
            </a:r>
            <a:r>
              <a:rPr lang="en" sz="1600"/>
              <a:t>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4294967295" type="title"/>
          </p:nvPr>
        </p:nvSpPr>
        <p:spPr>
          <a:xfrm>
            <a:off x="0" y="0"/>
            <a:ext cx="4045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52450" y="4544688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 out a custom 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2588746" y="3863855"/>
            <a:ext cx="6433800" cy="712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adoop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istributed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 </a:t>
            </a:r>
            <a:r>
              <a:rPr b="1" lang="en" sz="1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ystem for large-scale computing</a:t>
            </a:r>
            <a:endParaRPr sz="1100"/>
          </a:p>
        </p:txBody>
      </p:sp>
      <p:sp>
        <p:nvSpPr>
          <p:cNvPr id="203" name="Google Shape;203;p28"/>
          <p:cNvSpPr/>
          <p:nvPr/>
        </p:nvSpPr>
        <p:spPr>
          <a:xfrm>
            <a:off x="2588746" y="2606101"/>
            <a:ext cx="2120100" cy="1141800"/>
          </a:xfrm>
          <a:prstGeom prst="rect">
            <a:avLst/>
          </a:prstGeom>
          <a:solidFill>
            <a:srgbClr val="93C47D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Source,RDBMS</a:t>
            </a:r>
            <a:endParaRPr sz="1100"/>
          </a:p>
        </p:txBody>
      </p:sp>
      <p:sp>
        <p:nvSpPr>
          <p:cNvPr id="204" name="Google Shape;204;p28"/>
          <p:cNvSpPr/>
          <p:nvPr/>
        </p:nvSpPr>
        <p:spPr>
          <a:xfrm>
            <a:off x="2588746" y="566749"/>
            <a:ext cx="2120100" cy="1928100"/>
          </a:xfrm>
          <a:prstGeom prst="rect">
            <a:avLst/>
          </a:prstGeom>
          <a:solidFill>
            <a:srgbClr val="93C47D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Scalable database for storing flexible, JSON-like documents</a:t>
            </a:r>
            <a:endParaRPr sz="1100"/>
          </a:p>
        </p:txBody>
      </p:sp>
      <p:sp>
        <p:nvSpPr>
          <p:cNvPr id="205" name="Google Shape;205;p28"/>
          <p:cNvSpPr/>
          <p:nvPr/>
        </p:nvSpPr>
        <p:spPr>
          <a:xfrm>
            <a:off x="4816664" y="2606101"/>
            <a:ext cx="4207800" cy="11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computing framework for both batch and streaming analytics</a:t>
            </a:r>
            <a:endParaRPr sz="1100"/>
          </a:p>
        </p:txBody>
      </p:sp>
      <p:sp>
        <p:nvSpPr>
          <p:cNvPr id="206" name="Google Shape;206;p28"/>
          <p:cNvSpPr/>
          <p:nvPr/>
        </p:nvSpPr>
        <p:spPr>
          <a:xfrm>
            <a:off x="4816664" y="572069"/>
            <a:ext cx="4207800" cy="65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Shiny Server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web server for hosting Shiny apps</a:t>
            </a:r>
            <a:endParaRPr sz="1100"/>
          </a:p>
        </p:txBody>
      </p:sp>
      <p:sp>
        <p:nvSpPr>
          <p:cNvPr id="207" name="Google Shape;207;p28"/>
          <p:cNvSpPr/>
          <p:nvPr/>
        </p:nvSpPr>
        <p:spPr>
          <a:xfrm>
            <a:off x="699791" y="572069"/>
            <a:ext cx="1788900" cy="4004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RESTful API’s and Scheduled Services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Streaming, batch and on-demand data acquisition</a:t>
            </a:r>
            <a:endParaRPr sz="1100"/>
          </a:p>
        </p:txBody>
      </p:sp>
      <p:sp>
        <p:nvSpPr>
          <p:cNvPr id="208" name="Google Shape;208;p28"/>
          <p:cNvSpPr/>
          <p:nvPr/>
        </p:nvSpPr>
        <p:spPr>
          <a:xfrm>
            <a:off x="4816664" y="1346495"/>
            <a:ext cx="4207800" cy="1141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4932829" y="1722478"/>
            <a:ext cx="15513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SparkR</a:t>
            </a:r>
            <a:endParaRPr b="1" sz="1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 within R</a:t>
            </a:r>
            <a:endParaRPr sz="1100"/>
          </a:p>
        </p:txBody>
      </p:sp>
      <p:sp>
        <p:nvSpPr>
          <p:cNvPr id="210" name="Google Shape;210;p28"/>
          <p:cNvSpPr/>
          <p:nvPr/>
        </p:nvSpPr>
        <p:spPr>
          <a:xfrm>
            <a:off x="7357192" y="1722478"/>
            <a:ext cx="1551300" cy="68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Shiny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Build JS apps in R</a:t>
            </a:r>
            <a:endParaRPr sz="1100"/>
          </a:p>
        </p:txBody>
      </p:sp>
      <p:sp>
        <p:nvSpPr>
          <p:cNvPr id="211" name="Google Shape;211;p28"/>
          <p:cNvSpPr txBox="1"/>
          <p:nvPr/>
        </p:nvSpPr>
        <p:spPr>
          <a:xfrm>
            <a:off x="5535692" y="1365413"/>
            <a:ext cx="2769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Powered Shiny Application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4864" y="54864"/>
            <a:ext cx="7886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Workstreams</a:t>
            </a:r>
            <a:endParaRPr/>
          </a:p>
        </p:txBody>
      </p:sp>
      <p:sp>
        <p:nvSpPr>
          <p:cNvPr id="217" name="Google Shape;217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198522" y="460208"/>
            <a:ext cx="3817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Development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base Matlab functions to respective R equivalents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 functions for rolling horizon calculation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Parallelize computation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Databases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plant and tag information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 (to be used as a benchmark for final Hbase implementation)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219" name="Google Shape;219;p29"/>
          <p:cNvSpPr/>
          <p:nvPr/>
        </p:nvSpPr>
        <p:spPr>
          <a:xfrm>
            <a:off x="4343400" y="460208"/>
            <a:ext cx="45720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API’s and Services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data download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acquisition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“Smart” on-demand acquisition and integration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Application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trend viewer of high frequency data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Monitoring and Diagnostics of evolving PSA performance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Performance Reporting and Evaluation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read time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write time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visualization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sp>
        <p:nvSpPr>
          <p:cNvPr id="220" name="Google Shape;220;p29"/>
          <p:cNvSpPr txBox="1"/>
          <p:nvPr/>
        </p:nvSpPr>
        <p:spPr>
          <a:xfrm>
            <a:off x="4887338" y="3431986"/>
            <a:ext cx="348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Projecting to complete and deploy SmartPSA by end of FY18Q3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54864" y="54864"/>
            <a:ext cx="7886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Workstreams</a:t>
            </a:r>
            <a:endParaRPr/>
          </a:p>
        </p:txBody>
      </p:sp>
      <p:sp>
        <p:nvSpPr>
          <p:cNvPr id="226" name="Google Shape;226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198522" y="460208"/>
            <a:ext cx="3817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Development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base Matlab functions to respective R equivalents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 functions for rolling horizon calculation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Parallelize computation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Databases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plant and tag information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 (to be used as a benchmark for final Hbase implementation)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228" name="Google Shape;228;p30"/>
          <p:cNvSpPr/>
          <p:nvPr/>
        </p:nvSpPr>
        <p:spPr>
          <a:xfrm>
            <a:off x="4343400" y="460208"/>
            <a:ext cx="45720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API’s and Services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data download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acquisition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“Smart” on-demand acquisition and integration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Application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trend viewer of high frequency data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Monitoring and Diagnostics of evolving PSA performance (</a:t>
            </a:r>
            <a:r>
              <a:rPr b="1" i="0" lang="en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Performance Reporting and Evaluation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read time (</a:t>
            </a:r>
            <a:r>
              <a:rPr b="1" i="0" lang="en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write time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visualization (</a:t>
            </a:r>
            <a:r>
              <a:rPr b="1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  <a:p>
            <a:pPr indent="-215900" lvl="2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sp>
        <p:nvSpPr>
          <p:cNvPr id="229" name="Google Shape;229;p30"/>
          <p:cNvSpPr txBox="1"/>
          <p:nvPr/>
        </p:nvSpPr>
        <p:spPr>
          <a:xfrm>
            <a:off x="4887338" y="3431986"/>
            <a:ext cx="348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Projecting to complete and deploy SmartPSA by end of FY18Q3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39" name="Google Shape;239;p3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Hadoop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42" name="Google Shape;242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Deploy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Apache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 Hadoop</a:t>
            </a:r>
            <a:r>
              <a:rPr lang="en" sz="1600"/>
              <a:t>  over 4 HPC servers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(lscpu</a:t>
            </a:r>
            <a:r>
              <a:rPr lang="en" sz="1000"/>
              <a:t>,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free-hmt)</a:t>
            </a:r>
            <a:r>
              <a:rPr lang="en" sz="1600"/>
              <a:t>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Distributed Computing</a:t>
            </a:r>
            <a:endParaRPr sz="1600"/>
          </a:p>
        </p:txBody>
      </p:sp>
      <p:sp>
        <p:nvSpPr>
          <p:cNvPr descr="Background pointer shape in timeline graphic" id="245" name="Google Shape;245;p3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Databases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48" name="Google Shape;248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2"/>
          <p:cNvSpPr txBox="1"/>
          <p:nvPr>
            <p:ph idx="4294967295" type="body"/>
          </p:nvPr>
        </p:nvSpPr>
        <p:spPr>
          <a:xfrm>
            <a:off x="1244324" y="3757725"/>
            <a:ext cx="2443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Using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MongoDB </a:t>
            </a:r>
            <a:r>
              <a:rPr lang="en" sz="1600"/>
              <a:t>as a Config db. And MySQL for general purpose (moving to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OpenTSDB</a:t>
            </a:r>
            <a:r>
              <a:rPr lang="en" sz="1600"/>
              <a:t>)</a:t>
            </a:r>
            <a:endParaRPr sz="1600"/>
          </a:p>
        </p:txBody>
      </p:sp>
      <p:sp>
        <p:nvSpPr>
          <p:cNvPr descr="Background pointer shape in timeline graphic" id="251" name="Google Shape;251;p3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NodeJS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3" name="Google Shape;253;p3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54" name="Google Shape;254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2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NodeJS </a:t>
            </a:r>
            <a:r>
              <a:rPr lang="en" sz="1600"/>
              <a:t>server is used as a flexible, all-purpose API Framework.</a:t>
            </a:r>
            <a:endParaRPr sz="1600"/>
          </a:p>
        </p:txBody>
      </p:sp>
      <p:sp>
        <p:nvSpPr>
          <p:cNvPr descr="Background pointer shape in timeline graphic" id="257" name="Google Shape;257;p3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9" name="Google Shape;259;p3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60" name="Google Shape;260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2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All backend 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coding </a:t>
            </a:r>
            <a:r>
              <a:rPr lang="en" sz="1600"/>
              <a:t>is done using </a:t>
            </a:r>
            <a:r>
              <a:rPr lang="en" sz="1600" u="sng">
                <a:solidFill>
                  <a:schemeClr val="hlink"/>
                </a:solidFill>
                <a:hlinkClick r:id="rId10"/>
              </a:rPr>
              <a:t>R</a:t>
            </a:r>
            <a:r>
              <a:rPr lang="en" sz="1600"/>
              <a:t>. </a:t>
            </a:r>
            <a:r>
              <a:rPr lang="en" sz="1600">
                <a:solidFill>
                  <a:srgbClr val="444444"/>
                </a:solidFill>
                <a:highlight>
                  <a:srgbClr val="FFFFFF"/>
                </a:highlight>
              </a:rPr>
              <a:t>An environment for statistical computing.</a:t>
            </a:r>
            <a:endParaRPr sz="1600"/>
          </a:p>
        </p:txBody>
      </p:sp>
      <p:sp>
        <p:nvSpPr>
          <p:cNvPr descr="Background pointer shape in timeline graphic" id="263" name="Google Shape;263;p3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Shiny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66" name="Google Shape;266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" name="Google Shape;267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used </a:t>
            </a:r>
            <a:r>
              <a:rPr lang="en" sz="1600" u="sng">
                <a:solidFill>
                  <a:schemeClr val="hlink"/>
                </a:solidFill>
                <a:hlinkClick r:id="rId11"/>
              </a:rPr>
              <a:t>Shiny </a:t>
            </a:r>
            <a:r>
              <a:rPr lang="en" sz="1600"/>
              <a:t>for our web server and presentation layer. </a:t>
            </a:r>
            <a:r>
              <a:rPr lang="en" sz="1600" u="sng">
                <a:solidFill>
                  <a:schemeClr val="hlink"/>
                </a:solidFill>
                <a:hlinkClick r:id="rId12"/>
              </a:rPr>
              <a:t>MVP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13"/>
              </a:rPr>
              <a:t>PSAMD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1191275" y="3071425"/>
            <a:ext cx="4638600" cy="86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1531925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962950" y="4304875"/>
            <a:ext cx="2304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High Performance Cluster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857900" y="3938200"/>
            <a:ext cx="5381700" cy="33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2829650" y="3938200"/>
            <a:ext cx="1438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2.6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2401025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3782100" y="3138013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706000" y="3104725"/>
            <a:ext cx="566700" cy="8001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1531925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901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2341650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902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3752413" y="3442825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903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4646600" y="3476238"/>
            <a:ext cx="566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904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757925" y="513925"/>
            <a:ext cx="566700" cy="11478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79350" y="143725"/>
            <a:ext cx="1171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US5876WEBP</a:t>
            </a:r>
            <a:endParaRPr b="1" sz="1100"/>
          </a:p>
        </p:txBody>
      </p:sp>
      <p:sp>
        <p:nvSpPr>
          <p:cNvPr id="287" name="Google Shape;287;p33"/>
          <p:cNvSpPr/>
          <p:nvPr/>
        </p:nvSpPr>
        <p:spPr>
          <a:xfrm>
            <a:off x="825125" y="647275"/>
            <a:ext cx="276300" cy="271500"/>
          </a:xfrm>
          <a:prstGeom prst="plus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425400" y="647275"/>
            <a:ext cx="765900" cy="271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IP21 API</a:t>
            </a:r>
            <a:endParaRPr sz="1100"/>
          </a:p>
        </p:txBody>
      </p:sp>
      <p:sp>
        <p:nvSpPr>
          <p:cNvPr id="289" name="Google Shape;289;p33"/>
          <p:cNvSpPr/>
          <p:nvPr/>
        </p:nvSpPr>
        <p:spPr>
          <a:xfrm>
            <a:off x="825125" y="980650"/>
            <a:ext cx="276300" cy="271500"/>
          </a:xfrm>
          <a:prstGeom prst="plus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3"/>
          <p:cNvCxnSpPr>
            <a:stCxn id="288" idx="1"/>
            <a:endCxn id="287" idx="3"/>
          </p:cNvCxnSpPr>
          <p:nvPr/>
        </p:nvCxnSpPr>
        <p:spPr>
          <a:xfrm rot="10800000">
            <a:off x="1101400" y="783025"/>
            <a:ext cx="3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3"/>
          <p:cNvSpPr txBox="1"/>
          <p:nvPr/>
        </p:nvSpPr>
        <p:spPr>
          <a:xfrm>
            <a:off x="1425400" y="953275"/>
            <a:ext cx="927900" cy="271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Mongo API</a:t>
            </a:r>
            <a:endParaRPr sz="1100"/>
          </a:p>
        </p:txBody>
      </p:sp>
      <p:cxnSp>
        <p:nvCxnSpPr>
          <p:cNvPr id="292" name="Google Shape;292;p33"/>
          <p:cNvCxnSpPr>
            <a:stCxn id="291" idx="1"/>
            <a:endCxn id="289" idx="3"/>
          </p:cNvCxnSpPr>
          <p:nvPr/>
        </p:nvCxnSpPr>
        <p:spPr>
          <a:xfrm flipH="1">
            <a:off x="1101400" y="1089025"/>
            <a:ext cx="324000" cy="2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3"/>
          <p:cNvSpPr/>
          <p:nvPr/>
        </p:nvSpPr>
        <p:spPr>
          <a:xfrm>
            <a:off x="2248613" y="2184175"/>
            <a:ext cx="324000" cy="2715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2248613" y="2527175"/>
            <a:ext cx="324000" cy="271500"/>
          </a:xfrm>
          <a:prstGeom prst="ca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1531538" y="2184175"/>
            <a:ext cx="655500" cy="27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MySql</a:t>
            </a:r>
            <a:endParaRPr sz="1100"/>
          </a:p>
        </p:txBody>
      </p:sp>
      <p:sp>
        <p:nvSpPr>
          <p:cNvPr id="296" name="Google Shape;296;p33"/>
          <p:cNvSpPr txBox="1"/>
          <p:nvPr/>
        </p:nvSpPr>
        <p:spPr>
          <a:xfrm>
            <a:off x="1534238" y="2499250"/>
            <a:ext cx="655500" cy="33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Mongo</a:t>
            </a:r>
            <a:endParaRPr sz="1100"/>
          </a:p>
        </p:txBody>
      </p:sp>
      <p:sp>
        <p:nvSpPr>
          <p:cNvPr id="297" name="Google Shape;297;p33"/>
          <p:cNvSpPr/>
          <p:nvPr/>
        </p:nvSpPr>
        <p:spPr>
          <a:xfrm>
            <a:off x="6753800" y="1661725"/>
            <a:ext cx="765900" cy="29898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6525200" y="1256875"/>
            <a:ext cx="1110300" cy="33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US</a:t>
            </a:r>
            <a:r>
              <a:rPr b="1" lang="en" sz="1100"/>
              <a:t>0789LNXP</a:t>
            </a:r>
            <a:endParaRPr b="1" sz="1100"/>
          </a:p>
        </p:txBody>
      </p:sp>
      <p:sp>
        <p:nvSpPr>
          <p:cNvPr id="299" name="Google Shape;299;p33"/>
          <p:cNvSpPr/>
          <p:nvPr/>
        </p:nvSpPr>
        <p:spPr>
          <a:xfrm>
            <a:off x="5930000" y="3470425"/>
            <a:ext cx="566700" cy="271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5964075" y="2709463"/>
            <a:ext cx="655500" cy="744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Cluster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Access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Point</a:t>
            </a:r>
            <a:endParaRPr sz="1100"/>
          </a:p>
        </p:txBody>
      </p:sp>
      <p:sp>
        <p:nvSpPr>
          <p:cNvPr id="301" name="Google Shape;301;p33"/>
          <p:cNvSpPr txBox="1"/>
          <p:nvPr/>
        </p:nvSpPr>
        <p:spPr>
          <a:xfrm>
            <a:off x="6753800" y="1975000"/>
            <a:ext cx="56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/mvp</a:t>
            </a:r>
            <a:endParaRPr sz="1100"/>
          </a:p>
        </p:txBody>
      </p:sp>
      <p:sp>
        <p:nvSpPr>
          <p:cNvPr id="302" name="Google Shape;302;p33"/>
          <p:cNvSpPr txBox="1"/>
          <p:nvPr/>
        </p:nvSpPr>
        <p:spPr>
          <a:xfrm>
            <a:off x="6709400" y="2538025"/>
            <a:ext cx="65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/psamd</a:t>
            </a:r>
            <a:endParaRPr sz="1100"/>
          </a:p>
        </p:txBody>
      </p:sp>
      <p:sp>
        <p:nvSpPr>
          <p:cNvPr id="303" name="Google Shape;303;p33"/>
          <p:cNvSpPr txBox="1"/>
          <p:nvPr/>
        </p:nvSpPr>
        <p:spPr>
          <a:xfrm>
            <a:off x="6753775" y="3101050"/>
            <a:ext cx="65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/rstudio</a:t>
            </a:r>
            <a:endParaRPr sz="1100"/>
          </a:p>
        </p:txBody>
      </p:sp>
      <p:sp>
        <p:nvSpPr>
          <p:cNvPr id="304" name="Google Shape;304;p33"/>
          <p:cNvSpPr txBox="1"/>
          <p:nvPr/>
        </p:nvSpPr>
        <p:spPr>
          <a:xfrm>
            <a:off x="6709400" y="3566725"/>
            <a:ext cx="65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/ambari</a:t>
            </a:r>
            <a:endParaRPr sz="1100"/>
          </a:p>
        </p:txBody>
      </p:sp>
      <p:sp>
        <p:nvSpPr>
          <p:cNvPr id="305" name="Google Shape;305;p33"/>
          <p:cNvSpPr/>
          <p:nvPr/>
        </p:nvSpPr>
        <p:spPr>
          <a:xfrm>
            <a:off x="3037350" y="3356750"/>
            <a:ext cx="276300" cy="190500"/>
          </a:xfrm>
          <a:prstGeom prst="flowChartMagneticDrum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908650" y="3434725"/>
            <a:ext cx="927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Batch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downloader</a:t>
            </a:r>
            <a:endParaRPr sz="1100"/>
          </a:p>
        </p:txBody>
      </p:sp>
      <p:sp>
        <p:nvSpPr>
          <p:cNvPr id="307" name="Google Shape;307;p33"/>
          <p:cNvSpPr/>
          <p:nvPr/>
        </p:nvSpPr>
        <p:spPr>
          <a:xfrm>
            <a:off x="2829638" y="2265825"/>
            <a:ext cx="387600" cy="3333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755313" y="1755988"/>
            <a:ext cx="655500" cy="433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Shiny Server</a:t>
            </a:r>
            <a:endParaRPr sz="1100"/>
          </a:p>
        </p:txBody>
      </p:sp>
      <p:sp>
        <p:nvSpPr>
          <p:cNvPr id="309" name="Google Shape;309;p33"/>
          <p:cNvSpPr/>
          <p:nvPr/>
        </p:nvSpPr>
        <p:spPr>
          <a:xfrm>
            <a:off x="825125" y="1381288"/>
            <a:ext cx="276300" cy="271500"/>
          </a:xfrm>
          <a:prstGeom prst="plus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1470425" y="1307488"/>
            <a:ext cx="994500" cy="27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HBase API</a:t>
            </a:r>
            <a:endParaRPr sz="1100"/>
          </a:p>
        </p:txBody>
      </p:sp>
      <p:cxnSp>
        <p:nvCxnSpPr>
          <p:cNvPr id="311" name="Google Shape;311;p33"/>
          <p:cNvCxnSpPr>
            <a:stCxn id="310" idx="1"/>
            <a:endCxn id="309" idx="3"/>
          </p:cNvCxnSpPr>
          <p:nvPr/>
        </p:nvCxnSpPr>
        <p:spPr>
          <a:xfrm flipH="1">
            <a:off x="1101425" y="1443238"/>
            <a:ext cx="369000" cy="7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3"/>
          <p:cNvSpPr/>
          <p:nvPr/>
        </p:nvSpPr>
        <p:spPr>
          <a:xfrm>
            <a:off x="2248613" y="1836988"/>
            <a:ext cx="324000" cy="271500"/>
          </a:xfrm>
          <a:prstGeom prst="ca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1531538" y="1836988"/>
            <a:ext cx="655500" cy="27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HBase</a:t>
            </a:r>
            <a:endParaRPr sz="1100"/>
          </a:p>
        </p:txBody>
      </p:sp>
      <p:cxnSp>
        <p:nvCxnSpPr>
          <p:cNvPr id="314" name="Google Shape;314;p33"/>
          <p:cNvCxnSpPr>
            <a:stCxn id="312" idx="3"/>
            <a:endCxn id="312" idx="3"/>
          </p:cNvCxnSpPr>
          <p:nvPr/>
        </p:nvCxnSpPr>
        <p:spPr>
          <a:xfrm>
            <a:off x="2410613" y="210848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>
            <a:stCxn id="312" idx="3"/>
            <a:endCxn id="294" idx="0"/>
          </p:cNvCxnSpPr>
          <p:nvPr/>
        </p:nvCxnSpPr>
        <p:spPr>
          <a:xfrm>
            <a:off x="2410613" y="2108488"/>
            <a:ext cx="0" cy="4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3"/>
          <p:cNvCxnSpPr>
            <a:stCxn id="294" idx="3"/>
            <a:endCxn id="278" idx="0"/>
          </p:cNvCxnSpPr>
          <p:nvPr/>
        </p:nvCxnSpPr>
        <p:spPr>
          <a:xfrm flipH="1" rot="-5400000">
            <a:off x="2429963" y="2779325"/>
            <a:ext cx="306000" cy="344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3"/>
          <p:cNvCxnSpPr>
            <a:stCxn id="307" idx="3"/>
            <a:endCxn id="278" idx="0"/>
          </p:cNvCxnSpPr>
          <p:nvPr/>
        </p:nvCxnSpPr>
        <p:spPr>
          <a:xfrm rot="5400000">
            <a:off x="2615775" y="2738625"/>
            <a:ext cx="505500" cy="2265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