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38fa6ad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38fa6ad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38fa6adc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38fa6adc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38fa6adc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38fa6adc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38fa6adc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38fa6adc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3c50c6d4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3c50c6d4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38fa6adc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38fa6adc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38fa6adc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38fa6adc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distelli.com/" TargetMode="External"/><Relationship Id="rId11" Type="http://schemas.openxmlformats.org/officeDocument/2006/relationships/hyperlink" Target="https://www.docker.com/" TargetMode="External"/><Relationship Id="rId10" Type="http://schemas.openxmlformats.org/officeDocument/2006/relationships/hyperlink" Target="https://www.ottoproject.io/" TargetMode="External"/><Relationship Id="rId21" Type="http://schemas.openxmlformats.org/officeDocument/2006/relationships/hyperlink" Target="http://www.jetbrains.com/teamcity/" TargetMode="External"/><Relationship Id="rId13" Type="http://schemas.openxmlformats.org/officeDocument/2006/relationships/hyperlink" Target="http://panamax.io/" TargetMode="External"/><Relationship Id="rId12" Type="http://schemas.openxmlformats.org/officeDocument/2006/relationships/hyperlink" Target="http://www.parallels.com/products/desktop/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virtualbox.org" TargetMode="External"/><Relationship Id="rId4" Type="http://schemas.openxmlformats.org/officeDocument/2006/relationships/hyperlink" Target="http://www.vmware.com/" TargetMode="External"/><Relationship Id="rId9" Type="http://schemas.openxmlformats.org/officeDocument/2006/relationships/hyperlink" Target="http://mesos.apache.org/" TargetMode="External"/><Relationship Id="rId15" Type="http://schemas.openxmlformats.org/officeDocument/2006/relationships/hyperlink" Target="https://puppet.com/download-puppet-enterprise" TargetMode="External"/><Relationship Id="rId14" Type="http://schemas.openxmlformats.org/officeDocument/2006/relationships/hyperlink" Target="https://www.ansible.com/" TargetMode="External"/><Relationship Id="rId17" Type="http://schemas.openxmlformats.org/officeDocument/2006/relationships/hyperlink" Target="http://www.fabfile.org/" TargetMode="External"/><Relationship Id="rId16" Type="http://schemas.openxmlformats.org/officeDocument/2006/relationships/hyperlink" Target="https://www.chef.io/chef/" TargetMode="External"/><Relationship Id="rId5" Type="http://schemas.openxmlformats.org/officeDocument/2006/relationships/hyperlink" Target="http://wiki.qemu.org/Main_Page" TargetMode="External"/><Relationship Id="rId19" Type="http://schemas.openxmlformats.org/officeDocument/2006/relationships/hyperlink" Target="https://travis-ci.org/" TargetMode="External"/><Relationship Id="rId6" Type="http://schemas.openxmlformats.org/officeDocument/2006/relationships/hyperlink" Target="http://xenserver.org/" TargetMode="External"/><Relationship Id="rId18" Type="http://schemas.openxmlformats.org/officeDocument/2006/relationships/hyperlink" Target="https://jenkins.io/" TargetMode="External"/><Relationship Id="rId7" Type="http://schemas.openxmlformats.org/officeDocument/2006/relationships/hyperlink" Target="https://www.vagrantup.com/" TargetMode="External"/><Relationship Id="rId8" Type="http://schemas.openxmlformats.org/officeDocument/2006/relationships/hyperlink" Target="https://virt-manager.or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Integration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Definition, Setup and Tools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294900" y="850400"/>
            <a:ext cx="8579400" cy="405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Continuous Integration allows you to deliver new software and update existing software faster, with lower risk.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Reducing risk is important, but the processes that underpin continuous integration translate into even more important values to the business: 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The integration is done continuously.</a:t>
            </a:r>
            <a:r>
              <a:rPr lang="en" sz="1200"/>
              <a:t> Using a tool like Jenkins, providing notification early and often of any problems. This make small deliverables routine - patches, small projects, UI changes, upgrades, new features.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Accelerate time-to-value. </a:t>
            </a:r>
            <a:r>
              <a:rPr lang="en" sz="1200"/>
              <a:t>A big business that has mapped out its value stream and has complex investments and obligations across a large organization will find that continuous delivery helps accelerate time-to-value. 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Data-driven decision making.</a:t>
            </a:r>
            <a:r>
              <a:rPr lang="en" sz="1200"/>
              <a:t> Deploy, measure, adjust. You can still push larger scale releases, but your processes will be better suited to continuous data gathering.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Quality</a:t>
            </a:r>
            <a:r>
              <a:rPr lang="en" sz="1200"/>
              <a:t>. Behaving like you’re releasing continuously forces you to raise your quality bar and fully automate test practices. Better quality means happier customers, lower costs, fewer fire-drills, and less unplanned work.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Reduce cost.</a:t>
            </a:r>
            <a:r>
              <a:rPr lang="en" sz="1200"/>
              <a:t> Big releases have big costs and big consequences when things go wrong. Keeping small deliverables continuously in a cycle of automated testing and integration drives the cost of delivery downward.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With CI we have frequent releases of smaller amounts of functionality. This avoids all the pressure, escalations, and rollbacks, while enabling reliable, predictable releases. </a:t>
            </a:r>
            <a:endParaRPr sz="12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CI is not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294900" y="850400"/>
            <a:ext cx="8579400" cy="405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Integration designed correctly will appear as a seamless pipeline with a near instant feedback loop. But we must remember </a:t>
            </a:r>
            <a:r>
              <a:rPr lang="en">
                <a:solidFill>
                  <a:srgbClr val="43453A"/>
                </a:solidFill>
                <a:highlight>
                  <a:srgbClr val="FFFFFF"/>
                </a:highlight>
              </a:rPr>
              <a:t>there is no such thing as The Standard Pipeline. </a:t>
            </a:r>
            <a:endParaRPr>
              <a:solidFill>
                <a:srgbClr val="43453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53A"/>
                </a:solidFill>
                <a:highlight>
                  <a:srgbClr val="FFFFFF"/>
                </a:highlight>
              </a:rPr>
              <a:t>A typically CI pipeline will include the following stages: </a:t>
            </a:r>
            <a:endParaRPr>
              <a:solidFill>
                <a:srgbClr val="43453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53A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53A"/>
              </a:buClr>
              <a:buSzPts val="1400"/>
              <a:buChar char="●"/>
            </a:pPr>
            <a:r>
              <a:rPr lang="en">
                <a:solidFill>
                  <a:srgbClr val="43453A"/>
                </a:solidFill>
                <a:highlight>
                  <a:srgbClr val="FFFFFF"/>
                </a:highlight>
              </a:rPr>
              <a:t>build automation </a:t>
            </a:r>
            <a:endParaRPr>
              <a:solidFill>
                <a:srgbClr val="43453A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53A"/>
              </a:buClr>
              <a:buSzPts val="1400"/>
              <a:buChar char="●"/>
            </a:pPr>
            <a:r>
              <a:rPr lang="en">
                <a:solidFill>
                  <a:srgbClr val="43453A"/>
                </a:solidFill>
                <a:highlight>
                  <a:srgbClr val="FFFFFF"/>
                </a:highlight>
              </a:rPr>
              <a:t>continuous integration</a:t>
            </a:r>
            <a:endParaRPr>
              <a:solidFill>
                <a:srgbClr val="43453A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53A"/>
              </a:buClr>
              <a:buSzPts val="1400"/>
              <a:buChar char="●"/>
            </a:pPr>
            <a:r>
              <a:rPr lang="en">
                <a:solidFill>
                  <a:srgbClr val="43453A"/>
                </a:solidFill>
                <a:highlight>
                  <a:srgbClr val="FFFFFF"/>
                </a:highlight>
              </a:rPr>
              <a:t>est automation</a:t>
            </a:r>
            <a:endParaRPr>
              <a:solidFill>
                <a:srgbClr val="43453A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53A"/>
              </a:buClr>
              <a:buSzPts val="1400"/>
              <a:buChar char="●"/>
            </a:pPr>
            <a:r>
              <a:rPr lang="en">
                <a:solidFill>
                  <a:srgbClr val="43453A"/>
                </a:solidFill>
                <a:highlight>
                  <a:srgbClr val="FFFFFF"/>
                </a:highlight>
              </a:rPr>
              <a:t>deployment automation</a:t>
            </a:r>
            <a:endParaRPr>
              <a:solidFill>
                <a:srgbClr val="43453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53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For each one of these areas there are choices and tradeoffs to be made.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You wll need to select the correct technologies that meet your business goes and fit with your tech stack.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Consider the options you´ll need: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Machine Virtualization Technology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Application container to make deployment to separate environments easier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A Job Manager to tie this all together in a sensible user experience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A Repository Manager for separate build maintenance and distribution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So Continuous Integration is more of a principle than a technology with multiple point of failure if not implemented correctly.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needed to implement CI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294900" y="850400"/>
            <a:ext cx="8579400" cy="405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Necessary components for a Continuous Integrations Environment at minimum should consist of: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First you'll need some virtualization software like </a:t>
            </a:r>
            <a:r>
              <a:rPr b="1" lang="en"/>
              <a:t>Virtualbox</a:t>
            </a:r>
            <a:r>
              <a:rPr lang="en"/>
              <a:t> 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which allows you install ¨Guest OS¨ on the same server.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It's best to use environment wrapper like </a:t>
            </a:r>
            <a:r>
              <a:rPr b="1" lang="en"/>
              <a:t>Vagrant</a:t>
            </a:r>
            <a:r>
              <a:rPr lang="en"/>
              <a:t> which allows you to easily control the creations of these “Guest OS´s”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net effect is that you can create a prod env and redeploy that on a virtual os as a test and dev env.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Next we want to make our application development as portable as possible, as most system today are distributed. Here </a:t>
            </a:r>
            <a:r>
              <a:rPr b="1" lang="en"/>
              <a:t>Docker</a:t>
            </a:r>
            <a:r>
              <a:rPr lang="en"/>
              <a:t> is a good choice. It wraps all you application and its specific needs into a </a:t>
            </a:r>
            <a:r>
              <a:rPr b="1" lang="en"/>
              <a:t>¨Container¨</a:t>
            </a:r>
            <a:r>
              <a:rPr lang="en"/>
              <a:t> which can be deployed to any server also running docker.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You will need Code Version Control System like </a:t>
            </a:r>
            <a:r>
              <a:rPr b="1" lang="en"/>
              <a:t>GIT</a:t>
            </a:r>
            <a:r>
              <a:rPr lang="en"/>
              <a:t> that can be monitored for commits.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An Automation Server to pick up your GIT changes will be essential. It will start the build, test, run, deploy cycle.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we call the full integration life cycle, </a:t>
            </a:r>
            <a:r>
              <a:rPr b="1" lang="en"/>
              <a:t>Jenkins</a:t>
            </a:r>
            <a:r>
              <a:rPr lang="en"/>
              <a:t> is a good choice here.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Finally it´s good to have a Registry (Repository) to make your Docker Containers/images available. 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Docker comes with it´s own hub.docker.com to manager you Docker images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But you can also configure docker to point to an external Repository like </a:t>
            </a:r>
            <a:r>
              <a:rPr b="1" lang="en"/>
              <a:t>NEXUS</a:t>
            </a:r>
            <a:r>
              <a:rPr lang="en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 We tie all this together with </a:t>
            </a:r>
            <a:r>
              <a:rPr b="1" lang="en"/>
              <a:t>Ansible</a:t>
            </a:r>
            <a:r>
              <a:rPr lang="en"/>
              <a:t>. As scripting language compatible with this environment.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CI process looks like and which intefaces there are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294900" y="850400"/>
            <a:ext cx="8579400" cy="405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15117"/>
          <a:stretch/>
        </p:blipFill>
        <p:spPr>
          <a:xfrm>
            <a:off x="407650" y="1017350"/>
            <a:ext cx="8466651" cy="34404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4" name="Google Shape;94;p17"/>
          <p:cNvSpPr txBox="1"/>
          <p:nvPr/>
        </p:nvSpPr>
        <p:spPr>
          <a:xfrm>
            <a:off x="2902650" y="2921475"/>
            <a:ext cx="1376400" cy="278700"/>
          </a:xfrm>
          <a:prstGeom prst="rect">
            <a:avLst/>
          </a:prstGeom>
          <a:solidFill>
            <a:srgbClr val="F8E6DA"/>
          </a:solidFill>
          <a:ln cap="flat" cmpd="sng" w="19050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Application</a:t>
            </a:r>
            <a:endParaRPr b="1" sz="1200"/>
          </a:p>
        </p:txBody>
      </p:sp>
      <p:sp>
        <p:nvSpPr>
          <p:cNvPr id="95" name="Google Shape;95;p17"/>
          <p:cNvSpPr txBox="1"/>
          <p:nvPr/>
        </p:nvSpPr>
        <p:spPr>
          <a:xfrm>
            <a:off x="2153725" y="3576750"/>
            <a:ext cx="1735800" cy="602700"/>
          </a:xfrm>
          <a:prstGeom prst="rect">
            <a:avLst/>
          </a:prstGeom>
          <a:solidFill>
            <a:srgbClr val="F8E6DA"/>
          </a:solidFill>
          <a:ln cap="flat" cmpd="sng" w="19050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CI Server - build cycle</a:t>
            </a:r>
            <a:endParaRPr b="1" sz="1200"/>
          </a:p>
        </p:txBody>
      </p:sp>
      <p:sp>
        <p:nvSpPr>
          <p:cNvPr id="96" name="Google Shape;96;p17"/>
          <p:cNvSpPr txBox="1"/>
          <p:nvPr/>
        </p:nvSpPr>
        <p:spPr>
          <a:xfrm>
            <a:off x="5770475" y="2356950"/>
            <a:ext cx="534000" cy="20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6745775" y="3088550"/>
            <a:ext cx="593400" cy="20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8293850" y="3703950"/>
            <a:ext cx="534000" cy="27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CI process looks like and which intefaces there are (Continued)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294900" y="850400"/>
            <a:ext cx="8579400" cy="405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An Explanation of the CI processes and its interfaces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749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Developers check out code into their private workspaces.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749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When done, commit the changes to the repository.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749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The CI server monitors the repository and checks out changes when they occur.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749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The CI server builds the system and runs unit and integration tests.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749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The CI server releases deployable artefacts for testing.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749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The CI server assigns a build label to the version of the code it just built.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749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The CI server informs the team of the successful build.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749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If the build or tests fail, the CI server alerts the team.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749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The team fix the issue at the earliest opportunity.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749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Continue to continually integrate and test throughout the project.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6745775" y="3088550"/>
            <a:ext cx="593400" cy="20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8293850" y="3703950"/>
            <a:ext cx="534000" cy="27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tools are on the market</a:t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98250" y="861075"/>
            <a:ext cx="4893900" cy="41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Virtualization Products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VirtualBox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VM Workstation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QEMU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Citrix XenServer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Virtualization Wrapper (automating and provisioning)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rgbClr val="1155CC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Vagrant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rgbClr val="1155CC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Virt-Manager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rgbClr val="1155CC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Apache Mesos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rgbClr val="1155CC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Otto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Distributable Software Containers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rgbClr val="1155CC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Docker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rgbClr val="1155CC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Parallels Desktop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rgbClr val="1155CC"/>
                </a:solid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Panamax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3" name="Google Shape;113;p19"/>
          <p:cNvSpPr txBox="1"/>
          <p:nvPr/>
        </p:nvSpPr>
        <p:spPr>
          <a:xfrm>
            <a:off x="5535500" y="914675"/>
            <a:ext cx="3516000" cy="39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Configuration and Management Scripts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rgbClr val="1155CC"/>
                </a:solid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Ansible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rgbClr val="1155CC"/>
                </a:solid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Puppet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rgbClr val="1155CC"/>
                </a:solidFill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Chef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rgbClr val="1155CC"/>
                </a:solidFill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Fabric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Continuous Integration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rgbClr val="1155CC"/>
                </a:solidFill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Jenkins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rgbClr val="1155CC"/>
                </a:solidFill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Travis CI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rgbClr val="1155CC"/>
                </a:solidFill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Distelli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rgbClr val="1155CC"/>
                </a:solidFill>
                <a:hlinkClick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JetBrains TeamCity</a:t>
            </a:r>
            <a:endParaRPr b="1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/>
          <p:nvPr/>
        </p:nvSpPr>
        <p:spPr>
          <a:xfrm>
            <a:off x="7225100" y="2706575"/>
            <a:ext cx="1822800" cy="2356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6689175" y="2786550"/>
            <a:ext cx="1822800" cy="2356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Git / Jenkins / Ansible / Docker (/ Vagrant)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475" y="2881325"/>
            <a:ext cx="1019175" cy="89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5750" y="2928950"/>
            <a:ext cx="1019175" cy="89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9125" y="522475"/>
            <a:ext cx="6430950" cy="4760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3866350" y="4621025"/>
            <a:ext cx="1393200" cy="522600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Vagrant CI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6142000" y="4621025"/>
            <a:ext cx="1393200" cy="522600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Vagrant Test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7800075" y="4497200"/>
            <a:ext cx="667500" cy="522600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Staging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VM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8511975" y="4401950"/>
            <a:ext cx="535800" cy="522600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Prod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VM</a:t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128" name="Google Shape;128;p20"/>
          <p:cNvCxnSpPr/>
          <p:nvPr/>
        </p:nvCxnSpPr>
        <p:spPr>
          <a:xfrm>
            <a:off x="5553075" y="1524000"/>
            <a:ext cx="1590600" cy="12288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0"/>
          <p:cNvCxnSpPr/>
          <p:nvPr/>
        </p:nvCxnSpPr>
        <p:spPr>
          <a:xfrm>
            <a:off x="5553075" y="1390650"/>
            <a:ext cx="2181300" cy="13146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