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6858000" cx="9144000"/>
  <p:notesSz cx="6858000" cy="9144000"/>
  <p:embeddedFontLst>
    <p:embeddedFont>
      <p:font typeface="Helvetica Neue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F16099-58B4-4AB9-86A3-DBBB173BF9ED}">
  <a:tblStyle styleId="{43F16099-58B4-4AB9-86A3-DBBB173BF9E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5F8"/>
          </a:solidFill>
        </a:fill>
      </a:tcStyle>
    </a:wholeTbl>
    <a:band1H>
      <a:tcTxStyle/>
      <a:tcStyle>
        <a:fill>
          <a:solidFill>
            <a:srgbClr val="CBE8F1"/>
          </a:solidFill>
        </a:fill>
      </a:tcStyle>
    </a:band1H>
    <a:band2H>
      <a:tcTxStyle/>
    </a:band2H>
    <a:band1V>
      <a:tcTxStyle/>
      <a:tcStyle>
        <a:fill>
          <a:solidFill>
            <a:srgbClr val="CBE8F1"/>
          </a:solidFill>
        </a:fill>
      </a:tcStyle>
    </a:band1V>
    <a:band2V>
      <a:tcTxStyle/>
    </a:band2V>
    <a:lastCol>
      <a:tcTxStyle b="on" i="off"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HelveticaNeue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">
  <p:cSld name="W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4572000" cy="6877734"/>
          </a:xfrm>
          <a:prstGeom prst="rect">
            <a:avLst/>
          </a:prstGeom>
          <a:solidFill>
            <a:srgbClr val="424342"/>
          </a:solidFill>
          <a:ln>
            <a:noFill/>
          </a:ln>
        </p:spPr>
        <p:txBody>
          <a:bodyPr anchorCtr="0" anchor="ctr" bIns="41125" lIns="82250" spcFirstLastPara="1" rIns="82250" wrap="square" tIns="41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457200" y="273058"/>
            <a:ext cx="3855571" cy="212129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rgbClr val="FFFD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424339" y="2651760"/>
            <a:ext cx="3855571" cy="34744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DE0"/>
              </a:buClr>
              <a:buSzPts val="1400"/>
              <a:buFont typeface="Calibri"/>
              <a:buNone/>
              <a:defRPr sz="2800">
                <a:solidFill>
                  <a:srgbClr val="FFFDE0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25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2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8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2000" y="0"/>
            <a:ext cx="4576394" cy="687773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172400" y="6322020"/>
            <a:ext cx="5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101403" lvl="1" marL="457003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1203" lvl="2" marL="914003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1006" lvl="3" marL="1371006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0806" lvl="4" marL="1828006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0608" lvl="5" marL="2285009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0409" lvl="6" marL="274201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0209" lvl="7" marL="319901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0010" lvl="8" marL="365601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5004048" y="273058"/>
            <a:ext cx="3682753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■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5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1748145" y="4325257"/>
            <a:ext cx="4300622" cy="80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DE0"/>
              </a:buClr>
              <a:buSzPts val="1400"/>
              <a:buFont typeface="Calibri"/>
              <a:buNone/>
              <a:defRPr sz="4400">
                <a:solidFill>
                  <a:srgbClr val="FFFD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rgbClr val="FFFDE0"/>
              </a:buClr>
              <a:buSzPts val="1400"/>
              <a:buFont typeface="Calibri"/>
              <a:buChar char="■"/>
              <a:defRPr sz="3200">
                <a:solidFill>
                  <a:srgbClr val="FFFD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DE0"/>
              </a:buClr>
              <a:buSzPts val="1400"/>
              <a:buFont typeface="Calibri"/>
              <a:buChar char="■"/>
              <a:defRPr sz="2800">
                <a:solidFill>
                  <a:srgbClr val="FFFDE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DE0"/>
              </a:buClr>
              <a:buSzPts val="1400"/>
              <a:buFont typeface="Calibri"/>
              <a:buChar char="■"/>
              <a:defRPr sz="2400">
                <a:solidFill>
                  <a:srgbClr val="FFFDE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FFFDE0"/>
              </a:buClr>
              <a:buSzPts val="1400"/>
              <a:buFont typeface="Calibri"/>
              <a:buChar char="■"/>
              <a:defRPr sz="2000">
                <a:solidFill>
                  <a:srgbClr val="FFFDE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rgbClr val="FFFDE0"/>
              </a:buClr>
              <a:buSzPts val="1400"/>
              <a:buFont typeface="Calibri"/>
              <a:buChar char="■"/>
              <a:defRPr sz="2000">
                <a:solidFill>
                  <a:srgbClr val="FFFDE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8172400" y="6322020"/>
            <a:ext cx="5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172400" y="6322020"/>
            <a:ext cx="5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DE0"/>
              </a:buClr>
              <a:buSzPts val="1400"/>
              <a:buFont typeface="Calibri"/>
              <a:buNone/>
              <a:defRPr sz="4400">
                <a:solidFill>
                  <a:srgbClr val="FFFD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■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  <p:sp>
        <p:nvSpPr>
          <p:cNvPr id="78" name="Google Shape;78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■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172400" y="6322020"/>
            <a:ext cx="5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9pPr>
          </a:lstStyle>
          <a:p/>
        </p:txBody>
      </p:sp>
      <p:sp>
        <p:nvSpPr>
          <p:cNvPr id="83" name="Google Shape;83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■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  <p:sp>
        <p:nvSpPr>
          <p:cNvPr id="84" name="Google Shape;84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9pPr>
          </a:lstStyle>
          <a:p/>
        </p:txBody>
      </p:sp>
      <p:sp>
        <p:nvSpPr>
          <p:cNvPr id="85" name="Google Shape;85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■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172400" y="6322020"/>
            <a:ext cx="5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DE0"/>
              </a:buClr>
              <a:buSzPts val="1400"/>
              <a:buFont typeface="Calibri"/>
              <a:buNone/>
              <a:defRPr sz="4400">
                <a:solidFill>
                  <a:srgbClr val="FFFD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172400" y="6322020"/>
            <a:ext cx="5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172400" y="6322020"/>
            <a:ext cx="5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■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172400" y="6322020"/>
            <a:ext cx="5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DDDEDD"/>
              </a:buClr>
              <a:buSzPts val="1400"/>
              <a:buFont typeface="Calibri"/>
              <a:buNone/>
              <a:defRPr b="0" i="0" sz="32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172400" y="6322020"/>
            <a:ext cx="5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172400" y="6322020"/>
            <a:ext cx="5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Calibri"/>
              <a:buNone/>
              <a:defRPr sz="44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Calibri"/>
              <a:buChar char="■"/>
              <a:defRPr sz="32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Calibri"/>
              <a:buChar char="■"/>
              <a:defRPr sz="28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Calibri"/>
              <a:buChar char="■"/>
              <a:defRPr sz="24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Calibri"/>
              <a:buChar char="■"/>
              <a:defRPr sz="20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Calibri"/>
              <a:buChar char="■"/>
              <a:defRPr sz="20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172400" y="6322020"/>
            <a:ext cx="5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in">
  <p:cSld name="Thi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3032979" cy="6877734"/>
          </a:xfrm>
          <a:prstGeom prst="rect">
            <a:avLst/>
          </a:prstGeom>
          <a:solidFill>
            <a:srgbClr val="424342"/>
          </a:solidFill>
          <a:ln>
            <a:noFill/>
          </a:ln>
        </p:spPr>
        <p:txBody>
          <a:bodyPr anchorCtr="0" anchor="ctr" bIns="41125" lIns="82250" spcFirstLastPara="1" rIns="82250" wrap="square" tIns="41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3058"/>
            <a:ext cx="2332776" cy="212129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>
                <a:solidFill>
                  <a:srgbClr val="FFFD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24340" y="2651760"/>
            <a:ext cx="2365637" cy="34744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DE0"/>
              </a:buClr>
              <a:buSzPts val="1400"/>
              <a:buFont typeface="Calibri"/>
              <a:buNone/>
              <a:defRPr sz="1800">
                <a:solidFill>
                  <a:srgbClr val="FFFDE0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25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2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8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  <p:pic>
        <p:nvPicPr>
          <p:cNvPr id="24" name="Google Shape;2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94879" y="0"/>
            <a:ext cx="6157979" cy="6877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172400" y="6322020"/>
            <a:ext cx="5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101403" lvl="1" marL="457003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1203" lvl="2" marL="914003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1006" lvl="3" marL="1371006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0806" lvl="4" marL="1828006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0608" lvl="5" marL="2285009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0409" lvl="6" marL="274201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0209" lvl="7" marL="319901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0010" lvl="8" marL="365601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6" name="Google Shape;26;p3"/>
          <p:cNvSpPr txBox="1"/>
          <p:nvPr>
            <p:ph idx="2" type="body"/>
          </p:nvPr>
        </p:nvSpPr>
        <p:spPr>
          <a:xfrm>
            <a:off x="3275856" y="273058"/>
            <a:ext cx="541094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■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5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/>
        </p:txBody>
      </p:sp>
      <p:pic>
        <p:nvPicPr>
          <p:cNvPr id="27" name="Google Shape;2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1748145" y="4325257"/>
            <a:ext cx="4300622" cy="80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172400" y="6322020"/>
            <a:ext cx="5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Calibri"/>
              <a:buNone/>
              <a:defRPr sz="44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■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  <p:sp>
        <p:nvSpPr>
          <p:cNvPr id="123" name="Google Shape;123;p2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■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8172400" y="6322020"/>
            <a:ext cx="5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9pPr>
          </a:lstStyle>
          <a:p/>
        </p:txBody>
      </p:sp>
      <p:sp>
        <p:nvSpPr>
          <p:cNvPr id="128" name="Google Shape;128;p2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■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9pPr>
          </a:lstStyle>
          <a:p/>
        </p:txBody>
      </p:sp>
      <p:sp>
        <p:nvSpPr>
          <p:cNvPr id="130" name="Google Shape;130;p2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■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172400" y="6322020"/>
            <a:ext cx="5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Calibri"/>
              <a:buNone/>
              <a:defRPr sz="44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172400" y="6322020"/>
            <a:ext cx="5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idx="12" type="sldNum"/>
          </p:nvPr>
        </p:nvSpPr>
        <p:spPr>
          <a:xfrm>
            <a:off x="8172400" y="6322020"/>
            <a:ext cx="5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■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/>
        </p:txBody>
      </p:sp>
      <p:sp>
        <p:nvSpPr>
          <p:cNvPr id="140" name="Google Shape;140;p2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/>
        </p:txBody>
      </p:sp>
      <p:sp>
        <p:nvSpPr>
          <p:cNvPr id="141" name="Google Shape;141;p28"/>
          <p:cNvSpPr txBox="1"/>
          <p:nvPr>
            <p:ph idx="12" type="sldNum"/>
          </p:nvPr>
        </p:nvSpPr>
        <p:spPr>
          <a:xfrm>
            <a:off x="8172400" y="6322020"/>
            <a:ext cx="5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4" name="Google Shape;144;p2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48584"/>
              </a:buClr>
              <a:buSzPts val="1400"/>
              <a:buFont typeface="Calibri"/>
              <a:buNone/>
              <a:defRPr b="0" i="0" sz="32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2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/>
        </p:txBody>
      </p:sp>
      <p:sp>
        <p:nvSpPr>
          <p:cNvPr id="146" name="Google Shape;146;p29"/>
          <p:cNvSpPr txBox="1"/>
          <p:nvPr>
            <p:ph idx="12" type="sldNum"/>
          </p:nvPr>
        </p:nvSpPr>
        <p:spPr>
          <a:xfrm>
            <a:off x="8172400" y="6322020"/>
            <a:ext cx="5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0"/>
            <a:ext cx="3041650" cy="6879500"/>
          </a:xfrm>
          <a:prstGeom prst="rect">
            <a:avLst/>
          </a:prstGeom>
          <a:solidFill>
            <a:srgbClr val="424342"/>
          </a:solidFill>
          <a:ln>
            <a:noFill/>
          </a:ln>
        </p:spPr>
        <p:txBody>
          <a:bodyPr anchorCtr="0" anchor="ctr" bIns="41125" lIns="82250" spcFirstLastPara="1" rIns="82250" wrap="square" tIns="41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41650" y="0"/>
            <a:ext cx="6106744" cy="687773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type="title"/>
          </p:nvPr>
        </p:nvSpPr>
        <p:spPr>
          <a:xfrm>
            <a:off x="457205" y="273053"/>
            <a:ext cx="238660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000">
                <a:solidFill>
                  <a:srgbClr val="FFFD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3275856" y="273058"/>
            <a:ext cx="541094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■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5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/>
        </p:txBody>
      </p:sp>
      <p:sp>
        <p:nvSpPr>
          <p:cNvPr id="33" name="Google Shape;33;p4"/>
          <p:cNvSpPr txBox="1"/>
          <p:nvPr>
            <p:ph idx="2" type="body"/>
          </p:nvPr>
        </p:nvSpPr>
        <p:spPr>
          <a:xfrm>
            <a:off x="457205" y="1435100"/>
            <a:ext cx="238660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FFFDE0"/>
              </a:buClr>
              <a:buSzPts val="1400"/>
              <a:buFont typeface="Calibri"/>
              <a:buNone/>
              <a:defRPr sz="1400">
                <a:solidFill>
                  <a:srgbClr val="FFFDE0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172400" y="6322020"/>
            <a:ext cx="5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101403" lvl="1" marL="457003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1203" lvl="2" marL="914003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1006" lvl="3" marL="1371006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0806" lvl="4" marL="1828006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0608" lvl="5" marL="2285009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0409" lvl="6" marL="274201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0209" lvl="7" marL="319901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0010" lvl="8" marL="365601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5" name="Google Shape;3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1748145" y="4325257"/>
            <a:ext cx="4300622" cy="80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457201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DE0"/>
              </a:buClr>
              <a:buSzPts val="1400"/>
              <a:buFont typeface="Calibri"/>
              <a:buNone/>
              <a:defRPr b="0" i="0" sz="4400">
                <a:solidFill>
                  <a:srgbClr val="FFFD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457201" y="1600200"/>
            <a:ext cx="8229600" cy="4525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Calibri"/>
              <a:buChar char="■"/>
              <a:defRPr sz="32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Calibri"/>
              <a:buChar char="■"/>
              <a:defRPr sz="28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Calibri"/>
              <a:buChar char="■"/>
              <a:defRPr sz="25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Calibri"/>
              <a:buChar char="■"/>
              <a:defRPr sz="20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Calibri"/>
              <a:buChar char="■"/>
              <a:defRPr sz="20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172400" y="6322020"/>
            <a:ext cx="5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101403" lvl="1" marL="457003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1203" lvl="2" marL="914003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1006" lvl="3" marL="1371006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0806" lvl="4" marL="1828006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0608" lvl="5" marL="2285009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0409" lvl="6" marL="274201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0209" lvl="7" marL="319901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0010" lvl="8" marL="365601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1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DE0"/>
              </a:buClr>
              <a:buSzPts val="1400"/>
              <a:buFont typeface="Calibri"/>
              <a:buNone/>
              <a:defRPr b="0" i="0" sz="4400">
                <a:solidFill>
                  <a:srgbClr val="FFFD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600200"/>
            <a:ext cx="4038600" cy="4525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■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5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648203" y="1600200"/>
            <a:ext cx="4038600" cy="4525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■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5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172400" y="6322020"/>
            <a:ext cx="5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101403" lvl="1" marL="457003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1203" lvl="2" marL="914003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1006" lvl="3" marL="1371006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0806" lvl="4" marL="1828006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0608" lvl="5" marL="2285009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0409" lvl="6" marL="274201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0209" lvl="7" marL="319901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0010" lvl="8" marL="365601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1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b="1" sz="25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■"/>
              <a:defRPr sz="25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4645031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b="1" sz="25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4645031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■"/>
              <a:defRPr sz="25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172400" y="6322020"/>
            <a:ext cx="5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101403" lvl="1" marL="457003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1203" lvl="2" marL="914003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1006" lvl="3" marL="1371006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0806" lvl="4" marL="1828006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0608" lvl="5" marL="2285009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0409" lvl="6" marL="274201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0209" lvl="7" marL="319901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0010" lvl="8" marL="365601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457201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DE0"/>
              </a:buClr>
              <a:buSzPts val="1400"/>
              <a:buFont typeface="Calibri"/>
              <a:buNone/>
              <a:defRPr b="0" i="0" sz="4400">
                <a:solidFill>
                  <a:srgbClr val="FFFD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172400" y="6322020"/>
            <a:ext cx="5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101403" lvl="1" marL="457003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1203" lvl="2" marL="914003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1006" lvl="3" marL="1371006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0806" lvl="4" marL="1828006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0608" lvl="5" marL="2285009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0409" lvl="6" marL="274201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0209" lvl="7" marL="319901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0010" lvl="8" marL="365601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172400" y="6322020"/>
            <a:ext cx="5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101403" lvl="1" marL="457003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1203" lvl="2" marL="914003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1006" lvl="3" marL="1371006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0806" lvl="4" marL="1828006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0608" lvl="5" marL="2285009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0409" lvl="6" marL="274201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0209" lvl="7" marL="319901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0010" lvl="8" marL="365601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DE0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D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172400" y="6322020"/>
            <a:ext cx="5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8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8394" cy="1196752"/>
          </a:xfrm>
          <a:prstGeom prst="rect">
            <a:avLst/>
          </a:prstGeom>
          <a:solidFill>
            <a:srgbClr val="424342"/>
          </a:solidFill>
          <a:ln>
            <a:noFill/>
          </a:ln>
        </p:spPr>
        <p:txBody>
          <a:bodyPr anchorCtr="0" anchor="ctr" bIns="41125" lIns="82250" spcFirstLastPara="1" rIns="82250" wrap="square" tIns="41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4394" y="1196752"/>
            <a:ext cx="9148394" cy="568098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457201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DE0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D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1" y="1600200"/>
            <a:ext cx="8229600" cy="4525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Calibri"/>
              <a:buChar char="■"/>
              <a:defRPr b="0" i="0" sz="32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Calibri"/>
              <a:buChar char="■"/>
              <a:defRPr b="0" i="0" sz="28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Calibri"/>
              <a:buChar char="■"/>
              <a:defRPr b="0" i="0" sz="25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Calibri"/>
              <a:buChar char="■"/>
              <a:defRPr b="0" i="0" sz="20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Calibri"/>
              <a:buChar char="■"/>
              <a:defRPr b="0" i="0" sz="20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172400" y="6322020"/>
            <a:ext cx="5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101403" lvl="1" marL="457003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1203" lvl="2" marL="914003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1006" lvl="3" marL="1371006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0806" lvl="4" marL="1828006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0608" lvl="5" marL="2285009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0409" lvl="6" marL="274201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0209" lvl="7" marL="319901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00010" lvl="8" marL="365601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1" name="Google Shape;11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1744445" y="4393754"/>
            <a:ext cx="4227740" cy="73884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24342"/>
          </a:solidFill>
          <a:ln>
            <a:noFill/>
          </a:ln>
        </p:spPr>
        <p:txBody>
          <a:bodyPr anchorCtr="0" anchor="ctr" bIns="41125" lIns="82250" spcFirstLastPara="1" rIns="82250" wrap="square" tIns="41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DE0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D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FFFDE0"/>
              </a:buClr>
              <a:buSzPts val="1400"/>
              <a:buFont typeface="Calibri"/>
              <a:buChar char="■"/>
              <a:defRPr b="0" i="0" sz="3200" u="none" cap="none" strike="noStrike">
                <a:solidFill>
                  <a:srgbClr val="FFFD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DE0"/>
              </a:buClr>
              <a:buSzPts val="1400"/>
              <a:buFont typeface="Calibri"/>
              <a:buChar char="■"/>
              <a:defRPr b="0" i="0" sz="2800" u="none" cap="none" strike="noStrike">
                <a:solidFill>
                  <a:srgbClr val="FFFDE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DE0"/>
              </a:buClr>
              <a:buSzPts val="1400"/>
              <a:buFont typeface="Calibri"/>
              <a:buChar char="■"/>
              <a:defRPr b="0" i="0" sz="2400" u="none" cap="none" strike="noStrike">
                <a:solidFill>
                  <a:srgbClr val="FFFDE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FFFDE0"/>
              </a:buClr>
              <a:buSzPts val="1400"/>
              <a:buFont typeface="Calibri"/>
              <a:buChar char="■"/>
              <a:defRPr b="0" i="0" sz="2000" u="none" cap="none" strike="noStrike">
                <a:solidFill>
                  <a:srgbClr val="FFFDE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FFFDE0"/>
              </a:buClr>
              <a:buSzPts val="1400"/>
              <a:buFont typeface="Calibri"/>
              <a:buChar char="■"/>
              <a:defRPr b="0" i="0" sz="2000" u="none" cap="none" strike="noStrike">
                <a:solidFill>
                  <a:srgbClr val="FFFDE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172400" y="6322020"/>
            <a:ext cx="5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2000" u="none" cap="none" strike="noStrike">
                <a:solidFill>
                  <a:srgbClr val="DDDED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2" name="Google Shape;62;p10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 rot="-5400000">
            <a:off x="-1748145" y="4325257"/>
            <a:ext cx="4300622" cy="80433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8394" cy="687773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Calibri"/>
              <a:buChar char="■"/>
              <a:defRPr b="0" i="0" sz="32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Calibri"/>
              <a:buChar char="■"/>
              <a:defRPr b="0" i="0" sz="28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Calibri"/>
              <a:buChar char="■"/>
              <a:defRPr b="0" i="0" sz="24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Calibri"/>
              <a:buChar char="■"/>
              <a:defRPr b="0" i="0" sz="20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Calibri"/>
              <a:buChar char="■"/>
              <a:defRPr b="0" i="0" sz="20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172400" y="6322020"/>
            <a:ext cx="5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2000" u="none" cap="none" strike="noStrike">
                <a:solidFill>
                  <a:srgbClr val="84858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1744444" y="4394438"/>
            <a:ext cx="4227740" cy="73884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hyperlink" Target="mailto:jeffrey.fox@voltari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ox-d.moadlink.com/ma/1.0/arj?auid=360822" TargetMode="External"/><Relationship Id="rId4" Type="http://schemas.openxmlformats.org/officeDocument/2006/relationships/hyperlink" Target="http://ox-d.moadlink.com/ma/1.0/arj?auid=360822" TargetMode="External"/><Relationship Id="rId5" Type="http://schemas.openxmlformats.org/officeDocument/2006/relationships/hyperlink" Target="http://ox-d.moadlink.com/ma/1.0/arj?auid=360822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ox-d.moadlink.com/ma/1.0/arj?auid=360822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ox-d.moadlink.com/ma/1.0/arj?auid=360822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ox-d.moadlink.com/ma/1.0/arj?auid=36042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ox-d.moadlink.com/ma/1.0/arj?auid=360422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6792"/>
            <a:ext cx="9156700" cy="530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4" y="5772783"/>
            <a:ext cx="9144001" cy="111379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/>
          <p:nvPr/>
        </p:nvSpPr>
        <p:spPr>
          <a:xfrm>
            <a:off x="6191355" y="6123734"/>
            <a:ext cx="2692706" cy="609248"/>
          </a:xfrm>
          <a:prstGeom prst="roundRect">
            <a:avLst>
              <a:gd fmla="val 104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0"/>
          <p:cNvSpPr/>
          <p:nvPr/>
        </p:nvSpPr>
        <p:spPr>
          <a:xfrm>
            <a:off x="5364089" y="1799162"/>
            <a:ext cx="3779912" cy="10064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Simply Smart</a:t>
            </a:r>
            <a:b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Mobile Advertising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Google Shape;155;p30"/>
          <p:cNvSpPr/>
          <p:nvPr/>
        </p:nvSpPr>
        <p:spPr>
          <a:xfrm>
            <a:off x="1" y="1238587"/>
            <a:ext cx="9144000" cy="367394"/>
          </a:xfrm>
          <a:prstGeom prst="rect">
            <a:avLst/>
          </a:prstGeom>
          <a:solidFill>
            <a:srgbClr val="424342"/>
          </a:solidFill>
          <a:ln>
            <a:noFill/>
          </a:ln>
        </p:spPr>
        <p:txBody>
          <a:bodyPr anchorCtr="0" anchor="ctr" bIns="41125" lIns="82250" spcFirstLastPara="1" rIns="82250" wrap="square" tIns="41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00" y="-21998"/>
            <a:ext cx="9144000" cy="128340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0"/>
          <p:cNvSpPr/>
          <p:nvPr/>
        </p:nvSpPr>
        <p:spPr>
          <a:xfrm>
            <a:off x="207914" y="5833565"/>
            <a:ext cx="1819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Month 2013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8" name="Google Shape;15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4662" y="251520"/>
            <a:ext cx="2374676" cy="205085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0"/>
          <p:cNvSpPr/>
          <p:nvPr/>
        </p:nvSpPr>
        <p:spPr>
          <a:xfrm>
            <a:off x="6191355" y="5833565"/>
            <a:ext cx="1819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Prepared for 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30"/>
          <p:cNvSpPr/>
          <p:nvPr/>
        </p:nvSpPr>
        <p:spPr>
          <a:xfrm>
            <a:off x="207914" y="6172200"/>
            <a:ext cx="358938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Larry L. Johnson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 Engineer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larry.johnson</a:t>
            </a:r>
            <a:r>
              <a:rPr b="0" i="0" lang="en-US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@voltari.com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1" name="Google Shape;161;p30"/>
          <p:cNvSpPr/>
          <p:nvPr/>
        </p:nvSpPr>
        <p:spPr>
          <a:xfrm>
            <a:off x="0" y="5676900"/>
            <a:ext cx="9156700" cy="105408"/>
          </a:xfrm>
          <a:prstGeom prst="rect">
            <a:avLst/>
          </a:prstGeom>
          <a:solidFill>
            <a:srgbClr val="424342"/>
          </a:solidFill>
          <a:ln>
            <a:noFill/>
          </a:ln>
        </p:spPr>
        <p:txBody>
          <a:bodyPr anchorCtr="0" anchor="ctr" bIns="41125" lIns="82250" spcFirstLastPara="1" rIns="82250" wrap="square" tIns="41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>
            <p:ph type="title"/>
          </p:nvPr>
        </p:nvSpPr>
        <p:spPr>
          <a:xfrm>
            <a:off x="457201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DE0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rgbClr val="FFFDE0"/>
                </a:solidFill>
                <a:latin typeface="Calibri"/>
                <a:ea typeface="Calibri"/>
                <a:cs typeface="Calibri"/>
                <a:sym typeface="Calibri"/>
              </a:rPr>
              <a:t>eCPM Fall-Through</a:t>
            </a:r>
            <a:endParaRPr b="0" i="0" sz="4400" u="none" cap="none" strike="noStrike">
              <a:solidFill>
                <a:srgbClr val="FFFDE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9"/>
          <p:cNvSpPr txBox="1"/>
          <p:nvPr>
            <p:ph idx="1" type="body"/>
          </p:nvPr>
        </p:nvSpPr>
        <p:spPr>
          <a:xfrm>
            <a:off x="364734" y="1315094"/>
            <a:ext cx="8229600" cy="6883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751" lvl="0" marL="342751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SzPts val="3200"/>
              <a:buFont typeface="Calibri"/>
              <a:buChar char="■"/>
            </a:pPr>
            <a:r>
              <a:rPr b="0" i="0" lang="en-US" sz="32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/ads?aduid=1,2,3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9"/>
          <p:cNvSpPr/>
          <p:nvPr/>
        </p:nvSpPr>
        <p:spPr>
          <a:xfrm>
            <a:off x="457201" y="4545211"/>
            <a:ext cx="7972745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Our campaign model will have each campaign targeting its own, unique, ad unit.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 if we request that adunit and its associated campaign is not eligible to serve then NOTHING will be returned.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neither 1,2,3 are eligible then we have no creative to serve.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" name="Google Shape;287;p39"/>
          <p:cNvSpPr/>
          <p:nvPr/>
        </p:nvSpPr>
        <p:spPr>
          <a:xfrm>
            <a:off x="410968" y="2003462"/>
            <a:ext cx="2393879" cy="2250040"/>
          </a:xfrm>
          <a:prstGeom prst="rect">
            <a:avLst/>
          </a:prstGeom>
          <a:gradFill>
            <a:gsLst>
              <a:gs pos="0">
                <a:srgbClr val="1599D2"/>
              </a:gs>
              <a:gs pos="100000">
                <a:srgbClr val="ABEAFF"/>
              </a:gs>
            </a:gsLst>
            <a:lin ang="16200000" scaled="0"/>
          </a:gradFill>
          <a:ln cap="flat" cmpd="sng" w="9525">
            <a:solidFill>
              <a:srgbClr val="268F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zone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" name="Google Shape;288;p39"/>
          <p:cNvSpPr/>
          <p:nvPr/>
        </p:nvSpPr>
        <p:spPr>
          <a:xfrm>
            <a:off x="785975" y="2465799"/>
            <a:ext cx="1356189" cy="410966"/>
          </a:xfrm>
          <a:prstGeom prst="rect">
            <a:avLst/>
          </a:prstGeom>
          <a:gradFill>
            <a:gsLst>
              <a:gs pos="0">
                <a:srgbClr val="1599D2"/>
              </a:gs>
              <a:gs pos="100000">
                <a:srgbClr val="ABEAFF"/>
              </a:gs>
            </a:gsLst>
            <a:lin ang="16200000" scaled="0"/>
          </a:gradFill>
          <a:ln cap="flat" cmpd="sng" w="9525">
            <a:solidFill>
              <a:srgbClr val="268F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adunit1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" name="Google Shape;289;p39"/>
          <p:cNvSpPr/>
          <p:nvPr/>
        </p:nvSpPr>
        <p:spPr>
          <a:xfrm>
            <a:off x="5044592" y="2085655"/>
            <a:ext cx="2044558" cy="380144"/>
          </a:xfrm>
          <a:prstGeom prst="rect">
            <a:avLst/>
          </a:prstGeom>
          <a:gradFill>
            <a:gsLst>
              <a:gs pos="0">
                <a:srgbClr val="1599D2"/>
              </a:gs>
              <a:gs pos="100000">
                <a:srgbClr val="ABEAFF"/>
              </a:gs>
            </a:gsLst>
            <a:lin ang="16200000" scaled="0"/>
          </a:gradFill>
          <a:ln cap="flat" cmpd="sng" w="9525">
            <a:solidFill>
              <a:srgbClr val="268F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campaign1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" name="Google Shape;290;p39"/>
          <p:cNvSpPr/>
          <p:nvPr/>
        </p:nvSpPr>
        <p:spPr>
          <a:xfrm>
            <a:off x="5044592" y="2763749"/>
            <a:ext cx="2044558" cy="380144"/>
          </a:xfrm>
          <a:prstGeom prst="rect">
            <a:avLst/>
          </a:prstGeom>
          <a:gradFill>
            <a:gsLst>
              <a:gs pos="0">
                <a:srgbClr val="1599D2"/>
              </a:gs>
              <a:gs pos="100000">
                <a:srgbClr val="ABEAFF"/>
              </a:gs>
            </a:gsLst>
            <a:lin ang="16200000" scaled="0"/>
          </a:gradFill>
          <a:ln cap="flat" cmpd="sng" w="9525">
            <a:solidFill>
              <a:srgbClr val="268F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campaign2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" name="Google Shape;291;p39"/>
          <p:cNvSpPr/>
          <p:nvPr/>
        </p:nvSpPr>
        <p:spPr>
          <a:xfrm>
            <a:off x="5044592" y="3501776"/>
            <a:ext cx="2044558" cy="380144"/>
          </a:xfrm>
          <a:prstGeom prst="rect">
            <a:avLst/>
          </a:prstGeom>
          <a:gradFill>
            <a:gsLst>
              <a:gs pos="0">
                <a:srgbClr val="1599D2"/>
              </a:gs>
              <a:gs pos="100000">
                <a:srgbClr val="ABEAFF"/>
              </a:gs>
            </a:gsLst>
            <a:lin ang="16200000" scaled="0"/>
          </a:gradFill>
          <a:ln cap="flat" cmpd="sng" w="9525">
            <a:solidFill>
              <a:srgbClr val="268F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campaign3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92" name="Google Shape;292;p39"/>
          <p:cNvCxnSpPr/>
          <p:nvPr/>
        </p:nvCxnSpPr>
        <p:spPr>
          <a:xfrm flipH="1">
            <a:off x="2270589" y="2275727"/>
            <a:ext cx="2774004" cy="395555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3" name="Google Shape;293;p39"/>
          <p:cNvCxnSpPr>
            <a:stCxn id="290" idx="1"/>
          </p:cNvCxnSpPr>
          <p:nvPr/>
        </p:nvCxnSpPr>
        <p:spPr>
          <a:xfrm flipH="1">
            <a:off x="2270492" y="2953821"/>
            <a:ext cx="2774100" cy="2775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4" name="Google Shape;294;p39"/>
          <p:cNvCxnSpPr>
            <a:stCxn id="291" idx="1"/>
          </p:cNvCxnSpPr>
          <p:nvPr/>
        </p:nvCxnSpPr>
        <p:spPr>
          <a:xfrm flipH="1">
            <a:off x="2270492" y="3691848"/>
            <a:ext cx="2774100" cy="1866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5" name="Google Shape;295;p39"/>
          <p:cNvSpPr txBox="1"/>
          <p:nvPr/>
        </p:nvSpPr>
        <p:spPr>
          <a:xfrm>
            <a:off x="6950449" y="2085655"/>
            <a:ext cx="181340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cpm: 1.00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" name="Google Shape;296;p39"/>
          <p:cNvSpPr txBox="1"/>
          <p:nvPr/>
        </p:nvSpPr>
        <p:spPr>
          <a:xfrm>
            <a:off x="6955587" y="2753766"/>
            <a:ext cx="181340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cpm:  0.70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" name="Google Shape;297;p39"/>
          <p:cNvSpPr txBox="1"/>
          <p:nvPr/>
        </p:nvSpPr>
        <p:spPr>
          <a:xfrm>
            <a:off x="6994104" y="3478385"/>
            <a:ext cx="181340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cpm:  0.50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8" name="Google Shape;298;p39"/>
          <p:cNvSpPr txBox="1"/>
          <p:nvPr/>
        </p:nvSpPr>
        <p:spPr>
          <a:xfrm rot="-471474">
            <a:off x="2933324" y="2155167"/>
            <a:ext cx="15561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delivers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9" name="Google Shape;299;p39"/>
          <p:cNvSpPr/>
          <p:nvPr/>
        </p:nvSpPr>
        <p:spPr>
          <a:xfrm>
            <a:off x="785975" y="3025741"/>
            <a:ext cx="1356189" cy="410966"/>
          </a:xfrm>
          <a:prstGeom prst="rect">
            <a:avLst/>
          </a:prstGeom>
          <a:gradFill>
            <a:gsLst>
              <a:gs pos="0">
                <a:srgbClr val="1599D2"/>
              </a:gs>
              <a:gs pos="100000">
                <a:srgbClr val="ABEAFF"/>
              </a:gs>
            </a:gsLst>
            <a:lin ang="16200000" scaled="0"/>
          </a:gradFill>
          <a:ln cap="flat" cmpd="sng" w="9525">
            <a:solidFill>
              <a:srgbClr val="268F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adunit2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0" name="Google Shape;300;p39"/>
          <p:cNvSpPr/>
          <p:nvPr/>
        </p:nvSpPr>
        <p:spPr>
          <a:xfrm>
            <a:off x="785975" y="3691848"/>
            <a:ext cx="1356189" cy="410966"/>
          </a:xfrm>
          <a:prstGeom prst="rect">
            <a:avLst/>
          </a:prstGeom>
          <a:gradFill>
            <a:gsLst>
              <a:gs pos="0">
                <a:srgbClr val="1599D2"/>
              </a:gs>
              <a:gs pos="100000">
                <a:srgbClr val="ABEAFF"/>
              </a:gs>
            </a:gsLst>
            <a:lin ang="16200000" scaled="0"/>
          </a:gradFill>
          <a:ln cap="flat" cmpd="sng" w="9525">
            <a:solidFill>
              <a:srgbClr val="268F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adunit3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1" name="Google Shape;301;p39"/>
          <p:cNvSpPr txBox="1"/>
          <p:nvPr/>
        </p:nvSpPr>
        <p:spPr>
          <a:xfrm rot="-471474">
            <a:off x="3085724" y="2668698"/>
            <a:ext cx="15561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delivers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2" name="Google Shape;302;p39"/>
          <p:cNvSpPr txBox="1"/>
          <p:nvPr/>
        </p:nvSpPr>
        <p:spPr>
          <a:xfrm rot="-471474">
            <a:off x="3085726" y="3387884"/>
            <a:ext cx="15561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delivers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457201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DE0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rgbClr val="FFFDE0"/>
                </a:solidFill>
                <a:latin typeface="Calibri"/>
                <a:ea typeface="Calibri"/>
                <a:cs typeface="Calibri"/>
                <a:sym typeface="Calibri"/>
              </a:rPr>
              <a:t>eCPM Fall-Through</a:t>
            </a:r>
            <a:endParaRPr b="0" i="0" sz="4400" u="none" cap="none" strike="noStrike">
              <a:solidFill>
                <a:srgbClr val="FFFDE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40"/>
          <p:cNvSpPr txBox="1"/>
          <p:nvPr>
            <p:ph idx="1" type="body"/>
          </p:nvPr>
        </p:nvSpPr>
        <p:spPr>
          <a:xfrm>
            <a:off x="364734" y="1315094"/>
            <a:ext cx="8229600" cy="1952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Two Possible Solutions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SzPts val="32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Pass in an additional target id for a guaranteed campaign. 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/ads?adunit=1,2,3,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4&amp;pgid=5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Have each campaign target its unique ad unit and a common zone ad unit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0"/>
          <p:cNvSpPr/>
          <p:nvPr/>
        </p:nvSpPr>
        <p:spPr>
          <a:xfrm>
            <a:off x="410968" y="3339099"/>
            <a:ext cx="3657598" cy="2414429"/>
          </a:xfrm>
          <a:prstGeom prst="rect">
            <a:avLst/>
          </a:prstGeom>
          <a:gradFill>
            <a:gsLst>
              <a:gs pos="0">
                <a:srgbClr val="1599D2"/>
              </a:gs>
              <a:gs pos="100000">
                <a:srgbClr val="ABEAFF"/>
              </a:gs>
            </a:gsLst>
            <a:lin ang="16200000" scaled="0"/>
          </a:gradFill>
          <a:ln cap="flat" cmpd="sng" w="9525">
            <a:solidFill>
              <a:srgbClr val="268F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zone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0" name="Google Shape;310;p40"/>
          <p:cNvSpPr/>
          <p:nvPr/>
        </p:nvSpPr>
        <p:spPr>
          <a:xfrm>
            <a:off x="2224339" y="3529152"/>
            <a:ext cx="1356189" cy="410966"/>
          </a:xfrm>
          <a:prstGeom prst="rect">
            <a:avLst/>
          </a:prstGeom>
          <a:gradFill>
            <a:gsLst>
              <a:gs pos="0">
                <a:srgbClr val="1599D2"/>
              </a:gs>
              <a:gs pos="100000">
                <a:srgbClr val="ABEAFF"/>
              </a:gs>
            </a:gsLst>
            <a:lin ang="16200000" scaled="0"/>
          </a:gradFill>
          <a:ln cap="flat" cmpd="sng" w="9525">
            <a:solidFill>
              <a:srgbClr val="268F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adunit1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1" name="Google Shape;311;p40"/>
          <p:cNvSpPr/>
          <p:nvPr/>
        </p:nvSpPr>
        <p:spPr>
          <a:xfrm>
            <a:off x="5044592" y="3400727"/>
            <a:ext cx="2044558" cy="380144"/>
          </a:xfrm>
          <a:prstGeom prst="rect">
            <a:avLst/>
          </a:prstGeom>
          <a:gradFill>
            <a:gsLst>
              <a:gs pos="0">
                <a:srgbClr val="EB0006"/>
              </a:gs>
              <a:gs pos="100000">
                <a:srgbClr val="FFB7B8"/>
              </a:gs>
            </a:gsLst>
            <a:lin ang="16200000" scaled="0"/>
          </a:gradFill>
          <a:ln cap="flat" cmpd="sng" w="9525">
            <a:solidFill>
              <a:srgbClr val="CF16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campaign1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2" name="Google Shape;312;p40"/>
          <p:cNvSpPr/>
          <p:nvPr/>
        </p:nvSpPr>
        <p:spPr>
          <a:xfrm>
            <a:off x="5044592" y="4078821"/>
            <a:ext cx="2044558" cy="380144"/>
          </a:xfrm>
          <a:prstGeom prst="rect">
            <a:avLst/>
          </a:prstGeom>
          <a:gradFill>
            <a:gsLst>
              <a:gs pos="0">
                <a:srgbClr val="1599D2"/>
              </a:gs>
              <a:gs pos="100000">
                <a:srgbClr val="ABEAFF"/>
              </a:gs>
            </a:gsLst>
            <a:lin ang="16200000" scaled="0"/>
          </a:gradFill>
          <a:ln cap="flat" cmpd="sng" w="9525">
            <a:solidFill>
              <a:srgbClr val="268F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campaign2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3" name="Google Shape;313;p40"/>
          <p:cNvSpPr/>
          <p:nvPr/>
        </p:nvSpPr>
        <p:spPr>
          <a:xfrm>
            <a:off x="5044592" y="4816848"/>
            <a:ext cx="2044558" cy="380144"/>
          </a:xfrm>
          <a:prstGeom prst="rect">
            <a:avLst/>
          </a:prstGeom>
          <a:gradFill>
            <a:gsLst>
              <a:gs pos="0">
                <a:srgbClr val="EB0006"/>
              </a:gs>
              <a:gs pos="100000">
                <a:srgbClr val="FFB7B8"/>
              </a:gs>
            </a:gsLst>
            <a:lin ang="16200000" scaled="0"/>
          </a:gradFill>
          <a:ln cap="flat" cmpd="sng" w="9525">
            <a:solidFill>
              <a:srgbClr val="CF16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campaign3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4" name="Google Shape;314;p40"/>
          <p:cNvSpPr/>
          <p:nvPr/>
        </p:nvSpPr>
        <p:spPr>
          <a:xfrm>
            <a:off x="2224338" y="4046945"/>
            <a:ext cx="1356189" cy="410966"/>
          </a:xfrm>
          <a:prstGeom prst="rect">
            <a:avLst/>
          </a:prstGeom>
          <a:gradFill>
            <a:gsLst>
              <a:gs pos="0">
                <a:srgbClr val="1599D2"/>
              </a:gs>
              <a:gs pos="100000">
                <a:srgbClr val="ABEAFF"/>
              </a:gs>
            </a:gsLst>
            <a:lin ang="16200000" scaled="0"/>
          </a:gradFill>
          <a:ln cap="flat" cmpd="sng" w="9525">
            <a:solidFill>
              <a:srgbClr val="268F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adunit2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5" name="Google Shape;315;p40"/>
          <p:cNvSpPr/>
          <p:nvPr/>
        </p:nvSpPr>
        <p:spPr>
          <a:xfrm>
            <a:off x="2239767" y="4640803"/>
            <a:ext cx="1356189" cy="410966"/>
          </a:xfrm>
          <a:prstGeom prst="rect">
            <a:avLst/>
          </a:prstGeom>
          <a:gradFill>
            <a:gsLst>
              <a:gs pos="0">
                <a:srgbClr val="1599D2"/>
              </a:gs>
              <a:gs pos="100000">
                <a:srgbClr val="ABEAFF"/>
              </a:gs>
            </a:gsLst>
            <a:lin ang="16200000" scaled="0"/>
          </a:gradFill>
          <a:ln cap="flat" cmpd="sng" w="9525">
            <a:solidFill>
              <a:srgbClr val="268F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adunit3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16" name="Google Shape;316;p40"/>
          <p:cNvCxnSpPr>
            <a:stCxn id="311" idx="1"/>
            <a:endCxn id="310" idx="3"/>
          </p:cNvCxnSpPr>
          <p:nvPr/>
        </p:nvCxnSpPr>
        <p:spPr>
          <a:xfrm flipH="1">
            <a:off x="3580592" y="3590799"/>
            <a:ext cx="1464000" cy="14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7" name="Google Shape;317;p40"/>
          <p:cNvCxnSpPr>
            <a:stCxn id="312" idx="1"/>
            <a:endCxn id="314" idx="3"/>
          </p:cNvCxnSpPr>
          <p:nvPr/>
        </p:nvCxnSpPr>
        <p:spPr>
          <a:xfrm rot="10800000">
            <a:off x="3580592" y="4252393"/>
            <a:ext cx="1464000" cy="1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8" name="Google Shape;318;p40"/>
          <p:cNvCxnSpPr>
            <a:stCxn id="313" idx="1"/>
            <a:endCxn id="315" idx="3"/>
          </p:cNvCxnSpPr>
          <p:nvPr/>
        </p:nvCxnSpPr>
        <p:spPr>
          <a:xfrm rot="10800000">
            <a:off x="3595892" y="4846420"/>
            <a:ext cx="1448700" cy="160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19" name="Google Shape;319;p40"/>
          <p:cNvSpPr/>
          <p:nvPr/>
        </p:nvSpPr>
        <p:spPr>
          <a:xfrm>
            <a:off x="599310" y="4252428"/>
            <a:ext cx="1356189" cy="593858"/>
          </a:xfrm>
          <a:prstGeom prst="rect">
            <a:avLst/>
          </a:prstGeom>
          <a:gradFill>
            <a:gsLst>
              <a:gs pos="0">
                <a:srgbClr val="1599D2"/>
              </a:gs>
              <a:gs pos="100000">
                <a:srgbClr val="ABEAFF"/>
              </a:gs>
            </a:gsLst>
            <a:lin ang="16200000" scaled="0"/>
          </a:gradFill>
          <a:ln cap="flat" cmpd="sng" w="9525">
            <a:solidFill>
              <a:srgbClr val="268F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AdunitZ 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(for zone)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20" name="Google Shape;320;p40"/>
          <p:cNvCxnSpPr>
            <a:stCxn id="310" idx="1"/>
          </p:cNvCxnSpPr>
          <p:nvPr/>
        </p:nvCxnSpPr>
        <p:spPr>
          <a:xfrm flipH="1">
            <a:off x="1955539" y="3734635"/>
            <a:ext cx="268800" cy="606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1" name="Google Shape;321;p40"/>
          <p:cNvCxnSpPr>
            <a:stCxn id="314" idx="1"/>
          </p:cNvCxnSpPr>
          <p:nvPr/>
        </p:nvCxnSpPr>
        <p:spPr>
          <a:xfrm rot="10800000">
            <a:off x="1945338" y="4252428"/>
            <a:ext cx="279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2" name="Google Shape;322;p40"/>
          <p:cNvCxnSpPr>
            <a:stCxn id="315" idx="1"/>
            <a:endCxn id="319" idx="3"/>
          </p:cNvCxnSpPr>
          <p:nvPr/>
        </p:nvCxnSpPr>
        <p:spPr>
          <a:xfrm rot="10800000">
            <a:off x="1955367" y="4549286"/>
            <a:ext cx="284400" cy="29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23" name="Google Shape;323;p40"/>
          <p:cNvSpPr/>
          <p:nvPr/>
        </p:nvSpPr>
        <p:spPr>
          <a:xfrm>
            <a:off x="2239767" y="5205543"/>
            <a:ext cx="1356189" cy="410966"/>
          </a:xfrm>
          <a:prstGeom prst="rect">
            <a:avLst/>
          </a:prstGeom>
          <a:gradFill>
            <a:gsLst>
              <a:gs pos="0">
                <a:srgbClr val="1599D2"/>
              </a:gs>
              <a:gs pos="100000">
                <a:srgbClr val="ABEAFF"/>
              </a:gs>
            </a:gsLst>
            <a:lin ang="16200000" scaled="0"/>
          </a:gradFill>
          <a:ln cap="flat" cmpd="sng" w="9525">
            <a:solidFill>
              <a:srgbClr val="268F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adunit4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24" name="Google Shape;324;p40"/>
          <p:cNvCxnSpPr/>
          <p:nvPr/>
        </p:nvCxnSpPr>
        <p:spPr>
          <a:xfrm rot="10800000">
            <a:off x="1955499" y="4846286"/>
            <a:ext cx="268839" cy="56474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25" name="Google Shape;325;p40"/>
          <p:cNvSpPr/>
          <p:nvPr/>
        </p:nvSpPr>
        <p:spPr>
          <a:xfrm>
            <a:off x="5044592" y="5474525"/>
            <a:ext cx="2044558" cy="380144"/>
          </a:xfrm>
          <a:prstGeom prst="rect">
            <a:avLst/>
          </a:prstGeom>
          <a:gradFill>
            <a:gsLst>
              <a:gs pos="0">
                <a:srgbClr val="1599D2"/>
              </a:gs>
              <a:gs pos="100000">
                <a:srgbClr val="ABEAFF"/>
              </a:gs>
            </a:gsLst>
            <a:lin ang="16200000" scaled="0"/>
          </a:gradFill>
          <a:ln cap="flat" cmpd="sng" w="9525">
            <a:solidFill>
              <a:srgbClr val="268F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campaign4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26" name="Google Shape;326;p40"/>
          <p:cNvCxnSpPr>
            <a:stCxn id="325" idx="1"/>
          </p:cNvCxnSpPr>
          <p:nvPr/>
        </p:nvCxnSpPr>
        <p:spPr>
          <a:xfrm rot="10800000">
            <a:off x="3595892" y="5267097"/>
            <a:ext cx="1448700" cy="39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27" name="Google Shape;327;p40"/>
          <p:cNvSpPr txBox="1"/>
          <p:nvPr/>
        </p:nvSpPr>
        <p:spPr>
          <a:xfrm>
            <a:off x="511980" y="5769231"/>
            <a:ext cx="21644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/ads?aduid=1,3,Z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8" name="Google Shape;328;p40"/>
          <p:cNvSpPr txBox="1"/>
          <p:nvPr/>
        </p:nvSpPr>
        <p:spPr>
          <a:xfrm>
            <a:off x="7263829" y="4089633"/>
            <a:ext cx="1654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Ecpm: 0.70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9" name="Google Shape;329;p40"/>
          <p:cNvSpPr txBox="1"/>
          <p:nvPr/>
        </p:nvSpPr>
        <p:spPr>
          <a:xfrm>
            <a:off x="7263829" y="5505796"/>
            <a:ext cx="1654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Ecpm: 1.00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0" name="Google Shape;330;p40"/>
          <p:cNvSpPr/>
          <p:nvPr/>
        </p:nvSpPr>
        <p:spPr>
          <a:xfrm>
            <a:off x="297933" y="6184461"/>
            <a:ext cx="86662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Returns 1,3 and 4 because it has the highest ecpm of all ads targeting adunit z.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 this give us the fall-through if boths1 and 3 are ineligible to serve.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1" name="Google Shape;331;p40"/>
          <p:cNvSpPr txBox="1"/>
          <p:nvPr/>
        </p:nvSpPr>
        <p:spPr>
          <a:xfrm>
            <a:off x="7263829" y="3420081"/>
            <a:ext cx="1654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Ecpm: 0.50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2" name="Google Shape;332;p40"/>
          <p:cNvSpPr txBox="1"/>
          <p:nvPr/>
        </p:nvSpPr>
        <p:spPr>
          <a:xfrm>
            <a:off x="7310045" y="4816848"/>
            <a:ext cx="1654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Ecpm: 0.60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1"/>
          <p:cNvSpPr txBox="1"/>
          <p:nvPr>
            <p:ph type="title"/>
          </p:nvPr>
        </p:nvSpPr>
        <p:spPr>
          <a:xfrm>
            <a:off x="457201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DE0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rgbClr val="FFFDE0"/>
                </a:solidFill>
                <a:latin typeface="Calibri"/>
                <a:ea typeface="Calibri"/>
                <a:cs typeface="Calibri"/>
                <a:sym typeface="Calibri"/>
              </a:rPr>
              <a:t>Impact Ad-Reco</a:t>
            </a:r>
            <a:endParaRPr b="0" i="0" sz="4400" u="none" cap="none" strike="noStrike">
              <a:solidFill>
                <a:srgbClr val="FFFDE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1"/>
          <p:cNvSpPr txBox="1"/>
          <p:nvPr>
            <p:ph idx="1" type="body"/>
          </p:nvPr>
        </p:nvSpPr>
        <p:spPr>
          <a:xfrm>
            <a:off x="457201" y="1600200"/>
            <a:ext cx="8229600" cy="4525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751" lvl="0" marL="342751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SzPts val="3200"/>
              <a:buFont typeface="Calibri"/>
              <a:buChar char="■"/>
            </a:pPr>
            <a:r>
              <a:rPr b="0" i="0" lang="en-US" sz="32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We already have json and xml parsers that iterate through the response and returns the list of creatives.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126" lvl="1" marL="742626" marR="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700"/>
              <a:buFont typeface="Calibri"/>
              <a:buChar char="●"/>
            </a:pPr>
            <a:r>
              <a:rPr b="0" i="0" lang="en-US" sz="28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MoceanJsonAdParser</a:t>
            </a:r>
            <a:endParaRPr b="0" i="0" sz="28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126" lvl="1" marL="742626" marR="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700"/>
              <a:buFont typeface="Calibri"/>
              <a:buChar char="●"/>
            </a:pPr>
            <a:r>
              <a:rPr b="0" i="0" lang="en-US" sz="28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MOceanXmlAdParser</a:t>
            </a:r>
            <a:endParaRPr b="0" i="0" sz="28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26" lvl="0" marL="514326" marR="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200"/>
              <a:buFont typeface="Calibri"/>
              <a:buChar char="■"/>
            </a:pPr>
            <a:r>
              <a:rPr b="0" i="0" lang="en-US" sz="32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These would be updated for Openx, so that the parser/offerBuilder would use to the list of recoCreatives to return the highest priority creative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551" lvl="0" marL="342751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 txBox="1"/>
          <p:nvPr>
            <p:ph type="title"/>
          </p:nvPr>
        </p:nvSpPr>
        <p:spPr>
          <a:xfrm>
            <a:off x="457201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DE0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rgbClr val="FFFDE0"/>
                </a:solidFill>
                <a:latin typeface="Calibri"/>
                <a:ea typeface="Calibri"/>
                <a:cs typeface="Calibri"/>
                <a:sym typeface="Calibri"/>
              </a:rPr>
              <a:t>Impact AD OPS</a:t>
            </a:r>
            <a:endParaRPr b="0" i="0" sz="4400" u="none" cap="none" strike="noStrike">
              <a:solidFill>
                <a:srgbClr val="FFFDE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2"/>
          <p:cNvSpPr txBox="1"/>
          <p:nvPr>
            <p:ph idx="1" type="body"/>
          </p:nvPr>
        </p:nvSpPr>
        <p:spPr>
          <a:xfrm>
            <a:off x="457201" y="1600200"/>
            <a:ext cx="8229600" cy="4525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751" lvl="0" marL="342751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SzPts val="3200"/>
              <a:buFont typeface="Calibri"/>
              <a:buChar char="■"/>
            </a:pPr>
            <a:r>
              <a:rPr b="0" i="0" lang="en-US" sz="32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An additional trafficking requirement would be added to ad ops current workflow.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751" lvl="0" marL="342751" marR="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200"/>
              <a:buFont typeface="Calibri"/>
              <a:buChar char="■"/>
            </a:pPr>
            <a:r>
              <a:rPr b="0" i="0" lang="en-US" sz="32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For every campaign, you would first need to create a corresponding ad unit in the targeted zone.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751" lvl="0" marL="342751" marR="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200"/>
              <a:buFont typeface="Calibri"/>
              <a:buChar char="■"/>
            </a:pPr>
            <a:r>
              <a:rPr b="0" i="0" lang="en-US" sz="32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Each Campaign would then be targeted to its unique ad unit and the primary ad unit of the zone (for ecpm fall-through)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751" lvl="0" marL="342751" marR="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200"/>
              <a:buFont typeface="Calibri"/>
              <a:buChar char="■"/>
            </a:pPr>
            <a:r>
              <a:rPr b="0" i="0" lang="en-US" sz="32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Using Client-Side impression counting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551" lvl="0" marL="342751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551" lvl="0" marL="342751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/>
          <p:nvPr>
            <p:ph type="title"/>
          </p:nvPr>
        </p:nvSpPr>
        <p:spPr>
          <a:xfrm>
            <a:off x="457201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DE0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rgbClr val="FFFDE0"/>
                </a:solidFill>
                <a:latin typeface="Calibri"/>
                <a:ea typeface="Calibri"/>
                <a:cs typeface="Calibri"/>
                <a:sym typeface="Calibri"/>
              </a:rPr>
              <a:t>Concerns</a:t>
            </a:r>
            <a:endParaRPr b="0" i="0" sz="4400" u="none" cap="none" strike="noStrike">
              <a:solidFill>
                <a:srgbClr val="FFFDE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43"/>
          <p:cNvSpPr txBox="1"/>
          <p:nvPr>
            <p:ph idx="1" type="body"/>
          </p:nvPr>
        </p:nvSpPr>
        <p:spPr>
          <a:xfrm>
            <a:off x="457201" y="1600200"/>
            <a:ext cx="8229600" cy="4525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751" lvl="0" marL="342751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SzPts val="3200"/>
              <a:buFont typeface="Calibri"/>
              <a:buChar char="■"/>
            </a:pPr>
            <a:r>
              <a:rPr b="0" i="0" lang="en-US" sz="32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Additional processing time required to identify highest order creative.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751" lvl="0" marL="342751" marR="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200"/>
              <a:buFont typeface="Calibri"/>
              <a:buChar char="■"/>
            </a:pPr>
            <a:r>
              <a:rPr b="0" i="0" lang="en-US" sz="32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We will pass the default zone adunit when no reco available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551" lvl="0" marL="342751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/>
          <p:nvPr>
            <p:ph type="title"/>
          </p:nvPr>
        </p:nvSpPr>
        <p:spPr>
          <a:xfrm>
            <a:off x="457201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DE0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rgbClr val="FFFDE0"/>
                </a:solidFill>
                <a:latin typeface="Calibri"/>
                <a:ea typeface="Calibri"/>
                <a:cs typeface="Calibri"/>
                <a:sym typeface="Calibri"/>
              </a:rPr>
              <a:t>Test results</a:t>
            </a:r>
            <a:endParaRPr b="0" i="0" sz="4400" u="none" cap="none" strike="noStrike">
              <a:solidFill>
                <a:srgbClr val="FFFDE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4"/>
          <p:cNvSpPr txBox="1"/>
          <p:nvPr>
            <p:ph idx="1" type="body"/>
          </p:nvPr>
        </p:nvSpPr>
        <p:spPr>
          <a:xfrm>
            <a:off x="457201" y="1600200"/>
            <a:ext cx="8229600" cy="4525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751" lvl="0" marL="342751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SzPts val="3200"/>
              <a:buFont typeface="Calibri"/>
              <a:buChar char="■"/>
            </a:pPr>
            <a:r>
              <a:rPr b="0" i="0" lang="en-US" sz="32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Campaigns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751" lvl="0" marL="342751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SzPts val="3200"/>
              <a:buFont typeface="Calibri"/>
              <a:buChar char="■"/>
            </a:pPr>
            <a:r>
              <a:rPr b="0" i="0" lang="en-US" sz="32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Using rest-shell for JSON ad request (</a:t>
            </a:r>
            <a:r>
              <a:rPr b="0" i="0" lang="en-US" sz="24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no impressions logged, as expected</a:t>
            </a:r>
            <a:r>
              <a:rPr b="0" i="0" lang="en-US" sz="32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7" name="Google Shape;357;p44"/>
          <p:cNvGraphicFramePr/>
          <p:nvPr/>
        </p:nvGraphicFramePr>
        <p:xfrm>
          <a:off x="457198" y="2167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{43F16099-58B4-4AB9-86A3-DBBB173BF9ED}</a:tableStyleId>
              </a:tblPr>
              <a:tblGrid>
                <a:gridCol w="1196950"/>
                <a:gridCol w="1304825"/>
                <a:gridCol w="1181525"/>
                <a:gridCol w="2198675"/>
                <a:gridCol w="2347650"/>
              </a:tblGrid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Campaign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CPM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Capping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Targeting</a:t>
                      </a:r>
                      <a:r>
                        <a:rPr lang="en-US"/>
                        <a:t> adunit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Targeting 2 adunit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C1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NONE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360419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360822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C2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.90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NONE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Helvetica Neue"/>
                        <a:buNone/>
                      </a:pPr>
                      <a:r>
                        <a:rPr lang="en-US"/>
                        <a:t>360420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Helvetica Neue"/>
                        <a:buNone/>
                      </a:pPr>
                      <a:r>
                        <a:rPr lang="en-US"/>
                        <a:t>360822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C3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.80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NONE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360421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360822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C4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.70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NONE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Helvetica Neue"/>
                        <a:buNone/>
                      </a:pPr>
                      <a:r>
                        <a:rPr lang="en-US"/>
                        <a:t>360422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Helvetica Neue"/>
                        <a:buNone/>
                      </a:pPr>
                      <a:r>
                        <a:rPr lang="en-US"/>
                        <a:t>360822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C5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.60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NONE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Helvetica Neue"/>
                        <a:buNone/>
                      </a:pPr>
                      <a:r>
                        <a:rPr lang="en-US"/>
                        <a:t>360423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Helvetica Neue"/>
                        <a:buNone/>
                      </a:pPr>
                      <a:r>
                        <a:rPr lang="en-US"/>
                        <a:t>360822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5"/>
          <p:cNvSpPr txBox="1"/>
          <p:nvPr>
            <p:ph type="title"/>
          </p:nvPr>
        </p:nvSpPr>
        <p:spPr>
          <a:xfrm>
            <a:off x="457201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DE0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rgbClr val="FFFDE0"/>
                </a:solidFill>
                <a:latin typeface="Calibri"/>
                <a:ea typeface="Calibri"/>
                <a:cs typeface="Calibri"/>
                <a:sym typeface="Calibri"/>
              </a:rPr>
              <a:t>Test results</a:t>
            </a:r>
            <a:endParaRPr b="0" i="0" sz="4400" u="none" cap="none" strike="noStrike">
              <a:solidFill>
                <a:srgbClr val="FFFDE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45"/>
          <p:cNvSpPr txBox="1"/>
          <p:nvPr>
            <p:ph idx="1" type="body"/>
          </p:nvPr>
        </p:nvSpPr>
        <p:spPr>
          <a:xfrm>
            <a:off x="457201" y="1600200"/>
            <a:ext cx="8229600" cy="4525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751" lvl="0" marL="342751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SzPts val="3200"/>
              <a:buFont typeface="Calibri"/>
              <a:buChar char="■"/>
            </a:pPr>
            <a:r>
              <a:rPr b="0" i="0" lang="en-US" sz="32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Test 1 – Check eCPM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751" lvl="0" marL="342751" marR="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200"/>
              <a:buFont typeface="Calibri"/>
              <a:buChar char="■"/>
            </a:pPr>
            <a:r>
              <a:rPr b="0" i="0" lang="en-US" sz="32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Make ad request to the common targeted zone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:&gt; </a:t>
            </a:r>
            <a:r>
              <a:rPr b="0" i="0" lang="en-US" sz="20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b="0" i="0" lang="en-US" sz="18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http://ox-d.moadlink.com/ma/1.0/arj?auid=360822</a:t>
            </a:r>
            <a:endParaRPr b="0" i="0" sz="3200" u="none" cap="none" strike="noStrike">
              <a:solidFill>
                <a:srgbClr val="424242"/>
              </a:solidFill>
              <a:uFill>
                <a:noFill/>
              </a:uFill>
              <a:latin typeface="Calibri"/>
              <a:ea typeface="Calibri"/>
              <a:cs typeface="Calibri"/>
              <a:sym typeface="Calibri"/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uFill>
                <a:noFill/>
              </a:uFill>
              <a:latin typeface="Calibri"/>
              <a:ea typeface="Calibri"/>
              <a:cs typeface="Calibri"/>
              <a:sym typeface="Calibri"/>
              <a:hlinkClick r:id="rId5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Campaigns Running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4" name="Google Shape;364;p45"/>
          <p:cNvGraphicFramePr/>
          <p:nvPr/>
        </p:nvGraphicFramePr>
        <p:xfrm>
          <a:off x="457201" y="45100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{43F16099-58B4-4AB9-86A3-DBBB173BF9ED}</a:tableStyleId>
              </a:tblPr>
              <a:tblGrid>
                <a:gridCol w="1889150"/>
                <a:gridCol w="1889150"/>
                <a:gridCol w="1889150"/>
                <a:gridCol w="1889150"/>
              </a:tblGrid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Campaign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CPM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Targeting adunit 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Targeting2 adunit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C1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1.00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360419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360822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6"/>
          <p:cNvSpPr txBox="1"/>
          <p:nvPr>
            <p:ph type="title"/>
          </p:nvPr>
        </p:nvSpPr>
        <p:spPr>
          <a:xfrm>
            <a:off x="457201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DE0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rgbClr val="FFFDE0"/>
                </a:solidFill>
                <a:latin typeface="Calibri"/>
                <a:ea typeface="Calibri"/>
                <a:cs typeface="Calibri"/>
                <a:sym typeface="Calibri"/>
              </a:rPr>
              <a:t>Test results</a:t>
            </a:r>
            <a:endParaRPr b="0" i="0" sz="4400" u="none" cap="none" strike="noStrike">
              <a:solidFill>
                <a:srgbClr val="FFFDE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6"/>
          <p:cNvSpPr txBox="1"/>
          <p:nvPr>
            <p:ph idx="1" type="body"/>
          </p:nvPr>
        </p:nvSpPr>
        <p:spPr>
          <a:xfrm>
            <a:off x="457201" y="1600200"/>
            <a:ext cx="8229600" cy="4525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751" lvl="0" marL="342751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SzPts val="3200"/>
              <a:buFont typeface="Calibri"/>
              <a:buChar char="■"/>
            </a:pPr>
            <a:r>
              <a:rPr b="0" i="0" lang="en-US" sz="32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Test 2 – override ecpm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751" lvl="0" marL="342751" marR="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200"/>
              <a:buFont typeface="Calibri"/>
              <a:buChar char="■"/>
            </a:pPr>
            <a:r>
              <a:rPr b="0" i="0" lang="en-US" sz="32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Make ad request for specific campaign with lower cpm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:&gt; </a:t>
            </a:r>
            <a:r>
              <a:rPr b="0" i="0" lang="en-US" sz="20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b="0" i="0" lang="en-US" sz="18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http://ox-d.moadlink.com/ma/1.0/arj?auid=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360422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1" name="Google Shape;371;p46"/>
          <p:cNvGraphicFramePr/>
          <p:nvPr/>
        </p:nvGraphicFramePr>
        <p:xfrm>
          <a:off x="570216" y="48809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{43F16099-58B4-4AB9-86A3-DBBB173BF9ED}</a:tableStyleId>
              </a:tblPr>
              <a:tblGrid>
                <a:gridCol w="1889150"/>
                <a:gridCol w="1889150"/>
                <a:gridCol w="1889150"/>
                <a:gridCol w="1889150"/>
              </a:tblGrid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Campaign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CPM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Targeting adunit 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Targeting2 adunit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C4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.70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360422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360822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7"/>
          <p:cNvSpPr txBox="1"/>
          <p:nvPr>
            <p:ph type="title"/>
          </p:nvPr>
        </p:nvSpPr>
        <p:spPr>
          <a:xfrm>
            <a:off x="457201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DE0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rgbClr val="FFFDE0"/>
                </a:solidFill>
                <a:latin typeface="Calibri"/>
                <a:ea typeface="Calibri"/>
                <a:cs typeface="Calibri"/>
                <a:sym typeface="Calibri"/>
              </a:rPr>
              <a:t>Test results</a:t>
            </a:r>
            <a:endParaRPr b="0" i="0" sz="4400" u="none" cap="none" strike="noStrike">
              <a:solidFill>
                <a:srgbClr val="FFFDE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7"/>
          <p:cNvSpPr txBox="1"/>
          <p:nvPr>
            <p:ph idx="1" type="body"/>
          </p:nvPr>
        </p:nvSpPr>
        <p:spPr>
          <a:xfrm>
            <a:off x="457201" y="1600200"/>
            <a:ext cx="8229600" cy="4525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751" lvl="0" marL="342751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SzPts val="3200"/>
              <a:buFont typeface="Calibri"/>
              <a:buChar char="■"/>
            </a:pPr>
            <a:r>
              <a:rPr b="0" i="0" lang="en-US" sz="295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Test 3 – fail to override and deliver ecpm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751" lvl="0" marL="342751" marR="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200"/>
              <a:buFont typeface="Calibri"/>
              <a:buChar char="■"/>
            </a:pPr>
            <a:r>
              <a:rPr b="0" i="0" lang="en-US" sz="295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Make ad request for campaign with lower cpm that’s paused, with additional parameter for ecpm ad unit.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2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rPr b="0" i="0" lang="en-US" sz="165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:&gt; </a:t>
            </a:r>
            <a:r>
              <a:rPr b="0" i="0" lang="en-US" sz="24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get 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http://ox-d.moadlink.com/ma/1.0/arj?auid=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360421, 360822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2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Paused: C3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8" name="Google Shape;378;p47"/>
          <p:cNvGraphicFramePr/>
          <p:nvPr/>
        </p:nvGraphicFramePr>
        <p:xfrm>
          <a:off x="457201" y="46754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{43F16099-58B4-4AB9-86A3-DBBB173BF9ED}</a:tableStyleId>
              </a:tblPr>
              <a:tblGrid>
                <a:gridCol w="1889150"/>
                <a:gridCol w="1889150"/>
                <a:gridCol w="1889150"/>
                <a:gridCol w="1889150"/>
              </a:tblGrid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Campaign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CPM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Targeting adunit 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Targeting2 adunit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C1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1.00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360419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360822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8"/>
          <p:cNvSpPr txBox="1"/>
          <p:nvPr>
            <p:ph type="title"/>
          </p:nvPr>
        </p:nvSpPr>
        <p:spPr>
          <a:xfrm>
            <a:off x="457201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DE0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rgbClr val="FFFDE0"/>
                </a:solidFill>
                <a:latin typeface="Calibri"/>
                <a:ea typeface="Calibri"/>
                <a:cs typeface="Calibri"/>
                <a:sym typeface="Calibri"/>
              </a:rPr>
              <a:t>Test results</a:t>
            </a:r>
            <a:endParaRPr b="0" i="0" sz="4400" u="none" cap="none" strike="noStrike">
              <a:solidFill>
                <a:srgbClr val="FFFDE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48"/>
          <p:cNvSpPr txBox="1"/>
          <p:nvPr>
            <p:ph idx="1" type="body"/>
          </p:nvPr>
        </p:nvSpPr>
        <p:spPr>
          <a:xfrm>
            <a:off x="457201" y="1600200"/>
            <a:ext cx="8229600" cy="4525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751" lvl="0" marL="342751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SzPts val="3200"/>
              <a:buFont typeface="Calibri"/>
              <a:buChar char="■"/>
            </a:pPr>
            <a:r>
              <a:rPr b="0" i="0" lang="en-US" sz="32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Test 4 – Check multiple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751" lvl="0" marL="342751" marR="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200"/>
              <a:buFont typeface="Calibri"/>
              <a:buChar char="■"/>
            </a:pPr>
            <a:r>
              <a:rPr b="0" i="0" lang="en-US" sz="32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Make ad request for multiple adunits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:&gt; get 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http://ox-d.moadlink.com/ma/1.0/arj?auid=360422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,360420,360419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campaigns running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5" name="Google Shape;385;p48"/>
          <p:cNvGraphicFramePr/>
          <p:nvPr/>
        </p:nvGraphicFramePr>
        <p:xfrm>
          <a:off x="457201" y="41392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{43F16099-58B4-4AB9-86A3-DBBB173BF9ED}</a:tableStyleId>
              </a:tblPr>
              <a:tblGrid>
                <a:gridCol w="1889150"/>
                <a:gridCol w="1889150"/>
                <a:gridCol w="1889150"/>
                <a:gridCol w="1889150"/>
              </a:tblGrid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Campaign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CPM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Targeting adunit 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Targeting2 adunit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C1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1.00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360419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360822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C4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.70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360422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360822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C2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.90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360420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360822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457200" y="273058"/>
            <a:ext cx="2332776" cy="21212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DE0"/>
              </a:buClr>
              <a:buFont typeface="Calibri"/>
              <a:buNone/>
            </a:pPr>
            <a:r>
              <a:rPr b="0" i="0" lang="en-US" sz="3800" u="none" cap="none" strike="noStrike">
                <a:solidFill>
                  <a:srgbClr val="FFFDE0"/>
                </a:solidFill>
                <a:latin typeface="Calibri"/>
                <a:ea typeface="Calibri"/>
                <a:cs typeface="Calibri"/>
                <a:sym typeface="Calibri"/>
              </a:rPr>
              <a:t>OpenX Integration</a:t>
            </a:r>
            <a:endParaRPr b="0" i="0" sz="3800" u="none" cap="none" strike="noStrike">
              <a:solidFill>
                <a:srgbClr val="FFFDE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424340" y="2651760"/>
            <a:ext cx="2365637" cy="3474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512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1"/>
          <p:cNvSpPr txBox="1"/>
          <p:nvPr/>
        </p:nvSpPr>
        <p:spPr>
          <a:xfrm>
            <a:off x="3369924" y="503434"/>
            <a:ext cx="5198723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Trafficking Overview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71500" lvl="0" marL="5715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 Request Structure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71500" lvl="0" marL="5715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JSON Response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71500" lvl="0" marL="5715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Ad-Reco Updates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71500" lvl="0" marL="5715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eCPM Fall-Through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71500" lvl="0" marL="5715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Impact on Ad-Reco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71500" lvl="0" marL="5715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Impact on Ad-Ops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71500" lvl="0" marL="5715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Concerns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71500" lvl="0" marL="5715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Testing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9"/>
          <p:cNvSpPr txBox="1"/>
          <p:nvPr>
            <p:ph type="title"/>
          </p:nvPr>
        </p:nvSpPr>
        <p:spPr>
          <a:xfrm>
            <a:off x="457201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DE0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rgbClr val="FFFDE0"/>
                </a:solidFill>
                <a:latin typeface="Calibri"/>
                <a:ea typeface="Calibri"/>
                <a:cs typeface="Calibri"/>
                <a:sym typeface="Calibri"/>
              </a:rPr>
              <a:t>Test results</a:t>
            </a:r>
            <a:endParaRPr b="0" i="0" sz="4400" u="none" cap="none" strike="noStrike">
              <a:solidFill>
                <a:srgbClr val="FFFDE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49"/>
          <p:cNvSpPr txBox="1"/>
          <p:nvPr>
            <p:ph idx="1" type="body"/>
          </p:nvPr>
        </p:nvSpPr>
        <p:spPr>
          <a:xfrm>
            <a:off x="457201" y="1600200"/>
            <a:ext cx="8229600" cy="4525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751" lvl="0" marL="342751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SzPts val="3200"/>
              <a:buFont typeface="Calibri"/>
              <a:buChar char="■"/>
            </a:pPr>
            <a:r>
              <a:rPr b="0" i="0" lang="en-US" sz="32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Test 5 – Check multiple with fall-through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751" lvl="0" marL="342751" marR="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200"/>
              <a:buFont typeface="Calibri"/>
              <a:buChar char="■"/>
            </a:pPr>
            <a:r>
              <a:rPr b="0" i="0" lang="en-US" sz="32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Make ad request for multiple adunits and zone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:&gt; get 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http://ox-d.moadlink.com/ma/1.0/arj?auid=360422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,360420,360822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campaigns running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2" name="Google Shape;392;p49"/>
          <p:cNvGraphicFramePr/>
          <p:nvPr/>
        </p:nvGraphicFramePr>
        <p:xfrm>
          <a:off x="457201" y="41392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{43F16099-58B4-4AB9-86A3-DBBB173BF9ED}</a:tableStyleId>
              </a:tblPr>
              <a:tblGrid>
                <a:gridCol w="1889150"/>
                <a:gridCol w="1889150"/>
                <a:gridCol w="1889150"/>
                <a:gridCol w="1889150"/>
              </a:tblGrid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Campaign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CPM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Targeting adunit 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Targeting2 adunit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C1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1.00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360419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360822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C4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.70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360422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360822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C2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.90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360420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360822</a:t>
                      </a:r>
                      <a:endParaRPr sz="27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0"/>
          <p:cNvSpPr txBox="1"/>
          <p:nvPr>
            <p:ph type="title"/>
          </p:nvPr>
        </p:nvSpPr>
        <p:spPr>
          <a:xfrm>
            <a:off x="457200" y="273058"/>
            <a:ext cx="2332776" cy="21212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DE0"/>
              </a:buClr>
              <a:buFont typeface="Calibri"/>
              <a:buNone/>
            </a:pPr>
            <a:r>
              <a:rPr b="0" i="0" lang="en-US" sz="3800" u="none" cap="none" strike="noStrike">
                <a:solidFill>
                  <a:srgbClr val="FFFDE0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3800" u="none" cap="none" strike="noStrike">
              <a:solidFill>
                <a:srgbClr val="FFFDE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50"/>
          <p:cNvSpPr txBox="1"/>
          <p:nvPr>
            <p:ph idx="1" type="body"/>
          </p:nvPr>
        </p:nvSpPr>
        <p:spPr>
          <a:xfrm>
            <a:off x="424351" y="2651750"/>
            <a:ext cx="2493000" cy="3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DE0"/>
              </a:buClr>
              <a:buFont typeface="Calibri"/>
              <a:buNone/>
            </a:pPr>
            <a:r>
              <a:rPr lang="en-US"/>
              <a:t>Larry L. Johnson</a:t>
            </a:r>
            <a:br>
              <a:rPr b="0" i="0" lang="en-US" sz="1800" u="none" cap="none" strike="noStrike">
                <a:solidFill>
                  <a:srgbClr val="FFFDE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/>
              <a:t>Lead Engineer</a:t>
            </a:r>
            <a:endParaRPr b="0" i="0" sz="1800" u="none" cap="none" strike="noStrike">
              <a:solidFill>
                <a:srgbClr val="FFFDE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12"/>
              </a:spcBef>
              <a:spcAft>
                <a:spcPts val="0"/>
              </a:spcAft>
              <a:buClr>
                <a:srgbClr val="FFFDE0"/>
              </a:buClr>
              <a:buFont typeface="Calibri"/>
              <a:buNone/>
            </a:pPr>
            <a:r>
              <a:rPr lang="en-US"/>
              <a:t>larry.johnson</a:t>
            </a:r>
            <a:r>
              <a:rPr b="0" i="0" lang="en-US" sz="1800" u="none" cap="none" strike="noStrike">
                <a:solidFill>
                  <a:srgbClr val="FFFDE0"/>
                </a:solidFill>
                <a:latin typeface="Calibri"/>
                <a:ea typeface="Calibri"/>
                <a:cs typeface="Calibri"/>
                <a:sym typeface="Calibri"/>
              </a:rPr>
              <a:t>@voltari.com</a:t>
            </a:r>
            <a:endParaRPr b="0" i="0" sz="1800" u="none" cap="none" strike="noStrike">
              <a:solidFill>
                <a:srgbClr val="FFFDE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12"/>
              </a:spcBef>
              <a:spcAft>
                <a:spcPts val="1512"/>
              </a:spcAft>
              <a:buClr>
                <a:srgbClr val="FFFDE0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FFFDE0"/>
                </a:solidFill>
                <a:latin typeface="Calibri"/>
                <a:ea typeface="Calibri"/>
                <a:cs typeface="Calibri"/>
                <a:sym typeface="Calibri"/>
              </a:rPr>
              <a:t>voltari.com</a:t>
            </a:r>
            <a:endParaRPr b="0" i="0" sz="1800" u="none" cap="none" strike="noStrike">
              <a:solidFill>
                <a:srgbClr val="FFFDE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9" name="Google Shape;39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730" y="273058"/>
            <a:ext cx="58539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/>
          <p:nvPr/>
        </p:nvSpPr>
        <p:spPr>
          <a:xfrm>
            <a:off x="292817" y="2258820"/>
            <a:ext cx="2964093" cy="3792659"/>
          </a:xfrm>
          <a:prstGeom prst="ellipse">
            <a:avLst/>
          </a:prstGeom>
          <a:gradFill>
            <a:gsLst>
              <a:gs pos="0">
                <a:srgbClr val="1599D2"/>
              </a:gs>
              <a:gs pos="100000">
                <a:srgbClr val="ABEAFF"/>
              </a:gs>
            </a:gsLst>
            <a:lin ang="16200000" scaled="0"/>
          </a:gradFill>
          <a:ln cap="flat" cmpd="sng" w="9525">
            <a:solidFill>
              <a:srgbClr val="268F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457201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DE0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rgbClr val="FFFDE0"/>
                </a:solidFill>
                <a:latin typeface="Calibri"/>
                <a:ea typeface="Calibri"/>
                <a:cs typeface="Calibri"/>
                <a:sym typeface="Calibri"/>
              </a:rPr>
              <a:t>Trafficking Overview</a:t>
            </a:r>
            <a:endParaRPr b="0" i="0" sz="4400" u="none" cap="none" strike="noStrike">
              <a:solidFill>
                <a:srgbClr val="FFFDE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457201" y="1600200"/>
            <a:ext cx="8229600" cy="4525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751" lvl="0" marL="342751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SzPts val="3200"/>
              <a:buFont typeface="Calibri"/>
              <a:buChar char="■"/>
            </a:pPr>
            <a:r>
              <a:rPr b="0" i="0" lang="en-US" sz="32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MOcean Site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551" lvl="0" marL="342751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6" name="Google Shape;176;p32"/>
          <p:cNvGrpSpPr/>
          <p:nvPr/>
        </p:nvGrpSpPr>
        <p:grpSpPr>
          <a:xfrm>
            <a:off x="-1857984" y="1554413"/>
            <a:ext cx="10673207" cy="5472816"/>
            <a:chOff x="-4594335" y="-704407"/>
            <a:chExt cx="10673207" cy="5472816"/>
          </a:xfrm>
        </p:grpSpPr>
        <p:sp>
          <p:nvSpPr>
            <p:cNvPr id="177" name="Google Shape;177;p32"/>
            <p:cNvSpPr/>
            <p:nvPr/>
          </p:nvSpPr>
          <p:spPr>
            <a:xfrm>
              <a:off x="-4594335" y="-704407"/>
              <a:ext cx="5472816" cy="5472816"/>
            </a:xfrm>
            <a:prstGeom prst="blockArc">
              <a:avLst>
                <a:gd fmla="val 18900000" name="adj1"/>
                <a:gd fmla="val 2700000" name="adj2"/>
                <a:gd fmla="val 395" name="adj3"/>
              </a:avLst>
            </a:prstGeom>
            <a:noFill/>
            <a:ln cap="flat" cmpd="sng" w="25400">
              <a:solidFill>
                <a:srgbClr val="1F72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2"/>
            <p:cNvSpPr/>
            <p:nvPr/>
          </p:nvSpPr>
          <p:spPr>
            <a:xfrm>
              <a:off x="564979" y="406400"/>
              <a:ext cx="5475833" cy="8128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6675" lIns="645150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1470"/>
                </a:spcAft>
                <a:buNone/>
              </a:pPr>
              <a:r>
                <a:rPr b="0" i="0" lang="en-US" sz="4200" u="none" cap="none" strike="noStrik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Campaign 1</a:t>
              </a:r>
              <a:endParaRPr b="0" i="0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" name="Google Shape;179;p32"/>
            <p:cNvSpPr/>
            <p:nvPr/>
          </p:nvSpPr>
          <p:spPr>
            <a:xfrm>
              <a:off x="5062872" y="274330"/>
              <a:ext cx="1016000" cy="1016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2"/>
            <p:cNvSpPr/>
            <p:nvPr/>
          </p:nvSpPr>
          <p:spPr>
            <a:xfrm>
              <a:off x="860432" y="1625599"/>
              <a:ext cx="5180380" cy="8128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6675" lIns="645150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1470"/>
                </a:spcAft>
                <a:buNone/>
              </a:pPr>
              <a:r>
                <a:rPr b="0" i="0" lang="en-US" sz="4200" u="none" cap="none" strike="noStrik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Campaign 2</a:t>
              </a:r>
              <a:endParaRPr b="0" i="0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" name="Google Shape;181;p32"/>
            <p:cNvSpPr/>
            <p:nvPr/>
          </p:nvSpPr>
          <p:spPr>
            <a:xfrm>
              <a:off x="5041191" y="1496954"/>
              <a:ext cx="1016000" cy="1016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2"/>
            <p:cNvSpPr/>
            <p:nvPr/>
          </p:nvSpPr>
          <p:spPr>
            <a:xfrm>
              <a:off x="564979" y="2844800"/>
              <a:ext cx="5475833" cy="8128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6675" lIns="645150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1470"/>
                </a:spcAft>
                <a:buNone/>
              </a:pPr>
              <a:r>
                <a:rPr b="0" i="0" lang="en-US" sz="4200" u="none" cap="none" strike="noStrik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Campaign 3</a:t>
              </a:r>
              <a:endParaRPr b="0" i="0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" name="Google Shape;183;p32"/>
            <p:cNvSpPr/>
            <p:nvPr/>
          </p:nvSpPr>
          <p:spPr>
            <a:xfrm>
              <a:off x="5041191" y="2702102"/>
              <a:ext cx="1016000" cy="1016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32"/>
          <p:cNvSpPr txBox="1"/>
          <p:nvPr/>
        </p:nvSpPr>
        <p:spPr>
          <a:xfrm>
            <a:off x="7777538" y="2871874"/>
            <a:ext cx="105481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creative1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7709043" y="4094499"/>
            <a:ext cx="116440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creative2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7750139" y="5383659"/>
            <a:ext cx="107193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creative3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7" name="Google Shape;187;p32"/>
          <p:cNvSpPr txBox="1"/>
          <p:nvPr/>
        </p:nvSpPr>
        <p:spPr>
          <a:xfrm>
            <a:off x="522274" y="3858668"/>
            <a:ext cx="227915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ZONE 1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8" name="Google Shape;188;p32"/>
          <p:cNvCxnSpPr/>
          <p:nvPr/>
        </p:nvCxnSpPr>
        <p:spPr>
          <a:xfrm flipH="1">
            <a:off x="3113070" y="3041151"/>
            <a:ext cx="123291" cy="12329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9" name="Google Shape;189;p32"/>
          <p:cNvCxnSpPr/>
          <p:nvPr/>
        </p:nvCxnSpPr>
        <p:spPr>
          <a:xfrm rot="10800000">
            <a:off x="3359649" y="4263776"/>
            <a:ext cx="20548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0" name="Google Shape;190;p32"/>
          <p:cNvCxnSpPr/>
          <p:nvPr/>
        </p:nvCxnSpPr>
        <p:spPr>
          <a:xfrm rot="10800000">
            <a:off x="3113070" y="5383659"/>
            <a:ext cx="143840" cy="9246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/>
          <p:nvPr/>
        </p:nvSpPr>
        <p:spPr>
          <a:xfrm>
            <a:off x="292817" y="2258820"/>
            <a:ext cx="2964093" cy="3792659"/>
          </a:xfrm>
          <a:prstGeom prst="ellipse">
            <a:avLst/>
          </a:prstGeom>
          <a:gradFill>
            <a:gsLst>
              <a:gs pos="0">
                <a:srgbClr val="1599D2"/>
              </a:gs>
              <a:gs pos="100000">
                <a:srgbClr val="ABEAFF"/>
              </a:gs>
            </a:gsLst>
            <a:lin ang="16200000" scaled="0"/>
          </a:gradFill>
          <a:ln cap="flat" cmpd="sng" w="9525">
            <a:solidFill>
              <a:srgbClr val="268F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3"/>
          <p:cNvSpPr txBox="1"/>
          <p:nvPr>
            <p:ph type="title"/>
          </p:nvPr>
        </p:nvSpPr>
        <p:spPr>
          <a:xfrm>
            <a:off x="457201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DE0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rgbClr val="FFFDE0"/>
                </a:solidFill>
                <a:latin typeface="Calibri"/>
                <a:ea typeface="Calibri"/>
                <a:cs typeface="Calibri"/>
                <a:sym typeface="Calibri"/>
              </a:rPr>
              <a:t>Trafficking Overview</a:t>
            </a:r>
            <a:endParaRPr b="0" i="0" sz="4400" u="none" cap="none" strike="noStrike">
              <a:solidFill>
                <a:srgbClr val="FFFDE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457201" y="1600200"/>
            <a:ext cx="8229600" cy="4525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751" lvl="0" marL="342751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SzPts val="3200"/>
              <a:buFont typeface="Calibri"/>
              <a:buChar char="■"/>
            </a:pPr>
            <a:r>
              <a:rPr b="0" i="0" lang="en-US" sz="32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OpenX Site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551" lvl="0" marL="342751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8" name="Google Shape;198;p33"/>
          <p:cNvGrpSpPr/>
          <p:nvPr/>
        </p:nvGrpSpPr>
        <p:grpSpPr>
          <a:xfrm>
            <a:off x="-1837436" y="1554413"/>
            <a:ext cx="10673207" cy="5472816"/>
            <a:chOff x="-4594335" y="-704407"/>
            <a:chExt cx="10673207" cy="5472816"/>
          </a:xfrm>
        </p:grpSpPr>
        <p:sp>
          <p:nvSpPr>
            <p:cNvPr id="199" name="Google Shape;199;p33"/>
            <p:cNvSpPr/>
            <p:nvPr/>
          </p:nvSpPr>
          <p:spPr>
            <a:xfrm>
              <a:off x="-4594335" y="-704407"/>
              <a:ext cx="5472816" cy="5472816"/>
            </a:xfrm>
            <a:prstGeom prst="blockArc">
              <a:avLst>
                <a:gd fmla="val 18900000" name="adj1"/>
                <a:gd fmla="val 2700000" name="adj2"/>
                <a:gd fmla="val 395" name="adj3"/>
              </a:avLst>
            </a:prstGeom>
            <a:noFill/>
            <a:ln cap="flat" cmpd="sng" w="25400">
              <a:solidFill>
                <a:srgbClr val="1F72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3"/>
            <p:cNvSpPr/>
            <p:nvPr/>
          </p:nvSpPr>
          <p:spPr>
            <a:xfrm>
              <a:off x="564979" y="406400"/>
              <a:ext cx="5475833" cy="8128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6675" lIns="645150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1470"/>
                </a:spcAft>
                <a:buNone/>
              </a:pPr>
              <a:r>
                <a:rPr b="0" i="0" lang="en-US" sz="4200" u="none" cap="none" strike="noStrik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Campaign 1</a:t>
              </a:r>
              <a:endParaRPr b="0" i="0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" name="Google Shape;201;p33"/>
            <p:cNvSpPr/>
            <p:nvPr/>
          </p:nvSpPr>
          <p:spPr>
            <a:xfrm>
              <a:off x="5062872" y="274330"/>
              <a:ext cx="1016000" cy="1016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3"/>
            <p:cNvSpPr/>
            <p:nvPr/>
          </p:nvSpPr>
          <p:spPr>
            <a:xfrm>
              <a:off x="860432" y="1625599"/>
              <a:ext cx="5180380" cy="8128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6675" lIns="645150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1470"/>
                </a:spcAft>
                <a:buNone/>
              </a:pPr>
              <a:r>
                <a:rPr b="0" i="0" lang="en-US" sz="4200" u="none" cap="none" strike="noStrik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Campaign 2</a:t>
              </a:r>
              <a:endParaRPr b="0" i="0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" name="Google Shape;203;p33"/>
            <p:cNvSpPr/>
            <p:nvPr/>
          </p:nvSpPr>
          <p:spPr>
            <a:xfrm>
              <a:off x="5041191" y="1496954"/>
              <a:ext cx="1016000" cy="1016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3"/>
            <p:cNvSpPr/>
            <p:nvPr/>
          </p:nvSpPr>
          <p:spPr>
            <a:xfrm>
              <a:off x="564979" y="2844800"/>
              <a:ext cx="5475833" cy="8128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6675" lIns="645150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1470"/>
                </a:spcAft>
                <a:buNone/>
              </a:pPr>
              <a:r>
                <a:rPr b="0" i="0" lang="en-US" sz="4200" u="none" cap="none" strike="noStrik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Campaign 3</a:t>
              </a:r>
              <a:endParaRPr b="0" i="0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" name="Google Shape;205;p33"/>
            <p:cNvSpPr/>
            <p:nvPr/>
          </p:nvSpPr>
          <p:spPr>
            <a:xfrm>
              <a:off x="5041191" y="2702102"/>
              <a:ext cx="1016000" cy="1016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33"/>
          <p:cNvSpPr txBox="1"/>
          <p:nvPr/>
        </p:nvSpPr>
        <p:spPr>
          <a:xfrm>
            <a:off x="7777538" y="2871874"/>
            <a:ext cx="105481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creative1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7709043" y="4094499"/>
            <a:ext cx="116440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creative2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7750139" y="5383659"/>
            <a:ext cx="107193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creative3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522274" y="2663947"/>
            <a:ext cx="227915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ZONE 1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0" name="Google Shape;210;p33"/>
          <p:cNvCxnSpPr/>
          <p:nvPr/>
        </p:nvCxnSpPr>
        <p:spPr>
          <a:xfrm flipH="1">
            <a:off x="2321960" y="3041151"/>
            <a:ext cx="914402" cy="47261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1" name="Google Shape;211;p33"/>
          <p:cNvCxnSpPr/>
          <p:nvPr/>
        </p:nvCxnSpPr>
        <p:spPr>
          <a:xfrm rot="10800000">
            <a:off x="2305268" y="4263776"/>
            <a:ext cx="125986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2" name="Google Shape;212;p33"/>
          <p:cNvCxnSpPr/>
          <p:nvPr/>
        </p:nvCxnSpPr>
        <p:spPr>
          <a:xfrm rot="10800000">
            <a:off x="2305268" y="5327151"/>
            <a:ext cx="951643" cy="14897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13" name="Google Shape;213;p33"/>
          <p:cNvSpPr/>
          <p:nvPr/>
        </p:nvSpPr>
        <p:spPr>
          <a:xfrm>
            <a:off x="750017" y="3390474"/>
            <a:ext cx="1431963" cy="339047"/>
          </a:xfrm>
          <a:prstGeom prst="rect">
            <a:avLst/>
          </a:prstGeom>
          <a:gradFill>
            <a:gsLst>
              <a:gs pos="0">
                <a:srgbClr val="1599D2"/>
              </a:gs>
              <a:gs pos="100000">
                <a:srgbClr val="ABEAFF"/>
              </a:gs>
            </a:gsLst>
            <a:lin ang="16200000" scaled="0"/>
          </a:gradFill>
          <a:ln cap="flat" cmpd="sng" w="9525">
            <a:solidFill>
              <a:srgbClr val="268F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adunit1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33"/>
          <p:cNvSpPr/>
          <p:nvPr/>
        </p:nvSpPr>
        <p:spPr>
          <a:xfrm>
            <a:off x="746157" y="4150013"/>
            <a:ext cx="1431963" cy="339047"/>
          </a:xfrm>
          <a:prstGeom prst="rect">
            <a:avLst/>
          </a:prstGeom>
          <a:gradFill>
            <a:gsLst>
              <a:gs pos="0">
                <a:srgbClr val="1599D2"/>
              </a:gs>
              <a:gs pos="100000">
                <a:srgbClr val="ABEAFF"/>
              </a:gs>
            </a:gsLst>
            <a:lin ang="16200000" scaled="0"/>
          </a:gradFill>
          <a:ln cap="flat" cmpd="sng" w="9525">
            <a:solidFill>
              <a:srgbClr val="268F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adunit2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Google Shape;215;p33"/>
          <p:cNvSpPr/>
          <p:nvPr/>
        </p:nvSpPr>
        <p:spPr>
          <a:xfrm>
            <a:off x="748303" y="5062592"/>
            <a:ext cx="1431963" cy="339047"/>
          </a:xfrm>
          <a:prstGeom prst="rect">
            <a:avLst/>
          </a:prstGeom>
          <a:gradFill>
            <a:gsLst>
              <a:gs pos="0">
                <a:srgbClr val="1599D2"/>
              </a:gs>
              <a:gs pos="100000">
                <a:srgbClr val="ABEAFF"/>
              </a:gs>
            </a:gsLst>
            <a:lin ang="16200000" scaled="0"/>
          </a:gradFill>
          <a:ln cap="flat" cmpd="sng" w="9525">
            <a:solidFill>
              <a:srgbClr val="268F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adunit3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457201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DE0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rgbClr val="FFFDE0"/>
                </a:solidFill>
                <a:latin typeface="Calibri"/>
                <a:ea typeface="Calibri"/>
                <a:cs typeface="Calibri"/>
                <a:sym typeface="Calibri"/>
              </a:rPr>
              <a:t>Ad Request</a:t>
            </a:r>
            <a:endParaRPr b="0" i="0" sz="4400" u="none" cap="none" strike="noStrike">
              <a:solidFill>
                <a:srgbClr val="FFFDE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457201" y="1600200"/>
            <a:ext cx="8229600" cy="4525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751" lvl="0" marL="342751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SzPts val="3200"/>
              <a:buFont typeface="Calibri"/>
              <a:buChar char="■"/>
            </a:pPr>
            <a:r>
              <a:rPr b="0" i="0" lang="en-US" sz="32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Mocean Ad Call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551" lvl="0" marL="342751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203" y="1214970"/>
            <a:ext cx="3952875" cy="131316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 txBox="1"/>
          <p:nvPr/>
        </p:nvSpPr>
        <p:spPr>
          <a:xfrm>
            <a:off x="590760" y="2536645"/>
            <a:ext cx="41199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/ads?zone=1&amp;order=2,1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609228" y="3129509"/>
            <a:ext cx="14732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Waterfall: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25" name="Google Shape;225;p34"/>
          <p:cNvGrpSpPr/>
          <p:nvPr/>
        </p:nvGrpSpPr>
        <p:grpSpPr>
          <a:xfrm>
            <a:off x="588164" y="3698181"/>
            <a:ext cx="6531939" cy="2782798"/>
            <a:chOff x="0" y="0"/>
            <a:chExt cx="6531939" cy="2782798"/>
          </a:xfrm>
        </p:grpSpPr>
        <p:sp>
          <p:nvSpPr>
            <p:cNvPr id="226" name="Google Shape;226;p34"/>
            <p:cNvSpPr/>
            <p:nvPr/>
          </p:nvSpPr>
          <p:spPr>
            <a:xfrm rot="5400000">
              <a:off x="404580" y="771953"/>
              <a:ext cx="719070" cy="818636"/>
            </a:xfrm>
            <a:prstGeom prst="bentUpArrow">
              <a:avLst>
                <a:gd fmla="val 32840" name="adj1"/>
                <a:gd fmla="val 25000" name="adj2"/>
                <a:gd fmla="val 35780" name="adj3"/>
              </a:avLst>
            </a:prstGeom>
            <a:solidFill>
              <a:srgbClr val="BBE1E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4"/>
            <p:cNvSpPr/>
            <p:nvPr/>
          </p:nvSpPr>
          <p:spPr>
            <a:xfrm>
              <a:off x="0" y="0"/>
              <a:ext cx="1210492" cy="847305"/>
            </a:xfrm>
            <a:prstGeom prst="roundRect">
              <a:avLst>
                <a:gd fmla="val 1667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Target: Zone1</a:t>
              </a:r>
              <a:endParaRPr b="0" i="0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" name="Google Shape;228;p34"/>
            <p:cNvSpPr/>
            <p:nvPr/>
          </p:nvSpPr>
          <p:spPr>
            <a:xfrm>
              <a:off x="1235557" y="84173"/>
              <a:ext cx="4613322" cy="6848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50"/>
                <a:buFont typeface="Helvetica Neue"/>
                <a:buChar char="●"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Campaigns 1,2,3 eligible</a:t>
              </a:r>
              <a:endParaRPr b="0" i="0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" name="Google Shape;229;p34"/>
            <p:cNvSpPr/>
            <p:nvPr/>
          </p:nvSpPr>
          <p:spPr>
            <a:xfrm rot="5400000">
              <a:off x="3046494" y="1764851"/>
              <a:ext cx="719070" cy="818636"/>
            </a:xfrm>
            <a:prstGeom prst="bentUpArrow">
              <a:avLst>
                <a:gd fmla="val 32840" name="adj1"/>
                <a:gd fmla="val 25000" name="adj2"/>
                <a:gd fmla="val 35780" name="adj3"/>
              </a:avLst>
            </a:prstGeom>
            <a:solidFill>
              <a:srgbClr val="BBE1E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4"/>
            <p:cNvSpPr/>
            <p:nvPr/>
          </p:nvSpPr>
          <p:spPr>
            <a:xfrm>
              <a:off x="1683162" y="936921"/>
              <a:ext cx="1210492" cy="847305"/>
            </a:xfrm>
            <a:prstGeom prst="roundRect">
              <a:avLst>
                <a:gd fmla="val 1667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Order Parameter</a:t>
              </a:r>
              <a:endParaRPr b="0" i="0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" name="Google Shape;231;p34"/>
            <p:cNvSpPr/>
            <p:nvPr/>
          </p:nvSpPr>
          <p:spPr>
            <a:xfrm>
              <a:off x="2912928" y="1038284"/>
              <a:ext cx="3619011" cy="6848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Helvetica Neue"/>
                <a:buChar char="●"/>
              </a:pPr>
              <a:r>
                <a:rPr b="0" i="0" lang="en-US" sz="2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Campaigns 2,1 eligible</a:t>
              </a:r>
              <a:endParaRPr b="0" i="0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" name="Google Shape;232;p34"/>
            <p:cNvSpPr/>
            <p:nvPr/>
          </p:nvSpPr>
          <p:spPr>
            <a:xfrm>
              <a:off x="3804036" y="1935493"/>
              <a:ext cx="1210492" cy="847305"/>
            </a:xfrm>
            <a:prstGeom prst="roundRect">
              <a:avLst>
                <a:gd fmla="val 1667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Return Creative 2</a:t>
              </a:r>
              <a:endParaRPr b="0" i="0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457201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DE0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rgbClr val="FFFDE0"/>
                </a:solidFill>
                <a:latin typeface="Calibri"/>
                <a:ea typeface="Calibri"/>
                <a:cs typeface="Calibri"/>
                <a:sym typeface="Calibri"/>
              </a:rPr>
              <a:t>Ad Request</a:t>
            </a:r>
            <a:endParaRPr b="0" i="0" sz="4400" u="none" cap="none" strike="noStrike">
              <a:solidFill>
                <a:srgbClr val="FFFDE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457201" y="1600200"/>
            <a:ext cx="8229600" cy="4525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751" lvl="0" marL="342751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SzPts val="3200"/>
              <a:buFont typeface="Calibri"/>
              <a:buChar char="■"/>
            </a:pPr>
            <a:r>
              <a:rPr b="0" i="0" lang="en-US" sz="32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OpenX Ad Call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551" lvl="0" marL="342751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5"/>
          <p:cNvSpPr txBox="1"/>
          <p:nvPr/>
        </p:nvSpPr>
        <p:spPr>
          <a:xfrm>
            <a:off x="590760" y="2536645"/>
            <a:ext cx="41199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/arj?adunit=2,1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0" name="Google Shape;240;p35"/>
          <p:cNvSpPr txBox="1"/>
          <p:nvPr/>
        </p:nvSpPr>
        <p:spPr>
          <a:xfrm>
            <a:off x="609228" y="3129509"/>
            <a:ext cx="14732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Waterfall: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41" name="Google Shape;241;p35"/>
          <p:cNvGrpSpPr/>
          <p:nvPr/>
        </p:nvGrpSpPr>
        <p:grpSpPr>
          <a:xfrm>
            <a:off x="588164" y="3698184"/>
            <a:ext cx="6391279" cy="2782792"/>
            <a:chOff x="0" y="3"/>
            <a:chExt cx="6391279" cy="2782792"/>
          </a:xfrm>
        </p:grpSpPr>
        <p:sp>
          <p:nvSpPr>
            <p:cNvPr id="242" name="Google Shape;242;p35"/>
            <p:cNvSpPr/>
            <p:nvPr/>
          </p:nvSpPr>
          <p:spPr>
            <a:xfrm rot="5400000">
              <a:off x="329551" y="1247855"/>
              <a:ext cx="1103716" cy="1256542"/>
            </a:xfrm>
            <a:prstGeom prst="bentUpArrow">
              <a:avLst>
                <a:gd fmla="val 32840" name="adj1"/>
                <a:gd fmla="val 25000" name="adj2"/>
                <a:gd fmla="val 35780" name="adj3"/>
              </a:avLst>
            </a:prstGeom>
            <a:solidFill>
              <a:srgbClr val="BBE1E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5"/>
            <p:cNvSpPr/>
            <p:nvPr/>
          </p:nvSpPr>
          <p:spPr>
            <a:xfrm>
              <a:off x="0" y="3"/>
              <a:ext cx="1858009" cy="1300546"/>
            </a:xfrm>
            <a:prstGeom prst="roundRect">
              <a:avLst>
                <a:gd fmla="val 1667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98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Target: Adunit 2,1</a:t>
              </a:r>
              <a:endParaRPr b="0" i="0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4" name="Google Shape;244;p35"/>
            <p:cNvSpPr/>
            <p:nvPr/>
          </p:nvSpPr>
          <p:spPr>
            <a:xfrm>
              <a:off x="1853781" y="83111"/>
              <a:ext cx="4537498" cy="1051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Helvetica Neue"/>
                <a:buChar char="●"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Campaigns 1,2 eligible**</a:t>
              </a:r>
              <a:endParaRPr b="0" i="0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" name="Google Shape;245;p35"/>
            <p:cNvSpPr/>
            <p:nvPr/>
          </p:nvSpPr>
          <p:spPr>
            <a:xfrm>
              <a:off x="1713604" y="1482249"/>
              <a:ext cx="1858009" cy="1300546"/>
            </a:xfrm>
            <a:prstGeom prst="roundRect">
              <a:avLst>
                <a:gd fmla="val 1667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770"/>
                </a:spcAft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Return Campaign 1,2</a:t>
              </a:r>
              <a:endParaRPr b="0" i="0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246" name="Google Shape;2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797" y="1201160"/>
            <a:ext cx="3952875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5"/>
          <p:cNvSpPr txBox="1"/>
          <p:nvPr/>
        </p:nvSpPr>
        <p:spPr>
          <a:xfrm>
            <a:off x="4387065" y="5619964"/>
            <a:ext cx="467474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</a:pPr>
            <a:r>
              <a:rPr b="0" i="0" lang="en-US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Returns </a:t>
            </a:r>
            <a:r>
              <a:rPr b="0" i="0" lang="en-US" sz="27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</a:t>
            </a:r>
            <a:r>
              <a:rPr b="0" i="0" lang="en-US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creatives available to serve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457201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DE0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rgbClr val="FFFDE0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b="0" i="0" sz="4400" u="none" cap="none" strike="noStrike">
              <a:solidFill>
                <a:srgbClr val="FFFDE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6"/>
          <p:cNvSpPr txBox="1"/>
          <p:nvPr>
            <p:ph idx="1" type="body"/>
          </p:nvPr>
        </p:nvSpPr>
        <p:spPr>
          <a:xfrm>
            <a:off x="457201" y="1600200"/>
            <a:ext cx="8229600" cy="506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751" lvl="0" marL="342751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SzPts val="3200"/>
              <a:buFont typeface="Calibri"/>
              <a:buChar char="■"/>
            </a:pPr>
            <a:r>
              <a:rPr b="0" i="0" lang="en-US" sz="32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Openx JSON response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6"/>
          <p:cNvSpPr txBox="1"/>
          <p:nvPr/>
        </p:nvSpPr>
        <p:spPr>
          <a:xfrm>
            <a:off x="611313" y="2085653"/>
            <a:ext cx="7199407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"ads" : {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"version" : 1,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"count" : 2,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"ad" : [ {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"</a:t>
            </a:r>
            <a:r>
              <a:rPr b="0" i="0" lang="en-US" sz="12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adunitid</a:t>
            </a: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 : 1,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"adid" : 898032,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"type" : "image",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"html" : "&lt;a href='http://ox-d.moadlink.com/ma/1.0/rc?ai=1daa11cb-16ac-0......\n",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"is_fallback" : 0,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"creative" : [ {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"width" : "300",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"height" : "50",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"alt" : "Creative 1",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"target" : "_blank",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"mime" : "image/png",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"media" : "http://ox-i.moadlink.com/484/484afb10-282b-450b-841f-f345d9c38637/34a369b6.png",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"tracking" : {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"</a:t>
            </a:r>
            <a:r>
              <a:rPr b="0" i="0" lang="en-US" sz="1200" u="none" cap="none" strike="noStrik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impression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 : "http://ox-d.moadlink.com/ma/1.0/ri?ai=1daa11cb-16ac-0fbf......",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"</a:t>
            </a:r>
            <a:r>
              <a:rPr b="0" i="0" lang="en-US" sz="12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click</a:t>
            </a: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 : "http://ox-d.moadlink.com/ma/1.0/rc?ai=1daa11cb-16ac-0fbf-ed56-db8101d364a5......"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}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} ]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}, {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"</a:t>
            </a:r>
            <a:r>
              <a:rPr b="0" i="0" lang="en-US" sz="12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adunitid</a:t>
            </a: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 : 2,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"adid" : 898098,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........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title"/>
          </p:nvPr>
        </p:nvSpPr>
        <p:spPr>
          <a:xfrm>
            <a:off x="457201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DE0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rgbClr val="FFFDE0"/>
                </a:solidFill>
                <a:latin typeface="Calibri"/>
                <a:ea typeface="Calibri"/>
                <a:cs typeface="Calibri"/>
                <a:sym typeface="Calibri"/>
              </a:rPr>
              <a:t>Ad-Reco Updates</a:t>
            </a:r>
            <a:endParaRPr b="0" i="0" sz="4400" u="none" cap="none" strike="noStrike">
              <a:solidFill>
                <a:srgbClr val="FFFDE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7"/>
          <p:cNvSpPr txBox="1"/>
          <p:nvPr>
            <p:ph idx="1" type="body"/>
          </p:nvPr>
        </p:nvSpPr>
        <p:spPr>
          <a:xfrm>
            <a:off x="457201" y="1600200"/>
            <a:ext cx="8229600" cy="4525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751" lvl="0" marL="342751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SzPts val="3200"/>
              <a:buFont typeface="Calibri"/>
              <a:buChar char="■"/>
            </a:pPr>
            <a:r>
              <a:rPr b="0" i="0" lang="en-US" sz="32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Map Mocean Zone to OpenX Zone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751" lvl="0" marL="342751" marR="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200"/>
              <a:buFont typeface="Calibri"/>
              <a:buChar char="■"/>
            </a:pPr>
            <a:r>
              <a:rPr b="0" i="0" lang="en-US" sz="32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Pull the order prioritizing into ad-reco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751" lvl="0" marL="342751" marR="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200"/>
              <a:buFont typeface="Calibri"/>
              <a:buChar char="■"/>
            </a:pPr>
            <a:r>
              <a:rPr b="0" i="0" lang="en-US" sz="32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Parse JSON object  and find the adunit id with the highest priority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551" lvl="0" marL="342751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551" lvl="0" marL="342751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type="title"/>
          </p:nvPr>
        </p:nvSpPr>
        <p:spPr>
          <a:xfrm>
            <a:off x="457201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DE0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rgbClr val="FFFDE0"/>
                </a:solidFill>
                <a:latin typeface="Calibri"/>
                <a:ea typeface="Calibri"/>
                <a:cs typeface="Calibri"/>
                <a:sym typeface="Calibri"/>
              </a:rPr>
              <a:t>eCPM Fall-Through</a:t>
            </a:r>
            <a:endParaRPr b="0" i="0" sz="4400" u="none" cap="none" strike="noStrike">
              <a:solidFill>
                <a:srgbClr val="FFFDE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8"/>
          <p:cNvSpPr txBox="1"/>
          <p:nvPr>
            <p:ph idx="1" type="body"/>
          </p:nvPr>
        </p:nvSpPr>
        <p:spPr>
          <a:xfrm>
            <a:off x="364734" y="1315093"/>
            <a:ext cx="8229600" cy="1150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751" lvl="0" marL="342751" marR="0" rtl="0" algn="l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Calibri"/>
              <a:buChar char="■"/>
            </a:pPr>
            <a:r>
              <a:rPr b="0" i="0" lang="en-US" sz="24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By having only one campaign (creative) competing to serve an ad unit request, we are overriding the ability of the server to optimize by Ecpm.</a:t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551" lvl="0" marL="342751" marR="0" rtl="0" algn="l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8"/>
          <p:cNvSpPr/>
          <p:nvPr/>
        </p:nvSpPr>
        <p:spPr>
          <a:xfrm>
            <a:off x="410968" y="4966451"/>
            <a:ext cx="797274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Our campaign model will only have each campaign targeting it own, unique, adunit.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 if we request that adunit and its associated campaign is not eligible to serve then NOTHING will be returned.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8" name="Google Shape;268;p38"/>
          <p:cNvSpPr/>
          <p:nvPr/>
        </p:nvSpPr>
        <p:spPr>
          <a:xfrm>
            <a:off x="791110" y="2547991"/>
            <a:ext cx="2393879" cy="2250040"/>
          </a:xfrm>
          <a:prstGeom prst="rect">
            <a:avLst/>
          </a:prstGeom>
          <a:gradFill>
            <a:gsLst>
              <a:gs pos="0">
                <a:srgbClr val="1599D2"/>
              </a:gs>
              <a:gs pos="100000">
                <a:srgbClr val="ABEAFF"/>
              </a:gs>
            </a:gsLst>
            <a:lin ang="16200000" scaled="0"/>
          </a:gradFill>
          <a:ln cap="flat" cmpd="sng" w="9525">
            <a:solidFill>
              <a:srgbClr val="268F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zone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9" name="Google Shape;269;p38"/>
          <p:cNvSpPr/>
          <p:nvPr/>
        </p:nvSpPr>
        <p:spPr>
          <a:xfrm>
            <a:off x="1166117" y="3467528"/>
            <a:ext cx="1356189" cy="410966"/>
          </a:xfrm>
          <a:prstGeom prst="rect">
            <a:avLst/>
          </a:prstGeom>
          <a:gradFill>
            <a:gsLst>
              <a:gs pos="0">
                <a:srgbClr val="1599D2"/>
              </a:gs>
              <a:gs pos="100000">
                <a:srgbClr val="ABEAFF"/>
              </a:gs>
            </a:gsLst>
            <a:lin ang="16200000" scaled="0"/>
          </a:gradFill>
          <a:ln cap="flat" cmpd="sng" w="9525">
            <a:solidFill>
              <a:srgbClr val="268F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adunit1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0" name="Google Shape;270;p38"/>
          <p:cNvSpPr/>
          <p:nvPr/>
        </p:nvSpPr>
        <p:spPr>
          <a:xfrm>
            <a:off x="5424734" y="2630184"/>
            <a:ext cx="2044558" cy="380144"/>
          </a:xfrm>
          <a:prstGeom prst="rect">
            <a:avLst/>
          </a:prstGeom>
          <a:gradFill>
            <a:gsLst>
              <a:gs pos="0">
                <a:srgbClr val="1599D2"/>
              </a:gs>
              <a:gs pos="100000">
                <a:srgbClr val="ABEAFF"/>
              </a:gs>
            </a:gsLst>
            <a:lin ang="16200000" scaled="0"/>
          </a:gradFill>
          <a:ln cap="flat" cmpd="sng" w="9525">
            <a:solidFill>
              <a:srgbClr val="268F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campaign1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1" name="Google Shape;271;p38"/>
          <p:cNvSpPr/>
          <p:nvPr/>
        </p:nvSpPr>
        <p:spPr>
          <a:xfrm>
            <a:off x="5424734" y="3308278"/>
            <a:ext cx="2044558" cy="380144"/>
          </a:xfrm>
          <a:prstGeom prst="rect">
            <a:avLst/>
          </a:prstGeom>
          <a:gradFill>
            <a:gsLst>
              <a:gs pos="0">
                <a:srgbClr val="1599D2"/>
              </a:gs>
              <a:gs pos="100000">
                <a:srgbClr val="ABEAFF"/>
              </a:gs>
            </a:gsLst>
            <a:lin ang="16200000" scaled="0"/>
          </a:gradFill>
          <a:ln cap="flat" cmpd="sng" w="9525">
            <a:solidFill>
              <a:srgbClr val="268F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campaign2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2" name="Google Shape;272;p38"/>
          <p:cNvSpPr/>
          <p:nvPr/>
        </p:nvSpPr>
        <p:spPr>
          <a:xfrm>
            <a:off x="5424734" y="4046305"/>
            <a:ext cx="2044558" cy="380144"/>
          </a:xfrm>
          <a:prstGeom prst="rect">
            <a:avLst/>
          </a:prstGeom>
          <a:gradFill>
            <a:gsLst>
              <a:gs pos="0">
                <a:srgbClr val="1599D2"/>
              </a:gs>
              <a:gs pos="100000">
                <a:srgbClr val="ABEAFF"/>
              </a:gs>
            </a:gsLst>
            <a:lin ang="16200000" scaled="0"/>
          </a:gradFill>
          <a:ln cap="flat" cmpd="sng" w="9525">
            <a:solidFill>
              <a:srgbClr val="268F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campaign3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73" name="Google Shape;273;p38"/>
          <p:cNvCxnSpPr/>
          <p:nvPr/>
        </p:nvCxnSpPr>
        <p:spPr>
          <a:xfrm flipH="1">
            <a:off x="2856216" y="2820256"/>
            <a:ext cx="2568518" cy="678094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4" name="Google Shape;274;p38"/>
          <p:cNvCxnSpPr>
            <a:stCxn id="271" idx="1"/>
          </p:cNvCxnSpPr>
          <p:nvPr/>
        </p:nvCxnSpPr>
        <p:spPr>
          <a:xfrm flipH="1">
            <a:off x="2959034" y="3498350"/>
            <a:ext cx="2465700" cy="19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5" name="Google Shape;275;p38"/>
          <p:cNvCxnSpPr>
            <a:stCxn id="272" idx="1"/>
          </p:cNvCxnSpPr>
          <p:nvPr/>
        </p:nvCxnSpPr>
        <p:spPr>
          <a:xfrm rot="10800000">
            <a:off x="2856134" y="3878477"/>
            <a:ext cx="2568600" cy="357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76" name="Google Shape;276;p38"/>
          <p:cNvSpPr txBox="1"/>
          <p:nvPr/>
        </p:nvSpPr>
        <p:spPr>
          <a:xfrm>
            <a:off x="7330591" y="2630184"/>
            <a:ext cx="181340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cpm: 1.00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Google Shape;277;p38"/>
          <p:cNvSpPr txBox="1"/>
          <p:nvPr/>
        </p:nvSpPr>
        <p:spPr>
          <a:xfrm>
            <a:off x="7335729" y="3298295"/>
            <a:ext cx="181340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cpm:  0.70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Google Shape;278;p38"/>
          <p:cNvSpPr txBox="1"/>
          <p:nvPr/>
        </p:nvSpPr>
        <p:spPr>
          <a:xfrm>
            <a:off x="7374246" y="4022914"/>
            <a:ext cx="181340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cpm:  0.50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9" name="Google Shape;279;p38"/>
          <p:cNvSpPr txBox="1"/>
          <p:nvPr/>
        </p:nvSpPr>
        <p:spPr>
          <a:xfrm rot="-926840">
            <a:off x="3089541" y="2665243"/>
            <a:ext cx="23322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highest ecpm delivers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Voltari 1">
      <a:dk1>
        <a:srgbClr val="00060F"/>
      </a:dk1>
      <a:lt1>
        <a:srgbClr val="FFFFFF"/>
      </a:lt1>
      <a:dk2>
        <a:srgbClr val="424342"/>
      </a:dk2>
      <a:lt2>
        <a:srgbClr val="FFFDE0"/>
      </a:lt2>
      <a:accent1>
        <a:srgbClr val="0091BC"/>
      </a:accent1>
      <a:accent2>
        <a:srgbClr val="CE0060"/>
      </a:accent2>
      <a:accent3>
        <a:srgbClr val="FFF10B"/>
      </a:accent3>
      <a:accent4>
        <a:srgbClr val="CF1C20"/>
      </a:accent4>
      <a:accent5>
        <a:srgbClr val="BEE1D6"/>
      </a:accent5>
      <a:accent6>
        <a:srgbClr val="94B0BA"/>
      </a:accent6>
      <a:hlink>
        <a:srgbClr val="CC006A"/>
      </a:hlink>
      <a:folHlink>
        <a:srgbClr val="C500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