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  <p:sldMasterId id="2147483674" r:id="rId7"/>
    <p:sldMasterId id="2147483675" r:id="rId8"/>
    <p:sldMasterId id="2147483676" r:id="rId9"/>
    <p:sldMasterId id="2147483677" r:id="rId10"/>
    <p:sldMasterId id="2147483678" r:id="rId11"/>
    <p:sldMasterId id="2147483679" r:id="rId12"/>
    <p:sldMasterId id="214748368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y="6858000" cx="9144000"/>
  <p:notesSz cx="6858000" cy="9144000"/>
  <p:embeddedFontLst>
    <p:embeddedFont>
      <p:font typeface="Tahoma"/>
      <p:regular r:id="rId34"/>
      <p:bold r:id="rId35"/>
    </p:embeddedFont>
    <p:embeddedFont>
      <p:font typeface="Questrial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10A2FA-E2DC-4BEF-9407-84D077005368}">
  <a:tblStyle styleId="{CA10A2FA-E2DC-4BEF-9407-84D0770053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5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9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8.xml"/><Relationship Id="rId13" Type="http://schemas.openxmlformats.org/officeDocument/2006/relationships/slideMaster" Target="slideMasters/slideMaster10.xml"/><Relationship Id="rId35" Type="http://schemas.openxmlformats.org/officeDocument/2006/relationships/font" Target="fonts/Tahoma-bold.fntdata"/><Relationship Id="rId12" Type="http://schemas.openxmlformats.org/officeDocument/2006/relationships/slideMaster" Target="slideMasters/slideMaster9.xml"/><Relationship Id="rId34" Type="http://schemas.openxmlformats.org/officeDocument/2006/relationships/font" Target="fonts/Tahoma-regular.fntdata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36" Type="http://schemas.openxmlformats.org/officeDocument/2006/relationships/font" Target="fonts/Questrial-regular.fntdata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9" name="Google Shape;33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0" name="Google Shape;34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52" name="Google Shape;35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3" name="Google Shape;35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60" name="Google Shape;36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1" name="Google Shape;36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68" name="Google Shape;36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9" name="Google Shape;36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76" name="Google Shape;37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77" name="Google Shape;37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86" name="Google Shape;38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7" name="Google Shape;38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94" name="Google Shape;394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5" name="Google Shape;39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02" name="Google Shape;402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3" name="Google Shape;40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17" name="Google Shape;41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18" name="Google Shape;41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432" name="Google Shape;432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3" name="Google Shape;43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1" name="Google Shape;15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2" name="Google Shape;1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9" name="Google Shape;15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Google Shape;1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7" name="Google Shape;167;p40:notes"/>
          <p:cNvSpPr txBox="1"/>
          <p:nvPr/>
        </p:nvSpPr>
        <p:spPr>
          <a:xfrm>
            <a:off x="3886200" y="8688387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8" name="Google Shape;16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9" name="Google Shape;1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8" name="Google Shape;188;p42:notes"/>
          <p:cNvSpPr txBox="1"/>
          <p:nvPr/>
        </p:nvSpPr>
        <p:spPr>
          <a:xfrm>
            <a:off x="3886200" y="8688387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9" name="Google Shape;18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0" name="Google Shape;19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97" name="Google Shape;19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8" name="Google Shape;19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4" name="Google Shape;234;p46:notes"/>
          <p:cNvSpPr txBox="1"/>
          <p:nvPr/>
        </p:nvSpPr>
        <p:spPr>
          <a:xfrm>
            <a:off x="3886200" y="8688387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5" name="Google Shape;23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6" name="Google Shape;2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8" name="Google Shape;31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9" name="Google Shape;31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Times New Roman"/>
              <a:buNone/>
            </a:pPr>
            <a:r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27" name="Google Shape;32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8" name="Google Shape;32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ctrTitle"/>
          </p:nvPr>
        </p:nvSpPr>
        <p:spPr>
          <a:xfrm>
            <a:off x="849854" y="1917700"/>
            <a:ext cx="7138446" cy="139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849854" y="3619500"/>
            <a:ext cx="7138446" cy="6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None/>
              <a:defRPr/>
            </a:lvl1pPr>
            <a:lvl2pPr indent="-2222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2032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1905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1905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1905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1905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1905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1905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 showMasterSp="0">
  <p:cSld name="6_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2413262" y="184831"/>
            <a:ext cx="6352786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12648" y="1395662"/>
            <a:ext cx="8153400" cy="4844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5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showMasterSp="0">
  <p:cSld name="3_Title and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2413262" y="184831"/>
            <a:ext cx="6352786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Questrial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Questria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Questria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Questrial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1371600" y="1484700"/>
            <a:ext cx="7620000" cy="1171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520"/>
              </a:spcBef>
              <a:spcAft>
                <a:spcPts val="0"/>
              </a:spcAft>
              <a:buSzPts val="1400"/>
              <a:buFont typeface="Questrial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Font typeface="Questrial"/>
              <a:buChar char="•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8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38100" y="-12700"/>
            <a:ext cx="9204325" cy="69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571750" y="6559550"/>
            <a:ext cx="58562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3954462" y="655955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12700"/>
            <a:ext cx="9204325" cy="69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49312" y="5899150"/>
            <a:ext cx="1919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6880225" y="5899150"/>
            <a:ext cx="180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D5D0B5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20"/>
          <p:cNvCxnSpPr/>
          <p:nvPr/>
        </p:nvCxnSpPr>
        <p:spPr>
          <a:xfrm>
            <a:off x="122237" y="1157287"/>
            <a:ext cx="8832850" cy="0"/>
          </a:xfrm>
          <a:prstGeom prst="straightConnector1">
            <a:avLst/>
          </a:prstGeom>
          <a:noFill/>
          <a:ln cap="rnd" cmpd="sng" w="57150">
            <a:solidFill>
              <a:srgbClr val="4A7EB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20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D5D0B5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82562"/>
            <a:ext cx="2152650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22"/>
          <p:cNvCxnSpPr/>
          <p:nvPr/>
        </p:nvCxnSpPr>
        <p:spPr>
          <a:xfrm>
            <a:off x="122237" y="1157287"/>
            <a:ext cx="8832850" cy="0"/>
          </a:xfrm>
          <a:prstGeom prst="straightConnector1">
            <a:avLst/>
          </a:prstGeom>
          <a:noFill/>
          <a:ln cap="rnd" cmpd="sng" w="57150">
            <a:solidFill>
              <a:srgbClr val="4A7EB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9" name="Google Shape;89;p22"/>
          <p:cNvSpPr txBox="1"/>
          <p:nvPr/>
        </p:nvSpPr>
        <p:spPr>
          <a:xfrm>
            <a:off x="647700" y="6410325"/>
            <a:ext cx="53895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Adenyo Company Confidential.   (Copyright© Adenyo 2010)</a:t>
            </a:r>
            <a:endParaRPr/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4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4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4"/>
          <p:cNvSpPr txBox="1"/>
          <p:nvPr/>
        </p:nvSpPr>
        <p:spPr>
          <a:xfrm>
            <a:off x="647700" y="6276975"/>
            <a:ext cx="53895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Adenyo Company Confidential.   (Copyright© Adenyo 2010)</a:t>
            </a:r>
            <a:endParaRPr/>
          </a:p>
        </p:txBody>
      </p:sp>
      <p:pic>
        <p:nvPicPr>
          <p:cNvPr id="100" name="Google Shape;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2562"/>
            <a:ext cx="2152650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4"/>
          <p:cNvCxnSpPr/>
          <p:nvPr/>
        </p:nvCxnSpPr>
        <p:spPr>
          <a:xfrm>
            <a:off x="122237" y="1157287"/>
            <a:ext cx="8832850" cy="0"/>
          </a:xfrm>
          <a:prstGeom prst="straightConnector1">
            <a:avLst/>
          </a:prstGeom>
          <a:noFill/>
          <a:ln cap="rnd" cmpd="sng" w="57150">
            <a:solidFill>
              <a:srgbClr val="4A7EB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24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6086475" y="6296025"/>
            <a:ext cx="266700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38100" y="-12700"/>
            <a:ext cx="9204325" cy="69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/>
        </p:nvSpPr>
        <p:spPr>
          <a:xfrm>
            <a:off x="3954462" y="655955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confidential</a:t>
            </a:r>
            <a:endParaRPr/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0" type="dt"/>
          </p:nvPr>
        </p:nvSpPr>
        <p:spPr>
          <a:xfrm>
            <a:off x="381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1" type="ftr"/>
          </p:nvPr>
        </p:nvSpPr>
        <p:spPr>
          <a:xfrm>
            <a:off x="2571750" y="6559550"/>
            <a:ext cx="58562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38100" y="-12700"/>
            <a:ext cx="9204325" cy="69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3954462" y="655955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confidential</a:t>
            </a:r>
            <a:endParaRPr/>
          </a:p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381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1" type="ftr"/>
          </p:nvPr>
        </p:nvSpPr>
        <p:spPr>
          <a:xfrm>
            <a:off x="2571750" y="6559550"/>
            <a:ext cx="58562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38100" y="-12700"/>
            <a:ext cx="9204325" cy="69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/>
        </p:nvSpPr>
        <p:spPr>
          <a:xfrm>
            <a:off x="3954462" y="655955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confidential</a:t>
            </a:r>
            <a:endParaRPr/>
          </a:p>
        </p:txBody>
      </p:sp>
      <p:sp>
        <p:nvSpPr>
          <p:cNvPr id="131" name="Google Shape;131;p30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400"/>
              <a:buFont typeface="Questrial"/>
              <a:buChar char="•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381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2571750" y="6559550"/>
            <a:ext cx="58562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/>
            </a:lvl1pPr>
            <a:lvl2pPr indent="0" lvl="1" marL="0" marR="0" rtl="0" algn="l">
              <a:buNone/>
              <a:defRPr/>
            </a:lvl2pPr>
            <a:lvl3pPr indent="0" lvl="2" marL="0" marR="0" rtl="0" algn="l">
              <a:buNone/>
              <a:defRPr/>
            </a:lvl3pPr>
            <a:lvl4pPr indent="0" lvl="3" marL="0" marR="0" rtl="0" algn="l">
              <a:buNone/>
              <a:defRPr/>
            </a:lvl4pPr>
            <a:lvl5pPr indent="0" lvl="4" marL="0" marR="0" rtl="0" algn="l">
              <a:buNone/>
              <a:defRPr/>
            </a:lvl5pPr>
            <a:lvl6pPr indent="0" lvl="5" marL="0" marR="0" rtl="0" algn="l">
              <a:buNone/>
              <a:defRPr/>
            </a:lvl6pPr>
            <a:lvl7pPr indent="0" lvl="6" marL="0" marR="0" rtl="0" algn="l">
              <a:buNone/>
              <a:defRPr/>
            </a:lvl7pPr>
            <a:lvl8pPr indent="0" lvl="7" marL="0" marR="0" rtl="0" algn="l">
              <a:buNone/>
              <a:defRPr/>
            </a:lvl8pPr>
            <a:lvl9pPr indent="0" lvl="8" marL="0" marR="0" rtl="0" algn="l">
              <a:buNone/>
              <a:defRPr/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ctrTitle"/>
          </p:nvPr>
        </p:nvSpPr>
        <p:spPr>
          <a:xfrm>
            <a:off x="849312" y="1917700"/>
            <a:ext cx="7138987" cy="13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1" i="0" lang="en-US" sz="4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TECHNOLOGY</a:t>
            </a:r>
            <a:endParaRPr/>
          </a:p>
        </p:txBody>
      </p:sp>
      <p:sp>
        <p:nvSpPr>
          <p:cNvPr id="148" name="Google Shape;148;p34"/>
          <p:cNvSpPr txBox="1"/>
          <p:nvPr>
            <p:ph idx="1" type="subTitle"/>
          </p:nvPr>
        </p:nvSpPr>
        <p:spPr>
          <a:xfrm>
            <a:off x="849312" y="3619500"/>
            <a:ext cx="7138987" cy="61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Technology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AUTOMATED ANALYTICS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524000"/>
            <a:ext cx="5486400" cy="465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581400"/>
            <a:ext cx="1201737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00" y="3733800"/>
            <a:ext cx="1452562" cy="106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8400" y="3200400"/>
            <a:ext cx="914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0200" y="3200400"/>
            <a:ext cx="984250" cy="9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3"/>
          <p:cNvSpPr txBox="1"/>
          <p:nvPr/>
        </p:nvSpPr>
        <p:spPr>
          <a:xfrm>
            <a:off x="5334000" y="2819400"/>
            <a:ext cx="1981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9400" y="2514600"/>
            <a:ext cx="890587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MODEL BUILDING</a:t>
            </a:r>
            <a:endParaRPr/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520"/>
              <a:buFont typeface="Quest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Vertical Industry Partitioning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Model templates organized by vertical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8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e.g. retail, regional banking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04A7B"/>
              </a:buClr>
              <a:buSzPts val="2520"/>
              <a:buFont typeface="Quest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Model Templates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Business rules specifications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Database specifications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Statistical techniques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8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e.g. logistic regression (LOGIT)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Variable specifications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Variable transformation rules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Keep and include rules</a:t>
            </a:r>
            <a:endParaRPr/>
          </a:p>
        </p:txBody>
      </p:sp>
      <p:sp>
        <p:nvSpPr>
          <p:cNvPr id="357" name="Google Shape;357;p44"/>
          <p:cNvSpPr txBox="1"/>
          <p:nvPr/>
        </p:nvSpPr>
        <p:spPr>
          <a:xfrm>
            <a:off x="8467725" y="6559550"/>
            <a:ext cx="4365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8458200" y="6559550"/>
            <a:ext cx="4460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MODELING PROCESS - EXAMPLE</a:t>
            </a:r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38225"/>
            <a:ext cx="7543800" cy="530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/>
        </p:nvSpPr>
        <p:spPr>
          <a:xfrm>
            <a:off x="8467725" y="6559550"/>
            <a:ext cx="436562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SCORING PROCESS - EXAMPLE</a:t>
            </a:r>
            <a:endParaRPr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477962"/>
            <a:ext cx="5105400" cy="487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4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VARIABLE TRANSFORMATION EXAMPLE</a:t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8420100" y="6559550"/>
            <a:ext cx="4841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81" name="Google Shape;381;p47"/>
          <p:cNvSpPr txBox="1"/>
          <p:nvPr/>
        </p:nvSpPr>
        <p:spPr>
          <a:xfrm>
            <a:off x="838200" y="1690687"/>
            <a:ext cx="6019800" cy="10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Model_1 – OLS Purchase_Likelihood_Index  X; </a:t>
            </a:r>
            <a:r>
              <a:rPr b="0" i="1" lang="en-US" sz="14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get R^2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Model_2 – OLS Purchase_Likelihood_Index  X X^2; </a:t>
            </a:r>
            <a:r>
              <a:rPr b="0" i="1" lang="en-US" sz="14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get R^2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Model_3 – OLS Purchase_Likelihood_Index  X X^2 X^3;</a:t>
            </a:r>
            <a:r>
              <a:rPr b="0" i="1" lang="en-US" sz="14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get R^2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Model_4 – OLS Purchase_Likelihood_Index  ln(X); </a:t>
            </a:r>
            <a:r>
              <a:rPr b="0" i="1" lang="en-US" sz="14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get R^2</a:t>
            </a:r>
            <a:endParaRPr/>
          </a:p>
        </p:txBody>
      </p:sp>
      <p:sp>
        <p:nvSpPr>
          <p:cNvPr id="382" name="Google Shape;382;p47"/>
          <p:cNvSpPr txBox="1"/>
          <p:nvPr/>
        </p:nvSpPr>
        <p:spPr>
          <a:xfrm>
            <a:off x="533400" y="3048000"/>
            <a:ext cx="83058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IF R^2(Model_4) = MAX(R^2) when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LN(X)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IF R^2(Model_1) = MAX(R^2)  then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IF R^2(Model_1) &gt; R^2(Model_4) and R^2(Model_1)&gt;MAX(R^2)-0.2 then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IF R^2(Model_4) &gt; R^2(Model_1) and R^2(Model_4)&gt;MAX(R^2)-0.2 then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LN(X)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IF R^2(Model_2) = MAX(R^2) then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X^2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IF R^2(Model_3) = MAX(R^2) then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,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X^2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, and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X^3</a:t>
            </a:r>
            <a:r>
              <a:rPr b="0" i="0" lang="en-US" sz="1600" u="none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914400" y="1295400"/>
            <a:ext cx="3124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Font typeface="Tahoma"/>
              <a:buNone/>
            </a:pPr>
            <a:r>
              <a:rPr b="0" i="0" lang="en-US" sz="1800" u="sng" cap="none" strike="noStrike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Transformation Models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90" name="Google Shape;390;p48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SAMPLE RULE: CONTINUOUS VARIABLES</a:t>
            </a:r>
            <a:endParaRPr/>
          </a:p>
        </p:txBody>
      </p:sp>
      <p:graphicFrame>
        <p:nvGraphicFramePr>
          <p:cNvPr id="391" name="Google Shape;391;p48"/>
          <p:cNvGraphicFramePr/>
          <p:nvPr/>
        </p:nvGraphicFramePr>
        <p:xfrm>
          <a:off x="534987" y="1604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{CA10A2FA-E2DC-4BEF-9407-84D077005368}</a:tableStyleId>
              </a:tblPr>
              <a:tblGrid>
                <a:gridCol w="1630350"/>
                <a:gridCol w="1614475"/>
                <a:gridCol w="1643050"/>
                <a:gridCol w="1630350"/>
                <a:gridCol w="1630350"/>
              </a:tblGrid>
              <a:tr h="91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Variable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97AA5"/>
                        </a:gs>
                        <a:gs pos="100000">
                          <a:srgbClr val="B9C7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Include variable: Purchase Likelihood Index “Spread”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27AA8"/>
                        </a:gs>
                        <a:gs pos="100000">
                          <a:srgbClr val="CBD7E5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Include variable: Purchase Likelihood Index Threshold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27AA8"/>
                        </a:gs>
                        <a:gs pos="100000">
                          <a:srgbClr val="B6C7DA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Include variable: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Size </a:t>
                      </a:r>
                      <a:r>
                        <a:rPr b="1" lang="en-US" sz="1300">
                          <a:solidFill>
                            <a:srgbClr val="FF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*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27AA8"/>
                        </a:gs>
                        <a:gs pos="100000">
                          <a:srgbClr val="C0CEDF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Keep variable:          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t-statistic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27AA8"/>
                        </a:gs>
                        <a:gs pos="100000">
                          <a:srgbClr val="B6C7DA"/>
                        </a:gs>
                      </a:gsLst>
                      <a:lin ang="2700000" scaled="0"/>
                    </a:gradFill>
                  </a:tcPr>
                </a:tc>
              </a:tr>
              <a:tr h="91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income_est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N/A-always include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N/A-always include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t&gt;1 or  t&lt;-1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Person_age</a:t>
                      </a:r>
                      <a:endParaRPr/>
                    </a:p>
                  </a:txBody>
                  <a:tcPr marT="0" marB="0" marR="0" marL="0">
                    <a:lnL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N/A-always include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N/A-always include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t&gt;1.5 or  t&lt;-1.5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LOR (length of residence)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N/A-always include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t&gt;1 or  t&lt;-1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home_value_est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N/A-always include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t&gt;1.5 or  t&lt;-1.5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98" name="Google Shape;398;p49"/>
          <p:cNvSpPr txBox="1"/>
          <p:nvPr>
            <p:ph type="title"/>
          </p:nvPr>
        </p:nvSpPr>
        <p:spPr>
          <a:xfrm>
            <a:off x="3810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SAMPLE RULE: DISCRETE VARIABLES</a:t>
            </a:r>
            <a:endParaRPr/>
          </a:p>
        </p:txBody>
      </p:sp>
      <p:graphicFrame>
        <p:nvGraphicFramePr>
          <p:cNvPr id="399" name="Google Shape;399;p49"/>
          <p:cNvGraphicFramePr/>
          <p:nvPr/>
        </p:nvGraphicFramePr>
        <p:xfrm>
          <a:off x="1311275" y="1922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{CA10A2FA-E2DC-4BEF-9407-84D077005368}</a:tableStyleId>
              </a:tblPr>
              <a:tblGrid>
                <a:gridCol w="2095500"/>
                <a:gridCol w="1630350"/>
                <a:gridCol w="1628775"/>
                <a:gridCol w="1350950"/>
              </a:tblGrid>
              <a:tr h="94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Variable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97AA5"/>
                        </a:gs>
                        <a:gs pos="100000">
                          <a:srgbClr val="B9C7D9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Include variable: Purchase Likelihood Index Threshold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27AA8"/>
                        </a:gs>
                        <a:gs pos="100000">
                          <a:srgbClr val="CBD7E5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Include variable: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Size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27AA8"/>
                        </a:gs>
                        <a:gs pos="100000">
                          <a:srgbClr val="B6C7DA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Keep variable:           t-statistic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27AA8"/>
                        </a:gs>
                        <a:gs pos="100000">
                          <a:srgbClr val="C0CEDF"/>
                        </a:gs>
                      </a:gsLst>
                      <a:lin ang="2700000" scaled="0"/>
                    </a:gradFill>
                  </a:tcPr>
                </a:tc>
              </a:tr>
              <a:tr h="94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Home_Ownership 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t&gt;1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27A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Person_marital_pdm (primary decision-maker is married) </a:t>
                      </a:r>
                      <a:endParaRPr/>
                    </a:p>
                  </a:txBody>
                  <a:tcPr marT="0" marB="0" marR="0" marL="0">
                    <a:lnL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t&gt;1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Children (presence of children) 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t&gt;1.2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696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406" name="Google Shape;406;p50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AUTOMATED MODEL FORMULATION</a:t>
            </a:r>
            <a:endParaRPr/>
          </a:p>
        </p:txBody>
      </p:sp>
      <p:sp>
        <p:nvSpPr>
          <p:cNvPr id="407" name="Google Shape;407;p50"/>
          <p:cNvSpPr txBox="1"/>
          <p:nvPr/>
        </p:nvSpPr>
        <p:spPr>
          <a:xfrm>
            <a:off x="381000" y="1279525"/>
            <a:ext cx="5410200" cy="50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Tue Aug 22 20:43:14 MST 2006.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Include Rule: COUNT for variable N8642_HOME_VAL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Found subcategories for variable: N8642_HOME_VAL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N8642_HOME_VAL_A univariate observation value 76 PASSED COUNT rule range requirements of OUTSIDE RANGE for range (NaN, 3.0)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N8642_HOME_VAL_L univariate observation value 499 PASSED COUNT rule range requirements of OUTSIDE RANGE for range (NaN, 3.0)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N8642_HOME_VAL_R univariate observation value 615 PASSED COUNT rule range requirements of OUTSIDE RANGE for range (NaN, 3.0)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99C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Include Rule: PLI for variable N8642_HOME_VAL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Found subcategories for variable: N8642_HOME_VAL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N8642_HOME_VAL_A univariate observation value 78 FAILED PLI rule range requirements of OUTSIDE RANGE for range (50.0, 125.0)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N8642_HOME_VAL_L univariate observation value 81 FAILED PLI rule range requirements of OUTSIDE RANGE for range (50.0, 125.0)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N8642_HOME_VAL_R univariate observation value 196 PASSED PLI rule range requirements of OUTSIDE RANGE for range (50.0, 125.0)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99C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Reconciling COMMON categories across rules for N8642_HOME_VAL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Common Categories that passed ALL rules: S, R, Q, </a:t>
            </a:r>
            <a:endParaRPr/>
          </a:p>
        </p:txBody>
      </p:sp>
      <p:grpSp>
        <p:nvGrpSpPr>
          <p:cNvPr id="408" name="Google Shape;408;p50"/>
          <p:cNvGrpSpPr/>
          <p:nvPr/>
        </p:nvGrpSpPr>
        <p:grpSpPr>
          <a:xfrm>
            <a:off x="1905000" y="3352800"/>
            <a:ext cx="76200" cy="228600"/>
            <a:chOff x="1676400" y="3505200"/>
            <a:chExt cx="76200" cy="228600"/>
          </a:xfrm>
        </p:grpSpPr>
        <p:sp>
          <p:nvSpPr>
            <p:cNvPr id="409" name="Google Shape;409;p50"/>
            <p:cNvSpPr/>
            <p:nvPr/>
          </p:nvSpPr>
          <p:spPr>
            <a:xfrm>
              <a:off x="1676400" y="3505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0"/>
            <p:cNvSpPr/>
            <p:nvPr/>
          </p:nvSpPr>
          <p:spPr>
            <a:xfrm>
              <a:off x="1676400" y="36576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50"/>
          <p:cNvGrpSpPr/>
          <p:nvPr/>
        </p:nvGrpSpPr>
        <p:grpSpPr>
          <a:xfrm>
            <a:off x="1905000" y="5410200"/>
            <a:ext cx="76200" cy="228600"/>
            <a:chOff x="1676400" y="3505200"/>
            <a:chExt cx="76200" cy="228600"/>
          </a:xfrm>
        </p:grpSpPr>
        <p:sp>
          <p:nvSpPr>
            <p:cNvPr id="412" name="Google Shape;412;p50"/>
            <p:cNvSpPr/>
            <p:nvPr/>
          </p:nvSpPr>
          <p:spPr>
            <a:xfrm>
              <a:off x="1676400" y="3505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0"/>
            <p:cNvSpPr/>
            <p:nvPr/>
          </p:nvSpPr>
          <p:spPr>
            <a:xfrm>
              <a:off x="1676400" y="36576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50"/>
          <p:cNvSpPr txBox="1"/>
          <p:nvPr/>
        </p:nvSpPr>
        <p:spPr>
          <a:xfrm>
            <a:off x="5791200" y="2514600"/>
            <a:ext cx="3124200" cy="2446337"/>
          </a:xfrm>
          <a:prstGeom prst="rect">
            <a:avLst/>
          </a:prstGeom>
          <a:solidFill>
            <a:srgbClr val="FFFFCC"/>
          </a:solidFill>
          <a:ln cap="rnd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Automated variable evaluation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Include rules combined using AND/OR logic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Categorical evaluation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Can be specialized for any industry or application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421" name="Google Shape;421;p51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AUTOMATED MODEL FORMULATION</a:t>
            </a:r>
            <a:endParaRPr/>
          </a:p>
        </p:txBody>
      </p:sp>
      <p:sp>
        <p:nvSpPr>
          <p:cNvPr id="422" name="Google Shape;422;p51"/>
          <p:cNvSpPr txBox="1"/>
          <p:nvPr/>
        </p:nvSpPr>
        <p:spPr>
          <a:xfrm>
            <a:off x="381000" y="952500"/>
            <a:ext cx="6400800" cy="550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------------------------ STEP 1 ------------------------------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Tue Aug 22 20:44:05 MST 2006.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Running model classifier: Logistic Regression Classifier for Model ACX-RES-RETAIL-CUST-ACQ-M1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Checking previous model iteration results (if applicable) to determine if new matrix should be created.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------------------------ STEP 2 ------------------------------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Adding the independent variables associated with this model iteration.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Expanding nominal categorical variables into binary numeric form.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Transforming continuous variables into their most appropriate form.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99C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Independent Variable: N8642_HOME_VAL is classified CATEGORICAL.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Independent Variable: N8642_HOME_VAL's Categories: SRQ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Transforming Nominal Model Variable: N8642_HOME_VAL to Binary Numeric.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Transformed Nominal Variable: N8642_HOME_VAL_S being added to data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Transformed Nominal Variable: N8642_HOME_VAL_R being added to data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Transformed Nominal Variable: N8642_HOME_VAL_Q being added to data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99C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Independent Variable: INCOME_VALUE is CONTINUOUS.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Applying Transformations to Continuous Model Variable: INCOME_VALUE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Running Linear Transformation Rule on INCOME_VALUE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Running Quadratic Transformation Rule on INCOME_VALUE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Running Log Transformation Rule on INCOME_VALUE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Performing QUADRATIC Transformation (X, X2) on model variable INCOME_VALUE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Transformed Variable: INCOME_VALUE being added to data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Transformed Variable: INCOME_VALUE_X2 being added to data matrix</a:t>
            </a:r>
            <a:endParaRPr/>
          </a:p>
        </p:txBody>
      </p:sp>
      <p:sp>
        <p:nvSpPr>
          <p:cNvPr id="423" name="Google Shape;423;p51"/>
          <p:cNvSpPr txBox="1"/>
          <p:nvPr/>
        </p:nvSpPr>
        <p:spPr>
          <a:xfrm>
            <a:off x="5791200" y="2514600"/>
            <a:ext cx="3124200" cy="3556000"/>
          </a:xfrm>
          <a:prstGeom prst="rect">
            <a:avLst/>
          </a:prstGeom>
          <a:solidFill>
            <a:srgbClr val="FFFFCC"/>
          </a:solidFill>
          <a:ln cap="rnd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Selects predictive model Classifier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Applies transformation rules for Categorical and Continuous variables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Expands Categorical variables into unique variables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Applies mathematical transformations to Continuous variables</a:t>
            </a:r>
            <a:endParaRPr/>
          </a:p>
        </p:txBody>
      </p:sp>
      <p:grpSp>
        <p:nvGrpSpPr>
          <p:cNvPr id="424" name="Google Shape;424;p51"/>
          <p:cNvGrpSpPr/>
          <p:nvPr/>
        </p:nvGrpSpPr>
        <p:grpSpPr>
          <a:xfrm>
            <a:off x="2362200" y="3124200"/>
            <a:ext cx="76200" cy="228600"/>
            <a:chOff x="1676400" y="3505200"/>
            <a:chExt cx="76200" cy="228600"/>
          </a:xfrm>
        </p:grpSpPr>
        <p:sp>
          <p:nvSpPr>
            <p:cNvPr id="425" name="Google Shape;425;p51"/>
            <p:cNvSpPr/>
            <p:nvPr/>
          </p:nvSpPr>
          <p:spPr>
            <a:xfrm>
              <a:off x="1676400" y="3505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1676400" y="36576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51"/>
          <p:cNvGrpSpPr/>
          <p:nvPr/>
        </p:nvGrpSpPr>
        <p:grpSpPr>
          <a:xfrm>
            <a:off x="2362200" y="4724400"/>
            <a:ext cx="76200" cy="228600"/>
            <a:chOff x="1676400" y="3505200"/>
            <a:chExt cx="76200" cy="228600"/>
          </a:xfrm>
        </p:grpSpPr>
        <p:sp>
          <p:nvSpPr>
            <p:cNvPr id="428" name="Google Shape;428;p51"/>
            <p:cNvSpPr/>
            <p:nvPr/>
          </p:nvSpPr>
          <p:spPr>
            <a:xfrm>
              <a:off x="1676400" y="3505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1676400" y="36576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436" name="Google Shape;436;p52"/>
          <p:cNvSpPr txBox="1"/>
          <p:nvPr>
            <p:ph type="title"/>
          </p:nvPr>
        </p:nvSpPr>
        <p:spPr>
          <a:xfrm>
            <a:off x="381000" y="762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AUTOMATED MODEL EXECUTION/INTERPRETATION</a:t>
            </a:r>
            <a:endParaRPr/>
          </a:p>
        </p:txBody>
      </p:sp>
      <p:sp>
        <p:nvSpPr>
          <p:cNvPr id="437" name="Google Shape;437;p52"/>
          <p:cNvSpPr txBox="1"/>
          <p:nvPr/>
        </p:nvSpPr>
        <p:spPr>
          <a:xfrm>
            <a:off x="381000" y="982662"/>
            <a:ext cx="6172200" cy="550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Performing the Logistic Regression Analysis.....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Tue Aug 22 20:45:00 MST 2006.  Logit Model Iteration 1 Attempt Number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Tue Aug 22 20:45:43 MST 2006.  Completed Logit Model Iteration 1 Attempt Number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keep rules on model variables to determine which ones to drop...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Keep Rule for Model Variable: N8642_HOME_VAL_S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t-statistic -0.10477093604117968 against limits of (-0.5, 0.5)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Keep Rule for Model Variable: N8642_HOME_VAL_R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t-statistic -0.18261584263932348 against limits of (-0.5, 0.5)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Keep Rule for Model Variable: N8642_HOME_VAL_Q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99C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Dropping model variable N8642_HOME_VAL_S for failing least significant keep rule.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99C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Tue Aug 22 20:46:55 MST 2006.  Logit Model Iteration 1 Attempt Number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Tue Aug 22 20:47:19 MST 2006.  Completed Logit Model Iteration 1 Attempt Number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keep rules on model variables to determine which ones to drop...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Keep Rule for Model Variable: INCOME_VALUE_X2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Evaluating t-statistic -1.1327124543065699 against limits of (-0.5, 0.5)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99C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No more variables to drop out for Logit Model Iteration 1  Total attempts this iteration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99C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Active Independent Variable: INCOME_VALUE_X2, Beta Value: -1.544733761929986E-12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Active Independent Variable: N8616_AGE_HH, Beta Value: 0.009350383655632939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Active Independent Variable: N8616_AGE_HH_X2, Beta Value: -8.198732377525609E-5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1000"/>
              <a:buFont typeface="Questrial"/>
              <a:buChar char="•"/>
            </a:pPr>
            <a:r>
              <a:rPr b="0" i="0" lang="en-US" sz="10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Active Independent Variable: N8607_LOR_LOG, Beta Value: -0.023517839142500985</a:t>
            </a:r>
            <a:endParaRPr/>
          </a:p>
        </p:txBody>
      </p:sp>
      <p:grpSp>
        <p:nvGrpSpPr>
          <p:cNvPr id="438" name="Google Shape;438;p52"/>
          <p:cNvGrpSpPr/>
          <p:nvPr/>
        </p:nvGrpSpPr>
        <p:grpSpPr>
          <a:xfrm>
            <a:off x="2362200" y="3276600"/>
            <a:ext cx="76200" cy="228600"/>
            <a:chOff x="1676400" y="3505200"/>
            <a:chExt cx="76200" cy="228600"/>
          </a:xfrm>
        </p:grpSpPr>
        <p:sp>
          <p:nvSpPr>
            <p:cNvPr id="439" name="Google Shape;439;p52"/>
            <p:cNvSpPr/>
            <p:nvPr/>
          </p:nvSpPr>
          <p:spPr>
            <a:xfrm>
              <a:off x="1676400" y="3505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>
              <a:off x="1676400" y="36576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52"/>
          <p:cNvGrpSpPr/>
          <p:nvPr/>
        </p:nvGrpSpPr>
        <p:grpSpPr>
          <a:xfrm>
            <a:off x="2362200" y="3733800"/>
            <a:ext cx="76200" cy="228600"/>
            <a:chOff x="1676400" y="3505200"/>
            <a:chExt cx="76200" cy="228600"/>
          </a:xfrm>
        </p:grpSpPr>
        <p:sp>
          <p:nvSpPr>
            <p:cNvPr id="442" name="Google Shape;442;p52"/>
            <p:cNvSpPr/>
            <p:nvPr/>
          </p:nvSpPr>
          <p:spPr>
            <a:xfrm>
              <a:off x="1676400" y="3505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>
              <a:off x="1676400" y="36576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52"/>
          <p:cNvGrpSpPr/>
          <p:nvPr/>
        </p:nvGrpSpPr>
        <p:grpSpPr>
          <a:xfrm>
            <a:off x="2362200" y="5105400"/>
            <a:ext cx="76200" cy="228600"/>
            <a:chOff x="1676400" y="3505200"/>
            <a:chExt cx="76200" cy="228600"/>
          </a:xfrm>
        </p:grpSpPr>
        <p:sp>
          <p:nvSpPr>
            <p:cNvPr id="445" name="Google Shape;445;p52"/>
            <p:cNvSpPr/>
            <p:nvPr/>
          </p:nvSpPr>
          <p:spPr>
            <a:xfrm>
              <a:off x="1676400" y="3505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>
              <a:off x="1676400" y="36576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52"/>
          <p:cNvGrpSpPr/>
          <p:nvPr/>
        </p:nvGrpSpPr>
        <p:grpSpPr>
          <a:xfrm>
            <a:off x="2362200" y="5562600"/>
            <a:ext cx="76200" cy="228600"/>
            <a:chOff x="1676400" y="3505200"/>
            <a:chExt cx="76200" cy="228600"/>
          </a:xfrm>
        </p:grpSpPr>
        <p:sp>
          <p:nvSpPr>
            <p:cNvPr id="448" name="Google Shape;448;p52"/>
            <p:cNvSpPr/>
            <p:nvPr/>
          </p:nvSpPr>
          <p:spPr>
            <a:xfrm>
              <a:off x="1676400" y="35052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>
              <a:off x="1676400" y="3657600"/>
              <a:ext cx="76200" cy="76200"/>
            </a:xfrm>
            <a:prstGeom prst="ellipse">
              <a:avLst/>
            </a:pr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52"/>
          <p:cNvSpPr txBox="1"/>
          <p:nvPr/>
        </p:nvSpPr>
        <p:spPr>
          <a:xfrm>
            <a:off x="5791200" y="2514600"/>
            <a:ext cx="3124200" cy="3419475"/>
          </a:xfrm>
          <a:prstGeom prst="rect">
            <a:avLst/>
          </a:prstGeom>
          <a:solidFill>
            <a:srgbClr val="FFFFCC"/>
          </a:solidFill>
          <a:ln cap="rnd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Applies “keep rules” on each variable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Discards variable(s) that do not satisfy keep rules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Reformulates model and begins new run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Applies keep rules to reformulated model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99CC"/>
              </a:buClr>
              <a:buSzPts val="1800"/>
              <a:buFont typeface="Questrial"/>
              <a:buChar char="•"/>
            </a:pPr>
            <a:r>
              <a:rPr b="0" i="1" lang="en-US" sz="1800" u="none" cap="none" strike="noStrike">
                <a:solidFill>
                  <a:srgbClr val="0099CC"/>
                </a:solidFill>
                <a:latin typeface="Questrial"/>
                <a:ea typeface="Questrial"/>
                <a:cs typeface="Questrial"/>
                <a:sym typeface="Questrial"/>
              </a:rPr>
              <a:t>Completes when all criteria are satisfied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OUR PRODUCT OFFERING</a:t>
            </a:r>
            <a:endParaRPr/>
          </a:p>
        </p:txBody>
      </p:sp>
      <p:sp>
        <p:nvSpPr>
          <p:cNvPr id="155" name="Google Shape;155;p35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520"/>
              <a:buFont typeface="Quest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One SaaS Product with Three Packagings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Enterprise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8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Predictive analytics for the end user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8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Designed to work with company’s internal data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8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Lead generation, cross-sell, up-sell, and response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CRM Plugin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8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Analytics for CRM systems (e.g. Salesforce.com, Seibel, etc.)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Self-Service Portals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18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Profiling and lead generation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04A7B"/>
              </a:buClr>
              <a:buSzPts val="2520"/>
              <a:buFont typeface="Quest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Single Technology Platform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Common technology platform</a:t>
            </a:r>
            <a:endParaRPr/>
          </a:p>
        </p:txBody>
      </p:sp>
      <p:sp>
        <p:nvSpPr>
          <p:cNvPr id="156" name="Google Shape;156;p35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Trebuchet MS"/>
              <a:buNone/>
            </a:pPr>
            <a:r>
              <a:rPr b="1" i="0" lang="en-US" sz="3200" u="none" cap="small" strike="noStrike">
                <a:solidFill>
                  <a:srgbClr val="391E7F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INDUSTRY STANDARDS</a:t>
            </a:r>
            <a:r>
              <a:rPr b="1" i="0" lang="en-US" sz="24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</p:txBody>
      </p:sp>
      <p:sp>
        <p:nvSpPr>
          <p:cNvPr id="163" name="Google Shape;163;p36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520"/>
              <a:buFont typeface="Quest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Open Standards Implementation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Java2, Struts, Spring, JDBC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Java Futures for parallel processing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Linux operating system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 Services access to/from 3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rd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Party products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04A7B"/>
              </a:buClr>
              <a:buSzPts val="2520"/>
              <a:buFont typeface="Quest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Designed for 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Party Product Integration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Plug compatible through Web Services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04A7B"/>
              </a:buClr>
              <a:buSzPts val="2520"/>
              <a:buFont typeface="Quest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Enterprise Scalability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“Virtualization” (distributed grid architecture)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64 bit implementation (application and databases)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40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Sybase IQ column-wise database for high speed analytics</a:t>
            </a:r>
            <a:endParaRPr/>
          </a:p>
        </p:txBody>
      </p:sp>
      <p:sp>
        <p:nvSpPr>
          <p:cNvPr id="164" name="Google Shape;164;p36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TECHNOLOGY LAYERING</a:t>
            </a:r>
            <a:endParaRPr/>
          </a:p>
        </p:txBody>
      </p:sp>
      <p:sp>
        <p:nvSpPr>
          <p:cNvPr id="172" name="Google Shape;172;p37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grpSp>
        <p:nvGrpSpPr>
          <p:cNvPr id="173" name="Google Shape;173;p37"/>
          <p:cNvGrpSpPr/>
          <p:nvPr/>
        </p:nvGrpSpPr>
        <p:grpSpPr>
          <a:xfrm>
            <a:off x="133350" y="914400"/>
            <a:ext cx="4622800" cy="5562600"/>
            <a:chOff x="269875" y="1030287"/>
            <a:chExt cx="4622800" cy="5562600"/>
          </a:xfrm>
        </p:grpSpPr>
        <p:sp>
          <p:nvSpPr>
            <p:cNvPr id="174" name="Google Shape;174;p37"/>
            <p:cNvSpPr/>
            <p:nvPr/>
          </p:nvSpPr>
          <p:spPr>
            <a:xfrm flipH="1">
              <a:off x="269875" y="1030287"/>
              <a:ext cx="4622800" cy="1730375"/>
            </a:xfrm>
            <a:prstGeom prst="cloudCallout">
              <a:avLst>
                <a:gd fmla="val 6616" name="adj1"/>
                <a:gd fmla="val 17379" name="adj2"/>
              </a:avLst>
            </a:prstGeom>
            <a:solidFill>
              <a:srgbClr val="FFFFCC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37"/>
            <p:cNvCxnSpPr/>
            <p:nvPr/>
          </p:nvCxnSpPr>
          <p:spPr>
            <a:xfrm>
              <a:off x="2581275" y="5435600"/>
              <a:ext cx="0" cy="60960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6" name="Google Shape;176;p37"/>
            <p:cNvCxnSpPr/>
            <p:nvPr/>
          </p:nvCxnSpPr>
          <p:spPr>
            <a:xfrm>
              <a:off x="2581275" y="3835400"/>
              <a:ext cx="0" cy="60960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7" name="Google Shape;177;p37"/>
            <p:cNvCxnSpPr/>
            <p:nvPr/>
          </p:nvCxnSpPr>
          <p:spPr>
            <a:xfrm>
              <a:off x="2581275" y="2760662"/>
              <a:ext cx="0" cy="542925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78" name="Google Shape;178;p37"/>
            <p:cNvSpPr txBox="1"/>
            <p:nvPr/>
          </p:nvSpPr>
          <p:spPr>
            <a:xfrm>
              <a:off x="666750" y="1438275"/>
              <a:ext cx="3756025" cy="946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Customer 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Layer</a:t>
              </a:r>
              <a:endParaRPr/>
            </a:p>
          </p:txBody>
        </p:sp>
        <p:sp>
          <p:nvSpPr>
            <p:cNvPr id="179" name="Google Shape;179;p37"/>
            <p:cNvSpPr txBox="1"/>
            <p:nvPr/>
          </p:nvSpPr>
          <p:spPr>
            <a:xfrm>
              <a:off x="1052512" y="3303587"/>
              <a:ext cx="2973387" cy="547687"/>
            </a:xfrm>
            <a:prstGeom prst="rect">
              <a:avLst/>
            </a:prstGeom>
            <a:solidFill>
              <a:srgbClr val="FFFFCC"/>
            </a:solidFill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Quest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Connector Layer</a:t>
              </a:r>
              <a:endParaRPr/>
            </a:p>
          </p:txBody>
        </p:sp>
        <p:sp>
          <p:nvSpPr>
            <p:cNvPr id="180" name="Google Shape;180;p37"/>
            <p:cNvSpPr txBox="1"/>
            <p:nvPr/>
          </p:nvSpPr>
          <p:spPr>
            <a:xfrm>
              <a:off x="871537" y="4451350"/>
              <a:ext cx="3333750" cy="974725"/>
            </a:xfrm>
            <a:prstGeom prst="rect">
              <a:avLst/>
            </a:prstGeom>
            <a:solidFill>
              <a:srgbClr val="FFFFCC"/>
            </a:solidFill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Quest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Proprietary Engine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Quest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Layer</a:t>
              </a:r>
              <a:endParaRPr/>
            </a:p>
          </p:txBody>
        </p:sp>
        <p:sp>
          <p:nvSpPr>
            <p:cNvPr id="181" name="Google Shape;181;p37"/>
            <p:cNvSpPr txBox="1"/>
            <p:nvPr/>
          </p:nvSpPr>
          <p:spPr>
            <a:xfrm>
              <a:off x="1538287" y="6045200"/>
              <a:ext cx="2000250" cy="547687"/>
            </a:xfrm>
            <a:prstGeom prst="rect">
              <a:avLst/>
            </a:prstGeom>
            <a:solidFill>
              <a:srgbClr val="FFFFCC"/>
            </a:solidFill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Quest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Layer</a:t>
              </a:r>
              <a:endParaRPr/>
            </a:p>
          </p:txBody>
        </p:sp>
      </p:grpSp>
      <p:sp>
        <p:nvSpPr>
          <p:cNvPr id="182" name="Google Shape;182;p37"/>
          <p:cNvSpPr txBox="1"/>
          <p:nvPr/>
        </p:nvSpPr>
        <p:spPr>
          <a:xfrm>
            <a:off x="5151437" y="1479550"/>
            <a:ext cx="29638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packaging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market opportunity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market segment</a:t>
            </a:r>
            <a:endParaRPr/>
          </a:p>
        </p:txBody>
      </p:sp>
      <p:sp>
        <p:nvSpPr>
          <p:cNvPr id="183" name="Google Shape;183;p37"/>
          <p:cNvSpPr txBox="1"/>
          <p:nvPr/>
        </p:nvSpPr>
        <p:spPr>
          <a:xfrm>
            <a:off x="5121275" y="3117850"/>
            <a:ext cx="34432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Native http portal connector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web services connector</a:t>
            </a:r>
            <a:endParaRPr/>
          </a:p>
        </p:txBody>
      </p:sp>
      <p:sp>
        <p:nvSpPr>
          <p:cNvPr id="184" name="Google Shape;184;p37"/>
          <p:cNvSpPr txBox="1"/>
          <p:nvPr/>
        </p:nvSpPr>
        <p:spPr>
          <a:xfrm>
            <a:off x="5121275" y="4471987"/>
            <a:ext cx="32813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Proprietary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predictive modeling engine</a:t>
            </a:r>
            <a:endParaRPr/>
          </a:p>
        </p:txBody>
      </p:sp>
      <p:sp>
        <p:nvSpPr>
          <p:cNvPr id="185" name="Google Shape;185;p37"/>
          <p:cNvSpPr txBox="1"/>
          <p:nvPr/>
        </p:nvSpPr>
        <p:spPr>
          <a:xfrm>
            <a:off x="5121275" y="5929312"/>
            <a:ext cx="1639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sources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LAYER DESCRIPTIONS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508000" y="1168400"/>
            <a:ext cx="81105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4A7B"/>
              </a:buClr>
              <a:buSzPts val="216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Layer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Core data elements used as input into analytic engine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Contains 3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rd</a:t>
            </a: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party and customer data and system knowledge base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16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Proprietary Engine Layer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Service layer that performs analytics and predictive modeling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Uses knowledge-based intelligent automation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Tracks all transactions performed by the engine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16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Connector Layer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Provides access to the engine and its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 services and native http connectors supported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04A7B"/>
              </a:buClr>
              <a:buSzPts val="2160"/>
              <a:buFont typeface="Quest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Product / Application Layer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Packaging of functionality to support a given need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04A7B"/>
              </a:buClr>
              <a:buSzPts val="2000"/>
              <a:buFont typeface="Quest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Uses the Connector Layer to issue requests on the engine </a:t>
            </a:r>
            <a:endParaRPr/>
          </a:p>
        </p:txBody>
      </p:sp>
      <p:sp>
        <p:nvSpPr>
          <p:cNvPr id="194" name="Google Shape;194;p38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SAAS ARCHITECTURE</a:t>
            </a:r>
            <a:endParaRPr/>
          </a:p>
        </p:txBody>
      </p:sp>
      <p:sp>
        <p:nvSpPr>
          <p:cNvPr id="202" name="Google Shape;202;p39"/>
          <p:cNvSpPr/>
          <p:nvPr/>
        </p:nvSpPr>
        <p:spPr>
          <a:xfrm>
            <a:off x="457200" y="2705100"/>
            <a:ext cx="8382000" cy="1219200"/>
          </a:xfrm>
          <a:prstGeom prst="roundRect">
            <a:avLst>
              <a:gd fmla="val 16667" name="adj"/>
            </a:avLst>
          </a:prstGeom>
          <a:solidFill>
            <a:srgbClr val="0763A1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39"/>
          <p:cNvCxnSpPr/>
          <p:nvPr/>
        </p:nvCxnSpPr>
        <p:spPr>
          <a:xfrm>
            <a:off x="4495800" y="3962400"/>
            <a:ext cx="0" cy="38100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triangle"/>
          </a:ln>
        </p:spPr>
      </p:cxnSp>
      <p:sp>
        <p:nvSpPr>
          <p:cNvPr id="204" name="Google Shape;204;p39"/>
          <p:cNvSpPr txBox="1"/>
          <p:nvPr/>
        </p:nvSpPr>
        <p:spPr>
          <a:xfrm>
            <a:off x="2514600" y="3124200"/>
            <a:ext cx="838200" cy="685800"/>
          </a:xfrm>
          <a:prstGeom prst="rect">
            <a:avLst/>
          </a:prstGeom>
          <a:solidFill>
            <a:srgbClr val="C5EDFB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Analytics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Modeling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Multivariate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Decision Tree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Automated </a:t>
            </a:r>
            <a:endParaRPr/>
          </a:p>
        </p:txBody>
      </p:sp>
      <p:sp>
        <p:nvSpPr>
          <p:cNvPr id="205" name="Google Shape;205;p39"/>
          <p:cNvSpPr txBox="1"/>
          <p:nvPr/>
        </p:nvSpPr>
        <p:spPr>
          <a:xfrm>
            <a:off x="3505200" y="3124200"/>
            <a:ext cx="914400" cy="685800"/>
          </a:xfrm>
          <a:prstGeom prst="rect">
            <a:avLst/>
          </a:prstGeom>
          <a:solidFill>
            <a:srgbClr val="C5EDFB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Scoring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Outside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3rd Party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National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Market </a:t>
            </a:r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4572000" y="3124200"/>
            <a:ext cx="914400" cy="685800"/>
          </a:xfrm>
          <a:prstGeom prst="rect">
            <a:avLst/>
          </a:prstGeom>
          <a:solidFill>
            <a:srgbClr val="C5EDFB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 Counts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&amp; 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Data Appends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Market 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Enhancement</a:t>
            </a:r>
            <a:endParaRPr/>
          </a:p>
        </p:txBody>
      </p:sp>
      <p:sp>
        <p:nvSpPr>
          <p:cNvPr id="207" name="Google Shape;207;p39"/>
          <p:cNvSpPr txBox="1"/>
          <p:nvPr/>
        </p:nvSpPr>
        <p:spPr>
          <a:xfrm>
            <a:off x="5638800" y="3124200"/>
            <a:ext cx="838200" cy="685800"/>
          </a:xfrm>
          <a:prstGeom prst="rect">
            <a:avLst/>
          </a:prstGeom>
          <a:solidFill>
            <a:srgbClr val="C5EDFB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Pt. Mapping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Thematic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Distance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Coding</a:t>
            </a: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6629400" y="3124200"/>
            <a:ext cx="914400" cy="685800"/>
          </a:xfrm>
          <a:prstGeom prst="rect">
            <a:avLst/>
          </a:prstGeom>
          <a:solidFill>
            <a:srgbClr val="C5EDFB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Reporting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Ad Hoc query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Data Mining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Data Portraits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7696200" y="3124200"/>
            <a:ext cx="990600" cy="685800"/>
          </a:xfrm>
          <a:prstGeom prst="rect">
            <a:avLst/>
          </a:prstGeom>
          <a:solidFill>
            <a:srgbClr val="C5EDFB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Market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Demographic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Firmagraphic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Segmentation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Ring Analysis</a:t>
            </a:r>
            <a:endParaRPr/>
          </a:p>
        </p:txBody>
      </p:sp>
      <p:cxnSp>
        <p:nvCxnSpPr>
          <p:cNvPr id="210" name="Google Shape;210;p39"/>
          <p:cNvCxnSpPr/>
          <p:nvPr/>
        </p:nvCxnSpPr>
        <p:spPr>
          <a:xfrm>
            <a:off x="4495800" y="2171700"/>
            <a:ext cx="0" cy="53340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triangle"/>
          </a:ln>
        </p:spPr>
      </p:cxnSp>
      <p:sp>
        <p:nvSpPr>
          <p:cNvPr id="211" name="Google Shape;211;p39"/>
          <p:cNvSpPr txBox="1"/>
          <p:nvPr/>
        </p:nvSpPr>
        <p:spPr>
          <a:xfrm>
            <a:off x="609600" y="3124200"/>
            <a:ext cx="914400" cy="685800"/>
          </a:xfrm>
          <a:prstGeom prst="rect">
            <a:avLst/>
          </a:prstGeom>
          <a:solidFill>
            <a:srgbClr val="C5EDFB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Admin.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Acct. Mgt.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Security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Tracking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Billing</a:t>
            </a:r>
            <a:endParaRPr/>
          </a:p>
        </p:txBody>
      </p:sp>
      <p:sp>
        <p:nvSpPr>
          <p:cNvPr id="212" name="Google Shape;212;p39"/>
          <p:cNvSpPr/>
          <p:nvPr/>
        </p:nvSpPr>
        <p:spPr>
          <a:xfrm>
            <a:off x="2284412" y="1866900"/>
            <a:ext cx="4497387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50000">
                <a:srgbClr val="9F9F9F"/>
              </a:gs>
              <a:gs pos="50000">
                <a:srgbClr val="9F9F9F"/>
              </a:gs>
              <a:gs pos="100000">
                <a:schemeClr val="lt2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Services API</a:t>
            </a:r>
            <a:endParaRPr/>
          </a:p>
        </p:txBody>
      </p:sp>
      <p:cxnSp>
        <p:nvCxnSpPr>
          <p:cNvPr id="213" name="Google Shape;213;p39"/>
          <p:cNvCxnSpPr/>
          <p:nvPr/>
        </p:nvCxnSpPr>
        <p:spPr>
          <a:xfrm>
            <a:off x="4495800" y="1333500"/>
            <a:ext cx="0" cy="53340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triangle"/>
          </a:ln>
        </p:spPr>
      </p:cxnSp>
      <p:sp>
        <p:nvSpPr>
          <p:cNvPr id="214" name="Google Shape;214;p39"/>
          <p:cNvSpPr/>
          <p:nvPr/>
        </p:nvSpPr>
        <p:spPr>
          <a:xfrm>
            <a:off x="2284412" y="1028700"/>
            <a:ext cx="44958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97223"/>
              </a:gs>
              <a:gs pos="50000">
                <a:srgbClr val="C1962B"/>
              </a:gs>
              <a:gs pos="50000">
                <a:srgbClr val="C1962B"/>
              </a:gs>
              <a:gs pos="100000">
                <a:srgbClr val="997223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1" baseline="3000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rd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Party Applications</a:t>
            </a:r>
            <a:endParaRPr/>
          </a:p>
        </p:txBody>
      </p:sp>
      <p:sp>
        <p:nvSpPr>
          <p:cNvPr id="215" name="Google Shape;215;p39"/>
          <p:cNvSpPr txBox="1"/>
          <p:nvPr/>
        </p:nvSpPr>
        <p:spPr>
          <a:xfrm>
            <a:off x="3562350" y="2735262"/>
            <a:ext cx="2171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Software Services</a:t>
            </a:r>
            <a:endParaRPr/>
          </a:p>
        </p:txBody>
      </p:sp>
      <p:sp>
        <p:nvSpPr>
          <p:cNvPr id="216" name="Google Shape;216;p39"/>
          <p:cNvSpPr txBox="1"/>
          <p:nvPr/>
        </p:nvSpPr>
        <p:spPr>
          <a:xfrm>
            <a:off x="1676400" y="3124200"/>
            <a:ext cx="685800" cy="685800"/>
          </a:xfrm>
          <a:prstGeom prst="rect">
            <a:avLst/>
          </a:prstGeom>
          <a:solidFill>
            <a:srgbClr val="C5EDFB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Mgt.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Hygiene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Char char="•"/>
            </a:pPr>
            <a:r>
              <a:rPr b="0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Linking </a:t>
            </a:r>
            <a:endParaRPr/>
          </a:p>
        </p:txBody>
      </p:sp>
      <p:sp>
        <p:nvSpPr>
          <p:cNvPr id="217" name="Google Shape;217;p39"/>
          <p:cNvSpPr txBox="1"/>
          <p:nvPr/>
        </p:nvSpPr>
        <p:spPr>
          <a:xfrm>
            <a:off x="533400" y="4305300"/>
            <a:ext cx="8229600" cy="2019300"/>
          </a:xfrm>
          <a:prstGeom prst="rect">
            <a:avLst/>
          </a:prstGeom>
          <a:gradFill>
            <a:gsLst>
              <a:gs pos="0">
                <a:srgbClr val="266BAA"/>
              </a:gs>
              <a:gs pos="100000">
                <a:srgbClr val="1B4B77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/>
          <p:nvPr/>
        </p:nvSpPr>
        <p:spPr>
          <a:xfrm>
            <a:off x="1855787" y="4419600"/>
            <a:ext cx="987425" cy="987425"/>
          </a:xfrm>
          <a:prstGeom prst="flowChartMagneticDisk">
            <a:avLst/>
          </a:prstGeom>
          <a:gradFill>
            <a:gsLst>
              <a:gs pos="0">
                <a:schemeClr val="lt1"/>
              </a:gs>
              <a:gs pos="100000">
                <a:srgbClr val="C5EDFB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Industry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Templates</a:t>
            </a:r>
            <a:endParaRPr/>
          </a:p>
        </p:txBody>
      </p:sp>
      <p:sp>
        <p:nvSpPr>
          <p:cNvPr id="219" name="Google Shape;219;p39"/>
          <p:cNvSpPr/>
          <p:nvPr/>
        </p:nvSpPr>
        <p:spPr>
          <a:xfrm>
            <a:off x="685800" y="4419600"/>
            <a:ext cx="990600" cy="990600"/>
          </a:xfrm>
          <a:prstGeom prst="flowChartMagneticDisk">
            <a:avLst/>
          </a:prstGeom>
          <a:gradFill>
            <a:gsLst>
              <a:gs pos="0">
                <a:schemeClr val="lt1"/>
              </a:gs>
              <a:gs pos="100000">
                <a:srgbClr val="C5EDFB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baseline="3000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b="1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Party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/>
          </a:p>
        </p:txBody>
      </p:sp>
      <p:sp>
        <p:nvSpPr>
          <p:cNvPr id="220" name="Google Shape;220;p39"/>
          <p:cNvSpPr txBox="1"/>
          <p:nvPr/>
        </p:nvSpPr>
        <p:spPr>
          <a:xfrm>
            <a:off x="685800" y="5867400"/>
            <a:ext cx="2544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Enterprise Databases</a:t>
            </a:r>
            <a:endParaRPr/>
          </a:p>
        </p:txBody>
      </p:sp>
      <p:sp>
        <p:nvSpPr>
          <p:cNvPr id="221" name="Google Shape;221;p39"/>
          <p:cNvSpPr/>
          <p:nvPr/>
        </p:nvSpPr>
        <p:spPr>
          <a:xfrm>
            <a:off x="2971800" y="4419600"/>
            <a:ext cx="987425" cy="990600"/>
          </a:xfrm>
          <a:prstGeom prst="flowChartMagneticDisk">
            <a:avLst/>
          </a:prstGeom>
          <a:gradFill>
            <a:gsLst>
              <a:gs pos="0">
                <a:schemeClr val="lt1"/>
              </a:gs>
              <a:gs pos="100000">
                <a:srgbClr val="C5EDFB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Knowledge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endParaRPr/>
          </a:p>
        </p:txBody>
      </p:sp>
      <p:sp>
        <p:nvSpPr>
          <p:cNvPr id="222" name="Google Shape;222;p39"/>
          <p:cNvSpPr/>
          <p:nvPr/>
        </p:nvSpPr>
        <p:spPr>
          <a:xfrm>
            <a:off x="4343400" y="4419600"/>
            <a:ext cx="4267200" cy="1828800"/>
          </a:xfrm>
          <a:prstGeom prst="roundRect">
            <a:avLst>
              <a:gd fmla="val 16667" name="adj"/>
            </a:avLst>
          </a:prstGeom>
          <a:solidFill>
            <a:srgbClr val="D4F4FA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4648200" y="4572000"/>
            <a:ext cx="762000" cy="609600"/>
          </a:xfrm>
          <a:prstGeom prst="flowChartMagneticDisk">
            <a:avLst/>
          </a:prstGeom>
          <a:gradFill>
            <a:gsLst>
              <a:gs pos="0">
                <a:schemeClr val="lt1"/>
              </a:gs>
              <a:gs pos="100000">
                <a:srgbClr val="C5EDFB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/>
          <p:nvPr/>
        </p:nvSpPr>
        <p:spPr>
          <a:xfrm>
            <a:off x="6629400" y="4572000"/>
            <a:ext cx="762000" cy="609600"/>
          </a:xfrm>
          <a:prstGeom prst="flowChartMagneticDisk">
            <a:avLst/>
          </a:prstGeom>
          <a:gradFill>
            <a:gsLst>
              <a:gs pos="0">
                <a:schemeClr val="lt1"/>
              </a:gs>
              <a:gs pos="100000">
                <a:srgbClr val="C5EDFB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/>
          <p:nvPr/>
        </p:nvSpPr>
        <p:spPr>
          <a:xfrm>
            <a:off x="7620000" y="4572000"/>
            <a:ext cx="762000" cy="609600"/>
          </a:xfrm>
          <a:prstGeom prst="flowChartMagneticDisk">
            <a:avLst/>
          </a:prstGeom>
          <a:gradFill>
            <a:gsLst>
              <a:gs pos="0">
                <a:schemeClr val="lt1"/>
              </a:gs>
              <a:gs pos="100000">
                <a:srgbClr val="C5EDFB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/>
          <p:nvPr/>
        </p:nvSpPr>
        <p:spPr>
          <a:xfrm>
            <a:off x="5638800" y="4572000"/>
            <a:ext cx="762000" cy="609600"/>
          </a:xfrm>
          <a:prstGeom prst="flowChartMagneticDisk">
            <a:avLst/>
          </a:prstGeom>
          <a:gradFill>
            <a:gsLst>
              <a:gs pos="0">
                <a:schemeClr val="lt1"/>
              </a:gs>
              <a:gs pos="100000">
                <a:srgbClr val="C5EDFB"/>
              </a:gs>
            </a:gsLst>
            <a:lin ang="5400000" scaled="0"/>
          </a:gra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/>
        </p:nvSpPr>
        <p:spPr>
          <a:xfrm>
            <a:off x="4800600" y="5562600"/>
            <a:ext cx="3511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Internal &amp; Specialty Databases</a:t>
            </a:r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4724400" y="4800600"/>
            <a:ext cx="6588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Admin</a:t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5715000" y="4800600"/>
            <a:ext cx="604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Users</a:t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6629400" y="4800600"/>
            <a:ext cx="6826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Orders</a:t>
            </a: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7696200" y="4724400"/>
            <a:ext cx="608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71628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0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240" name="Google Shape;240;p40"/>
          <p:cNvSpPr txBox="1"/>
          <p:nvPr>
            <p:ph idx="4294967295"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4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TECHNOLOGY COMPONENT LAYERING</a:t>
            </a:r>
            <a:endParaRPr/>
          </a:p>
        </p:txBody>
      </p:sp>
      <p:grpSp>
        <p:nvGrpSpPr>
          <p:cNvPr id="241" name="Google Shape;241;p40"/>
          <p:cNvGrpSpPr/>
          <p:nvPr/>
        </p:nvGrpSpPr>
        <p:grpSpPr>
          <a:xfrm>
            <a:off x="800100" y="1357312"/>
            <a:ext cx="6958012" cy="5203825"/>
            <a:chOff x="428625" y="1362075"/>
            <a:chExt cx="6958012" cy="5203825"/>
          </a:xfrm>
        </p:grpSpPr>
        <p:sp>
          <p:nvSpPr>
            <p:cNvPr id="242" name="Google Shape;242;p40"/>
            <p:cNvSpPr txBox="1"/>
            <p:nvPr/>
          </p:nvSpPr>
          <p:spPr>
            <a:xfrm>
              <a:off x="428625" y="3730625"/>
              <a:ext cx="6958012" cy="1241425"/>
            </a:xfrm>
            <a:prstGeom prst="rect">
              <a:avLst/>
            </a:prstGeom>
            <a:solidFill>
              <a:srgbClr val="FFCC99">
                <a:alpha val="49803"/>
              </a:srgbClr>
            </a:solidFill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" name="Google Shape;243;p40"/>
            <p:cNvGrpSpPr/>
            <p:nvPr/>
          </p:nvGrpSpPr>
          <p:grpSpPr>
            <a:xfrm>
              <a:off x="709612" y="4302125"/>
              <a:ext cx="6397625" cy="515937"/>
              <a:chOff x="1147762" y="2590800"/>
              <a:chExt cx="6972300" cy="592137"/>
            </a:xfrm>
          </p:grpSpPr>
          <p:grpSp>
            <p:nvGrpSpPr>
              <p:cNvPr id="244" name="Google Shape;244;p40"/>
              <p:cNvGrpSpPr/>
              <p:nvPr/>
            </p:nvGrpSpPr>
            <p:grpSpPr>
              <a:xfrm>
                <a:off x="1147762" y="2590800"/>
                <a:ext cx="1009650" cy="592137"/>
                <a:chOff x="2635250" y="4384675"/>
                <a:chExt cx="1009650" cy="592137"/>
              </a:xfrm>
            </p:grpSpPr>
            <p:sp>
              <p:nvSpPr>
                <p:cNvPr id="245" name="Google Shape;245;p40"/>
                <p:cNvSpPr txBox="1"/>
                <p:nvPr/>
              </p:nvSpPr>
              <p:spPr>
                <a:xfrm>
                  <a:off x="2635250" y="4384675"/>
                  <a:ext cx="1009650" cy="592137"/>
                </a:xfrm>
                <a:prstGeom prst="rect">
                  <a:avLst/>
                </a:prstGeom>
                <a:solidFill>
                  <a:srgbClr val="FFFFCC"/>
                </a:solidFill>
                <a:ln cap="rnd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40"/>
                <p:cNvSpPr txBox="1"/>
                <p:nvPr/>
              </p:nvSpPr>
              <p:spPr>
                <a:xfrm>
                  <a:off x="2681287" y="4451350"/>
                  <a:ext cx="919162" cy="525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Counts &amp;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Orders</a:t>
                  </a:r>
                  <a:endParaRPr/>
                </a:p>
              </p:txBody>
            </p:sp>
          </p:grpSp>
          <p:grpSp>
            <p:nvGrpSpPr>
              <p:cNvPr id="247" name="Google Shape;247;p40"/>
              <p:cNvGrpSpPr/>
              <p:nvPr/>
            </p:nvGrpSpPr>
            <p:grpSpPr>
              <a:xfrm>
                <a:off x="2300287" y="2590800"/>
                <a:ext cx="1009650" cy="592137"/>
                <a:chOff x="2330450" y="2590800"/>
                <a:chExt cx="1009650" cy="592137"/>
              </a:xfrm>
            </p:grpSpPr>
            <p:sp>
              <p:nvSpPr>
                <p:cNvPr id="248" name="Google Shape;248;p40"/>
                <p:cNvSpPr txBox="1"/>
                <p:nvPr/>
              </p:nvSpPr>
              <p:spPr>
                <a:xfrm>
                  <a:off x="2330450" y="2590800"/>
                  <a:ext cx="1009650" cy="592137"/>
                </a:xfrm>
                <a:prstGeom prst="rect">
                  <a:avLst/>
                </a:prstGeom>
                <a:solidFill>
                  <a:srgbClr val="FFFFCC"/>
                </a:solidFill>
                <a:ln cap="rnd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40"/>
                <p:cNvSpPr txBox="1"/>
                <p:nvPr/>
              </p:nvSpPr>
              <p:spPr>
                <a:xfrm>
                  <a:off x="2363787" y="2657475"/>
                  <a:ext cx="952500" cy="525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Predictive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Modeling</a:t>
                  </a:r>
                  <a:endParaRPr/>
                </a:p>
              </p:txBody>
            </p:sp>
          </p:grpSp>
          <p:grpSp>
            <p:nvGrpSpPr>
              <p:cNvPr id="250" name="Google Shape;250;p40"/>
              <p:cNvGrpSpPr/>
              <p:nvPr/>
            </p:nvGrpSpPr>
            <p:grpSpPr>
              <a:xfrm>
                <a:off x="3452812" y="2590800"/>
                <a:ext cx="1009650" cy="592137"/>
                <a:chOff x="2635250" y="4384675"/>
                <a:chExt cx="1009650" cy="592137"/>
              </a:xfrm>
            </p:grpSpPr>
            <p:sp>
              <p:nvSpPr>
                <p:cNvPr id="251" name="Google Shape;251;p40"/>
                <p:cNvSpPr txBox="1"/>
                <p:nvPr/>
              </p:nvSpPr>
              <p:spPr>
                <a:xfrm>
                  <a:off x="2635250" y="4384675"/>
                  <a:ext cx="1009650" cy="592137"/>
                </a:xfrm>
                <a:prstGeom prst="rect">
                  <a:avLst/>
                </a:prstGeom>
                <a:solidFill>
                  <a:srgbClr val="FFFFCC"/>
                </a:solidFill>
                <a:ln cap="rnd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40"/>
                <p:cNvSpPr txBox="1"/>
                <p:nvPr/>
              </p:nvSpPr>
              <p:spPr>
                <a:xfrm>
                  <a:off x="2693987" y="4451350"/>
                  <a:ext cx="903287" cy="525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Scoring &amp;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Ranking</a:t>
                  </a:r>
                  <a:endParaRPr/>
                </a:p>
              </p:txBody>
            </p:sp>
          </p:grpSp>
          <p:grpSp>
            <p:nvGrpSpPr>
              <p:cNvPr id="253" name="Google Shape;253;p40"/>
              <p:cNvGrpSpPr/>
              <p:nvPr/>
            </p:nvGrpSpPr>
            <p:grpSpPr>
              <a:xfrm>
                <a:off x="4556125" y="2590800"/>
                <a:ext cx="1217612" cy="592137"/>
                <a:chOff x="2538412" y="4384675"/>
                <a:chExt cx="1217612" cy="592137"/>
              </a:xfrm>
            </p:grpSpPr>
            <p:sp>
              <p:nvSpPr>
                <p:cNvPr id="254" name="Google Shape;254;p40"/>
                <p:cNvSpPr txBox="1"/>
                <p:nvPr/>
              </p:nvSpPr>
              <p:spPr>
                <a:xfrm>
                  <a:off x="2635250" y="4384675"/>
                  <a:ext cx="1009650" cy="592137"/>
                </a:xfrm>
                <a:prstGeom prst="rect">
                  <a:avLst/>
                </a:prstGeom>
                <a:solidFill>
                  <a:srgbClr val="FFFFCC"/>
                </a:solidFill>
                <a:ln cap="rnd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40"/>
                <p:cNvSpPr txBox="1"/>
                <p:nvPr/>
              </p:nvSpPr>
              <p:spPr>
                <a:xfrm>
                  <a:off x="2538412" y="4451350"/>
                  <a:ext cx="1217612" cy="525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Profiling &amp;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Segmentation</a:t>
                  </a:r>
                  <a:endParaRPr/>
                </a:p>
              </p:txBody>
            </p:sp>
          </p:grpSp>
          <p:grpSp>
            <p:nvGrpSpPr>
              <p:cNvPr id="256" name="Google Shape;256;p40"/>
              <p:cNvGrpSpPr/>
              <p:nvPr/>
            </p:nvGrpSpPr>
            <p:grpSpPr>
              <a:xfrm>
                <a:off x="5815012" y="2590800"/>
                <a:ext cx="1200150" cy="592137"/>
                <a:chOff x="2549525" y="4384675"/>
                <a:chExt cx="1200150" cy="592137"/>
              </a:xfrm>
            </p:grpSpPr>
            <p:sp>
              <p:nvSpPr>
                <p:cNvPr id="257" name="Google Shape;257;p40"/>
                <p:cNvSpPr txBox="1"/>
                <p:nvPr/>
              </p:nvSpPr>
              <p:spPr>
                <a:xfrm>
                  <a:off x="2635250" y="4384675"/>
                  <a:ext cx="1009650" cy="592137"/>
                </a:xfrm>
                <a:prstGeom prst="rect">
                  <a:avLst/>
                </a:prstGeom>
                <a:solidFill>
                  <a:srgbClr val="FFFFCC"/>
                </a:solidFill>
                <a:ln cap="rnd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40"/>
                <p:cNvSpPr txBox="1"/>
                <p:nvPr/>
              </p:nvSpPr>
              <p:spPr>
                <a:xfrm>
                  <a:off x="2549525" y="4451350"/>
                  <a:ext cx="1200150" cy="525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Mapping &amp;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Location Svcs</a:t>
                  </a:r>
                  <a:endParaRPr/>
                </a:p>
              </p:txBody>
            </p:sp>
          </p:grpSp>
          <p:grpSp>
            <p:nvGrpSpPr>
              <p:cNvPr id="259" name="Google Shape;259;p40"/>
              <p:cNvGrpSpPr/>
              <p:nvPr/>
            </p:nvGrpSpPr>
            <p:grpSpPr>
              <a:xfrm>
                <a:off x="7110412" y="2590800"/>
                <a:ext cx="1009650" cy="592137"/>
                <a:chOff x="2635250" y="4384675"/>
                <a:chExt cx="1009650" cy="592137"/>
              </a:xfrm>
            </p:grpSpPr>
            <p:sp>
              <p:nvSpPr>
                <p:cNvPr id="260" name="Google Shape;260;p40"/>
                <p:cNvSpPr txBox="1"/>
                <p:nvPr/>
              </p:nvSpPr>
              <p:spPr>
                <a:xfrm>
                  <a:off x="2635250" y="4384675"/>
                  <a:ext cx="1009650" cy="592137"/>
                </a:xfrm>
                <a:prstGeom prst="rect">
                  <a:avLst/>
                </a:prstGeom>
                <a:solidFill>
                  <a:srgbClr val="FFFFCC"/>
                </a:solidFill>
                <a:ln cap="rnd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40"/>
                <p:cNvSpPr txBox="1"/>
                <p:nvPr/>
              </p:nvSpPr>
              <p:spPr>
                <a:xfrm>
                  <a:off x="2693987" y="4451350"/>
                  <a:ext cx="919162" cy="525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Admin &amp;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Reporting</a:t>
                  </a:r>
                  <a:endParaRPr/>
                </a:p>
              </p:txBody>
            </p:sp>
          </p:grpSp>
        </p:grpSp>
        <p:sp>
          <p:nvSpPr>
            <p:cNvPr id="262" name="Google Shape;262;p40"/>
            <p:cNvSpPr txBox="1"/>
            <p:nvPr/>
          </p:nvSpPr>
          <p:spPr>
            <a:xfrm>
              <a:off x="796925" y="3879850"/>
              <a:ext cx="6224587" cy="265112"/>
            </a:xfrm>
            <a:prstGeom prst="rect">
              <a:avLst/>
            </a:prstGeom>
            <a:solidFill>
              <a:srgbClr val="FFFFCC"/>
            </a:solidFill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0"/>
            <p:cNvSpPr txBox="1"/>
            <p:nvPr/>
          </p:nvSpPr>
          <p:spPr>
            <a:xfrm>
              <a:off x="2157412" y="3836987"/>
              <a:ext cx="37766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Knowledge-Driven Automated Analytics</a:t>
              </a:r>
              <a:endParaRPr/>
            </a:p>
          </p:txBody>
        </p:sp>
        <p:cxnSp>
          <p:nvCxnSpPr>
            <p:cNvPr id="264" name="Google Shape;264;p40"/>
            <p:cNvCxnSpPr/>
            <p:nvPr/>
          </p:nvCxnSpPr>
          <p:spPr>
            <a:xfrm>
              <a:off x="1143000" y="4144962"/>
              <a:ext cx="0" cy="1524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" name="Google Shape;265;p40"/>
            <p:cNvCxnSpPr/>
            <p:nvPr/>
          </p:nvCxnSpPr>
          <p:spPr>
            <a:xfrm>
              <a:off x="2227262" y="4144962"/>
              <a:ext cx="0" cy="1524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" name="Google Shape;266;p40"/>
            <p:cNvCxnSpPr/>
            <p:nvPr/>
          </p:nvCxnSpPr>
          <p:spPr>
            <a:xfrm>
              <a:off x="3294062" y="4144962"/>
              <a:ext cx="0" cy="1524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" name="Google Shape;267;p40"/>
            <p:cNvCxnSpPr/>
            <p:nvPr/>
          </p:nvCxnSpPr>
          <p:spPr>
            <a:xfrm>
              <a:off x="4370387" y="4144962"/>
              <a:ext cx="0" cy="1524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" name="Google Shape;268;p40"/>
            <p:cNvCxnSpPr/>
            <p:nvPr/>
          </p:nvCxnSpPr>
          <p:spPr>
            <a:xfrm>
              <a:off x="5514975" y="4144962"/>
              <a:ext cx="0" cy="1524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9" name="Google Shape;269;p40"/>
            <p:cNvCxnSpPr/>
            <p:nvPr/>
          </p:nvCxnSpPr>
          <p:spPr>
            <a:xfrm>
              <a:off x="6608762" y="4144962"/>
              <a:ext cx="0" cy="1524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70" name="Google Shape;270;p40"/>
            <p:cNvSpPr txBox="1"/>
            <p:nvPr/>
          </p:nvSpPr>
          <p:spPr>
            <a:xfrm>
              <a:off x="428625" y="5324475"/>
              <a:ext cx="6958012" cy="1241425"/>
            </a:xfrm>
            <a:prstGeom prst="rect">
              <a:avLst/>
            </a:prstGeom>
            <a:solidFill>
              <a:srgbClr val="FFCC99">
                <a:alpha val="49803"/>
              </a:srgbClr>
            </a:solidFill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40"/>
            <p:cNvGrpSpPr/>
            <p:nvPr/>
          </p:nvGrpSpPr>
          <p:grpSpPr>
            <a:xfrm>
              <a:off x="769937" y="5948362"/>
              <a:ext cx="895350" cy="581025"/>
              <a:chOff x="754062" y="6032500"/>
              <a:chExt cx="976312" cy="666750"/>
            </a:xfrm>
          </p:grpSpPr>
          <p:sp>
            <p:nvSpPr>
              <p:cNvPr id="272" name="Google Shape;272;p40"/>
              <p:cNvSpPr/>
              <p:nvPr/>
            </p:nvSpPr>
            <p:spPr>
              <a:xfrm>
                <a:off x="754062" y="6032500"/>
                <a:ext cx="976312" cy="592137"/>
              </a:xfrm>
              <a:prstGeom prst="can">
                <a:avLst>
                  <a:gd fmla="val 25000" name="adj"/>
                </a:avLst>
              </a:prstGeom>
              <a:solidFill>
                <a:srgbClr val="FFFFCC"/>
              </a:solidFill>
              <a:ln cap="rnd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40"/>
              <p:cNvSpPr txBox="1"/>
              <p:nvPr/>
            </p:nvSpPr>
            <p:spPr>
              <a:xfrm>
                <a:off x="898525" y="6169025"/>
                <a:ext cx="703262" cy="53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Source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</a:t>
                </a:r>
                <a:endParaRPr/>
              </a:p>
            </p:txBody>
          </p:sp>
        </p:grpSp>
        <p:grpSp>
          <p:nvGrpSpPr>
            <p:cNvPr id="274" name="Google Shape;274;p40"/>
            <p:cNvGrpSpPr/>
            <p:nvPr/>
          </p:nvGrpSpPr>
          <p:grpSpPr>
            <a:xfrm>
              <a:off x="1898650" y="5945187"/>
              <a:ext cx="895350" cy="582613"/>
              <a:chOff x="1635125" y="4335462"/>
              <a:chExt cx="976312" cy="668338"/>
            </a:xfrm>
          </p:grpSpPr>
          <p:sp>
            <p:nvSpPr>
              <p:cNvPr id="275" name="Google Shape;275;p40"/>
              <p:cNvSpPr/>
              <p:nvPr/>
            </p:nvSpPr>
            <p:spPr>
              <a:xfrm>
                <a:off x="1635125" y="4335462"/>
                <a:ext cx="976312" cy="592137"/>
              </a:xfrm>
              <a:prstGeom prst="can">
                <a:avLst>
                  <a:gd fmla="val 25000" name="adj"/>
                </a:avLst>
              </a:prstGeom>
              <a:solidFill>
                <a:srgbClr val="FFFFCC"/>
              </a:solidFill>
              <a:ln cap="rnd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40"/>
              <p:cNvSpPr txBox="1"/>
              <p:nvPr/>
            </p:nvSpPr>
            <p:spPr>
              <a:xfrm>
                <a:off x="1765300" y="4473575"/>
                <a:ext cx="703262" cy="53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Source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B</a:t>
                </a:r>
                <a:endParaRPr/>
              </a:p>
            </p:txBody>
          </p:sp>
        </p:grpSp>
        <p:grpSp>
          <p:nvGrpSpPr>
            <p:cNvPr id="277" name="Google Shape;277;p40"/>
            <p:cNvGrpSpPr/>
            <p:nvPr/>
          </p:nvGrpSpPr>
          <p:grpSpPr>
            <a:xfrm>
              <a:off x="6148387" y="5932487"/>
              <a:ext cx="895350" cy="573086"/>
              <a:chOff x="3705225" y="3743325"/>
              <a:chExt cx="976312" cy="660399"/>
            </a:xfrm>
          </p:grpSpPr>
          <p:sp>
            <p:nvSpPr>
              <p:cNvPr id="278" name="Google Shape;278;p40"/>
              <p:cNvSpPr/>
              <p:nvPr/>
            </p:nvSpPr>
            <p:spPr>
              <a:xfrm>
                <a:off x="3705225" y="3743325"/>
                <a:ext cx="976312" cy="592137"/>
              </a:xfrm>
              <a:prstGeom prst="can">
                <a:avLst>
                  <a:gd fmla="val 25000" name="adj"/>
                </a:avLst>
              </a:prstGeom>
              <a:solidFill>
                <a:srgbClr val="FFFFCC"/>
              </a:solidFill>
              <a:ln cap="rnd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40"/>
              <p:cNvSpPr txBox="1"/>
              <p:nvPr/>
            </p:nvSpPr>
            <p:spPr>
              <a:xfrm>
                <a:off x="3754437" y="3871912"/>
                <a:ext cx="820737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Business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Rules</a:t>
                </a:r>
                <a:endParaRPr/>
              </a:p>
            </p:txBody>
          </p:sp>
        </p:grpSp>
        <p:grpSp>
          <p:nvGrpSpPr>
            <p:cNvPr id="280" name="Google Shape;280;p40"/>
            <p:cNvGrpSpPr/>
            <p:nvPr/>
          </p:nvGrpSpPr>
          <p:grpSpPr>
            <a:xfrm>
              <a:off x="3028950" y="5946775"/>
              <a:ext cx="895350" cy="571500"/>
              <a:chOff x="4010025" y="2238375"/>
              <a:chExt cx="976312" cy="655637"/>
            </a:xfrm>
          </p:grpSpPr>
          <p:sp>
            <p:nvSpPr>
              <p:cNvPr id="281" name="Google Shape;281;p40"/>
              <p:cNvSpPr/>
              <p:nvPr/>
            </p:nvSpPr>
            <p:spPr>
              <a:xfrm>
                <a:off x="4010025" y="2238375"/>
                <a:ext cx="976312" cy="592137"/>
              </a:xfrm>
              <a:prstGeom prst="can">
                <a:avLst>
                  <a:gd fmla="val 25000" name="adj"/>
                </a:avLst>
              </a:prstGeom>
              <a:solidFill>
                <a:srgbClr val="FFFFCC"/>
              </a:solidFill>
              <a:ln cap="rnd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40"/>
              <p:cNvSpPr txBox="1"/>
              <p:nvPr/>
            </p:nvSpPr>
            <p:spPr>
              <a:xfrm>
                <a:off x="4119562" y="2363787"/>
                <a:ext cx="703262" cy="53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Source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</a:t>
                </a:r>
                <a:endParaRPr/>
              </a:p>
            </p:txBody>
          </p:sp>
        </p:grpSp>
        <p:grpSp>
          <p:nvGrpSpPr>
            <p:cNvPr id="283" name="Google Shape;283;p40"/>
            <p:cNvGrpSpPr/>
            <p:nvPr/>
          </p:nvGrpSpPr>
          <p:grpSpPr>
            <a:xfrm>
              <a:off x="5046662" y="5937250"/>
              <a:ext cx="896937" cy="574675"/>
              <a:chOff x="6178550" y="2982912"/>
              <a:chExt cx="976312" cy="660400"/>
            </a:xfrm>
          </p:grpSpPr>
          <p:sp>
            <p:nvSpPr>
              <p:cNvPr id="284" name="Google Shape;284;p40"/>
              <p:cNvSpPr/>
              <p:nvPr/>
            </p:nvSpPr>
            <p:spPr>
              <a:xfrm>
                <a:off x="6178550" y="2982912"/>
                <a:ext cx="976312" cy="592137"/>
              </a:xfrm>
              <a:prstGeom prst="can">
                <a:avLst>
                  <a:gd fmla="val 25000" name="adj"/>
                </a:avLst>
              </a:prstGeom>
              <a:solidFill>
                <a:srgbClr val="FFFFCC"/>
              </a:solidFill>
              <a:ln cap="rnd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40"/>
              <p:cNvSpPr txBox="1"/>
              <p:nvPr/>
            </p:nvSpPr>
            <p:spPr>
              <a:xfrm>
                <a:off x="6197600" y="3117850"/>
                <a:ext cx="903287" cy="525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Customer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Data</a:t>
                </a:r>
                <a:endParaRPr/>
              </a:p>
            </p:txBody>
          </p:sp>
        </p:grpSp>
        <p:sp>
          <p:nvSpPr>
            <p:cNvPr id="286" name="Google Shape;286;p40"/>
            <p:cNvSpPr txBox="1"/>
            <p:nvPr/>
          </p:nvSpPr>
          <p:spPr>
            <a:xfrm>
              <a:off x="769937" y="5513387"/>
              <a:ext cx="6223000" cy="265112"/>
            </a:xfrm>
            <a:prstGeom prst="rect">
              <a:avLst/>
            </a:prstGeom>
            <a:solidFill>
              <a:srgbClr val="FFFFCC"/>
            </a:solidFill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40"/>
            <p:cNvGrpSpPr/>
            <p:nvPr/>
          </p:nvGrpSpPr>
          <p:grpSpPr>
            <a:xfrm>
              <a:off x="4198937" y="6161087"/>
              <a:ext cx="558801" cy="77787"/>
              <a:chOff x="1550987" y="4365625"/>
              <a:chExt cx="608013" cy="90487"/>
            </a:xfrm>
          </p:grpSpPr>
          <p:sp>
            <p:nvSpPr>
              <p:cNvPr id="288" name="Google Shape;288;p40"/>
              <p:cNvSpPr/>
              <p:nvPr/>
            </p:nvSpPr>
            <p:spPr>
              <a:xfrm>
                <a:off x="1550987" y="4365625"/>
                <a:ext cx="88900" cy="90487"/>
              </a:xfrm>
              <a:prstGeom prst="ellipse">
                <a:avLst/>
              </a:pr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0"/>
              <p:cNvSpPr/>
              <p:nvPr/>
            </p:nvSpPr>
            <p:spPr>
              <a:xfrm>
                <a:off x="1809750" y="4365625"/>
                <a:ext cx="88900" cy="90487"/>
              </a:xfrm>
              <a:prstGeom prst="ellipse">
                <a:avLst/>
              </a:pr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0"/>
              <p:cNvSpPr/>
              <p:nvPr/>
            </p:nvSpPr>
            <p:spPr>
              <a:xfrm>
                <a:off x="2070100" y="4365625"/>
                <a:ext cx="88900" cy="90487"/>
              </a:xfrm>
              <a:prstGeom prst="ellipse">
                <a:avLst/>
              </a:prstGeom>
              <a:solidFill>
                <a:schemeClr val="dk1"/>
              </a:solidFill>
              <a:ln cap="rnd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40"/>
            <p:cNvSpPr txBox="1"/>
            <p:nvPr/>
          </p:nvSpPr>
          <p:spPr>
            <a:xfrm>
              <a:off x="3044825" y="5461000"/>
              <a:ext cx="182403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Access Layer</a:t>
              </a:r>
              <a:endParaRPr/>
            </a:p>
          </p:txBody>
        </p:sp>
        <p:cxnSp>
          <p:nvCxnSpPr>
            <p:cNvPr id="292" name="Google Shape;292;p40"/>
            <p:cNvCxnSpPr/>
            <p:nvPr/>
          </p:nvCxnSpPr>
          <p:spPr>
            <a:xfrm>
              <a:off x="1247775" y="5780087"/>
              <a:ext cx="0" cy="1651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3" name="Google Shape;293;p40"/>
            <p:cNvCxnSpPr/>
            <p:nvPr/>
          </p:nvCxnSpPr>
          <p:spPr>
            <a:xfrm>
              <a:off x="2373312" y="5780087"/>
              <a:ext cx="0" cy="1651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4" name="Google Shape;294;p40"/>
            <p:cNvCxnSpPr/>
            <p:nvPr/>
          </p:nvCxnSpPr>
          <p:spPr>
            <a:xfrm>
              <a:off x="3484562" y="5780087"/>
              <a:ext cx="0" cy="1651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5" name="Google Shape;295;p40"/>
            <p:cNvCxnSpPr/>
            <p:nvPr/>
          </p:nvCxnSpPr>
          <p:spPr>
            <a:xfrm>
              <a:off x="5486400" y="5780087"/>
              <a:ext cx="0" cy="1651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6" name="Google Shape;296;p40"/>
            <p:cNvCxnSpPr/>
            <p:nvPr/>
          </p:nvCxnSpPr>
          <p:spPr>
            <a:xfrm>
              <a:off x="6583362" y="5780087"/>
              <a:ext cx="0" cy="1651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97" name="Google Shape;297;p40"/>
            <p:cNvSpPr txBox="1"/>
            <p:nvPr/>
          </p:nvSpPr>
          <p:spPr>
            <a:xfrm>
              <a:off x="2028825" y="2544762"/>
              <a:ext cx="3757612" cy="835025"/>
            </a:xfrm>
            <a:prstGeom prst="rect">
              <a:avLst/>
            </a:prstGeom>
            <a:solidFill>
              <a:srgbClr val="FFCC99">
                <a:alpha val="49803"/>
              </a:srgbClr>
            </a:solidFill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40"/>
            <p:cNvGrpSpPr/>
            <p:nvPr/>
          </p:nvGrpSpPr>
          <p:grpSpPr>
            <a:xfrm>
              <a:off x="2286000" y="2705100"/>
              <a:ext cx="3244850" cy="515937"/>
              <a:chOff x="2747962" y="2205037"/>
              <a:chExt cx="3536950" cy="592137"/>
            </a:xfrm>
          </p:grpSpPr>
          <p:grpSp>
            <p:nvGrpSpPr>
              <p:cNvPr id="299" name="Google Shape;299;p40"/>
              <p:cNvGrpSpPr/>
              <p:nvPr/>
            </p:nvGrpSpPr>
            <p:grpSpPr>
              <a:xfrm>
                <a:off x="2747962" y="2205037"/>
                <a:ext cx="1554162" cy="592137"/>
                <a:chOff x="2325687" y="1978025"/>
                <a:chExt cx="1554162" cy="592137"/>
              </a:xfrm>
            </p:grpSpPr>
            <p:sp>
              <p:nvSpPr>
                <p:cNvPr id="300" name="Google Shape;300;p40"/>
                <p:cNvSpPr txBox="1"/>
                <p:nvPr/>
              </p:nvSpPr>
              <p:spPr>
                <a:xfrm>
                  <a:off x="2325687" y="1978025"/>
                  <a:ext cx="1554162" cy="592137"/>
                </a:xfrm>
                <a:prstGeom prst="rect">
                  <a:avLst/>
                </a:prstGeom>
                <a:solidFill>
                  <a:srgbClr val="FFFFCC"/>
                </a:solidFill>
                <a:ln cap="rnd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40"/>
                <p:cNvSpPr txBox="1"/>
                <p:nvPr/>
              </p:nvSpPr>
              <p:spPr>
                <a:xfrm>
                  <a:off x="2514600" y="2046287"/>
                  <a:ext cx="1176337" cy="523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Web Services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Connector</a:t>
                  </a:r>
                  <a:endParaRPr/>
                </a:p>
              </p:txBody>
            </p:sp>
          </p:grpSp>
          <p:grpSp>
            <p:nvGrpSpPr>
              <p:cNvPr id="302" name="Google Shape;302;p40"/>
              <p:cNvGrpSpPr/>
              <p:nvPr/>
            </p:nvGrpSpPr>
            <p:grpSpPr>
              <a:xfrm>
                <a:off x="4730750" y="2205037"/>
                <a:ext cx="1554162" cy="592137"/>
                <a:chOff x="4308475" y="1978025"/>
                <a:chExt cx="1554162" cy="592137"/>
              </a:xfrm>
            </p:grpSpPr>
            <p:sp>
              <p:nvSpPr>
                <p:cNvPr id="303" name="Google Shape;303;p40"/>
                <p:cNvSpPr txBox="1"/>
                <p:nvPr/>
              </p:nvSpPr>
              <p:spPr>
                <a:xfrm>
                  <a:off x="4308475" y="1978025"/>
                  <a:ext cx="1554162" cy="592137"/>
                </a:xfrm>
                <a:prstGeom prst="rect">
                  <a:avLst/>
                </a:prstGeom>
                <a:solidFill>
                  <a:srgbClr val="FFFFCC"/>
                </a:solidFill>
                <a:ln cap="rnd" cmpd="sng" w="1905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40"/>
                <p:cNvSpPr txBox="1"/>
                <p:nvPr/>
              </p:nvSpPr>
              <p:spPr>
                <a:xfrm>
                  <a:off x="4357687" y="2046287"/>
                  <a:ext cx="1460500" cy="523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Native HTTP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Trebuchet MS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rPr>
                    <a:t>Portal Connector</a:t>
                  </a:r>
                  <a:endParaRPr/>
                </a:p>
              </p:txBody>
            </p:sp>
          </p:grpSp>
        </p:grpSp>
        <p:cxnSp>
          <p:nvCxnSpPr>
            <p:cNvPr id="305" name="Google Shape;305;p40"/>
            <p:cNvCxnSpPr/>
            <p:nvPr/>
          </p:nvCxnSpPr>
          <p:spPr>
            <a:xfrm>
              <a:off x="3906837" y="3379787"/>
              <a:ext cx="0" cy="350837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06" name="Google Shape;306;p40"/>
            <p:cNvCxnSpPr/>
            <p:nvPr/>
          </p:nvCxnSpPr>
          <p:spPr>
            <a:xfrm>
              <a:off x="3906837" y="4972050"/>
              <a:ext cx="0" cy="352425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07" name="Google Shape;307;p40"/>
            <p:cNvSpPr txBox="1"/>
            <p:nvPr/>
          </p:nvSpPr>
          <p:spPr>
            <a:xfrm>
              <a:off x="2713037" y="1362075"/>
              <a:ext cx="2389187" cy="835025"/>
            </a:xfrm>
            <a:prstGeom prst="rect">
              <a:avLst/>
            </a:prstGeom>
            <a:solidFill>
              <a:srgbClr val="FFCC99">
                <a:alpha val="49803"/>
              </a:srgbClr>
            </a:solidFill>
            <a:ln cap="rnd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40"/>
            <p:cNvGrpSpPr/>
            <p:nvPr/>
          </p:nvGrpSpPr>
          <p:grpSpPr>
            <a:xfrm>
              <a:off x="2919412" y="1522412"/>
              <a:ext cx="1974850" cy="515937"/>
              <a:chOff x="2892425" y="1436687"/>
              <a:chExt cx="2032000" cy="542925"/>
            </a:xfrm>
          </p:grpSpPr>
          <p:sp>
            <p:nvSpPr>
              <p:cNvPr id="309" name="Google Shape;309;p40"/>
              <p:cNvSpPr txBox="1"/>
              <p:nvPr/>
            </p:nvSpPr>
            <p:spPr>
              <a:xfrm>
                <a:off x="2892425" y="1436687"/>
                <a:ext cx="2032000" cy="542925"/>
              </a:xfrm>
              <a:prstGeom prst="rect">
                <a:avLst/>
              </a:prstGeom>
              <a:solidFill>
                <a:srgbClr val="FFFFCC"/>
              </a:solidFill>
              <a:ln cap="rnd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0"/>
              <p:cNvSpPr txBox="1"/>
              <p:nvPr/>
            </p:nvSpPr>
            <p:spPr>
              <a:xfrm>
                <a:off x="2992437" y="1570037"/>
                <a:ext cx="1830387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Trebuchet M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Products / Applications</a:t>
                </a:r>
                <a:endParaRPr/>
              </a:p>
            </p:txBody>
          </p:sp>
        </p:grpSp>
        <p:cxnSp>
          <p:nvCxnSpPr>
            <p:cNvPr id="311" name="Google Shape;311;p40"/>
            <p:cNvCxnSpPr/>
            <p:nvPr/>
          </p:nvCxnSpPr>
          <p:spPr>
            <a:xfrm>
              <a:off x="3908425" y="2197100"/>
              <a:ext cx="0" cy="350837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312" name="Google Shape;312;p40"/>
          <p:cNvSpPr txBox="1"/>
          <p:nvPr/>
        </p:nvSpPr>
        <p:spPr>
          <a:xfrm>
            <a:off x="6359525" y="2700337"/>
            <a:ext cx="1787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Questrial"/>
              <a:buNone/>
            </a:pPr>
            <a:r>
              <a:rPr b="1" i="1" lang="en-US" sz="1800" u="none" cap="none" strike="noStrike">
                <a:solidFill>
                  <a:srgbClr val="003399"/>
                </a:solidFill>
                <a:latin typeface="Questrial"/>
                <a:ea typeface="Questrial"/>
                <a:cs typeface="Questrial"/>
                <a:sym typeface="Questrial"/>
              </a:rPr>
              <a:t>Connectors</a:t>
            </a:r>
            <a:endParaRPr/>
          </a:p>
        </p:txBody>
      </p:sp>
      <p:sp>
        <p:nvSpPr>
          <p:cNvPr id="313" name="Google Shape;313;p40"/>
          <p:cNvSpPr txBox="1"/>
          <p:nvPr/>
        </p:nvSpPr>
        <p:spPr>
          <a:xfrm>
            <a:off x="7927975" y="3944937"/>
            <a:ext cx="11398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Questrial"/>
              <a:buNone/>
            </a:pPr>
            <a:r>
              <a:rPr b="1" i="1" lang="en-US" sz="1800" u="none" cap="none" strike="noStrike">
                <a:solidFill>
                  <a:srgbClr val="003399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Questrial"/>
              <a:buNone/>
            </a:pPr>
            <a:r>
              <a:rPr b="1" i="1" lang="en-US" sz="1800" u="none" cap="none" strike="noStrike">
                <a:solidFill>
                  <a:srgbClr val="003399"/>
                </a:solidFill>
                <a:latin typeface="Questrial"/>
                <a:ea typeface="Questrial"/>
                <a:cs typeface="Questrial"/>
                <a:sym typeface="Questrial"/>
              </a:rPr>
              <a:t>Engine</a:t>
            </a:r>
            <a:endParaRPr/>
          </a:p>
        </p:txBody>
      </p:sp>
      <p:sp>
        <p:nvSpPr>
          <p:cNvPr id="314" name="Google Shape;314;p40"/>
          <p:cNvSpPr txBox="1"/>
          <p:nvPr/>
        </p:nvSpPr>
        <p:spPr>
          <a:xfrm>
            <a:off x="7927975" y="5711825"/>
            <a:ext cx="871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Questrial"/>
              <a:buNone/>
            </a:pPr>
            <a:r>
              <a:rPr b="1" i="1" lang="en-US" sz="1800" u="none" cap="none" strike="noStrike">
                <a:solidFill>
                  <a:srgbClr val="003399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/>
          </a:p>
        </p:txBody>
      </p:sp>
      <p:sp>
        <p:nvSpPr>
          <p:cNvPr id="315" name="Google Shape;315;p40"/>
          <p:cNvSpPr txBox="1"/>
          <p:nvPr/>
        </p:nvSpPr>
        <p:spPr>
          <a:xfrm>
            <a:off x="5775325" y="1517650"/>
            <a:ext cx="1982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Questrial"/>
              <a:buNone/>
            </a:pPr>
            <a:r>
              <a:rPr b="1" i="1" lang="en-US" sz="1800" u="none" cap="none" strike="noStrike">
                <a:solidFill>
                  <a:srgbClr val="003399"/>
                </a:solidFill>
                <a:latin typeface="Questrial"/>
                <a:ea typeface="Questrial"/>
                <a:cs typeface="Questrial"/>
                <a:sym typeface="Questrial"/>
              </a:rPr>
              <a:t>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HIGH LEVEL ARCHITECTURE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295400"/>
            <a:ext cx="7550150" cy="5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 txBox="1"/>
          <p:nvPr/>
        </p:nvSpPr>
        <p:spPr>
          <a:xfrm>
            <a:off x="3810000" y="1295400"/>
            <a:ext cx="609600" cy="152400"/>
          </a:xfrm>
          <a:prstGeom prst="rect">
            <a:avLst/>
          </a:prstGeom>
          <a:solidFill>
            <a:schemeClr val="lt1"/>
          </a:solidFill>
          <a:ln cap="rnd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509587" y="114300"/>
            <a:ext cx="6542087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1E7F"/>
              </a:buClr>
              <a:buFont typeface="Questrial"/>
              <a:buNone/>
            </a:pPr>
            <a:r>
              <a:rPr b="1" i="0" lang="en-US" sz="2800" u="none" cap="small" strike="noStrike">
                <a:solidFill>
                  <a:srgbClr val="391E7F"/>
                </a:solidFill>
                <a:latin typeface="Questrial"/>
                <a:ea typeface="Questrial"/>
                <a:cs typeface="Questrial"/>
                <a:sym typeface="Questrial"/>
              </a:rPr>
              <a:t>AUTOMATED WORKFLOW </a:t>
            </a:r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8548687" y="6559550"/>
            <a:ext cx="35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934A"/>
              </a:buClr>
              <a:buFont typeface="Trebuchet MS"/>
              <a:buNone/>
            </a:pPr>
            <a:r>
              <a:rPr b="1" i="0" lang="en-US" sz="1200" u="none" cap="none" strike="noStrike">
                <a:solidFill>
                  <a:srgbClr val="D0934A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2" y="2085975"/>
            <a:ext cx="6270625" cy="452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75" y="1322387"/>
            <a:ext cx="8156575" cy="858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2"/>
          <p:cNvCxnSpPr/>
          <p:nvPr/>
        </p:nvCxnSpPr>
        <p:spPr>
          <a:xfrm>
            <a:off x="560387" y="2289175"/>
            <a:ext cx="81788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5" name="Google Shape;335;p42"/>
          <p:cNvSpPr txBox="1"/>
          <p:nvPr/>
        </p:nvSpPr>
        <p:spPr>
          <a:xfrm>
            <a:off x="4067175" y="5387975"/>
            <a:ext cx="47132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Collection of Services Coordinated by Workflow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Complete end to end automation</a:t>
            </a:r>
            <a:endParaRPr/>
          </a:p>
        </p:txBody>
      </p:sp>
      <p:cxnSp>
        <p:nvCxnSpPr>
          <p:cNvPr id="336" name="Google Shape;336;p42"/>
          <p:cNvCxnSpPr/>
          <p:nvPr/>
        </p:nvCxnSpPr>
        <p:spPr>
          <a:xfrm rot="10800000">
            <a:off x="7712075" y="2389187"/>
            <a:ext cx="0" cy="2994025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