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023100" cy="9309100"/>
  <p:embeddedFontLst>
    <p:embeddedFont>
      <p:font typeface="Domine"/>
      <p:regular r:id="rId56"/>
      <p:bold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Arial Black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8FD516-D2DF-473A-AED6-308A85FDBCD4}">
  <a:tblStyle styleId="{348FD516-D2DF-473A-AED6-308A85FDBC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E7828C-3E2F-4C5E-B3C5-E993CCBBA73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alBlack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Domine-bold.fntdata"/><Relationship Id="rId12" Type="http://schemas.openxmlformats.org/officeDocument/2006/relationships/slide" Target="slides/slide7.xml"/><Relationship Id="rId56" Type="http://schemas.openxmlformats.org/officeDocument/2006/relationships/font" Target="fonts/Domin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8" name="Google Shape;118;p18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3" name="Google Shape;273;p3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36" name="Google Shape;336;p41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7" name="Google Shape;347;p4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6" name="Google Shape;356;p4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9" name="Google Shape;379;p4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7" name="Google Shape;127;p20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1" name="Google Shape;391;p4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6" name="Google Shape;406;p5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1" name="Google Shape;421;p53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5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2" name="Google Shape;462;p55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5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5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5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75" name="Google Shape;475;p5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5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4" name="Google Shape;544;p5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6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97" name="Google Shape;597;p6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5" name="Google Shape;655;p6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6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33" name="Google Shape;733;p6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6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42" name="Google Shape;742;p6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" name="Google Shape;139;p22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6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51" name="Google Shape;751;p69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9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9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7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73" name="Google Shape;773;p71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1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71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7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18" name="Google Shape;818;p7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7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54" name="Google Shape;854;p7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7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94" name="Google Shape;894;p7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7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14" name="Google Shape;914;p7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p8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7" name="Google Shape;937;p82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p8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17" name="Google Shape;1017;p85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85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85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8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9" name="Google Shape;169;p24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8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8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84" name="Google Shape;1184;p8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9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92" name="Google Shape;1192;p9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p9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0" name="Google Shape;1200;p9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9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9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8" name="Google Shape;1208;p9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p9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6" name="Google Shape;1216;p9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9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0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0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6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0" name="Google Shape;180;p26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9" name="Google Shape;209;p28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8" name="Google Shape;218;p30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Deck Top">
  <p:cSld name="Corporate- Deck Top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92138" y="3607713"/>
            <a:ext cx="40759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Technical. Business. Expertise.</a:t>
            </a:r>
            <a:endParaRPr b="0" i="0" sz="22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5" y="238851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17365D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1"/>
          <p:cNvCxnSpPr/>
          <p:nvPr/>
        </p:nvCxnSpPr>
        <p:spPr>
          <a:xfrm>
            <a:off x="122238" y="1157288"/>
            <a:ext cx="8832850" cy="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1"/>
          <p:cNvSpPr txBox="1"/>
          <p:nvPr/>
        </p:nvSpPr>
        <p:spPr>
          <a:xfrm>
            <a:off x="647700" y="6410325"/>
            <a:ext cx="538956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Intersolsys Inc. Confidential   (Copyright©  2010)</a:t>
            </a:r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368969" y="148225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4766109" y="148225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6086475" y="6410325"/>
            <a:ext cx="26670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38" y="0"/>
            <a:ext cx="1219200" cy="10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17365D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>
            <a:off x="122238" y="1157288"/>
            <a:ext cx="8832850" cy="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/>
        </p:nvSpPr>
        <p:spPr>
          <a:xfrm>
            <a:off x="647700" y="6410325"/>
            <a:ext cx="538956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Intersolsys Inc. Confidential.   (Copyright© 2010)</a:t>
            </a:r>
            <a:endParaRPr/>
          </a:p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86475" y="6410325"/>
            <a:ext cx="26670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38" y="0"/>
            <a:ext cx="1219200" cy="10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17943" y="630936"/>
            <a:ext cx="82740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17943" y="1509715"/>
            <a:ext cx="827087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Section">
  <p:cSld name="Corporate- Sec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6456" y="373907"/>
            <a:ext cx="818707" cy="81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Title Only">
  <p:cSld name="Corporate- 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Blank">
  <p:cSld name="Corporate- 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6477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0" y="6477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- Deck Top">
  <p:cSld name="1_Corporate- Deck Top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592138" y="3607713"/>
            <a:ext cx="40759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Technical. Business. Expertise.</a:t>
            </a:r>
            <a:endParaRPr b="0" i="0" sz="22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5" y="238851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- Title Only">
  <p:cSld name="1_Corporate- 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0.jpg"/><Relationship Id="rId6" Type="http://schemas.openxmlformats.org/officeDocument/2006/relationships/image" Target="../media/image12.png"/><Relationship Id="rId7" Type="http://schemas.openxmlformats.org/officeDocument/2006/relationships/image" Target="../media/image14.jp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36494" y="4849906"/>
            <a:ext cx="2967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 Services Overview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Lift with Control Sample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6" y="1411859"/>
            <a:ext cx="7088694" cy="489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 Transcript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9" name="Google Shape;259;p27"/>
          <p:cNvGraphicFramePr/>
          <p:nvPr/>
        </p:nvGraphicFramePr>
        <p:xfrm>
          <a:off x="287516" y="1517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2135175"/>
                <a:gridCol w="6419650"/>
              </a:tblGrid>
              <a:tr h="16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SimpleViva selecting final variables from all scored variables...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EProb(y) Threshold = 0.0050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7602_322221 Viva Score: 0.8041562335964396 EpY Threshold Score: 0.0024237042440140577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7602_322220 Viva Score: 0.8038582797079696 EpY Threshold Score: 0.002125750355544076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7919_324583 Viva Score: 0.8036177578904639 EpY Threshold Score: 0.0018852285380382972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7620_322283 Viva Score: 0.803520152255335 EpY Threshold Score: 0.0017876229029094581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7725_322799 Viva Score: 0.8033825650074987 EpY Threshold Score: 0.0016500356550731565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7846_322920 Viva Score: 0.8032684590401914 EpY Threshold Score: 0.0015359296877658357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7843_322917 Viva Score: 0.8031599731499527 EpY Threshold Score: 0.0014274437975271281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7707_322782 Viva Score: 0.803151286815523 EpY Threshold Score: 0.0014187574630973865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7723_322797 Viva Score: 0.8029827101113913 EpY Threshold Score: 0.0012501807589657687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7837_322911 Viva Score: 0.8028845813866322 EpY Threshold Score: 0.001152052034206652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7842_322916 Viva Score: 0.802873959777635 EpY Threshold Score: 0.001141430425209422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7840_322914 Viva Score: 0.8028525605906816 EpY Threshold Score: 0.0011200312382559918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7925_324611 Viva Score: 0.8027848406157805 EpY Threshold Score: 0.0010523112633549214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7617_322263 Viva Score: 0.8027551075238568 EpY Threshold Score: 0.0010225781714312543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7709_322784 Viva Score: 0.8027033003224873 EpY Threshold Score: 9.707709700617073E-4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7617_322262 Viva Score: 0.8026859525363856 EpY Threshold Score: 9.534231839600782E-4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7873_322947 Viva Score: 0.8026816176754263 EpY Threshold Score: 9.490883230007796E-4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7731_322805 Viva Score: 0.8026373394543453 EpY Threshold Score: 9.048101019197841E-4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7670_322745 Viva Score: 0.8025163418867689 EpY Threshold Score: 7.838125343433422E-4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7671_322746 Viva Score: 0.8025136041503305 EpY Threshold Score: 7.810747979049015E-4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7836_322910 Viva Score: 0.8025121786348344 EpY Threshold Score: 7.796492824088119E-4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Transcript with Dynamic Model Repair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8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8" name="Google Shape;268;p28"/>
          <p:cNvGraphicFramePr/>
          <p:nvPr/>
        </p:nvGraphicFramePr>
        <p:xfrm>
          <a:off x="125352" y="1138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2212500"/>
                <a:gridCol w="6589325"/>
              </a:tblGrid>
              <a:tr h="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==================================================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MODELING PROCESS STARTED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==================================================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found model: regressionModel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Modeling Service Starting...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Using Logistic Regression Classifier for performing modeling...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12:27:06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Now checking for singular variables...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Discarded 2 Model Variables due to Singularity or Pct Non-Zero Values...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Missing Value Rows Identified = 0 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Starting Logistic Classifier run on Model Segment 1 for Regression Model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Adding 98 independent variables associated with this model iteration as a batch.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12:27:08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Preparing to run logistic regression estimation...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Using prior initial beta values...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Scaling dependent and independent data matrix...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Solving in the Minimization Solver...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Finished Minimization solver in 360 iterations.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Computing the variance covariance matrix, lambdas, and new yHats....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Finished computing the variance covariance matrix, lambdas, and new yHats....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Now creating a Cholesky decomposition, factoring, and taking the inverse to get new var covar matrix....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Variance-covariance matrix experienced the error: Matrix is not positive definite.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estimation error: Matrix is not positive definite.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1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Predictive model experienced a problem during model execution.Will attempt to repair model using Stepwise Regression Failure Policy...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Removing previous variables from model...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Stepwise Model Repair - Creating new Stepwise model attempting to maximize number of Model Variables in each step...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</a:tr>
            </a:tbl>
          </a:graphicData>
        </a:graphic>
      </p:graphicFrame>
      <p:sp>
        <p:nvSpPr>
          <p:cNvPr id="269" name="Google Shape;269;p28"/>
          <p:cNvSpPr/>
          <p:nvPr/>
        </p:nvSpPr>
        <p:spPr>
          <a:xfrm>
            <a:off x="2189163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Service Architecture</a:t>
            </a:r>
            <a:endParaRPr b="0" i="0" sz="28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9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4441826" y="4626355"/>
            <a:ext cx="0" cy="2698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279" name="Google Shape;279;p29"/>
          <p:cNvSpPr/>
          <p:nvPr/>
        </p:nvSpPr>
        <p:spPr>
          <a:xfrm>
            <a:off x="2154238" y="1431643"/>
            <a:ext cx="4495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7223"/>
              </a:gs>
              <a:gs pos="50000">
                <a:srgbClr val="C1962B"/>
              </a:gs>
              <a:gs pos="100000">
                <a:srgbClr val="997223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Apps &amp; Clients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385763" y="2770101"/>
            <a:ext cx="8382000" cy="1849904"/>
          </a:xfrm>
          <a:prstGeom prst="roundRect">
            <a:avLst>
              <a:gd fmla="val 16667" name="adj"/>
            </a:avLst>
          </a:prstGeom>
          <a:solidFill>
            <a:srgbClr val="0763A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443163" y="3819905"/>
            <a:ext cx="8382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Analytics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Modeling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Multivariate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Automated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Workflow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4337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Scoring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Outside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3rd Party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Real-time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45005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List Mgmt.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Appends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Market 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Suppression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65579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Profiling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Ad Hoc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Scheduled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Usage</a:t>
            </a:r>
            <a:endParaRPr/>
          </a:p>
          <a:p>
            <a:pPr indent="50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7624763" y="3819905"/>
            <a:ext cx="9906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Marketing Svcs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Decisioning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Segmentation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Targeting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Response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381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Admin.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Acct. Mgt.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Tracking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Billing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3608575" y="2767580"/>
            <a:ext cx="22367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Services</a:t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1604963" y="3819905"/>
            <a:ext cx="6858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Mgt.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Hygiene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Matching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Linking </a:t>
            </a:r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422276" y="4905755"/>
            <a:ext cx="8261350" cy="1539875"/>
            <a:chOff x="316" y="2856"/>
            <a:chExt cx="5204" cy="970"/>
          </a:xfrm>
        </p:grpSpPr>
        <p:sp>
          <p:nvSpPr>
            <p:cNvPr id="290" name="Google Shape;290;p29"/>
            <p:cNvSpPr/>
            <p:nvPr/>
          </p:nvSpPr>
          <p:spPr>
            <a:xfrm>
              <a:off x="336" y="2856"/>
              <a:ext cx="5184" cy="970"/>
            </a:xfrm>
            <a:prstGeom prst="rect">
              <a:avLst/>
            </a:prstGeom>
            <a:gradFill>
              <a:gsLst>
                <a:gs pos="0">
                  <a:srgbClr val="266BAA"/>
                </a:gs>
                <a:gs pos="100000">
                  <a:srgbClr val="1B4B77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1" name="Google Shape;291;p29"/>
            <p:cNvSpPr txBox="1"/>
            <p:nvPr/>
          </p:nvSpPr>
          <p:spPr>
            <a:xfrm>
              <a:off x="316" y="3487"/>
              <a:ext cx="16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Enterprise Databases</a:t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880" y="2928"/>
              <a:ext cx="2544" cy="7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4F4FA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978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226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850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602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3001" y="3453"/>
              <a:ext cx="2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&amp; Specialty Databases</a:t>
              </a:r>
              <a:endParaRPr/>
            </a:p>
          </p:txBody>
        </p:sp>
        <p:sp>
          <p:nvSpPr>
            <p:cNvPr id="298" name="Google Shape;298;p29"/>
            <p:cNvSpPr txBox="1"/>
            <p:nvPr/>
          </p:nvSpPr>
          <p:spPr>
            <a:xfrm>
              <a:off x="3026" y="3168"/>
              <a:ext cx="4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3650" y="3168"/>
              <a:ext cx="3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/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4226" y="3168"/>
              <a:ext cx="45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Targets</a:t>
              </a: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4913" y="3120"/>
              <a:ext cx="3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Flow</a:t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263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2311" y="3176"/>
              <a:ext cx="37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Rules</a:t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653" y="3028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 txBox="1"/>
            <p:nvPr/>
          </p:nvSpPr>
          <p:spPr>
            <a:xfrm>
              <a:off x="1597" y="3174"/>
              <a:ext cx="5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Templates</a:t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34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417" y="3130"/>
              <a:ext cx="4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baseline="3000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43" y="3029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1082" y="3138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sp>
        <p:nvSpPr>
          <p:cNvPr id="310" name="Google Shape;310;p29"/>
          <p:cNvSpPr/>
          <p:nvPr/>
        </p:nvSpPr>
        <p:spPr>
          <a:xfrm>
            <a:off x="690928" y="2125838"/>
            <a:ext cx="293767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rgbClr val="9F9F9F"/>
              </a:gs>
              <a:gs pos="100000">
                <a:schemeClr val="l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Services SOAP API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9"/>
          <p:cNvCxnSpPr/>
          <p:nvPr/>
        </p:nvCxnSpPr>
        <p:spPr>
          <a:xfrm>
            <a:off x="2154238" y="2583038"/>
            <a:ext cx="0" cy="68689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cxnSp>
        <p:nvCxnSpPr>
          <p:cNvPr id="312" name="Google Shape;312;p29"/>
          <p:cNvCxnSpPr/>
          <p:nvPr/>
        </p:nvCxnSpPr>
        <p:spPr>
          <a:xfrm>
            <a:off x="2862263" y="1888843"/>
            <a:ext cx="0" cy="268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313" name="Google Shape;313;p29"/>
          <p:cNvSpPr/>
          <p:nvPr/>
        </p:nvSpPr>
        <p:spPr>
          <a:xfrm>
            <a:off x="517945" y="3269929"/>
            <a:ext cx="8097417" cy="39822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&amp; Service Access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9"/>
          <p:cNvCxnSpPr/>
          <p:nvPr/>
        </p:nvCxnSpPr>
        <p:spPr>
          <a:xfrm>
            <a:off x="6253163" y="1888843"/>
            <a:ext cx="0" cy="1381086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315" name="Google Shape;315;p29"/>
          <p:cNvSpPr/>
          <p:nvPr/>
        </p:nvSpPr>
        <p:spPr>
          <a:xfrm>
            <a:off x="5567363" y="3819905"/>
            <a:ext cx="8382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GIS Mapping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Pt. Mapping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Thematic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Distance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Top Level SW Components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Controllers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Interceptors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 Processing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Administrative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Portal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Parsing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eServices (shopping cart)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0"/>
          <p:cNvSpPr txBox="1"/>
          <p:nvPr>
            <p:ph idx="4294967295" type="body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Utilities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Objects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 and Datasources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Modules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 – Enterprise portal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specific (Kintera, Salesforce.com)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 and Tasks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JSP pages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0"/>
          <p:cNvSpPr txBox="1"/>
          <p:nvPr>
            <p:ph idx="10" type="dt"/>
          </p:nvPr>
        </p:nvSpPr>
        <p:spPr>
          <a:xfrm>
            <a:off x="6629400" y="6492875"/>
            <a:ext cx="717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Core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Separation of Analytics services into “finer grained”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Targeting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launching point for the use of highly parallel algorithms with big data technologies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Hbase, Hadoop, Mahout, Custom Algos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2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Ranking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33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3"/>
          <p:cNvSpPr txBox="1"/>
          <p:nvPr>
            <p:ph idx="4294967295" type="body"/>
          </p:nvPr>
        </p:nvSpPr>
        <p:spPr>
          <a:xfrm>
            <a:off x="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highest ranking (score cards) Creatives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span across all active Creatives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Preference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based collaborative filtering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Refresh Rate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per day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 (CF) – </a:t>
            </a:r>
            <a:r>
              <a:rPr b="0" i="0" lang="en-US" sz="2400" u="sng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Memory-based</a:t>
            </a: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Techniques</a:t>
            </a:r>
            <a:endParaRPr/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34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381000" y="4500115"/>
            <a:ext cx="84582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User-based CF (Find Similar Users)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381000" y="2720201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Item-based CF (Find Co-paired items)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/>
          <p:nvPr/>
        </p:nvSpPr>
        <p:spPr>
          <a:xfrm rot="-5400000">
            <a:off x="0" y="1965029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34"/>
          <p:cNvGraphicFramePr/>
          <p:nvPr/>
        </p:nvGraphicFramePr>
        <p:xfrm>
          <a:off x="609600" y="1222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(Purchases)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34"/>
          <p:cNvSpPr/>
          <p:nvPr/>
        </p:nvSpPr>
        <p:spPr>
          <a:xfrm>
            <a:off x="1178960" y="1679279"/>
            <a:ext cx="30480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Purchase Event / Purchase Rate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34"/>
          <p:cNvGraphicFramePr/>
          <p:nvPr/>
        </p:nvGraphicFramePr>
        <p:xfrm>
          <a:off x="609600" y="30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34"/>
          <p:cNvGraphicFramePr/>
          <p:nvPr/>
        </p:nvGraphicFramePr>
        <p:xfrm>
          <a:off x="609600" y="4969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Products, Page Links)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34"/>
          <p:cNvSpPr/>
          <p:nvPr/>
        </p:nvSpPr>
        <p:spPr>
          <a:xfrm rot="-5400000">
            <a:off x="0" y="3778375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/>
          <p:nvPr/>
        </p:nvSpPr>
        <p:spPr>
          <a:xfrm rot="-5400000">
            <a:off x="0" y="5693457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/>
          <p:nvPr/>
        </p:nvSpPr>
        <p:spPr>
          <a:xfrm rot="10800000">
            <a:off x="4267201" y="5312458"/>
            <a:ext cx="2286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4641017" y="3519577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 Items similarly  with similar Patterns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Item correlation or ‘distance’)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4495800" y="5388658"/>
            <a:ext cx="3429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 Users similarly  with similar Patterns (e.g. User correlation or ‘distance’)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81000" y="910087"/>
            <a:ext cx="85344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VIEW: Transactional Data Only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34"/>
          <p:cNvCxnSpPr/>
          <p:nvPr/>
        </p:nvCxnSpPr>
        <p:spPr>
          <a:xfrm rot="10800000">
            <a:off x="2286000" y="3397375"/>
            <a:ext cx="2467156" cy="3551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5" name="Google Shape;375;p34"/>
          <p:cNvCxnSpPr/>
          <p:nvPr/>
        </p:nvCxnSpPr>
        <p:spPr>
          <a:xfrm rot="10800000">
            <a:off x="4123426" y="3321170"/>
            <a:ext cx="629729" cy="431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1.0 Algorithms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2" name="Google Shape;3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384" name="Google Shape;384;p35"/>
          <p:cNvSpPr txBox="1"/>
          <p:nvPr>
            <p:ph idx="12" type="sldNum"/>
          </p:nvPr>
        </p:nvSpPr>
        <p:spPr>
          <a:xfrm>
            <a:off x="8548688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35"/>
          <p:cNvSpPr txBox="1"/>
          <p:nvPr>
            <p:ph idx="4294967295" type="ftr"/>
          </p:nvPr>
        </p:nvSpPr>
        <p:spPr>
          <a:xfrm>
            <a:off x="7297947" y="6559550"/>
            <a:ext cx="113009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042" y="1612020"/>
            <a:ext cx="5443267" cy="8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1777042" y="1612020"/>
            <a:ext cx="5443267" cy="8443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85800" y="1346754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Evolution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does Analytics Fit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Challenges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</a:t>
            </a:r>
            <a:endParaRPr b="1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Core Services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Engine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 Model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User Model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</a:t>
            </a:r>
            <a:endParaRPr b="1" i="0" sz="16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Scorecards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Analytics Platform</a:t>
            </a:r>
            <a:endParaRPr b="1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Based cf approach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36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Google Shape;395;p36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345777" y="1210469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Item-based Collaborative Filtering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523340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6"/>
          <p:cNvGraphicFramePr/>
          <p:nvPr/>
        </p:nvGraphicFramePr>
        <p:xfrm>
          <a:off x="4687023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6"/>
          <p:cNvGraphicFramePr/>
          <p:nvPr/>
        </p:nvGraphicFramePr>
        <p:xfrm>
          <a:off x="485959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6"/>
          <p:cNvGraphicFramePr/>
          <p:nvPr/>
        </p:nvGraphicFramePr>
        <p:xfrm>
          <a:off x="4672101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36"/>
          <p:cNvGraphicFramePr/>
          <p:nvPr/>
        </p:nvGraphicFramePr>
        <p:xfrm>
          <a:off x="465831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Google Shape;402;p36"/>
          <p:cNvGraphicFramePr/>
          <p:nvPr/>
        </p:nvGraphicFramePr>
        <p:xfrm>
          <a:off x="4651973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Based cf approach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37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45777" y="1210469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Performance-based Collaborative Filtering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37"/>
          <p:cNvGraphicFramePr/>
          <p:nvPr/>
        </p:nvGraphicFramePr>
        <p:xfrm>
          <a:off x="523340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–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37"/>
          <p:cNvGraphicFramePr/>
          <p:nvPr/>
        </p:nvGraphicFramePr>
        <p:xfrm>
          <a:off x="4687023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Google Shape;414;p37"/>
          <p:cNvGraphicFramePr/>
          <p:nvPr/>
        </p:nvGraphicFramePr>
        <p:xfrm>
          <a:off x="485959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37"/>
          <p:cNvGraphicFramePr/>
          <p:nvPr/>
        </p:nvGraphicFramePr>
        <p:xfrm>
          <a:off x="4672101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6" name="Google Shape;416;p37"/>
          <p:cNvGraphicFramePr/>
          <p:nvPr/>
        </p:nvGraphicFramePr>
        <p:xfrm>
          <a:off x="465831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37"/>
          <p:cNvGraphicFramePr/>
          <p:nvPr/>
        </p:nvGraphicFramePr>
        <p:xfrm>
          <a:off x="4651973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3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38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0" name="Google Shape;430;p38"/>
          <p:cNvGrpSpPr/>
          <p:nvPr/>
        </p:nvGrpSpPr>
        <p:grpSpPr>
          <a:xfrm>
            <a:off x="114300" y="1772530"/>
            <a:ext cx="8839200" cy="3048000"/>
            <a:chOff x="0" y="864872"/>
            <a:chExt cx="8839200" cy="3048000"/>
          </a:xfrm>
        </p:grpSpPr>
        <p:sp>
          <p:nvSpPr>
            <p:cNvPr id="431" name="Google Shape;431;p38"/>
            <p:cNvSpPr/>
            <p:nvPr/>
          </p:nvSpPr>
          <p:spPr>
            <a:xfrm>
              <a:off x="2438400" y="1626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User-based CF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(Find Similar Users)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0600" y="1626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Item-based CF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(Find Similar Items)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1828800" y="24650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191000" y="2465072"/>
              <a:ext cx="20574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736233" y="2465072"/>
              <a:ext cx="20574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Hybrid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4191000" y="3303272"/>
              <a:ext cx="2057400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(Click/Purchase)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Rating (Best-Worst)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324600" y="3303272"/>
              <a:ext cx="2514600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Click-Through/Browse Rate (CTR)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Rate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1828800" y="3303272"/>
              <a:ext cx="2057400" cy="6096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 Measure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3581400" y="864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 Filtering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(CF)</a:t>
              </a:r>
              <a:endParaRPr/>
            </a:p>
          </p:txBody>
        </p:sp>
        <p:cxnSp>
          <p:nvCxnSpPr>
            <p:cNvPr id="440" name="Google Shape;440;p38"/>
            <p:cNvCxnSpPr/>
            <p:nvPr/>
          </p:nvCxnSpPr>
          <p:spPr>
            <a:xfrm>
              <a:off x="3352800" y="1474472"/>
              <a:ext cx="2438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38"/>
            <p:cNvCxnSpPr/>
            <p:nvPr/>
          </p:nvCxnSpPr>
          <p:spPr>
            <a:xfrm flipH="1" rot="-5400000">
              <a:off x="5734050" y="1531622"/>
              <a:ext cx="152400" cy="3810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2" name="Google Shape;442;p38"/>
            <p:cNvCxnSpPr/>
            <p:nvPr/>
          </p:nvCxnSpPr>
          <p:spPr>
            <a:xfrm rot="5400000">
              <a:off x="3238500" y="1512572"/>
              <a:ext cx="152400" cy="7620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3" name="Google Shape;443;p38"/>
            <p:cNvCxnSpPr/>
            <p:nvPr/>
          </p:nvCxnSpPr>
          <p:spPr>
            <a:xfrm rot="-5400000">
              <a:off x="4610100" y="1436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38"/>
            <p:cNvCxnSpPr/>
            <p:nvPr/>
          </p:nvCxnSpPr>
          <p:spPr>
            <a:xfrm>
              <a:off x="838200" y="2236472"/>
              <a:ext cx="7010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38"/>
            <p:cNvCxnSpPr/>
            <p:nvPr/>
          </p:nvCxnSpPr>
          <p:spPr>
            <a:xfrm rot="5400000">
              <a:off x="3390900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38"/>
            <p:cNvCxnSpPr/>
            <p:nvPr/>
          </p:nvCxnSpPr>
          <p:spPr>
            <a:xfrm rot="5400000">
              <a:off x="5676900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38"/>
            <p:cNvCxnSpPr/>
            <p:nvPr/>
          </p:nvCxnSpPr>
          <p:spPr>
            <a:xfrm rot="5400000">
              <a:off x="4990306" y="2350772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8" name="Google Shape;448;p38"/>
            <p:cNvCxnSpPr/>
            <p:nvPr/>
          </p:nvCxnSpPr>
          <p:spPr>
            <a:xfrm rot="5400000">
              <a:off x="7733506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9" name="Google Shape;449;p38"/>
            <p:cNvCxnSpPr/>
            <p:nvPr/>
          </p:nvCxnSpPr>
          <p:spPr>
            <a:xfrm rot="5400000">
              <a:off x="2705100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0" name="Google Shape;450;p38"/>
            <p:cNvCxnSpPr/>
            <p:nvPr/>
          </p:nvCxnSpPr>
          <p:spPr>
            <a:xfrm>
              <a:off x="4953000" y="3150872"/>
              <a:ext cx="2819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38"/>
            <p:cNvCxnSpPr/>
            <p:nvPr/>
          </p:nvCxnSpPr>
          <p:spPr>
            <a:xfrm rot="5400000">
              <a:off x="5029200" y="3074672"/>
              <a:ext cx="152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38"/>
            <p:cNvCxnSpPr/>
            <p:nvPr/>
          </p:nvCxnSpPr>
          <p:spPr>
            <a:xfrm rot="5400000">
              <a:off x="4877594" y="3227072"/>
              <a:ext cx="1524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3" name="Google Shape;453;p38"/>
            <p:cNvCxnSpPr/>
            <p:nvPr/>
          </p:nvCxnSpPr>
          <p:spPr>
            <a:xfrm rot="5400000">
              <a:off x="7696994" y="3226278"/>
              <a:ext cx="1524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4" name="Google Shape;454;p38"/>
            <p:cNvCxnSpPr/>
            <p:nvPr/>
          </p:nvCxnSpPr>
          <p:spPr>
            <a:xfrm rot="5400000">
              <a:off x="2667794" y="3150078"/>
              <a:ext cx="3048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5" name="Google Shape;455;p38"/>
            <p:cNvSpPr/>
            <p:nvPr/>
          </p:nvSpPr>
          <p:spPr>
            <a:xfrm>
              <a:off x="0" y="2465072"/>
              <a:ext cx="1676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Cold-Start Techniques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(New User, New Item)</a:t>
              </a:r>
              <a:endParaRPr/>
            </a:p>
          </p:txBody>
        </p:sp>
        <p:cxnSp>
          <p:nvCxnSpPr>
            <p:cNvPr id="456" name="Google Shape;456;p38"/>
            <p:cNvCxnSpPr/>
            <p:nvPr/>
          </p:nvCxnSpPr>
          <p:spPr>
            <a:xfrm rot="5400000">
              <a:off x="724694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7" name="Google Shape;457;p38"/>
            <p:cNvSpPr/>
            <p:nvPr/>
          </p:nvSpPr>
          <p:spPr>
            <a:xfrm>
              <a:off x="4612" y="3296530"/>
              <a:ext cx="1670649" cy="6096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 Sellers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 Items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38"/>
            <p:cNvCxnSpPr/>
            <p:nvPr/>
          </p:nvCxnSpPr>
          <p:spPr>
            <a:xfrm rot="5400000">
              <a:off x="669491" y="3151021"/>
              <a:ext cx="3048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9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9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Motricity mCore Marketplace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7" y="1178016"/>
            <a:ext cx="8955741" cy="56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service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40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0" name="Google Shape;480;p40"/>
          <p:cNvCxnSpPr/>
          <p:nvPr/>
        </p:nvCxnSpPr>
        <p:spPr>
          <a:xfrm>
            <a:off x="4442604" y="1086928"/>
            <a:ext cx="0" cy="517584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1" name="Google Shape;481;p40"/>
          <p:cNvSpPr txBox="1"/>
          <p:nvPr/>
        </p:nvSpPr>
        <p:spPr>
          <a:xfrm>
            <a:off x="225481" y="5809734"/>
            <a:ext cx="92063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7410091" y="886873"/>
            <a:ext cx="92685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830292" y="3413566"/>
            <a:ext cx="7390682" cy="1306527"/>
          </a:xfrm>
          <a:prstGeom prst="rect">
            <a:avLst/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2889621" y="1299945"/>
            <a:ext cx="1094874" cy="545564"/>
          </a:xfrm>
          <a:prstGeom prst="flowChartMultidocumen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40"/>
          <p:cNvCxnSpPr/>
          <p:nvPr/>
        </p:nvCxnSpPr>
        <p:spPr>
          <a:xfrm>
            <a:off x="1569026" y="1541077"/>
            <a:ext cx="12994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86" name="Google Shape;486;p40"/>
          <p:cNvGrpSpPr/>
          <p:nvPr/>
        </p:nvGrpSpPr>
        <p:grpSpPr>
          <a:xfrm>
            <a:off x="457653" y="1328304"/>
            <a:ext cx="1099868" cy="523220"/>
            <a:chOff x="457653" y="1328304"/>
            <a:chExt cx="1099868" cy="523220"/>
          </a:xfrm>
        </p:grpSpPr>
        <p:sp>
          <p:nvSpPr>
            <p:cNvPr id="487" name="Google Shape;487;p40"/>
            <p:cNvSpPr/>
            <p:nvPr/>
          </p:nvSpPr>
          <p:spPr>
            <a:xfrm>
              <a:off x="457653" y="1334063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 txBox="1"/>
            <p:nvPr/>
          </p:nvSpPr>
          <p:spPr>
            <a:xfrm>
              <a:off x="571409" y="1328304"/>
              <a:ext cx="8723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9" name="Google Shape;489;p40"/>
          <p:cNvCxnSpPr/>
          <p:nvPr/>
        </p:nvCxnSpPr>
        <p:spPr>
          <a:xfrm>
            <a:off x="1086922" y="1943694"/>
            <a:ext cx="0" cy="14698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0" name="Google Shape;490;p40"/>
          <p:cNvCxnSpPr/>
          <p:nvPr/>
        </p:nvCxnSpPr>
        <p:spPr>
          <a:xfrm>
            <a:off x="3425553" y="1851524"/>
            <a:ext cx="0" cy="5378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1" name="Google Shape;491;p40"/>
          <p:cNvSpPr/>
          <p:nvPr/>
        </p:nvSpPr>
        <p:spPr>
          <a:xfrm>
            <a:off x="4963440" y="5254285"/>
            <a:ext cx="2855343" cy="1112808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0"/>
          <p:cNvGrpSpPr/>
          <p:nvPr/>
        </p:nvGrpSpPr>
        <p:grpSpPr>
          <a:xfrm>
            <a:off x="1566148" y="5366424"/>
            <a:ext cx="2065854" cy="931653"/>
            <a:chOff x="1569026" y="5080956"/>
            <a:chExt cx="2065854" cy="931653"/>
          </a:xfrm>
        </p:grpSpPr>
        <p:sp>
          <p:nvSpPr>
            <p:cNvPr id="493" name="Google Shape;493;p40"/>
            <p:cNvSpPr/>
            <p:nvPr/>
          </p:nvSpPr>
          <p:spPr>
            <a:xfrm>
              <a:off x="1569026" y="5080956"/>
              <a:ext cx="2065854" cy="931653"/>
            </a:xfrm>
            <a:prstGeom prst="flowChartMagneticDisk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0"/>
            <p:cNvSpPr txBox="1"/>
            <p:nvPr/>
          </p:nvSpPr>
          <p:spPr>
            <a:xfrm>
              <a:off x="2088511" y="5465628"/>
              <a:ext cx="1026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40"/>
          <p:cNvSpPr txBox="1"/>
          <p:nvPr/>
        </p:nvSpPr>
        <p:spPr>
          <a:xfrm>
            <a:off x="5193347" y="5262913"/>
            <a:ext cx="221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40"/>
          <p:cNvCxnSpPr/>
          <p:nvPr/>
        </p:nvCxnSpPr>
        <p:spPr>
          <a:xfrm>
            <a:off x="3748632" y="5832250"/>
            <a:ext cx="111378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7" name="Google Shape;497;p40"/>
          <p:cNvSpPr/>
          <p:nvPr/>
        </p:nvSpPr>
        <p:spPr>
          <a:xfrm>
            <a:off x="2700349" y="2420506"/>
            <a:ext cx="1380545" cy="534839"/>
          </a:xfrm>
          <a:prstGeom prst="flowChartMagneticDisk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40"/>
          <p:cNvCxnSpPr/>
          <p:nvPr/>
        </p:nvCxnSpPr>
        <p:spPr>
          <a:xfrm>
            <a:off x="3425553" y="2955345"/>
            <a:ext cx="0" cy="4582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9" name="Google Shape;499;p40"/>
          <p:cNvSpPr txBox="1"/>
          <p:nvPr/>
        </p:nvSpPr>
        <p:spPr>
          <a:xfrm>
            <a:off x="2868512" y="2627021"/>
            <a:ext cx="12067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40"/>
          <p:cNvCxnSpPr/>
          <p:nvPr/>
        </p:nvCxnSpPr>
        <p:spPr>
          <a:xfrm>
            <a:off x="2645431" y="4779033"/>
            <a:ext cx="0" cy="5873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1" name="Google Shape;501;p40"/>
          <p:cNvSpPr txBox="1"/>
          <p:nvPr/>
        </p:nvSpPr>
        <p:spPr>
          <a:xfrm>
            <a:off x="2917673" y="1454859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5331125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5919159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6507193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7095226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7011118" y="1353467"/>
            <a:ext cx="1099868" cy="523220"/>
            <a:chOff x="7071503" y="2429097"/>
            <a:chExt cx="1099868" cy="523220"/>
          </a:xfrm>
        </p:grpSpPr>
        <p:sp>
          <p:nvSpPr>
            <p:cNvPr id="507" name="Google Shape;507;p40"/>
            <p:cNvSpPr/>
            <p:nvPr/>
          </p:nvSpPr>
          <p:spPr>
            <a:xfrm>
              <a:off x="7071503" y="2434856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 txBox="1"/>
            <p:nvPr/>
          </p:nvSpPr>
          <p:spPr>
            <a:xfrm>
              <a:off x="7186066" y="2429097"/>
              <a:ext cx="8707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Impaktu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40"/>
          <p:cNvSpPr/>
          <p:nvPr/>
        </p:nvSpPr>
        <p:spPr>
          <a:xfrm>
            <a:off x="5138279" y="4106841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5138280" y="3489361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40"/>
          <p:cNvCxnSpPr>
            <a:stCxn id="508" idx="2"/>
          </p:cNvCxnSpPr>
          <p:nvPr/>
        </p:nvCxnSpPr>
        <p:spPr>
          <a:xfrm flipH="1">
            <a:off x="7530456" y="1876687"/>
            <a:ext cx="30600" cy="153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40"/>
          <p:cNvCxnSpPr>
            <a:stCxn id="510" idx="2"/>
            <a:endCxn id="509" idx="0"/>
          </p:cNvCxnSpPr>
          <p:nvPr/>
        </p:nvCxnSpPr>
        <p:spPr>
          <a:xfrm>
            <a:off x="5564038" y="3751092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13" name="Google Shape;513;p40"/>
          <p:cNvCxnSpPr/>
          <p:nvPr/>
        </p:nvCxnSpPr>
        <p:spPr>
          <a:xfrm rot="10800000">
            <a:off x="5564038" y="1608747"/>
            <a:ext cx="0" cy="18048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40"/>
          <p:cNvCxnSpPr>
            <a:endCxn id="507" idx="1"/>
          </p:cNvCxnSpPr>
          <p:nvPr/>
        </p:nvCxnSpPr>
        <p:spPr>
          <a:xfrm flipH="1" rot="10800000">
            <a:off x="5563918" y="1597891"/>
            <a:ext cx="1447200" cy="1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5" name="Google Shape;515;p40"/>
          <p:cNvSpPr/>
          <p:nvPr/>
        </p:nvSpPr>
        <p:spPr>
          <a:xfrm>
            <a:off x="5711348" y="1692525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5881621" y="1697635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I1,I2,…In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 flipH="1">
            <a:off x="6670319" y="1692525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40"/>
          <p:cNvGrpSpPr/>
          <p:nvPr/>
        </p:nvGrpSpPr>
        <p:grpSpPr>
          <a:xfrm>
            <a:off x="7100031" y="4283202"/>
            <a:ext cx="851515" cy="307777"/>
            <a:chOff x="7100919" y="4291377"/>
            <a:chExt cx="851515" cy="307777"/>
          </a:xfrm>
        </p:grpSpPr>
        <p:sp>
          <p:nvSpPr>
            <p:cNvPr id="519" name="Google Shape;519;p40"/>
            <p:cNvSpPr/>
            <p:nvPr/>
          </p:nvSpPr>
          <p:spPr>
            <a:xfrm>
              <a:off x="7100919" y="4314400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0"/>
            <p:cNvSpPr txBox="1"/>
            <p:nvPr/>
          </p:nvSpPr>
          <p:spPr>
            <a:xfrm>
              <a:off x="7176260" y="4291377"/>
              <a:ext cx="7008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40"/>
          <p:cNvSpPr txBox="1"/>
          <p:nvPr/>
        </p:nvSpPr>
        <p:spPr>
          <a:xfrm>
            <a:off x="5174224" y="4073311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5174223" y="3459586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7714171" y="2027877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1887225" y="161507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587680" y="187668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2806107" y="306695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3876856" y="5291208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5731526" y="4811829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5671279" y="2224191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0" name="Google Shape;530;p40"/>
          <p:cNvSpPr txBox="1"/>
          <p:nvPr/>
        </p:nvSpPr>
        <p:spPr>
          <a:xfrm>
            <a:off x="202569" y="4720093"/>
            <a:ext cx="21210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2806107" y="4832194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7074153" y="3714147"/>
            <a:ext cx="901209" cy="307777"/>
            <a:chOff x="7165327" y="3567428"/>
            <a:chExt cx="901209" cy="307777"/>
          </a:xfrm>
        </p:grpSpPr>
        <p:sp>
          <p:nvSpPr>
            <p:cNvPr id="533" name="Google Shape;533;p40"/>
            <p:cNvSpPr/>
            <p:nvPr/>
          </p:nvSpPr>
          <p:spPr>
            <a:xfrm>
              <a:off x="7190174" y="3590451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 txBox="1"/>
            <p:nvPr/>
          </p:nvSpPr>
          <p:spPr>
            <a:xfrm>
              <a:off x="7165327" y="3567428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5" name="Google Shape;535;p40"/>
          <p:cNvCxnSpPr/>
          <p:nvPr/>
        </p:nvCxnSpPr>
        <p:spPr>
          <a:xfrm flipH="1">
            <a:off x="5554865" y="4350831"/>
            <a:ext cx="2" cy="9182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6" name="Google Shape;536;p40"/>
          <p:cNvCxnSpPr>
            <a:stCxn id="534" idx="0"/>
          </p:cNvCxnSpPr>
          <p:nvPr/>
        </p:nvCxnSpPr>
        <p:spPr>
          <a:xfrm rot="10800000">
            <a:off x="7519058" y="3421347"/>
            <a:ext cx="570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7" name="Google Shape;537;p40"/>
          <p:cNvCxnSpPr/>
          <p:nvPr/>
        </p:nvCxnSpPr>
        <p:spPr>
          <a:xfrm rot="10800000">
            <a:off x="7532979" y="3998901"/>
            <a:ext cx="5777" cy="292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8" name="Google Shape;538;p40"/>
          <p:cNvCxnSpPr/>
          <p:nvPr/>
        </p:nvCxnSpPr>
        <p:spPr>
          <a:xfrm rot="10800000">
            <a:off x="7516093" y="4590979"/>
            <a:ext cx="5776" cy="6719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sp>
        <p:nvSpPr>
          <p:cNvPr id="539" name="Google Shape;539;p40"/>
          <p:cNvSpPr txBox="1"/>
          <p:nvPr/>
        </p:nvSpPr>
        <p:spPr>
          <a:xfrm>
            <a:off x="7852194" y="5487523"/>
            <a:ext cx="1019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history</a:t>
            </a:r>
            <a:endParaRPr/>
          </a:p>
        </p:txBody>
      </p:sp>
      <p:pic>
        <p:nvPicPr>
          <p:cNvPr id="540" name="Google Shape;5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72" y="3613474"/>
            <a:ext cx="3258005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41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p41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producer (batch mode)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2539590" y="1519533"/>
            <a:ext cx="1201948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cxnSp>
        <p:nvCxnSpPr>
          <p:cNvPr id="550" name="Google Shape;550;p41"/>
          <p:cNvCxnSpPr/>
          <p:nvPr/>
        </p:nvCxnSpPr>
        <p:spPr>
          <a:xfrm>
            <a:off x="2354381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41"/>
          <p:cNvSpPr/>
          <p:nvPr/>
        </p:nvSpPr>
        <p:spPr>
          <a:xfrm>
            <a:off x="3071554" y="2156634"/>
            <a:ext cx="141324" cy="20218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41"/>
          <p:cNvGrpSpPr/>
          <p:nvPr/>
        </p:nvGrpSpPr>
        <p:grpSpPr>
          <a:xfrm>
            <a:off x="945630" y="4155216"/>
            <a:ext cx="1058252" cy="741128"/>
            <a:chOff x="1690777" y="4132798"/>
            <a:chExt cx="1058252" cy="741128"/>
          </a:xfrm>
        </p:grpSpPr>
        <p:sp>
          <p:nvSpPr>
            <p:cNvPr id="553" name="Google Shape;553;p41"/>
            <p:cNvSpPr/>
            <p:nvPr/>
          </p:nvSpPr>
          <p:spPr>
            <a:xfrm>
              <a:off x="1929519" y="4132798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801483" y="4281218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690777" y="4412150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41"/>
          <p:cNvSpPr txBox="1"/>
          <p:nvPr/>
        </p:nvSpPr>
        <p:spPr>
          <a:xfrm>
            <a:off x="2380259" y="5110468"/>
            <a:ext cx="13006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for 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(tx)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969383" y="4534524"/>
            <a:ext cx="808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41"/>
          <p:cNvCxnSpPr/>
          <p:nvPr/>
        </p:nvCxnSpPr>
        <p:spPr>
          <a:xfrm>
            <a:off x="3912669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41"/>
          <p:cNvSpPr txBox="1"/>
          <p:nvPr/>
        </p:nvSpPr>
        <p:spPr>
          <a:xfrm>
            <a:off x="4149854" y="1519532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1"/>
          <p:cNvGrpSpPr/>
          <p:nvPr/>
        </p:nvGrpSpPr>
        <p:grpSpPr>
          <a:xfrm>
            <a:off x="4706220" y="2043925"/>
            <a:ext cx="155276" cy="529436"/>
            <a:chOff x="2139425" y="1962658"/>
            <a:chExt cx="155276" cy="529436"/>
          </a:xfrm>
        </p:grpSpPr>
        <p:sp>
          <p:nvSpPr>
            <p:cNvPr id="561" name="Google Shape;561;p41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41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3" name="Google Shape;563;p41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4" name="Google Shape;564;p41"/>
          <p:cNvSpPr/>
          <p:nvPr/>
        </p:nvSpPr>
        <p:spPr>
          <a:xfrm>
            <a:off x="4723474" y="3283105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4141228" y="2545931"/>
            <a:ext cx="1285261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41"/>
          <p:cNvCxnSpPr/>
          <p:nvPr/>
        </p:nvCxnSpPr>
        <p:spPr>
          <a:xfrm flipH="1" rot="10800000">
            <a:off x="3446017" y="3402438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7" name="Google Shape;567;p41"/>
          <p:cNvSpPr/>
          <p:nvPr/>
        </p:nvSpPr>
        <p:spPr>
          <a:xfrm>
            <a:off x="4274900" y="4272337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4095287" y="5110468"/>
            <a:ext cx="13292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Form of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4379740" y="4548030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41"/>
          <p:cNvCxnSpPr/>
          <p:nvPr/>
        </p:nvCxnSpPr>
        <p:spPr>
          <a:xfrm>
            <a:off x="5643705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41"/>
          <p:cNvSpPr txBox="1"/>
          <p:nvPr/>
        </p:nvSpPr>
        <p:spPr>
          <a:xfrm>
            <a:off x="5740063" y="1519531"/>
            <a:ext cx="1523377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41"/>
          <p:cNvGrpSpPr/>
          <p:nvPr/>
        </p:nvGrpSpPr>
        <p:grpSpPr>
          <a:xfrm>
            <a:off x="6437256" y="2043924"/>
            <a:ext cx="155276" cy="529436"/>
            <a:chOff x="2139425" y="1962658"/>
            <a:chExt cx="155276" cy="529436"/>
          </a:xfrm>
        </p:grpSpPr>
        <p:sp>
          <p:nvSpPr>
            <p:cNvPr id="573" name="Google Shape;573;p41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4" name="Google Shape;574;p41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41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6" name="Google Shape;576;p41"/>
          <p:cNvSpPr/>
          <p:nvPr/>
        </p:nvSpPr>
        <p:spPr>
          <a:xfrm>
            <a:off x="6454510" y="3283104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5740064" y="2545930"/>
            <a:ext cx="1523376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6005936" y="4272336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5714185" y="5110467"/>
            <a:ext cx="154241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 Form of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Denormalized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6094484" y="4544387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41"/>
          <p:cNvCxnSpPr/>
          <p:nvPr/>
        </p:nvCxnSpPr>
        <p:spPr>
          <a:xfrm>
            <a:off x="7391992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1"/>
          <p:cNvCxnSpPr/>
          <p:nvPr/>
        </p:nvCxnSpPr>
        <p:spPr>
          <a:xfrm flipH="1" rot="10800000">
            <a:off x="5090862" y="3423666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3" name="Google Shape;583;p41"/>
          <p:cNvSpPr/>
          <p:nvPr/>
        </p:nvSpPr>
        <p:spPr>
          <a:xfrm>
            <a:off x="2354382" y="1021545"/>
            <a:ext cx="5615260" cy="3450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151"/>
          </a:solidFill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2721216" y="997323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4097106" y="997323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5704812" y="997323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059894" y="1519531"/>
            <a:ext cx="1201948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1580598" y="2162385"/>
            <a:ext cx="120768" cy="17835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953706" y="5110466"/>
            <a:ext cx="1271823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Nightly XML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 XML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</p:txBody>
      </p:sp>
      <p:cxnSp>
        <p:nvCxnSpPr>
          <p:cNvPr id="590" name="Google Shape;590;p41"/>
          <p:cNvCxnSpPr/>
          <p:nvPr/>
        </p:nvCxnSpPr>
        <p:spPr>
          <a:xfrm>
            <a:off x="2358751" y="110780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 flipH="1" rot="10800000">
            <a:off x="2036233" y="3290292"/>
            <a:ext cx="573789" cy="57797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2" name="Google Shape;592;p41"/>
          <p:cNvSpPr/>
          <p:nvPr/>
        </p:nvSpPr>
        <p:spPr>
          <a:xfrm>
            <a:off x="2579222" y="4272337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58414" y="4534524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42"/>
          <p:cNvCxnSpPr/>
          <p:nvPr/>
        </p:nvCxnSpPr>
        <p:spPr>
          <a:xfrm>
            <a:off x="5030815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0" name="Google Shape;600;p4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42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42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producer (batch mode)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3" name="Google Shape;603;p42"/>
          <p:cNvCxnSpPr/>
          <p:nvPr/>
        </p:nvCxnSpPr>
        <p:spPr>
          <a:xfrm>
            <a:off x="145606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42"/>
          <p:cNvCxnSpPr/>
          <p:nvPr/>
        </p:nvCxnSpPr>
        <p:spPr>
          <a:xfrm>
            <a:off x="1703894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42"/>
          <p:cNvSpPr txBox="1"/>
          <p:nvPr/>
        </p:nvSpPr>
        <p:spPr>
          <a:xfrm>
            <a:off x="2726528" y="1490020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42"/>
          <p:cNvGrpSpPr/>
          <p:nvPr/>
        </p:nvGrpSpPr>
        <p:grpSpPr>
          <a:xfrm>
            <a:off x="3282411" y="2014413"/>
            <a:ext cx="155276" cy="529436"/>
            <a:chOff x="2139425" y="1962658"/>
            <a:chExt cx="155276" cy="529436"/>
          </a:xfrm>
        </p:grpSpPr>
        <p:sp>
          <p:nvSpPr>
            <p:cNvPr id="607" name="Google Shape;607;p42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" name="Google Shape;608;p42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42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0" name="Google Shape;610;p42"/>
          <p:cNvSpPr/>
          <p:nvPr/>
        </p:nvSpPr>
        <p:spPr>
          <a:xfrm>
            <a:off x="3271567" y="3278920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2364729" y="2516419"/>
            <a:ext cx="2008859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42"/>
          <p:cNvCxnSpPr/>
          <p:nvPr/>
        </p:nvCxnSpPr>
        <p:spPr>
          <a:xfrm flipH="1" rot="10800000">
            <a:off x="1237242" y="3372926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3" name="Google Shape;613;p42"/>
          <p:cNvSpPr txBox="1"/>
          <p:nvPr/>
        </p:nvSpPr>
        <p:spPr>
          <a:xfrm>
            <a:off x="1802684" y="5226349"/>
            <a:ext cx="14882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Ranked Items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product type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attribute filter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scorecards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2"/>
          <p:cNvSpPr/>
          <p:nvPr/>
        </p:nvSpPr>
        <p:spPr>
          <a:xfrm>
            <a:off x="3847252" y="5648366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2"/>
          <p:cNvSpPr txBox="1"/>
          <p:nvPr/>
        </p:nvSpPr>
        <p:spPr>
          <a:xfrm>
            <a:off x="3926444" y="5903457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286432" y="1490019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42"/>
          <p:cNvGrpSpPr/>
          <p:nvPr/>
        </p:nvGrpSpPr>
        <p:grpSpPr>
          <a:xfrm>
            <a:off x="842798" y="2014412"/>
            <a:ext cx="155276" cy="529436"/>
            <a:chOff x="2139425" y="1962658"/>
            <a:chExt cx="155276" cy="529436"/>
          </a:xfrm>
        </p:grpSpPr>
        <p:sp>
          <p:nvSpPr>
            <p:cNvPr id="618" name="Google Shape;618;p42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" name="Google Shape;619;p42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42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1" name="Google Shape;621;p42"/>
          <p:cNvSpPr/>
          <p:nvPr/>
        </p:nvSpPr>
        <p:spPr>
          <a:xfrm>
            <a:off x="860052" y="3253592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277806" y="2516418"/>
            <a:ext cx="1285261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195558" y="5226349"/>
            <a:ext cx="14882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Scorecard(s)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(all Tx)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product type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attribute filter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based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410853" y="4292803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145607" y="992033"/>
            <a:ext cx="8816060" cy="3450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151"/>
          </a:solidFill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443433" y="967811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 txBox="1"/>
          <p:nvPr/>
        </p:nvSpPr>
        <p:spPr>
          <a:xfrm>
            <a:off x="2880321" y="967811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359097" y="4548881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6129613" y="967811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>
            <a:off x="6301639" y="1491193"/>
            <a:ext cx="1468680" cy="523220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5749636" y="5492918"/>
            <a:ext cx="26728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Distributes cache over node cluster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Appears as a local cache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once per day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only to real time </a:t>
            </a:r>
            <a:endParaRPr/>
          </a:p>
        </p:txBody>
      </p:sp>
      <p:cxnSp>
        <p:nvCxnSpPr>
          <p:cNvPr id="632" name="Google Shape;632;p42"/>
          <p:cNvCxnSpPr/>
          <p:nvPr/>
        </p:nvCxnSpPr>
        <p:spPr>
          <a:xfrm rot="10800000">
            <a:off x="4675517" y="1751629"/>
            <a:ext cx="0" cy="3931279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2"/>
          <p:cNvCxnSpPr/>
          <p:nvPr/>
        </p:nvCxnSpPr>
        <p:spPr>
          <a:xfrm>
            <a:off x="4666891" y="1760255"/>
            <a:ext cx="1621464" cy="0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4" name="Google Shape;634;p42"/>
          <p:cNvSpPr/>
          <p:nvPr/>
        </p:nvSpPr>
        <p:spPr>
          <a:xfrm>
            <a:off x="6977923" y="2109870"/>
            <a:ext cx="114631" cy="61188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5490559" y="2808626"/>
            <a:ext cx="3109978" cy="258668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F497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6166893" y="5056762"/>
            <a:ext cx="1768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 Cache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3271567" y="4295380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3219811" y="4551458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043002" y="5054969"/>
            <a:ext cx="120768" cy="5411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2256388" y="4295380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2256388" y="4551458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42"/>
          <p:cNvGrpSpPr/>
          <p:nvPr/>
        </p:nvGrpSpPr>
        <p:grpSpPr>
          <a:xfrm>
            <a:off x="6032490" y="3056486"/>
            <a:ext cx="1955458" cy="721142"/>
            <a:chOff x="6036922" y="2959886"/>
            <a:chExt cx="1955458" cy="721142"/>
          </a:xfrm>
        </p:grpSpPr>
        <p:sp>
          <p:nvSpPr>
            <p:cNvPr id="643" name="Google Shape;643;p42"/>
            <p:cNvSpPr/>
            <p:nvPr/>
          </p:nvSpPr>
          <p:spPr>
            <a:xfrm>
              <a:off x="7052101" y="2959886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2"/>
            <p:cNvSpPr txBox="1"/>
            <p:nvPr/>
          </p:nvSpPr>
          <p:spPr>
            <a:xfrm>
              <a:off x="7000345" y="3215964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036922" y="2959886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2"/>
            <p:cNvSpPr txBox="1"/>
            <p:nvPr/>
          </p:nvSpPr>
          <p:spPr>
            <a:xfrm>
              <a:off x="6036922" y="3215964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2"/>
          <p:cNvGrpSpPr/>
          <p:nvPr/>
        </p:nvGrpSpPr>
        <p:grpSpPr>
          <a:xfrm>
            <a:off x="6002499" y="4153180"/>
            <a:ext cx="1955458" cy="721142"/>
            <a:chOff x="5995040" y="4289607"/>
            <a:chExt cx="1955458" cy="721142"/>
          </a:xfrm>
        </p:grpSpPr>
        <p:sp>
          <p:nvSpPr>
            <p:cNvPr id="648" name="Google Shape;648;p42"/>
            <p:cNvSpPr/>
            <p:nvPr/>
          </p:nvSpPr>
          <p:spPr>
            <a:xfrm>
              <a:off x="7010219" y="4289607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2"/>
            <p:cNvSpPr txBox="1"/>
            <p:nvPr/>
          </p:nvSpPr>
          <p:spPr>
            <a:xfrm>
              <a:off x="6958463" y="4545685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5995040" y="4289607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2"/>
            <p:cNvSpPr txBox="1"/>
            <p:nvPr/>
          </p:nvSpPr>
          <p:spPr>
            <a:xfrm>
              <a:off x="5995040" y="4545685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43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43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recommendation realtime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60" name="Google Shape;660;p43"/>
          <p:cNvGrpSpPr/>
          <p:nvPr/>
        </p:nvGrpSpPr>
        <p:grpSpPr>
          <a:xfrm>
            <a:off x="198401" y="936327"/>
            <a:ext cx="8907941" cy="5443047"/>
            <a:chOff x="60385" y="936327"/>
            <a:chExt cx="8907941" cy="5443047"/>
          </a:xfrm>
        </p:grpSpPr>
        <p:cxnSp>
          <p:nvCxnSpPr>
            <p:cNvPr id="661" name="Google Shape;661;p43"/>
            <p:cNvCxnSpPr/>
            <p:nvPr/>
          </p:nvCxnSpPr>
          <p:spPr>
            <a:xfrm>
              <a:off x="1890924" y="1082755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43"/>
            <p:cNvCxnSpPr/>
            <p:nvPr/>
          </p:nvCxnSpPr>
          <p:spPr>
            <a:xfrm>
              <a:off x="93850" y="1078297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3" name="Google Shape;663;p43"/>
            <p:cNvSpPr txBox="1"/>
            <p:nvPr/>
          </p:nvSpPr>
          <p:spPr>
            <a:xfrm>
              <a:off x="1518850" y="979897"/>
              <a:ext cx="14157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254581" y="1423542"/>
              <a:ext cx="1468680" cy="523220"/>
            </a:xfrm>
            <a:prstGeom prst="rect">
              <a:avLst/>
            </a:prstGeom>
            <a:solidFill>
              <a:srgbClr val="E5DFEC"/>
            </a:solidFill>
            <a:ln cap="flat" cmpd="sng" w="381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Distributed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Cache Service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930865" y="2042219"/>
              <a:ext cx="114631" cy="502573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5F497A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0385" y="992037"/>
              <a:ext cx="1863305" cy="266830"/>
            </a:xfrm>
            <a:prstGeom prst="rect">
              <a:avLst/>
            </a:prstGeom>
            <a:solidFill>
              <a:srgbClr val="3F3151"/>
            </a:solidFill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307489" y="936767"/>
              <a:ext cx="14157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8" name="Google Shape;668;p43"/>
            <p:cNvCxnSpPr/>
            <p:nvPr/>
          </p:nvCxnSpPr>
          <p:spPr>
            <a:xfrm>
              <a:off x="2422778" y="1078296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43"/>
            <p:cNvCxnSpPr/>
            <p:nvPr/>
          </p:nvCxnSpPr>
          <p:spPr>
            <a:xfrm>
              <a:off x="6476684" y="1078296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0" name="Google Shape;670;p43"/>
            <p:cNvSpPr/>
            <p:nvPr/>
          </p:nvSpPr>
          <p:spPr>
            <a:xfrm>
              <a:off x="2386641" y="987578"/>
              <a:ext cx="4128667" cy="266830"/>
            </a:xfrm>
            <a:prstGeom prst="rect">
              <a:avLst/>
            </a:prstGeom>
            <a:solidFill>
              <a:srgbClr val="3F3151"/>
            </a:solidFill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3"/>
            <p:cNvSpPr txBox="1"/>
            <p:nvPr/>
          </p:nvSpPr>
          <p:spPr>
            <a:xfrm>
              <a:off x="3743088" y="936327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43"/>
            <p:cNvGrpSpPr/>
            <p:nvPr/>
          </p:nvGrpSpPr>
          <p:grpSpPr>
            <a:xfrm>
              <a:off x="199965" y="2616760"/>
              <a:ext cx="1523296" cy="687057"/>
              <a:chOff x="199965" y="2616760"/>
              <a:chExt cx="1523296" cy="687057"/>
            </a:xfrm>
          </p:grpSpPr>
          <p:sp>
            <p:nvSpPr>
              <p:cNvPr id="673" name="Google Shape;673;p43"/>
              <p:cNvSpPr/>
              <p:nvPr/>
            </p:nvSpPr>
            <p:spPr>
              <a:xfrm>
                <a:off x="199965" y="2616760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3"/>
              <p:cNvSpPr txBox="1"/>
              <p:nvPr/>
            </p:nvSpPr>
            <p:spPr>
              <a:xfrm>
                <a:off x="263345" y="2744845"/>
                <a:ext cx="139653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Purchased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43"/>
            <p:cNvGrpSpPr/>
            <p:nvPr/>
          </p:nvGrpSpPr>
          <p:grpSpPr>
            <a:xfrm>
              <a:off x="199965" y="3457081"/>
              <a:ext cx="1523296" cy="687057"/>
              <a:chOff x="199965" y="3457081"/>
              <a:chExt cx="1523296" cy="687057"/>
            </a:xfrm>
          </p:grpSpPr>
          <p:sp>
            <p:nvSpPr>
              <p:cNvPr id="676" name="Google Shape;676;p43"/>
              <p:cNvSpPr/>
              <p:nvPr/>
            </p:nvSpPr>
            <p:spPr>
              <a:xfrm>
                <a:off x="199965" y="3457081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3"/>
              <p:cNvSpPr txBox="1"/>
              <p:nvPr/>
            </p:nvSpPr>
            <p:spPr>
              <a:xfrm>
                <a:off x="474942" y="3585166"/>
                <a:ext cx="97334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Device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43"/>
            <p:cNvGrpSpPr/>
            <p:nvPr/>
          </p:nvGrpSpPr>
          <p:grpSpPr>
            <a:xfrm>
              <a:off x="199965" y="4297402"/>
              <a:ext cx="1523296" cy="687057"/>
              <a:chOff x="199965" y="4297402"/>
              <a:chExt cx="1523296" cy="687057"/>
            </a:xfrm>
          </p:grpSpPr>
          <p:sp>
            <p:nvSpPr>
              <p:cNvPr id="679" name="Google Shape;679;p43"/>
              <p:cNvSpPr/>
              <p:nvPr/>
            </p:nvSpPr>
            <p:spPr>
              <a:xfrm>
                <a:off x="199965" y="4297402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3"/>
              <p:cNvSpPr txBox="1"/>
              <p:nvPr/>
            </p:nvSpPr>
            <p:spPr>
              <a:xfrm>
                <a:off x="356319" y="4340848"/>
                <a:ext cx="121058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Top Selling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Item Ids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by Product Type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1" name="Google Shape;681;p43"/>
            <p:cNvGrpSpPr/>
            <p:nvPr/>
          </p:nvGrpSpPr>
          <p:grpSpPr>
            <a:xfrm>
              <a:off x="199965" y="5137722"/>
              <a:ext cx="1523296" cy="687057"/>
              <a:chOff x="199965" y="5137722"/>
              <a:chExt cx="1523296" cy="687057"/>
            </a:xfrm>
          </p:grpSpPr>
          <p:sp>
            <p:nvSpPr>
              <p:cNvPr id="682" name="Google Shape;682;p43"/>
              <p:cNvSpPr/>
              <p:nvPr/>
            </p:nvSpPr>
            <p:spPr>
              <a:xfrm>
                <a:off x="199965" y="5137722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3"/>
              <p:cNvSpPr txBox="1"/>
              <p:nvPr/>
            </p:nvSpPr>
            <p:spPr>
              <a:xfrm>
                <a:off x="297809" y="5265807"/>
                <a:ext cx="132760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Exclusion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43"/>
            <p:cNvGrpSpPr/>
            <p:nvPr/>
          </p:nvGrpSpPr>
          <p:grpSpPr>
            <a:xfrm>
              <a:off x="2667101" y="1423542"/>
              <a:ext cx="1468681" cy="1583511"/>
              <a:chOff x="2667101" y="1423542"/>
              <a:chExt cx="1468681" cy="1583511"/>
            </a:xfrm>
          </p:grpSpPr>
          <p:sp>
            <p:nvSpPr>
              <p:cNvPr id="685" name="Google Shape;685;p43"/>
              <p:cNvSpPr txBox="1"/>
              <p:nvPr/>
            </p:nvSpPr>
            <p:spPr>
              <a:xfrm>
                <a:off x="2667102" y="1423542"/>
                <a:ext cx="1468680" cy="523220"/>
              </a:xfrm>
              <a:prstGeom prst="rect">
                <a:avLst/>
              </a:prstGeom>
              <a:noFill/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Suggestor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6" name="Google Shape;686;p43"/>
              <p:cNvCxnSpPr/>
              <p:nvPr/>
            </p:nvCxnSpPr>
            <p:spPr>
              <a:xfrm rot="10800000">
                <a:off x="3401441" y="1949372"/>
                <a:ext cx="0" cy="5344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87" name="Google Shape;687;p43"/>
              <p:cNvSpPr txBox="1"/>
              <p:nvPr/>
            </p:nvSpPr>
            <p:spPr>
              <a:xfrm>
                <a:off x="2667101" y="2483833"/>
                <a:ext cx="1468680" cy="523220"/>
              </a:xfrm>
              <a:prstGeom prst="rect">
                <a:avLst/>
              </a:prstGeom>
              <a:solidFill>
                <a:srgbClr val="E5DFEC"/>
              </a:solidFill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Targeting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43"/>
            <p:cNvGrpSpPr/>
            <p:nvPr/>
          </p:nvGrpSpPr>
          <p:grpSpPr>
            <a:xfrm>
              <a:off x="4665553" y="2776158"/>
              <a:ext cx="1468681" cy="1574885"/>
              <a:chOff x="2667101" y="1432168"/>
              <a:chExt cx="1468681" cy="1574885"/>
            </a:xfrm>
          </p:grpSpPr>
          <p:sp>
            <p:nvSpPr>
              <p:cNvPr id="689" name="Google Shape;689;p43"/>
              <p:cNvSpPr txBox="1"/>
              <p:nvPr/>
            </p:nvSpPr>
            <p:spPr>
              <a:xfrm>
                <a:off x="2667102" y="1432168"/>
                <a:ext cx="1468680" cy="523220"/>
              </a:xfrm>
              <a:prstGeom prst="rect">
                <a:avLst/>
              </a:prstGeom>
              <a:noFill/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" name="Google Shape;690;p43"/>
              <p:cNvGrpSpPr/>
              <p:nvPr/>
            </p:nvGrpSpPr>
            <p:grpSpPr>
              <a:xfrm>
                <a:off x="3323803" y="1949372"/>
                <a:ext cx="155276" cy="529436"/>
                <a:chOff x="2139425" y="1962658"/>
                <a:chExt cx="155276" cy="529436"/>
              </a:xfrm>
            </p:grpSpPr>
            <p:sp>
              <p:nvSpPr>
                <p:cNvPr id="691" name="Google Shape;691;p43"/>
                <p:cNvSpPr/>
                <p:nvPr/>
              </p:nvSpPr>
              <p:spPr>
                <a:xfrm>
                  <a:off x="2139425" y="2128840"/>
                  <a:ext cx="155276" cy="2156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5F497A"/>
                </a:solidFill>
                <a:ln cap="flat" cmpd="sng" w="9525">
                  <a:solidFill>
                    <a:srgbClr val="4A7D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43"/>
                <p:cNvCxnSpPr/>
                <p:nvPr/>
              </p:nvCxnSpPr>
              <p:spPr>
                <a:xfrm rot="10800000">
                  <a:off x="2217063" y="1962658"/>
                  <a:ext cx="0" cy="2254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F49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p43"/>
                <p:cNvCxnSpPr/>
                <p:nvPr/>
              </p:nvCxnSpPr>
              <p:spPr>
                <a:xfrm rot="10800000">
                  <a:off x="2217063" y="2352174"/>
                  <a:ext cx="0" cy="1399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F49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94" name="Google Shape;694;p43"/>
              <p:cNvSpPr txBox="1"/>
              <p:nvPr/>
            </p:nvSpPr>
            <p:spPr>
              <a:xfrm>
                <a:off x="2667101" y="2483833"/>
                <a:ext cx="1468680" cy="523220"/>
              </a:xfrm>
              <a:prstGeom prst="rect">
                <a:avLst/>
              </a:prstGeom>
              <a:solidFill>
                <a:srgbClr val="E5DFEC"/>
              </a:solidFill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 Filtering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5" name="Google Shape;695;p43"/>
            <p:cNvCxnSpPr/>
            <p:nvPr/>
          </p:nvCxnSpPr>
          <p:spPr>
            <a:xfrm>
              <a:off x="1723261" y="1685152"/>
              <a:ext cx="943840" cy="1060291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43"/>
            <p:cNvCxnSpPr/>
            <p:nvPr/>
          </p:nvCxnSpPr>
          <p:spPr>
            <a:xfrm rot="10800000">
              <a:off x="4135783" y="1613140"/>
              <a:ext cx="4645908" cy="0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697" name="Google Shape;697;p43"/>
            <p:cNvGrpSpPr/>
            <p:nvPr/>
          </p:nvGrpSpPr>
          <p:grpSpPr>
            <a:xfrm>
              <a:off x="2957192" y="3306407"/>
              <a:ext cx="1396536" cy="324795"/>
              <a:chOff x="2636961" y="3695012"/>
              <a:chExt cx="1396536" cy="324795"/>
            </a:xfrm>
          </p:grpSpPr>
          <p:sp>
            <p:nvSpPr>
              <p:cNvPr id="698" name="Google Shape;698;p43"/>
              <p:cNvSpPr/>
              <p:nvPr/>
            </p:nvSpPr>
            <p:spPr>
              <a:xfrm>
                <a:off x="2675309" y="3695012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3"/>
              <p:cNvSpPr txBox="1"/>
              <p:nvPr/>
            </p:nvSpPr>
            <p:spPr>
              <a:xfrm>
                <a:off x="2636961" y="3726604"/>
                <a:ext cx="139653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Purchased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43"/>
            <p:cNvGrpSpPr/>
            <p:nvPr/>
          </p:nvGrpSpPr>
          <p:grpSpPr>
            <a:xfrm>
              <a:off x="2976099" y="3926078"/>
              <a:ext cx="1319841" cy="324795"/>
              <a:chOff x="2686275" y="4376801"/>
              <a:chExt cx="1319841" cy="324795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2686275" y="4376801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3"/>
              <p:cNvSpPr txBox="1"/>
              <p:nvPr/>
            </p:nvSpPr>
            <p:spPr>
              <a:xfrm>
                <a:off x="2761740" y="4408393"/>
                <a:ext cx="116891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43"/>
            <p:cNvGrpSpPr/>
            <p:nvPr/>
          </p:nvGrpSpPr>
          <p:grpSpPr>
            <a:xfrm>
              <a:off x="2530543" y="4504116"/>
              <a:ext cx="1319841" cy="324795"/>
              <a:chOff x="2741520" y="4600919"/>
              <a:chExt cx="1319841" cy="324795"/>
            </a:xfrm>
          </p:grpSpPr>
          <p:sp>
            <p:nvSpPr>
              <p:cNvPr id="704" name="Google Shape;704;p43"/>
              <p:cNvSpPr/>
              <p:nvPr/>
            </p:nvSpPr>
            <p:spPr>
              <a:xfrm>
                <a:off x="2741520" y="4600919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3"/>
              <p:cNvSpPr txBox="1"/>
              <p:nvPr/>
            </p:nvSpPr>
            <p:spPr>
              <a:xfrm>
                <a:off x="2883510" y="4632511"/>
                <a:ext cx="103586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6" name="Google Shape;706;p43"/>
            <p:cNvCxnSpPr/>
            <p:nvPr/>
          </p:nvCxnSpPr>
          <p:spPr>
            <a:xfrm>
              <a:off x="3647998" y="3015481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7" name="Google Shape;707;p43"/>
            <p:cNvCxnSpPr/>
            <p:nvPr/>
          </p:nvCxnSpPr>
          <p:spPr>
            <a:xfrm>
              <a:off x="2789686" y="3015481"/>
              <a:ext cx="0" cy="1488635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8" name="Google Shape;708;p43"/>
            <p:cNvCxnSpPr/>
            <p:nvPr/>
          </p:nvCxnSpPr>
          <p:spPr>
            <a:xfrm>
              <a:off x="4295940" y="4088476"/>
              <a:ext cx="369613" cy="957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09" name="Google Shape;709;p43"/>
            <p:cNvGrpSpPr/>
            <p:nvPr/>
          </p:nvGrpSpPr>
          <p:grpSpPr>
            <a:xfrm>
              <a:off x="4720484" y="4644624"/>
              <a:ext cx="1319841" cy="324795"/>
              <a:chOff x="4684728" y="5159810"/>
              <a:chExt cx="1319841" cy="324795"/>
            </a:xfrm>
          </p:grpSpPr>
          <p:sp>
            <p:nvSpPr>
              <p:cNvPr id="710" name="Google Shape;710;p43"/>
              <p:cNvSpPr/>
              <p:nvPr/>
            </p:nvSpPr>
            <p:spPr>
              <a:xfrm>
                <a:off x="4684728" y="5159810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3"/>
              <p:cNvSpPr txBox="1"/>
              <p:nvPr/>
            </p:nvSpPr>
            <p:spPr>
              <a:xfrm>
                <a:off x="4859580" y="5191402"/>
                <a:ext cx="97013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Device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2" name="Google Shape;712;p43"/>
            <p:cNvCxnSpPr/>
            <p:nvPr/>
          </p:nvCxnSpPr>
          <p:spPr>
            <a:xfrm>
              <a:off x="3647998" y="3642678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13" name="Google Shape;713;p43"/>
            <p:cNvGrpSpPr/>
            <p:nvPr/>
          </p:nvGrpSpPr>
          <p:grpSpPr>
            <a:xfrm>
              <a:off x="4720484" y="5265563"/>
              <a:ext cx="1319841" cy="324795"/>
              <a:chOff x="4684728" y="5696694"/>
              <a:chExt cx="1319841" cy="324795"/>
            </a:xfrm>
          </p:grpSpPr>
          <p:sp>
            <p:nvSpPr>
              <p:cNvPr id="714" name="Google Shape;714;p43"/>
              <p:cNvSpPr/>
              <p:nvPr/>
            </p:nvSpPr>
            <p:spPr>
              <a:xfrm>
                <a:off x="4684728" y="5696694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3"/>
              <p:cNvSpPr txBox="1"/>
              <p:nvPr/>
            </p:nvSpPr>
            <p:spPr>
              <a:xfrm>
                <a:off x="4773017" y="5728286"/>
                <a:ext cx="11432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Exclusion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6" name="Google Shape;716;p43"/>
            <p:cNvCxnSpPr/>
            <p:nvPr/>
          </p:nvCxnSpPr>
          <p:spPr>
            <a:xfrm flipH="1" rot="10800000">
              <a:off x="3850384" y="4250873"/>
              <a:ext cx="815170" cy="415641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17" name="Google Shape;717;p43"/>
            <p:cNvGrpSpPr/>
            <p:nvPr/>
          </p:nvGrpSpPr>
          <p:grpSpPr>
            <a:xfrm>
              <a:off x="4720484" y="5886501"/>
              <a:ext cx="1319841" cy="324795"/>
              <a:chOff x="4824761" y="6041769"/>
              <a:chExt cx="1319841" cy="324795"/>
            </a:xfrm>
          </p:grpSpPr>
          <p:sp>
            <p:nvSpPr>
              <p:cNvPr id="718" name="Google Shape;718;p43"/>
              <p:cNvSpPr/>
              <p:nvPr/>
            </p:nvSpPr>
            <p:spPr>
              <a:xfrm>
                <a:off x="4824761" y="6041769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3"/>
              <p:cNvSpPr txBox="1"/>
              <p:nvPr/>
            </p:nvSpPr>
            <p:spPr>
              <a:xfrm>
                <a:off x="4861754" y="6073361"/>
                <a:ext cx="124585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Top Selling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0" name="Google Shape;720;p43"/>
            <p:cNvCxnSpPr/>
            <p:nvPr/>
          </p:nvCxnSpPr>
          <p:spPr>
            <a:xfrm>
              <a:off x="5380404" y="4351043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1" name="Google Shape;721;p43"/>
            <p:cNvCxnSpPr/>
            <p:nvPr/>
          </p:nvCxnSpPr>
          <p:spPr>
            <a:xfrm>
              <a:off x="5380404" y="4977471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2" name="Google Shape;722;p43"/>
            <p:cNvCxnSpPr/>
            <p:nvPr/>
          </p:nvCxnSpPr>
          <p:spPr>
            <a:xfrm>
              <a:off x="5380404" y="5590358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3" name="Google Shape;723;p43"/>
            <p:cNvCxnSpPr/>
            <p:nvPr/>
          </p:nvCxnSpPr>
          <p:spPr>
            <a:xfrm>
              <a:off x="6040325" y="6048899"/>
              <a:ext cx="2836396" cy="0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24" name="Google Shape;724;p43"/>
            <p:cNvSpPr txBox="1"/>
            <p:nvPr/>
          </p:nvSpPr>
          <p:spPr>
            <a:xfrm>
              <a:off x="7030776" y="1670900"/>
              <a:ext cx="14622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 for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 txBox="1"/>
            <p:nvPr/>
          </p:nvSpPr>
          <p:spPr>
            <a:xfrm>
              <a:off x="6556153" y="1305360"/>
              <a:ext cx="225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Impaktu Ad 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3"/>
            <p:cNvSpPr txBox="1"/>
            <p:nvPr/>
          </p:nvSpPr>
          <p:spPr>
            <a:xfrm>
              <a:off x="6556153" y="6071597"/>
              <a:ext cx="20256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Impaktu Ad 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 txBox="1"/>
            <p:nvPr/>
          </p:nvSpPr>
          <p:spPr>
            <a:xfrm>
              <a:off x="7059991" y="5774323"/>
              <a:ext cx="13195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{ranked item list}</a:t>
              </a:r>
              <a:endParaRPr/>
            </a:p>
          </p:txBody>
        </p:sp>
        <p:cxnSp>
          <p:nvCxnSpPr>
            <p:cNvPr id="728" name="Google Shape;728;p43"/>
            <p:cNvCxnSpPr/>
            <p:nvPr/>
          </p:nvCxnSpPr>
          <p:spPr>
            <a:xfrm>
              <a:off x="6901132" y="1613140"/>
              <a:ext cx="0" cy="443575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sp>
          <p:nvSpPr>
            <p:cNvPr id="729" name="Google Shape;729;p43"/>
            <p:cNvSpPr txBox="1"/>
            <p:nvPr/>
          </p:nvSpPr>
          <p:spPr>
            <a:xfrm>
              <a:off x="6876087" y="3836361"/>
              <a:ext cx="2092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&lt; 500 ms / recommendation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6" name="Google Shape;736;p44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4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Ingestor Service workflow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8" name="Google Shape;7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2" y="771154"/>
            <a:ext cx="8783276" cy="53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 Logic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5" name="Google Shape;745;p4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4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7" name="Google Shape;7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6239"/>
            <a:ext cx="9144000" cy="467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Progression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57861" y="1279067"/>
            <a:ext cx="7437279" cy="457200"/>
          </a:xfrm>
          <a:prstGeom prst="rect">
            <a:avLst/>
          </a:prstGeom>
          <a:gradFill>
            <a:gsLst>
              <a:gs pos="0">
                <a:srgbClr val="4676CD"/>
              </a:gs>
              <a:gs pos="50000">
                <a:srgbClr val="D5E6FF"/>
              </a:gs>
              <a:gs pos="100000">
                <a:srgbClr val="4676C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69387" y="1309842"/>
            <a:ext cx="1366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Pre 2008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293387" y="1309842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2008 - 2010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309989" y="1309842"/>
            <a:ext cx="1674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2010 - 2011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49036" y="1309842"/>
            <a:ext cx="15329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2011 - 2013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2341012" y="1279066"/>
            <a:ext cx="0" cy="5141913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4251622" y="1279067"/>
            <a:ext cx="0" cy="5141912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6128052" y="1279067"/>
            <a:ext cx="0" cy="5141912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36002" y="2380216"/>
            <a:ext cx="177933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SaaS Portal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Columnar OLAP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 Trends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Portal Offering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95867" y="2380216"/>
            <a:ext cx="181171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MVC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Analytics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On-Demand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Scoring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Profiling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services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(SOAP)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ecommerce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305331" y="2380216"/>
            <a:ext cx="180049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Level Data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Campaign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6127731" y="2380216"/>
            <a:ext cx="209063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Analytics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On-Demand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Decisioning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Analysis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593606" y="5089067"/>
            <a:ext cx="1574028" cy="1112838"/>
            <a:chOff x="2081796" y="4512715"/>
            <a:chExt cx="1574028" cy="1112838"/>
          </a:xfrm>
        </p:grpSpPr>
        <p:sp>
          <p:nvSpPr>
            <p:cNvPr id="156" name="Google Shape;156;p19"/>
            <p:cNvSpPr/>
            <p:nvPr/>
          </p:nvSpPr>
          <p:spPr>
            <a:xfrm>
              <a:off x="2081796" y="4512715"/>
              <a:ext cx="1574028" cy="111283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96C5FF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D5E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156916" y="4599775"/>
              <a:ext cx="142378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Multichannel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Self-Service Portals</a:t>
              </a: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2481404" y="5089067"/>
            <a:ext cx="1574028" cy="1112838"/>
            <a:chOff x="2081796" y="4512715"/>
            <a:chExt cx="1574028" cy="1112838"/>
          </a:xfrm>
        </p:grpSpPr>
        <p:sp>
          <p:nvSpPr>
            <p:cNvPr id="159" name="Google Shape;159;p19"/>
            <p:cNvSpPr/>
            <p:nvPr/>
          </p:nvSpPr>
          <p:spPr>
            <a:xfrm>
              <a:off x="2081796" y="4512715"/>
              <a:ext cx="1574028" cy="111283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96C5FF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D5E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329239" y="4599775"/>
              <a:ext cx="1079142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Private Labels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9"/>
          <p:cNvSpPr/>
          <p:nvPr/>
        </p:nvSpPr>
        <p:spPr>
          <a:xfrm>
            <a:off x="4384099" y="5089067"/>
            <a:ext cx="1574028" cy="111283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96C5FF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D5E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640510" y="5176127"/>
            <a:ext cx="1079142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Mktg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Labels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242135" y="5089067"/>
            <a:ext cx="1574028" cy="111283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96C5FF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D5E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657861" y="2256391"/>
            <a:ext cx="7437279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6456214" y="5206416"/>
            <a:ext cx="1181734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Wireless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 Decisioning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Formation of Analytics Core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4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4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4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3041911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6"/>
          <p:cNvSpPr txBox="1"/>
          <p:nvPr/>
        </p:nvSpPr>
        <p:spPr>
          <a:xfrm>
            <a:off x="4565104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6"/>
          <p:cNvSpPr txBox="1"/>
          <p:nvPr/>
        </p:nvSpPr>
        <p:spPr>
          <a:xfrm>
            <a:off x="6088298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6"/>
          <p:cNvSpPr txBox="1"/>
          <p:nvPr/>
        </p:nvSpPr>
        <p:spPr>
          <a:xfrm>
            <a:off x="1518718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6"/>
          <p:cNvSpPr/>
          <p:nvPr/>
        </p:nvSpPr>
        <p:spPr>
          <a:xfrm>
            <a:off x="1518718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6"/>
          <p:cNvSpPr/>
          <p:nvPr/>
        </p:nvSpPr>
        <p:spPr>
          <a:xfrm>
            <a:off x="3041911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6"/>
          <p:cNvSpPr/>
          <p:nvPr/>
        </p:nvSpPr>
        <p:spPr>
          <a:xfrm>
            <a:off x="4565104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6"/>
          <p:cNvSpPr/>
          <p:nvPr/>
        </p:nvSpPr>
        <p:spPr>
          <a:xfrm>
            <a:off x="6088298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4290585" y="3576118"/>
            <a:ext cx="330451" cy="6925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6"/>
          <p:cNvSpPr/>
          <p:nvPr/>
        </p:nvSpPr>
        <p:spPr>
          <a:xfrm>
            <a:off x="1593783" y="4399984"/>
            <a:ext cx="5724053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47"/>
          <p:cNvCxnSpPr/>
          <p:nvPr/>
        </p:nvCxnSpPr>
        <p:spPr>
          <a:xfrm rot="10800000">
            <a:off x="1233068" y="4954422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47"/>
          <p:cNvCxnSpPr/>
          <p:nvPr/>
        </p:nvCxnSpPr>
        <p:spPr>
          <a:xfrm rot="10800000">
            <a:off x="1237451" y="378613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4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Flow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1" name="Google Shape;781;p4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2" name="Google Shape;782;p4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3" name="Google Shape;783;p4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47"/>
          <p:cNvSpPr/>
          <p:nvPr/>
        </p:nvSpPr>
        <p:spPr>
          <a:xfrm>
            <a:off x="554344" y="2652235"/>
            <a:ext cx="2089268" cy="115401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47"/>
          <p:cNvGrpSpPr/>
          <p:nvPr/>
        </p:nvGrpSpPr>
        <p:grpSpPr>
          <a:xfrm>
            <a:off x="650056" y="2845366"/>
            <a:ext cx="1786942" cy="850425"/>
            <a:chOff x="514573" y="1415353"/>
            <a:chExt cx="2070590" cy="1063031"/>
          </a:xfrm>
        </p:grpSpPr>
        <p:sp>
          <p:nvSpPr>
            <p:cNvPr id="786" name="Google Shape;786;p47"/>
            <p:cNvSpPr/>
            <p:nvPr/>
          </p:nvSpPr>
          <p:spPr>
            <a:xfrm>
              <a:off x="514573" y="1415353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14573" y="2008358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</a:t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670763" y="1415353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662449" y="2008358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Targeting</a:t>
              </a:r>
              <a:endParaRPr/>
            </a:p>
          </p:txBody>
        </p:sp>
      </p:grpSp>
      <p:sp>
        <p:nvSpPr>
          <p:cNvPr id="790" name="Google Shape;790;p47"/>
          <p:cNvSpPr txBox="1"/>
          <p:nvPr/>
        </p:nvSpPr>
        <p:spPr>
          <a:xfrm>
            <a:off x="650056" y="2636714"/>
            <a:ext cx="1174791" cy="17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47"/>
          <p:cNvGrpSpPr/>
          <p:nvPr/>
        </p:nvGrpSpPr>
        <p:grpSpPr>
          <a:xfrm>
            <a:off x="594433" y="4235143"/>
            <a:ext cx="4580422" cy="725483"/>
            <a:chOff x="558634" y="4346350"/>
            <a:chExt cx="4580422" cy="725483"/>
          </a:xfrm>
        </p:grpSpPr>
        <p:grpSp>
          <p:nvGrpSpPr>
            <p:cNvPr id="792" name="Google Shape;792;p47"/>
            <p:cNvGrpSpPr/>
            <p:nvPr/>
          </p:nvGrpSpPr>
          <p:grpSpPr>
            <a:xfrm>
              <a:off x="558634" y="4346350"/>
              <a:ext cx="4580422" cy="725483"/>
              <a:chOff x="675272" y="3004244"/>
              <a:chExt cx="5725528" cy="906854"/>
            </a:xfrm>
          </p:grpSpPr>
          <p:sp>
            <p:nvSpPr>
              <p:cNvPr id="793" name="Google Shape;793;p47"/>
              <p:cNvSpPr/>
              <p:nvPr/>
            </p:nvSpPr>
            <p:spPr>
              <a:xfrm>
                <a:off x="675272" y="3004244"/>
                <a:ext cx="5725528" cy="906854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7"/>
              <p:cNvSpPr txBox="1"/>
              <p:nvPr/>
            </p:nvSpPr>
            <p:spPr>
              <a:xfrm>
                <a:off x="780805" y="3015890"/>
                <a:ext cx="763831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838548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Workflow</a:t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1904029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Bulk Insert</a:t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2969510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Cache</a:t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5276693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Access</a:t>
                </a:r>
                <a:endParaRPr/>
              </a:p>
            </p:txBody>
          </p:sp>
        </p:grpSp>
        <p:sp>
          <p:nvSpPr>
            <p:cNvPr id="799" name="Google Shape;799;p47"/>
            <p:cNvSpPr/>
            <p:nvPr/>
          </p:nvSpPr>
          <p:spPr>
            <a:xfrm>
              <a:off x="3327946" y="4582644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Scored Results</a:t>
              </a:r>
              <a:endParaRPr/>
            </a:p>
          </p:txBody>
        </p:sp>
      </p:grpSp>
      <p:sp>
        <p:nvSpPr>
          <p:cNvPr id="800" name="Google Shape;800;p47"/>
          <p:cNvSpPr/>
          <p:nvPr/>
        </p:nvSpPr>
        <p:spPr>
          <a:xfrm>
            <a:off x="3707699" y="2860868"/>
            <a:ext cx="968874" cy="73674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7"/>
          <p:cNvSpPr txBox="1"/>
          <p:nvPr/>
        </p:nvSpPr>
        <p:spPr>
          <a:xfrm>
            <a:off x="3440969" y="2593625"/>
            <a:ext cx="1502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7"/>
          <p:cNvSpPr/>
          <p:nvPr/>
        </p:nvSpPr>
        <p:spPr>
          <a:xfrm>
            <a:off x="3774066" y="2989429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605481" y="5389524"/>
            <a:ext cx="1938543" cy="72548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7"/>
          <p:cNvSpPr txBox="1"/>
          <p:nvPr/>
        </p:nvSpPr>
        <p:spPr>
          <a:xfrm>
            <a:off x="689907" y="5398841"/>
            <a:ext cx="877420" cy="17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7"/>
          <p:cNvSpPr/>
          <p:nvPr/>
        </p:nvSpPr>
        <p:spPr>
          <a:xfrm>
            <a:off x="719399" y="5625818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806" name="Google Shape;806;p47"/>
          <p:cNvSpPr/>
          <p:nvPr/>
        </p:nvSpPr>
        <p:spPr>
          <a:xfrm>
            <a:off x="1571783" y="5625818"/>
            <a:ext cx="802009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 TX</a:t>
            </a:r>
            <a:endParaRPr/>
          </a:p>
        </p:txBody>
      </p:sp>
      <p:cxnSp>
        <p:nvCxnSpPr>
          <p:cNvPr id="807" name="Google Shape;807;p47"/>
          <p:cNvCxnSpPr>
            <a:endCxn id="803" idx="1"/>
          </p:cNvCxnSpPr>
          <p:nvPr/>
        </p:nvCxnSpPr>
        <p:spPr>
          <a:xfrm>
            <a:off x="135681" y="5752265"/>
            <a:ext cx="469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08" name="Google Shape;808;p47"/>
          <p:cNvCxnSpPr/>
          <p:nvPr/>
        </p:nvCxnSpPr>
        <p:spPr>
          <a:xfrm>
            <a:off x="8652774" y="3806244"/>
            <a:ext cx="469679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09" name="Google Shape;809;p47"/>
          <p:cNvCxnSpPr>
            <a:stCxn id="810" idx="1"/>
            <a:endCxn id="800" idx="3"/>
          </p:cNvCxnSpPr>
          <p:nvPr/>
        </p:nvCxnSpPr>
        <p:spPr>
          <a:xfrm rot="10800000">
            <a:off x="4676462" y="3229153"/>
            <a:ext cx="3106800" cy="60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1" name="Google Shape;811;p47"/>
          <p:cNvGrpSpPr/>
          <p:nvPr/>
        </p:nvGrpSpPr>
        <p:grpSpPr>
          <a:xfrm>
            <a:off x="7743998" y="2726296"/>
            <a:ext cx="908776" cy="2209314"/>
            <a:chOff x="7602983" y="2241924"/>
            <a:chExt cx="908776" cy="2209314"/>
          </a:xfrm>
        </p:grpSpPr>
        <p:sp>
          <p:nvSpPr>
            <p:cNvPr id="810" name="Google Shape;810;p47"/>
            <p:cNvSpPr/>
            <p:nvPr/>
          </p:nvSpPr>
          <p:spPr>
            <a:xfrm>
              <a:off x="7642247" y="2241924"/>
              <a:ext cx="869512" cy="220931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7"/>
            <p:cNvSpPr txBox="1"/>
            <p:nvPr/>
          </p:nvSpPr>
          <p:spPr>
            <a:xfrm>
              <a:off x="7602983" y="2280230"/>
              <a:ext cx="785087" cy="17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Remote Access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7802149" y="2973966"/>
              <a:ext cx="549707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SOAP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APIs</a:t>
              </a:r>
              <a:endParaRPr/>
            </a:p>
          </p:txBody>
        </p:sp>
      </p:grpSp>
      <p:cxnSp>
        <p:nvCxnSpPr>
          <p:cNvPr id="814" name="Google Shape;814;p47"/>
          <p:cNvCxnSpPr>
            <a:stCxn id="784" idx="3"/>
            <a:endCxn id="800" idx="1"/>
          </p:cNvCxnSpPr>
          <p:nvPr/>
        </p:nvCxnSpPr>
        <p:spPr>
          <a:xfrm>
            <a:off x="2643612" y="3229240"/>
            <a:ext cx="1064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Services – Online Ingestor API</a:t>
            </a:r>
            <a:endParaRPr b="0" i="0" sz="2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1" name="Google Shape;821;p48"/>
          <p:cNvSpPr/>
          <p:nvPr/>
        </p:nvSpPr>
        <p:spPr>
          <a:xfrm>
            <a:off x="7246561" y="2505037"/>
            <a:ext cx="1195105" cy="4882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/>
          <p:nvPr/>
        </p:nvSpPr>
        <p:spPr>
          <a:xfrm>
            <a:off x="5179775" y="4700836"/>
            <a:ext cx="1195105" cy="4882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8"/>
          <p:cNvSpPr/>
          <p:nvPr/>
        </p:nvSpPr>
        <p:spPr>
          <a:xfrm>
            <a:off x="5336527" y="1241609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8"/>
          <p:cNvSpPr/>
          <p:nvPr/>
        </p:nvSpPr>
        <p:spPr>
          <a:xfrm>
            <a:off x="5220343" y="1382968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4730588" y="2298004"/>
            <a:ext cx="4232174" cy="322238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8"/>
          <p:cNvSpPr/>
          <p:nvPr/>
        </p:nvSpPr>
        <p:spPr>
          <a:xfrm>
            <a:off x="2639982" y="1717810"/>
            <a:ext cx="242070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8"/>
          <p:cNvSpPr/>
          <p:nvPr/>
        </p:nvSpPr>
        <p:spPr>
          <a:xfrm>
            <a:off x="5170716" y="2986336"/>
            <a:ext cx="3270950" cy="171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8"/>
          <p:cNvSpPr txBox="1"/>
          <p:nvPr/>
        </p:nvSpPr>
        <p:spPr>
          <a:xfrm>
            <a:off x="6022578" y="3520421"/>
            <a:ext cx="156722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8"/>
          <p:cNvSpPr/>
          <p:nvPr/>
        </p:nvSpPr>
        <p:spPr>
          <a:xfrm>
            <a:off x="354318" y="1400568"/>
            <a:ext cx="2285663" cy="95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8"/>
          <p:cNvSpPr txBox="1"/>
          <p:nvPr/>
        </p:nvSpPr>
        <p:spPr>
          <a:xfrm>
            <a:off x="740467" y="1556787"/>
            <a:ext cx="139333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Feeds Service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 Services)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8"/>
          <p:cNvSpPr/>
          <p:nvPr/>
        </p:nvSpPr>
        <p:spPr>
          <a:xfrm>
            <a:off x="354318" y="5224025"/>
            <a:ext cx="2285663" cy="95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8"/>
          <p:cNvSpPr txBox="1"/>
          <p:nvPr/>
        </p:nvSpPr>
        <p:spPr>
          <a:xfrm>
            <a:off x="1101404" y="5354366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833" name="Google Shape;833;p48"/>
          <p:cNvSpPr txBox="1"/>
          <p:nvPr/>
        </p:nvSpPr>
        <p:spPr>
          <a:xfrm>
            <a:off x="2715904" y="5816030"/>
            <a:ext cx="28375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SOAP – Recommendation Request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7371806" y="5151056"/>
            <a:ext cx="1247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 Service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8"/>
          <p:cNvSpPr/>
          <p:nvPr/>
        </p:nvSpPr>
        <p:spPr>
          <a:xfrm>
            <a:off x="5080689" y="1549895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8"/>
          <p:cNvSpPr txBox="1"/>
          <p:nvPr/>
        </p:nvSpPr>
        <p:spPr>
          <a:xfrm>
            <a:off x="5189875" y="1652465"/>
            <a:ext cx="554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2925564" y="1256145"/>
            <a:ext cx="1168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8"/>
          <p:cNvSpPr txBox="1"/>
          <p:nvPr/>
        </p:nvSpPr>
        <p:spPr>
          <a:xfrm>
            <a:off x="2974813" y="5171841"/>
            <a:ext cx="1122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8"/>
          <p:cNvSpPr txBox="1"/>
          <p:nvPr/>
        </p:nvSpPr>
        <p:spPr>
          <a:xfrm>
            <a:off x="7429576" y="2505037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48"/>
          <p:cNvCxnSpPr>
            <a:stCxn id="821" idx="0"/>
          </p:cNvCxnSpPr>
          <p:nvPr/>
        </p:nvCxnSpPr>
        <p:spPr>
          <a:xfrm rot="10800000">
            <a:off x="6093313" y="1869337"/>
            <a:ext cx="1750800" cy="63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841" name="Google Shape;841;p48"/>
          <p:cNvSpPr txBox="1"/>
          <p:nvPr/>
        </p:nvSpPr>
        <p:spPr>
          <a:xfrm>
            <a:off x="6597950" y="1614702"/>
            <a:ext cx="10255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Watcher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48"/>
          <p:cNvCxnSpPr/>
          <p:nvPr/>
        </p:nvCxnSpPr>
        <p:spPr>
          <a:xfrm>
            <a:off x="5986244" y="2065899"/>
            <a:ext cx="15360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3" name="Google Shape;843;p48"/>
          <p:cNvSpPr txBox="1"/>
          <p:nvPr/>
        </p:nvSpPr>
        <p:spPr>
          <a:xfrm>
            <a:off x="5299471" y="4683327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844" name="Google Shape;844;p48"/>
          <p:cNvSpPr txBox="1"/>
          <p:nvPr/>
        </p:nvSpPr>
        <p:spPr>
          <a:xfrm>
            <a:off x="6266107" y="2065899"/>
            <a:ext cx="89255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Import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8"/>
          <p:cNvSpPr/>
          <p:nvPr/>
        </p:nvSpPr>
        <p:spPr>
          <a:xfrm>
            <a:off x="2639982" y="5224025"/>
            <a:ext cx="3337201" cy="592726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48"/>
          <p:cNvCxnSpPr/>
          <p:nvPr/>
        </p:nvCxnSpPr>
        <p:spPr>
          <a:xfrm>
            <a:off x="7522343" y="2057353"/>
            <a:ext cx="0" cy="4476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847" name="Google Shape;847;p48"/>
          <p:cNvGrpSpPr/>
          <p:nvPr/>
        </p:nvGrpSpPr>
        <p:grpSpPr>
          <a:xfrm>
            <a:off x="1527160" y="2629770"/>
            <a:ext cx="5719400" cy="2594255"/>
            <a:chOff x="1677989" y="2615234"/>
            <a:chExt cx="5719400" cy="2594255"/>
          </a:xfrm>
        </p:grpSpPr>
        <p:sp>
          <p:nvSpPr>
            <p:cNvPr id="848" name="Google Shape;848;p48"/>
            <p:cNvSpPr/>
            <p:nvPr/>
          </p:nvSpPr>
          <p:spPr>
            <a:xfrm>
              <a:off x="1677989" y="2734602"/>
              <a:ext cx="133719" cy="24748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677989" y="2615234"/>
              <a:ext cx="5719400" cy="2737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48"/>
            <p:cNvSpPr txBox="1"/>
            <p:nvPr/>
          </p:nvSpPr>
          <p:spPr>
            <a:xfrm>
              <a:off x="1876417" y="2971799"/>
              <a:ext cx="1963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SOAP – RT Tx IF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9"/>
          <p:cNvSpPr txBox="1"/>
          <p:nvPr/>
        </p:nvSpPr>
        <p:spPr>
          <a:xfrm>
            <a:off x="155218" y="543454"/>
            <a:ext cx="33073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Configuration</a:t>
            </a:r>
            <a:endParaRPr/>
          </a:p>
        </p:txBody>
      </p:sp>
      <p:grpSp>
        <p:nvGrpSpPr>
          <p:cNvPr id="857" name="Google Shape;857;p49"/>
          <p:cNvGrpSpPr/>
          <p:nvPr/>
        </p:nvGrpSpPr>
        <p:grpSpPr>
          <a:xfrm>
            <a:off x="51276" y="864872"/>
            <a:ext cx="8919469" cy="4900661"/>
            <a:chOff x="51276" y="864872"/>
            <a:chExt cx="9442741" cy="5035743"/>
          </a:xfrm>
        </p:grpSpPr>
        <p:cxnSp>
          <p:nvCxnSpPr>
            <p:cNvPr id="858" name="Google Shape;858;p49"/>
            <p:cNvCxnSpPr/>
            <p:nvPr/>
          </p:nvCxnSpPr>
          <p:spPr>
            <a:xfrm>
              <a:off x="5488319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49"/>
            <p:cNvCxnSpPr/>
            <p:nvPr/>
          </p:nvCxnSpPr>
          <p:spPr>
            <a:xfrm>
              <a:off x="3052147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0" name="Google Shape;860;p49"/>
            <p:cNvSpPr/>
            <p:nvPr/>
          </p:nvSpPr>
          <p:spPr>
            <a:xfrm>
              <a:off x="2612020" y="1626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User-based CF</a:t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092740" y="1626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Item-based CF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1971834" y="24650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Memory-based Techniques</a:t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4452554" y="2465072"/>
              <a:ext cx="2160627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333390" y="2465072"/>
              <a:ext cx="2160627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Hybrid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452554" y="3303272"/>
              <a:ext cx="2160627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(Click/Purchase)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Rating (Best-Worst)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693204" y="3303272"/>
              <a:ext cx="2640767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Click-Through/Browse Rate (CTR)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Rate</a:t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971834" y="3303272"/>
              <a:ext cx="2160627" cy="6096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 Measures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Purchased Items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63006" y="5062415"/>
              <a:ext cx="9282695" cy="8382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Rules Layer: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Suppression Rules (previously bought items)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Outlier Rules (most/least popular)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Add / reduce Weight for Types of Items, Users, etc.</a:t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3812368" y="864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 Filtering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(CF)</a:t>
              </a:r>
              <a:endParaRPr/>
            </a:p>
          </p:txBody>
        </p:sp>
        <p:cxnSp>
          <p:nvCxnSpPr>
            <p:cNvPr id="870" name="Google Shape;870;p49"/>
            <p:cNvCxnSpPr/>
            <p:nvPr/>
          </p:nvCxnSpPr>
          <p:spPr>
            <a:xfrm>
              <a:off x="3572299" y="1474472"/>
              <a:ext cx="2560743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49"/>
            <p:cNvCxnSpPr/>
            <p:nvPr/>
          </p:nvCxnSpPr>
          <p:spPr>
            <a:xfrm flipH="1" rot="-5400000">
              <a:off x="6076848" y="1530666"/>
              <a:ext cx="152400" cy="40012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2" name="Google Shape;872;p49"/>
            <p:cNvCxnSpPr/>
            <p:nvPr/>
          </p:nvCxnSpPr>
          <p:spPr>
            <a:xfrm rot="5400000">
              <a:off x="3456087" y="1510661"/>
              <a:ext cx="152400" cy="8002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3" name="Google Shape;873;p49"/>
            <p:cNvCxnSpPr/>
            <p:nvPr/>
          </p:nvCxnSpPr>
          <p:spPr>
            <a:xfrm rot="-5400000">
              <a:off x="4894593" y="1436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49"/>
            <p:cNvCxnSpPr/>
            <p:nvPr/>
          </p:nvCxnSpPr>
          <p:spPr>
            <a:xfrm>
              <a:off x="931532" y="2236472"/>
              <a:ext cx="7362137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49"/>
            <p:cNvCxnSpPr/>
            <p:nvPr/>
          </p:nvCxnSpPr>
          <p:spPr>
            <a:xfrm rot="5400000">
              <a:off x="3614222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49"/>
            <p:cNvCxnSpPr/>
            <p:nvPr/>
          </p:nvCxnSpPr>
          <p:spPr>
            <a:xfrm rot="5400000">
              <a:off x="6014919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49"/>
            <p:cNvCxnSpPr/>
            <p:nvPr/>
          </p:nvCxnSpPr>
          <p:spPr>
            <a:xfrm rot="5400000">
              <a:off x="5297699" y="2350732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8" name="Google Shape;878;p49"/>
            <p:cNvCxnSpPr/>
            <p:nvPr/>
          </p:nvCxnSpPr>
          <p:spPr>
            <a:xfrm rot="5400000">
              <a:off x="8178535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9" name="Google Shape;879;p49"/>
            <p:cNvCxnSpPr/>
            <p:nvPr/>
          </p:nvCxnSpPr>
          <p:spPr>
            <a:xfrm rot="5400000">
              <a:off x="2897836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0" name="Google Shape;880;p49"/>
            <p:cNvCxnSpPr/>
            <p:nvPr/>
          </p:nvCxnSpPr>
          <p:spPr>
            <a:xfrm flipH="1" rot="10800000">
              <a:off x="3013803" y="3151815"/>
              <a:ext cx="5241522" cy="1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49"/>
            <p:cNvCxnSpPr/>
            <p:nvPr/>
          </p:nvCxnSpPr>
          <p:spPr>
            <a:xfrm rot="5400000">
              <a:off x="5412119" y="3074672"/>
              <a:ext cx="152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49"/>
            <p:cNvCxnSpPr/>
            <p:nvPr/>
          </p:nvCxnSpPr>
          <p:spPr>
            <a:xfrm rot="5400000">
              <a:off x="5412119" y="3227032"/>
              <a:ext cx="1524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3" name="Google Shape;883;p49"/>
            <p:cNvCxnSpPr/>
            <p:nvPr/>
          </p:nvCxnSpPr>
          <p:spPr>
            <a:xfrm rot="5400000">
              <a:off x="8178291" y="3226238"/>
              <a:ext cx="1524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4" name="Google Shape;884;p49"/>
            <p:cNvCxnSpPr/>
            <p:nvPr/>
          </p:nvCxnSpPr>
          <p:spPr>
            <a:xfrm rot="5400000">
              <a:off x="2860569" y="3150038"/>
              <a:ext cx="3048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5" name="Google Shape;885;p49"/>
            <p:cNvSpPr/>
            <p:nvPr/>
          </p:nvSpPr>
          <p:spPr>
            <a:xfrm>
              <a:off x="51276" y="2465072"/>
              <a:ext cx="1760511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Cold-Start Techniques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(New User, New Item)</a:t>
              </a:r>
              <a:endParaRPr/>
            </a:p>
          </p:txBody>
        </p:sp>
        <p:cxnSp>
          <p:nvCxnSpPr>
            <p:cNvPr id="886" name="Google Shape;886;p49"/>
            <p:cNvCxnSpPr/>
            <p:nvPr/>
          </p:nvCxnSpPr>
          <p:spPr>
            <a:xfrm rot="5400000">
              <a:off x="818065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7" name="Google Shape;887;p49"/>
            <p:cNvCxnSpPr/>
            <p:nvPr/>
          </p:nvCxnSpPr>
          <p:spPr>
            <a:xfrm>
              <a:off x="8254491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8" name="Google Shape;888;p49"/>
            <p:cNvSpPr/>
            <p:nvPr/>
          </p:nvSpPr>
          <p:spPr>
            <a:xfrm>
              <a:off x="56120" y="3296530"/>
              <a:ext cx="1754472" cy="6096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 Sellers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 Items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49"/>
            <p:cNvCxnSpPr/>
            <p:nvPr/>
          </p:nvCxnSpPr>
          <p:spPr>
            <a:xfrm rot="5400000">
              <a:off x="762004" y="3150981"/>
              <a:ext cx="3048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90" name="Google Shape;890;p49"/>
            <p:cNvCxnSpPr/>
            <p:nvPr/>
          </p:nvCxnSpPr>
          <p:spPr>
            <a:xfrm>
              <a:off x="933355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– Creative Level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7" name="Google Shape;897;p50"/>
          <p:cNvSpPr/>
          <p:nvPr/>
        </p:nvSpPr>
        <p:spPr>
          <a:xfrm>
            <a:off x="419099" y="1412603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Creative-based CF (Co-paired items based on purchase history)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8" name="Google Shape;898;p50"/>
          <p:cNvGraphicFramePr/>
          <p:nvPr/>
        </p:nvGraphicFramePr>
        <p:xfrm>
          <a:off x="647699" y="17468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(Purchases)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99" name="Google Shape;899;p50"/>
          <p:cNvSpPr/>
          <p:nvPr/>
        </p:nvSpPr>
        <p:spPr>
          <a:xfrm rot="-5400000">
            <a:off x="38099" y="2530599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0"/>
          <p:cNvSpPr/>
          <p:nvPr/>
        </p:nvSpPr>
        <p:spPr>
          <a:xfrm>
            <a:off x="5283519" y="2057949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Items with similar purchase patterns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Item correlation or ‘distance’). Consumers who purchased item ia purchased items ic and id.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50"/>
          <p:cNvCxnSpPr/>
          <p:nvPr/>
        </p:nvCxnSpPr>
        <p:spPr>
          <a:xfrm rot="10800000">
            <a:off x="2324101" y="2089777"/>
            <a:ext cx="2826941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2" name="Google Shape;902;p50"/>
          <p:cNvCxnSpPr/>
          <p:nvPr/>
        </p:nvCxnSpPr>
        <p:spPr>
          <a:xfrm rot="10800000">
            <a:off x="4172935" y="2089777"/>
            <a:ext cx="1043207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3" name="Google Shape;903;p50"/>
          <p:cNvSpPr/>
          <p:nvPr/>
        </p:nvSpPr>
        <p:spPr>
          <a:xfrm>
            <a:off x="647699" y="3130484"/>
            <a:ext cx="65644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Who Bought This Item Also Bought…</a:t>
            </a:r>
            <a:endParaRPr/>
          </a:p>
        </p:txBody>
      </p:sp>
      <p:sp>
        <p:nvSpPr>
          <p:cNvPr id="904" name="Google Shape;904;p50"/>
          <p:cNvSpPr/>
          <p:nvPr/>
        </p:nvSpPr>
        <p:spPr>
          <a:xfrm>
            <a:off x="543123" y="5814602"/>
            <a:ext cx="77238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Items Do Customers Buy After Viewing This Item?</a:t>
            </a:r>
            <a:endParaRPr/>
          </a:p>
        </p:txBody>
      </p:sp>
      <p:sp>
        <p:nvSpPr>
          <p:cNvPr id="905" name="Google Shape;905;p50"/>
          <p:cNvSpPr/>
          <p:nvPr/>
        </p:nvSpPr>
        <p:spPr>
          <a:xfrm>
            <a:off x="389129" y="3943618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Creative-based CF (Co-paired items based on browse and purchase history)</a:t>
            </a:r>
            <a:endParaRPr/>
          </a:p>
        </p:txBody>
      </p:sp>
      <p:graphicFrame>
        <p:nvGraphicFramePr>
          <p:cNvPr id="906" name="Google Shape;906;p50"/>
          <p:cNvGraphicFramePr/>
          <p:nvPr/>
        </p:nvGraphicFramePr>
        <p:xfrm>
          <a:off x="617729" y="4277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(Browsed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Clicks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7" name="Google Shape;907;p50"/>
          <p:cNvSpPr/>
          <p:nvPr/>
        </p:nvSpPr>
        <p:spPr>
          <a:xfrm rot="-5400000">
            <a:off x="8129" y="5061614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0"/>
          <p:cNvSpPr/>
          <p:nvPr/>
        </p:nvSpPr>
        <p:spPr>
          <a:xfrm>
            <a:off x="5216142" y="4620792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Items with similar browse and purchase patterns (e.g. Item correlation or ‘distance’).  Consumers who browsed item ia purchased items ic and id.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50"/>
          <p:cNvCxnSpPr/>
          <p:nvPr/>
        </p:nvCxnSpPr>
        <p:spPr>
          <a:xfrm rot="10800000">
            <a:off x="2294131" y="4620792"/>
            <a:ext cx="2826941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0" name="Google Shape;910;p50"/>
          <p:cNvCxnSpPr/>
          <p:nvPr/>
        </p:nvCxnSpPr>
        <p:spPr>
          <a:xfrm rot="10800000">
            <a:off x="4142965" y="4620792"/>
            <a:ext cx="1043207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1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 1.1 Modeling – User Model on Levels of Engagement + Device Attrs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7" name="Google Shape;917;p51"/>
          <p:cNvSpPr/>
          <p:nvPr/>
        </p:nvSpPr>
        <p:spPr>
          <a:xfrm>
            <a:off x="419099" y="1572974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User-based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8" name="Google Shape;918;p51"/>
          <p:cNvGraphicFramePr/>
          <p:nvPr/>
        </p:nvGraphicFramePr>
        <p:xfrm>
          <a:off x="877330" y="2057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(Levels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Engagement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9" name="Google Shape;919;p51"/>
          <p:cNvSpPr/>
          <p:nvPr/>
        </p:nvSpPr>
        <p:spPr>
          <a:xfrm rot="-5400000">
            <a:off x="258162" y="2841690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1"/>
          <p:cNvSpPr/>
          <p:nvPr/>
        </p:nvSpPr>
        <p:spPr>
          <a:xfrm>
            <a:off x="685800" y="5181584"/>
            <a:ext cx="58433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Customers Also Bought These Items…</a:t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1"/>
          <p:cNvSpPr/>
          <p:nvPr/>
        </p:nvSpPr>
        <p:spPr>
          <a:xfrm>
            <a:off x="950722" y="4345179"/>
            <a:ext cx="6487026" cy="685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compared based on their levels of engagement and device attributes</a:t>
            </a:r>
            <a:endParaRPr/>
          </a:p>
        </p:txBody>
      </p:sp>
      <p:sp>
        <p:nvSpPr>
          <p:cNvPr id="922" name="Google Shape;922;p51"/>
          <p:cNvSpPr/>
          <p:nvPr/>
        </p:nvSpPr>
        <p:spPr>
          <a:xfrm>
            <a:off x="1020531" y="3676535"/>
            <a:ext cx="7179135" cy="566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independent variables modeling device attributes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3" name="Google Shape;923;p51"/>
          <p:cNvGraphicFramePr/>
          <p:nvPr/>
        </p:nvGraphicFramePr>
        <p:xfrm>
          <a:off x="4534931" y="2057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1 .0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4" name="Google Shape;924;p51"/>
          <p:cNvSpPr/>
          <p:nvPr/>
        </p:nvSpPr>
        <p:spPr>
          <a:xfrm rot="5400000">
            <a:off x="4342575" y="604685"/>
            <a:ext cx="361177" cy="60863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2"/>
          <p:cNvSpPr txBox="1"/>
          <p:nvPr>
            <p:ph type="title"/>
          </p:nvPr>
        </p:nvSpPr>
        <p:spPr>
          <a:xfrm>
            <a:off x="417943" y="630936"/>
            <a:ext cx="82740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Scorecards – 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0" name="Google Shape;930;p52"/>
          <p:cNvSpPr txBox="1"/>
          <p:nvPr>
            <p:ph idx="1" type="body"/>
          </p:nvPr>
        </p:nvSpPr>
        <p:spPr>
          <a:xfrm>
            <a:off x="417943" y="1509715"/>
            <a:ext cx="827087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Distinct Models –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endParaRPr/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User Model with Item level of engagement and Device Attributes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user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Purchase-based item Model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item purchase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Browse-based item Model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item browse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31" name="Google Shape;931;p52"/>
          <p:cNvGrpSpPr/>
          <p:nvPr/>
        </p:nvGrpSpPr>
        <p:grpSpPr>
          <a:xfrm>
            <a:off x="1775450" y="4262008"/>
            <a:ext cx="843869" cy="231342"/>
            <a:chOff x="56925" y="1440100"/>
            <a:chExt cx="2768600" cy="899550"/>
          </a:xfrm>
        </p:grpSpPr>
        <p:sp>
          <p:nvSpPr>
            <p:cNvPr id="932" name="Google Shape;932;p52"/>
            <p:cNvSpPr/>
            <p:nvPr/>
          </p:nvSpPr>
          <p:spPr>
            <a:xfrm>
              <a:off x="56925" y="1440100"/>
              <a:ext cx="2768600" cy="343975"/>
            </a:xfrm>
            <a:custGeom>
              <a:rect b="b" l="l" r="r" t="t"/>
              <a:pathLst>
                <a:path extrusionOk="0" h="13759" w="110744">
                  <a:moveTo>
                    <a:pt x="12884" y="0"/>
                  </a:moveTo>
                  <a:lnTo>
                    <a:pt x="12884" y="2023"/>
                  </a:lnTo>
                  <a:lnTo>
                    <a:pt x="14232" y="2023"/>
                  </a:lnTo>
                  <a:lnTo>
                    <a:pt x="14232" y="0"/>
                  </a:lnTo>
                  <a:close/>
                  <a:moveTo>
                    <a:pt x="103617" y="4905"/>
                  </a:moveTo>
                  <a:cubicBezTo>
                    <a:pt x="104281" y="4905"/>
                    <a:pt x="104814" y="5165"/>
                    <a:pt x="105217" y="5686"/>
                  </a:cubicBezTo>
                  <a:cubicBezTo>
                    <a:pt x="105620" y="6207"/>
                    <a:pt x="105826" y="6904"/>
                    <a:pt x="105836" y="7778"/>
                  </a:cubicBezTo>
                  <a:lnTo>
                    <a:pt x="101031" y="7787"/>
                  </a:lnTo>
                  <a:cubicBezTo>
                    <a:pt x="101100" y="6872"/>
                    <a:pt x="101360" y="6163"/>
                    <a:pt x="101811" y="5660"/>
                  </a:cubicBezTo>
                  <a:cubicBezTo>
                    <a:pt x="102263" y="5156"/>
                    <a:pt x="102865" y="4905"/>
                    <a:pt x="103617" y="4905"/>
                  </a:cubicBezTo>
                  <a:close/>
                  <a:moveTo>
                    <a:pt x="34644" y="4905"/>
                  </a:moveTo>
                  <a:cubicBezTo>
                    <a:pt x="35362" y="4905"/>
                    <a:pt x="35930" y="5242"/>
                    <a:pt x="36350" y="5916"/>
                  </a:cubicBezTo>
                  <a:cubicBezTo>
                    <a:pt x="36770" y="6590"/>
                    <a:pt x="36980" y="7503"/>
                    <a:pt x="36980" y="8655"/>
                  </a:cubicBezTo>
                  <a:cubicBezTo>
                    <a:pt x="36980" y="9812"/>
                    <a:pt x="36770" y="10726"/>
                    <a:pt x="36350" y="11398"/>
                  </a:cubicBezTo>
                  <a:cubicBezTo>
                    <a:pt x="35930" y="12069"/>
                    <a:pt x="35362" y="12405"/>
                    <a:pt x="34644" y="12405"/>
                  </a:cubicBezTo>
                  <a:cubicBezTo>
                    <a:pt x="33916" y="12405"/>
                    <a:pt x="33344" y="12070"/>
                    <a:pt x="32926" y="11402"/>
                  </a:cubicBezTo>
                  <a:cubicBezTo>
                    <a:pt x="32509" y="10734"/>
                    <a:pt x="32300" y="9818"/>
                    <a:pt x="32300" y="8655"/>
                  </a:cubicBezTo>
                  <a:cubicBezTo>
                    <a:pt x="32300" y="7491"/>
                    <a:pt x="32510" y="6576"/>
                    <a:pt x="32930" y="5907"/>
                  </a:cubicBezTo>
                  <a:cubicBezTo>
                    <a:pt x="33350" y="5239"/>
                    <a:pt x="33921" y="4905"/>
                    <a:pt x="34644" y="4905"/>
                  </a:cubicBezTo>
                  <a:close/>
                  <a:moveTo>
                    <a:pt x="51636" y="4905"/>
                  </a:moveTo>
                  <a:cubicBezTo>
                    <a:pt x="52354" y="4905"/>
                    <a:pt x="52922" y="5242"/>
                    <a:pt x="53342" y="5916"/>
                  </a:cubicBezTo>
                  <a:cubicBezTo>
                    <a:pt x="53762" y="6590"/>
                    <a:pt x="53972" y="7503"/>
                    <a:pt x="53972" y="8655"/>
                  </a:cubicBezTo>
                  <a:cubicBezTo>
                    <a:pt x="53972" y="9812"/>
                    <a:pt x="53762" y="10726"/>
                    <a:pt x="53342" y="11398"/>
                  </a:cubicBezTo>
                  <a:cubicBezTo>
                    <a:pt x="52922" y="12069"/>
                    <a:pt x="52354" y="12405"/>
                    <a:pt x="51636" y="12405"/>
                  </a:cubicBezTo>
                  <a:cubicBezTo>
                    <a:pt x="50908" y="12405"/>
                    <a:pt x="50336" y="12070"/>
                    <a:pt x="49918" y="11402"/>
                  </a:cubicBezTo>
                  <a:cubicBezTo>
                    <a:pt x="49501" y="10734"/>
                    <a:pt x="49292" y="9818"/>
                    <a:pt x="49292" y="8655"/>
                  </a:cubicBezTo>
                  <a:cubicBezTo>
                    <a:pt x="49292" y="7491"/>
                    <a:pt x="49502" y="6576"/>
                    <a:pt x="49922" y="5907"/>
                  </a:cubicBezTo>
                  <a:cubicBezTo>
                    <a:pt x="50342" y="5239"/>
                    <a:pt x="50913" y="4905"/>
                    <a:pt x="51636" y="4905"/>
                  </a:cubicBezTo>
                  <a:close/>
                  <a:moveTo>
                    <a:pt x="1" y="547"/>
                  </a:moveTo>
                  <a:lnTo>
                    <a:pt x="1" y="13507"/>
                  </a:lnTo>
                  <a:lnTo>
                    <a:pt x="1436" y="13507"/>
                  </a:lnTo>
                  <a:lnTo>
                    <a:pt x="1436" y="2127"/>
                  </a:lnTo>
                  <a:lnTo>
                    <a:pt x="4256" y="11016"/>
                  </a:lnTo>
                  <a:lnTo>
                    <a:pt x="5743" y="11016"/>
                  </a:lnTo>
                  <a:lnTo>
                    <a:pt x="8563" y="2127"/>
                  </a:lnTo>
                  <a:lnTo>
                    <a:pt x="8563" y="13507"/>
                  </a:lnTo>
                  <a:lnTo>
                    <a:pt x="10006" y="13507"/>
                  </a:lnTo>
                  <a:lnTo>
                    <a:pt x="10006" y="547"/>
                  </a:lnTo>
                  <a:lnTo>
                    <a:pt x="7801" y="547"/>
                  </a:lnTo>
                  <a:lnTo>
                    <a:pt x="4996" y="9367"/>
                  </a:lnTo>
                  <a:lnTo>
                    <a:pt x="2205" y="547"/>
                  </a:lnTo>
                  <a:close/>
                  <a:moveTo>
                    <a:pt x="12884" y="3785"/>
                  </a:moveTo>
                  <a:lnTo>
                    <a:pt x="12884" y="13507"/>
                  </a:lnTo>
                  <a:lnTo>
                    <a:pt x="14232" y="13507"/>
                  </a:lnTo>
                  <a:lnTo>
                    <a:pt x="14232" y="3785"/>
                  </a:lnTo>
                  <a:close/>
                  <a:moveTo>
                    <a:pt x="29363" y="3551"/>
                  </a:moveTo>
                  <a:cubicBezTo>
                    <a:pt x="28714" y="3551"/>
                    <a:pt x="28162" y="3694"/>
                    <a:pt x="27708" y="3980"/>
                  </a:cubicBezTo>
                  <a:cubicBezTo>
                    <a:pt x="27254" y="4267"/>
                    <a:pt x="26885" y="4705"/>
                    <a:pt x="26602" y="5295"/>
                  </a:cubicBezTo>
                  <a:lnTo>
                    <a:pt x="26602" y="3785"/>
                  </a:lnTo>
                  <a:lnTo>
                    <a:pt x="25247" y="3785"/>
                  </a:lnTo>
                  <a:lnTo>
                    <a:pt x="25247" y="13507"/>
                  </a:lnTo>
                  <a:lnTo>
                    <a:pt x="26602" y="13507"/>
                  </a:lnTo>
                  <a:lnTo>
                    <a:pt x="26602" y="8386"/>
                  </a:lnTo>
                  <a:cubicBezTo>
                    <a:pt x="26602" y="7286"/>
                    <a:pt x="26806" y="6443"/>
                    <a:pt x="27213" y="5855"/>
                  </a:cubicBezTo>
                  <a:cubicBezTo>
                    <a:pt x="27621" y="5268"/>
                    <a:pt x="28206" y="4974"/>
                    <a:pt x="28968" y="4974"/>
                  </a:cubicBezTo>
                  <a:cubicBezTo>
                    <a:pt x="29182" y="4974"/>
                    <a:pt x="29379" y="4999"/>
                    <a:pt x="29557" y="5048"/>
                  </a:cubicBezTo>
                  <a:cubicBezTo>
                    <a:pt x="29735" y="5097"/>
                    <a:pt x="29900" y="5174"/>
                    <a:pt x="30052" y="5278"/>
                  </a:cubicBezTo>
                  <a:lnTo>
                    <a:pt x="30044" y="3637"/>
                  </a:lnTo>
                  <a:cubicBezTo>
                    <a:pt x="29908" y="3608"/>
                    <a:pt x="29783" y="3587"/>
                    <a:pt x="29671" y="3572"/>
                  </a:cubicBezTo>
                  <a:cubicBezTo>
                    <a:pt x="29558" y="3558"/>
                    <a:pt x="29456" y="3551"/>
                    <a:pt x="29363" y="3551"/>
                  </a:cubicBezTo>
                  <a:close/>
                  <a:moveTo>
                    <a:pt x="60513" y="0"/>
                  </a:moveTo>
                  <a:cubicBezTo>
                    <a:pt x="59590" y="0"/>
                    <a:pt x="58916" y="248"/>
                    <a:pt x="58491" y="742"/>
                  </a:cubicBezTo>
                  <a:cubicBezTo>
                    <a:pt x="58066" y="1237"/>
                    <a:pt x="57854" y="2026"/>
                    <a:pt x="57854" y="3108"/>
                  </a:cubicBezTo>
                  <a:lnTo>
                    <a:pt x="57854" y="3785"/>
                  </a:lnTo>
                  <a:lnTo>
                    <a:pt x="56565" y="3785"/>
                  </a:lnTo>
                  <a:lnTo>
                    <a:pt x="56565" y="5026"/>
                  </a:lnTo>
                  <a:lnTo>
                    <a:pt x="57854" y="5026"/>
                  </a:lnTo>
                  <a:lnTo>
                    <a:pt x="57854" y="13507"/>
                  </a:lnTo>
                  <a:lnTo>
                    <a:pt x="59209" y="13507"/>
                  </a:lnTo>
                  <a:lnTo>
                    <a:pt x="59209" y="5026"/>
                  </a:lnTo>
                  <a:lnTo>
                    <a:pt x="61428" y="5026"/>
                  </a:lnTo>
                  <a:lnTo>
                    <a:pt x="61428" y="3785"/>
                  </a:lnTo>
                  <a:lnTo>
                    <a:pt x="59209" y="3785"/>
                  </a:lnTo>
                  <a:lnTo>
                    <a:pt x="59209" y="2926"/>
                  </a:lnTo>
                  <a:cubicBezTo>
                    <a:pt x="59209" y="2324"/>
                    <a:pt x="59303" y="1907"/>
                    <a:pt x="59491" y="1676"/>
                  </a:cubicBezTo>
                  <a:cubicBezTo>
                    <a:pt x="59679" y="1444"/>
                    <a:pt x="60014" y="1328"/>
                    <a:pt x="60498" y="1328"/>
                  </a:cubicBezTo>
                  <a:lnTo>
                    <a:pt x="61787" y="1328"/>
                  </a:lnTo>
                  <a:lnTo>
                    <a:pt x="61787" y="0"/>
                  </a:lnTo>
                  <a:close/>
                  <a:moveTo>
                    <a:pt x="62893" y="1025"/>
                  </a:moveTo>
                  <a:lnTo>
                    <a:pt x="62893" y="3785"/>
                  </a:lnTo>
                  <a:lnTo>
                    <a:pt x="61904" y="3785"/>
                  </a:lnTo>
                  <a:lnTo>
                    <a:pt x="61904" y="5026"/>
                  </a:lnTo>
                  <a:lnTo>
                    <a:pt x="62893" y="5026"/>
                  </a:lnTo>
                  <a:lnTo>
                    <a:pt x="62893" y="10304"/>
                  </a:lnTo>
                  <a:cubicBezTo>
                    <a:pt x="62893" y="11519"/>
                    <a:pt x="63091" y="12357"/>
                    <a:pt x="63486" y="12817"/>
                  </a:cubicBezTo>
                  <a:cubicBezTo>
                    <a:pt x="63882" y="13277"/>
                    <a:pt x="64600" y="13507"/>
                    <a:pt x="65640" y="13507"/>
                  </a:cubicBezTo>
                  <a:lnTo>
                    <a:pt x="67024" y="13507"/>
                  </a:lnTo>
                  <a:lnTo>
                    <a:pt x="67024" y="12170"/>
                  </a:lnTo>
                  <a:lnTo>
                    <a:pt x="65640" y="12170"/>
                  </a:lnTo>
                  <a:cubicBezTo>
                    <a:pt x="65078" y="12170"/>
                    <a:pt x="64706" y="12057"/>
                    <a:pt x="64523" y="11832"/>
                  </a:cubicBezTo>
                  <a:cubicBezTo>
                    <a:pt x="64340" y="11606"/>
                    <a:pt x="64248" y="11097"/>
                    <a:pt x="64248" y="10304"/>
                  </a:cubicBezTo>
                  <a:lnTo>
                    <a:pt x="64248" y="5026"/>
                  </a:lnTo>
                  <a:lnTo>
                    <a:pt x="67024" y="5026"/>
                  </a:lnTo>
                  <a:lnTo>
                    <a:pt x="67024" y="3785"/>
                  </a:lnTo>
                  <a:lnTo>
                    <a:pt x="64248" y="3785"/>
                  </a:lnTo>
                  <a:lnTo>
                    <a:pt x="64248" y="1025"/>
                  </a:lnTo>
                  <a:close/>
                  <a:moveTo>
                    <a:pt x="73624" y="547"/>
                  </a:moveTo>
                  <a:lnTo>
                    <a:pt x="73624" y="13507"/>
                  </a:lnTo>
                  <a:lnTo>
                    <a:pt x="80670" y="13507"/>
                  </a:lnTo>
                  <a:lnTo>
                    <a:pt x="80670" y="12031"/>
                  </a:lnTo>
                  <a:lnTo>
                    <a:pt x="75103" y="12031"/>
                  </a:lnTo>
                  <a:lnTo>
                    <a:pt x="75103" y="7335"/>
                  </a:lnTo>
                  <a:lnTo>
                    <a:pt x="80311" y="7335"/>
                  </a:lnTo>
                  <a:lnTo>
                    <a:pt x="80311" y="5860"/>
                  </a:lnTo>
                  <a:lnTo>
                    <a:pt x="75103" y="5860"/>
                  </a:lnTo>
                  <a:lnTo>
                    <a:pt x="75103" y="2023"/>
                  </a:lnTo>
                  <a:lnTo>
                    <a:pt x="80538" y="2023"/>
                  </a:lnTo>
                  <a:lnTo>
                    <a:pt x="80538" y="547"/>
                  </a:lnTo>
                  <a:close/>
                  <a:moveTo>
                    <a:pt x="82333" y="3785"/>
                  </a:moveTo>
                  <a:lnTo>
                    <a:pt x="85248" y="8420"/>
                  </a:lnTo>
                  <a:lnTo>
                    <a:pt x="82062" y="13507"/>
                  </a:lnTo>
                  <a:lnTo>
                    <a:pt x="83651" y="13507"/>
                  </a:lnTo>
                  <a:lnTo>
                    <a:pt x="86039" y="9688"/>
                  </a:lnTo>
                  <a:lnTo>
                    <a:pt x="88426" y="13507"/>
                  </a:lnTo>
                  <a:lnTo>
                    <a:pt x="90016" y="13507"/>
                  </a:lnTo>
                  <a:lnTo>
                    <a:pt x="86896" y="8516"/>
                  </a:lnTo>
                  <a:lnTo>
                    <a:pt x="89862" y="3785"/>
                  </a:lnTo>
                  <a:lnTo>
                    <a:pt x="88273" y="3785"/>
                  </a:lnTo>
                  <a:lnTo>
                    <a:pt x="86097" y="7248"/>
                  </a:lnTo>
                  <a:lnTo>
                    <a:pt x="83922" y="3785"/>
                  </a:lnTo>
                  <a:close/>
                  <a:moveTo>
                    <a:pt x="109396" y="0"/>
                  </a:moveTo>
                  <a:lnTo>
                    <a:pt x="109396" y="13507"/>
                  </a:lnTo>
                  <a:lnTo>
                    <a:pt x="110744" y="13507"/>
                  </a:lnTo>
                  <a:lnTo>
                    <a:pt x="110744" y="0"/>
                  </a:lnTo>
                  <a:close/>
                  <a:moveTo>
                    <a:pt x="20589" y="3551"/>
                  </a:moveTo>
                  <a:cubicBezTo>
                    <a:pt x="19309" y="3551"/>
                    <a:pt x="18302" y="4005"/>
                    <a:pt x="17567" y="4913"/>
                  </a:cubicBezTo>
                  <a:cubicBezTo>
                    <a:pt x="16833" y="5822"/>
                    <a:pt x="16465" y="7069"/>
                    <a:pt x="16465" y="8655"/>
                  </a:cubicBezTo>
                  <a:cubicBezTo>
                    <a:pt x="16465" y="10217"/>
                    <a:pt x="16829" y="11458"/>
                    <a:pt x="17556" y="12379"/>
                  </a:cubicBezTo>
                  <a:cubicBezTo>
                    <a:pt x="18284" y="13299"/>
                    <a:pt x="19265" y="13759"/>
                    <a:pt x="20501" y="13759"/>
                  </a:cubicBezTo>
                  <a:cubicBezTo>
                    <a:pt x="20955" y="13759"/>
                    <a:pt x="21383" y="13707"/>
                    <a:pt x="21786" y="13603"/>
                  </a:cubicBezTo>
                  <a:cubicBezTo>
                    <a:pt x="22189" y="13498"/>
                    <a:pt x="22579" y="13342"/>
                    <a:pt x="22954" y="13134"/>
                  </a:cubicBezTo>
                  <a:lnTo>
                    <a:pt x="22954" y="11658"/>
                  </a:lnTo>
                  <a:cubicBezTo>
                    <a:pt x="22574" y="11907"/>
                    <a:pt x="22192" y="12094"/>
                    <a:pt x="21808" y="12218"/>
                  </a:cubicBezTo>
                  <a:cubicBezTo>
                    <a:pt x="21425" y="12342"/>
                    <a:pt x="21038" y="12405"/>
                    <a:pt x="20647" y="12405"/>
                  </a:cubicBezTo>
                  <a:cubicBezTo>
                    <a:pt x="19773" y="12405"/>
                    <a:pt x="19095" y="12076"/>
                    <a:pt x="18611" y="11419"/>
                  </a:cubicBezTo>
                  <a:cubicBezTo>
                    <a:pt x="18128" y="10763"/>
                    <a:pt x="17886" y="9841"/>
                    <a:pt x="17886" y="8655"/>
                  </a:cubicBezTo>
                  <a:cubicBezTo>
                    <a:pt x="17886" y="7468"/>
                    <a:pt x="18128" y="6547"/>
                    <a:pt x="18611" y="5890"/>
                  </a:cubicBezTo>
                  <a:cubicBezTo>
                    <a:pt x="19095" y="5233"/>
                    <a:pt x="19773" y="4905"/>
                    <a:pt x="20647" y="4905"/>
                  </a:cubicBezTo>
                  <a:cubicBezTo>
                    <a:pt x="21038" y="4905"/>
                    <a:pt x="21425" y="4967"/>
                    <a:pt x="21808" y="5091"/>
                  </a:cubicBezTo>
                  <a:cubicBezTo>
                    <a:pt x="22192" y="5216"/>
                    <a:pt x="22574" y="5402"/>
                    <a:pt x="22954" y="5651"/>
                  </a:cubicBezTo>
                  <a:lnTo>
                    <a:pt x="22954" y="4158"/>
                  </a:lnTo>
                  <a:cubicBezTo>
                    <a:pt x="22583" y="3956"/>
                    <a:pt x="22200" y="3804"/>
                    <a:pt x="21805" y="3702"/>
                  </a:cubicBezTo>
                  <a:cubicBezTo>
                    <a:pt x="21409" y="3601"/>
                    <a:pt x="21004" y="3551"/>
                    <a:pt x="20589" y="3551"/>
                  </a:cubicBezTo>
                  <a:close/>
                  <a:moveTo>
                    <a:pt x="34644" y="3551"/>
                  </a:moveTo>
                  <a:cubicBezTo>
                    <a:pt x="33467" y="3551"/>
                    <a:pt x="32545" y="4002"/>
                    <a:pt x="31879" y="4905"/>
                  </a:cubicBezTo>
                  <a:cubicBezTo>
                    <a:pt x="31212" y="5807"/>
                    <a:pt x="30879" y="7057"/>
                    <a:pt x="30879" y="8655"/>
                  </a:cubicBezTo>
                  <a:cubicBezTo>
                    <a:pt x="30879" y="10246"/>
                    <a:pt x="31212" y="11495"/>
                    <a:pt x="31879" y="12400"/>
                  </a:cubicBezTo>
                  <a:cubicBezTo>
                    <a:pt x="32545" y="13306"/>
                    <a:pt x="33467" y="13759"/>
                    <a:pt x="34644" y="13759"/>
                  </a:cubicBezTo>
                  <a:cubicBezTo>
                    <a:pt x="35816" y="13759"/>
                    <a:pt x="36736" y="13306"/>
                    <a:pt x="37405" y="12400"/>
                  </a:cubicBezTo>
                  <a:cubicBezTo>
                    <a:pt x="38074" y="11495"/>
                    <a:pt x="38409" y="10246"/>
                    <a:pt x="38409" y="8655"/>
                  </a:cubicBezTo>
                  <a:cubicBezTo>
                    <a:pt x="38409" y="7057"/>
                    <a:pt x="38074" y="5807"/>
                    <a:pt x="37405" y="4905"/>
                  </a:cubicBezTo>
                  <a:cubicBezTo>
                    <a:pt x="36736" y="4002"/>
                    <a:pt x="35816" y="3551"/>
                    <a:pt x="34644" y="3551"/>
                  </a:cubicBezTo>
                  <a:close/>
                  <a:moveTo>
                    <a:pt x="43250" y="3551"/>
                  </a:moveTo>
                  <a:cubicBezTo>
                    <a:pt x="42244" y="3551"/>
                    <a:pt x="41467" y="3799"/>
                    <a:pt x="40920" y="4297"/>
                  </a:cubicBezTo>
                  <a:cubicBezTo>
                    <a:pt x="40374" y="4795"/>
                    <a:pt x="40100" y="5501"/>
                    <a:pt x="40100" y="6415"/>
                  </a:cubicBezTo>
                  <a:cubicBezTo>
                    <a:pt x="40100" y="7167"/>
                    <a:pt x="40286" y="7759"/>
                    <a:pt x="40657" y="8190"/>
                  </a:cubicBezTo>
                  <a:cubicBezTo>
                    <a:pt x="41028" y="8621"/>
                    <a:pt x="41631" y="8941"/>
                    <a:pt x="42466" y="9149"/>
                  </a:cubicBezTo>
                  <a:lnTo>
                    <a:pt x="42935" y="9280"/>
                  </a:lnTo>
                  <a:cubicBezTo>
                    <a:pt x="43770" y="9494"/>
                    <a:pt x="44310" y="9717"/>
                    <a:pt x="44557" y="9948"/>
                  </a:cubicBezTo>
                  <a:cubicBezTo>
                    <a:pt x="44804" y="10180"/>
                    <a:pt x="44927" y="10512"/>
                    <a:pt x="44927" y="10946"/>
                  </a:cubicBezTo>
                  <a:cubicBezTo>
                    <a:pt x="44927" y="11415"/>
                    <a:pt x="44756" y="11778"/>
                    <a:pt x="44414" y="12036"/>
                  </a:cubicBezTo>
                  <a:cubicBezTo>
                    <a:pt x="44072" y="12293"/>
                    <a:pt x="43584" y="12422"/>
                    <a:pt x="42949" y="12422"/>
                  </a:cubicBezTo>
                  <a:cubicBezTo>
                    <a:pt x="42476" y="12422"/>
                    <a:pt x="41997" y="12345"/>
                    <a:pt x="41514" y="12192"/>
                  </a:cubicBezTo>
                  <a:cubicBezTo>
                    <a:pt x="41030" y="12039"/>
                    <a:pt x="40540" y="11809"/>
                    <a:pt x="40041" y="11502"/>
                  </a:cubicBezTo>
                  <a:lnTo>
                    <a:pt x="40041" y="13151"/>
                  </a:lnTo>
                  <a:cubicBezTo>
                    <a:pt x="40569" y="13354"/>
                    <a:pt x="41071" y="13506"/>
                    <a:pt x="41547" y="13607"/>
                  </a:cubicBezTo>
                  <a:cubicBezTo>
                    <a:pt x="42023" y="13708"/>
                    <a:pt x="42480" y="13759"/>
                    <a:pt x="42920" y="13759"/>
                  </a:cubicBezTo>
                  <a:cubicBezTo>
                    <a:pt x="43975" y="13759"/>
                    <a:pt x="44804" y="13496"/>
                    <a:pt x="45407" y="12969"/>
                  </a:cubicBezTo>
                  <a:cubicBezTo>
                    <a:pt x="46010" y="12442"/>
                    <a:pt x="46311" y="11728"/>
                    <a:pt x="46311" y="10825"/>
                  </a:cubicBezTo>
                  <a:cubicBezTo>
                    <a:pt x="46311" y="10032"/>
                    <a:pt x="46110" y="9414"/>
                    <a:pt x="45707" y="8972"/>
                  </a:cubicBezTo>
                  <a:cubicBezTo>
                    <a:pt x="45304" y="8529"/>
                    <a:pt x="44624" y="8186"/>
                    <a:pt x="43667" y="7943"/>
                  </a:cubicBezTo>
                  <a:lnTo>
                    <a:pt x="43206" y="7821"/>
                  </a:lnTo>
                  <a:cubicBezTo>
                    <a:pt x="42483" y="7630"/>
                    <a:pt x="42002" y="7429"/>
                    <a:pt x="41763" y="7218"/>
                  </a:cubicBezTo>
                  <a:cubicBezTo>
                    <a:pt x="41523" y="7007"/>
                    <a:pt x="41404" y="6716"/>
                    <a:pt x="41404" y="6346"/>
                  </a:cubicBezTo>
                  <a:cubicBezTo>
                    <a:pt x="41404" y="5860"/>
                    <a:pt x="41571" y="5495"/>
                    <a:pt x="41906" y="5252"/>
                  </a:cubicBezTo>
                  <a:cubicBezTo>
                    <a:pt x="42240" y="5009"/>
                    <a:pt x="42742" y="4887"/>
                    <a:pt x="43411" y="4887"/>
                  </a:cubicBezTo>
                  <a:cubicBezTo>
                    <a:pt x="43850" y="4887"/>
                    <a:pt x="44275" y="4945"/>
                    <a:pt x="44685" y="5061"/>
                  </a:cubicBezTo>
                  <a:cubicBezTo>
                    <a:pt x="45095" y="5177"/>
                    <a:pt x="45491" y="5350"/>
                    <a:pt x="45872" y="5582"/>
                  </a:cubicBezTo>
                  <a:lnTo>
                    <a:pt x="45872" y="4071"/>
                  </a:lnTo>
                  <a:cubicBezTo>
                    <a:pt x="45501" y="3898"/>
                    <a:pt x="45095" y="3768"/>
                    <a:pt x="44656" y="3681"/>
                  </a:cubicBezTo>
                  <a:cubicBezTo>
                    <a:pt x="44216" y="3594"/>
                    <a:pt x="43748" y="3551"/>
                    <a:pt x="43250" y="3551"/>
                  </a:cubicBezTo>
                  <a:close/>
                  <a:moveTo>
                    <a:pt x="51636" y="3551"/>
                  </a:moveTo>
                  <a:cubicBezTo>
                    <a:pt x="50459" y="3551"/>
                    <a:pt x="49537" y="4002"/>
                    <a:pt x="48871" y="4905"/>
                  </a:cubicBezTo>
                  <a:cubicBezTo>
                    <a:pt x="48204" y="5807"/>
                    <a:pt x="47871" y="7057"/>
                    <a:pt x="47871" y="8655"/>
                  </a:cubicBezTo>
                  <a:cubicBezTo>
                    <a:pt x="47871" y="10246"/>
                    <a:pt x="48204" y="11495"/>
                    <a:pt x="48871" y="12400"/>
                  </a:cubicBezTo>
                  <a:cubicBezTo>
                    <a:pt x="49537" y="13306"/>
                    <a:pt x="50459" y="13759"/>
                    <a:pt x="51636" y="13759"/>
                  </a:cubicBezTo>
                  <a:cubicBezTo>
                    <a:pt x="52808" y="13759"/>
                    <a:pt x="53728" y="13306"/>
                    <a:pt x="54397" y="12400"/>
                  </a:cubicBezTo>
                  <a:cubicBezTo>
                    <a:pt x="55066" y="11495"/>
                    <a:pt x="55401" y="10246"/>
                    <a:pt x="55401" y="8655"/>
                  </a:cubicBezTo>
                  <a:cubicBezTo>
                    <a:pt x="55401" y="7057"/>
                    <a:pt x="55066" y="5807"/>
                    <a:pt x="54397" y="4905"/>
                  </a:cubicBezTo>
                  <a:cubicBezTo>
                    <a:pt x="53728" y="4002"/>
                    <a:pt x="52808" y="3551"/>
                    <a:pt x="51636" y="3551"/>
                  </a:cubicBezTo>
                  <a:close/>
                  <a:moveTo>
                    <a:pt x="95458" y="3551"/>
                  </a:moveTo>
                  <a:cubicBezTo>
                    <a:pt x="94178" y="3551"/>
                    <a:pt x="93171" y="4005"/>
                    <a:pt x="92436" y="4913"/>
                  </a:cubicBezTo>
                  <a:cubicBezTo>
                    <a:pt x="91702" y="5822"/>
                    <a:pt x="91334" y="7069"/>
                    <a:pt x="91334" y="8655"/>
                  </a:cubicBezTo>
                  <a:cubicBezTo>
                    <a:pt x="91334" y="10217"/>
                    <a:pt x="91698" y="11458"/>
                    <a:pt x="92425" y="12379"/>
                  </a:cubicBezTo>
                  <a:cubicBezTo>
                    <a:pt x="93153" y="13299"/>
                    <a:pt x="94134" y="13759"/>
                    <a:pt x="95370" y="13759"/>
                  </a:cubicBezTo>
                  <a:cubicBezTo>
                    <a:pt x="95824" y="13759"/>
                    <a:pt x="96252" y="13707"/>
                    <a:pt x="96655" y="13603"/>
                  </a:cubicBezTo>
                  <a:cubicBezTo>
                    <a:pt x="97058" y="13498"/>
                    <a:pt x="97448" y="13342"/>
                    <a:pt x="97823" y="13134"/>
                  </a:cubicBezTo>
                  <a:lnTo>
                    <a:pt x="97823" y="11658"/>
                  </a:lnTo>
                  <a:cubicBezTo>
                    <a:pt x="97443" y="11907"/>
                    <a:pt x="97061" y="12094"/>
                    <a:pt x="96677" y="12218"/>
                  </a:cubicBezTo>
                  <a:cubicBezTo>
                    <a:pt x="96294" y="12342"/>
                    <a:pt x="95907" y="12405"/>
                    <a:pt x="95516" y="12405"/>
                  </a:cubicBezTo>
                  <a:cubicBezTo>
                    <a:pt x="94642" y="12405"/>
                    <a:pt x="93964" y="12076"/>
                    <a:pt x="93480" y="11419"/>
                  </a:cubicBezTo>
                  <a:cubicBezTo>
                    <a:pt x="92997" y="10763"/>
                    <a:pt x="92755" y="9841"/>
                    <a:pt x="92755" y="8655"/>
                  </a:cubicBezTo>
                  <a:cubicBezTo>
                    <a:pt x="92755" y="7468"/>
                    <a:pt x="92997" y="6547"/>
                    <a:pt x="93480" y="5890"/>
                  </a:cubicBezTo>
                  <a:cubicBezTo>
                    <a:pt x="93964" y="5233"/>
                    <a:pt x="94642" y="4905"/>
                    <a:pt x="95516" y="4905"/>
                  </a:cubicBezTo>
                  <a:cubicBezTo>
                    <a:pt x="95907" y="4905"/>
                    <a:pt x="96294" y="4967"/>
                    <a:pt x="96677" y="5091"/>
                  </a:cubicBezTo>
                  <a:cubicBezTo>
                    <a:pt x="97061" y="5216"/>
                    <a:pt x="97443" y="5402"/>
                    <a:pt x="97823" y="5651"/>
                  </a:cubicBezTo>
                  <a:lnTo>
                    <a:pt x="97823" y="4158"/>
                  </a:lnTo>
                  <a:cubicBezTo>
                    <a:pt x="97452" y="3956"/>
                    <a:pt x="97069" y="3804"/>
                    <a:pt x="96674" y="3702"/>
                  </a:cubicBezTo>
                  <a:cubicBezTo>
                    <a:pt x="96278" y="3601"/>
                    <a:pt x="95873" y="3551"/>
                    <a:pt x="95458" y="3551"/>
                  </a:cubicBezTo>
                  <a:close/>
                  <a:moveTo>
                    <a:pt x="103602" y="3551"/>
                  </a:moveTo>
                  <a:cubicBezTo>
                    <a:pt x="102372" y="3551"/>
                    <a:pt x="101394" y="4018"/>
                    <a:pt x="100669" y="4952"/>
                  </a:cubicBezTo>
                  <a:cubicBezTo>
                    <a:pt x="99944" y="5887"/>
                    <a:pt x="99581" y="7150"/>
                    <a:pt x="99581" y="8742"/>
                  </a:cubicBezTo>
                  <a:cubicBezTo>
                    <a:pt x="99581" y="10281"/>
                    <a:pt x="99963" y="11502"/>
                    <a:pt x="100727" y="12405"/>
                  </a:cubicBezTo>
                  <a:cubicBezTo>
                    <a:pt x="101492" y="13307"/>
                    <a:pt x="102528" y="13759"/>
                    <a:pt x="103837" y="13759"/>
                  </a:cubicBezTo>
                  <a:cubicBezTo>
                    <a:pt x="104359" y="13759"/>
                    <a:pt x="104874" y="13695"/>
                    <a:pt x="105382" y="13568"/>
                  </a:cubicBezTo>
                  <a:cubicBezTo>
                    <a:pt x="105890" y="13441"/>
                    <a:pt x="106385" y="13255"/>
                    <a:pt x="106869" y="13012"/>
                  </a:cubicBezTo>
                  <a:lnTo>
                    <a:pt x="106869" y="11502"/>
                  </a:lnTo>
                  <a:cubicBezTo>
                    <a:pt x="106390" y="11803"/>
                    <a:pt x="105908" y="12029"/>
                    <a:pt x="105422" y="12179"/>
                  </a:cubicBezTo>
                  <a:cubicBezTo>
                    <a:pt x="104936" y="12329"/>
                    <a:pt x="104435" y="12405"/>
                    <a:pt x="103917" y="12405"/>
                  </a:cubicBezTo>
                  <a:cubicBezTo>
                    <a:pt x="103024" y="12405"/>
                    <a:pt x="102327" y="12117"/>
                    <a:pt x="101826" y="11541"/>
                  </a:cubicBezTo>
                  <a:cubicBezTo>
                    <a:pt x="101326" y="10965"/>
                    <a:pt x="101046" y="10127"/>
                    <a:pt x="100987" y="9028"/>
                  </a:cubicBezTo>
                  <a:lnTo>
                    <a:pt x="107184" y="9028"/>
                  </a:lnTo>
                  <a:lnTo>
                    <a:pt x="107184" y="8247"/>
                  </a:lnTo>
                  <a:cubicBezTo>
                    <a:pt x="107184" y="6800"/>
                    <a:pt x="106863" y="5656"/>
                    <a:pt x="106221" y="4814"/>
                  </a:cubicBezTo>
                  <a:cubicBezTo>
                    <a:pt x="105579" y="3972"/>
                    <a:pt x="104706" y="3551"/>
                    <a:pt x="103602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505900" y="1995650"/>
              <a:ext cx="1991675" cy="344000"/>
            </a:xfrm>
            <a:custGeom>
              <a:rect b="b" l="l" r="r" t="t"/>
              <a:pathLst>
                <a:path extrusionOk="0" h="13760" w="79667">
                  <a:moveTo>
                    <a:pt x="60549" y="4905"/>
                  </a:moveTo>
                  <a:cubicBezTo>
                    <a:pt x="61213" y="4905"/>
                    <a:pt x="61746" y="5165"/>
                    <a:pt x="62149" y="5686"/>
                  </a:cubicBezTo>
                  <a:cubicBezTo>
                    <a:pt x="62552" y="6207"/>
                    <a:pt x="62758" y="6904"/>
                    <a:pt x="62768" y="7778"/>
                  </a:cubicBezTo>
                  <a:lnTo>
                    <a:pt x="57963" y="7787"/>
                  </a:lnTo>
                  <a:cubicBezTo>
                    <a:pt x="58032" y="6873"/>
                    <a:pt x="58292" y="6164"/>
                    <a:pt x="58743" y="5660"/>
                  </a:cubicBezTo>
                  <a:cubicBezTo>
                    <a:pt x="59195" y="5157"/>
                    <a:pt x="59797" y="4905"/>
                    <a:pt x="60549" y="4905"/>
                  </a:cubicBezTo>
                  <a:close/>
                  <a:moveTo>
                    <a:pt x="69778" y="4905"/>
                  </a:moveTo>
                  <a:cubicBezTo>
                    <a:pt x="70442" y="4905"/>
                    <a:pt x="70975" y="5165"/>
                    <a:pt x="71378" y="5686"/>
                  </a:cubicBezTo>
                  <a:cubicBezTo>
                    <a:pt x="71781" y="6207"/>
                    <a:pt x="71987" y="6904"/>
                    <a:pt x="71997" y="7778"/>
                  </a:cubicBezTo>
                  <a:lnTo>
                    <a:pt x="67192" y="7787"/>
                  </a:lnTo>
                  <a:cubicBezTo>
                    <a:pt x="67261" y="6873"/>
                    <a:pt x="67521" y="6164"/>
                    <a:pt x="67972" y="5660"/>
                  </a:cubicBezTo>
                  <a:cubicBezTo>
                    <a:pt x="68424" y="5157"/>
                    <a:pt x="69026" y="4905"/>
                    <a:pt x="69778" y="4905"/>
                  </a:cubicBezTo>
                  <a:close/>
                  <a:moveTo>
                    <a:pt x="18926" y="4905"/>
                  </a:moveTo>
                  <a:cubicBezTo>
                    <a:pt x="19644" y="4905"/>
                    <a:pt x="20212" y="5242"/>
                    <a:pt x="20632" y="5916"/>
                  </a:cubicBezTo>
                  <a:cubicBezTo>
                    <a:pt x="21052" y="6590"/>
                    <a:pt x="21262" y="7503"/>
                    <a:pt x="21262" y="8655"/>
                  </a:cubicBezTo>
                  <a:cubicBezTo>
                    <a:pt x="21262" y="9812"/>
                    <a:pt x="21052" y="10727"/>
                    <a:pt x="20632" y="11398"/>
                  </a:cubicBezTo>
                  <a:cubicBezTo>
                    <a:pt x="20212" y="12069"/>
                    <a:pt x="19644" y="12405"/>
                    <a:pt x="18926" y="12405"/>
                  </a:cubicBezTo>
                  <a:cubicBezTo>
                    <a:pt x="18198" y="12405"/>
                    <a:pt x="17626" y="12071"/>
                    <a:pt x="17208" y="11402"/>
                  </a:cubicBezTo>
                  <a:cubicBezTo>
                    <a:pt x="16791" y="10734"/>
                    <a:pt x="16582" y="9818"/>
                    <a:pt x="16582" y="8655"/>
                  </a:cubicBezTo>
                  <a:cubicBezTo>
                    <a:pt x="16582" y="7492"/>
                    <a:pt x="16792" y="6576"/>
                    <a:pt x="17212" y="5908"/>
                  </a:cubicBezTo>
                  <a:cubicBezTo>
                    <a:pt x="17632" y="5239"/>
                    <a:pt x="18203" y="4905"/>
                    <a:pt x="18926" y="4905"/>
                  </a:cubicBezTo>
                  <a:close/>
                  <a:moveTo>
                    <a:pt x="1" y="547"/>
                  </a:moveTo>
                  <a:lnTo>
                    <a:pt x="2740" y="13507"/>
                  </a:lnTo>
                  <a:lnTo>
                    <a:pt x="4600" y="13507"/>
                  </a:lnTo>
                  <a:lnTo>
                    <a:pt x="6929" y="2257"/>
                  </a:lnTo>
                  <a:lnTo>
                    <a:pt x="9237" y="13507"/>
                  </a:lnTo>
                  <a:lnTo>
                    <a:pt x="11097" y="13507"/>
                  </a:lnTo>
                  <a:lnTo>
                    <a:pt x="13844" y="547"/>
                  </a:lnTo>
                  <a:lnTo>
                    <a:pt x="12342" y="547"/>
                  </a:lnTo>
                  <a:lnTo>
                    <a:pt x="10050" y="11502"/>
                  </a:lnTo>
                  <a:lnTo>
                    <a:pt x="7750" y="547"/>
                  </a:lnTo>
                  <a:lnTo>
                    <a:pt x="6087" y="547"/>
                  </a:lnTo>
                  <a:lnTo>
                    <a:pt x="3795" y="11502"/>
                  </a:lnTo>
                  <a:lnTo>
                    <a:pt x="1495" y="547"/>
                  </a:lnTo>
                  <a:close/>
                  <a:moveTo>
                    <a:pt x="28989" y="3551"/>
                  </a:moveTo>
                  <a:cubicBezTo>
                    <a:pt x="28340" y="3551"/>
                    <a:pt x="27788" y="3694"/>
                    <a:pt x="27334" y="3980"/>
                  </a:cubicBezTo>
                  <a:cubicBezTo>
                    <a:pt x="26880" y="4267"/>
                    <a:pt x="26511" y="4705"/>
                    <a:pt x="26228" y="5296"/>
                  </a:cubicBezTo>
                  <a:lnTo>
                    <a:pt x="26228" y="3785"/>
                  </a:lnTo>
                  <a:lnTo>
                    <a:pt x="24873" y="3785"/>
                  </a:lnTo>
                  <a:lnTo>
                    <a:pt x="24873" y="13507"/>
                  </a:lnTo>
                  <a:lnTo>
                    <a:pt x="26228" y="13507"/>
                  </a:lnTo>
                  <a:lnTo>
                    <a:pt x="26228" y="8386"/>
                  </a:lnTo>
                  <a:cubicBezTo>
                    <a:pt x="26228" y="7286"/>
                    <a:pt x="26432" y="6443"/>
                    <a:pt x="26839" y="5855"/>
                  </a:cubicBezTo>
                  <a:cubicBezTo>
                    <a:pt x="27247" y="5268"/>
                    <a:pt x="27832" y="4974"/>
                    <a:pt x="28594" y="4974"/>
                  </a:cubicBezTo>
                  <a:cubicBezTo>
                    <a:pt x="28808" y="4974"/>
                    <a:pt x="29005" y="4999"/>
                    <a:pt x="29183" y="5048"/>
                  </a:cubicBezTo>
                  <a:cubicBezTo>
                    <a:pt x="29361" y="5097"/>
                    <a:pt x="29526" y="5174"/>
                    <a:pt x="29678" y="5278"/>
                  </a:cubicBezTo>
                  <a:lnTo>
                    <a:pt x="29670" y="3638"/>
                  </a:lnTo>
                  <a:cubicBezTo>
                    <a:pt x="29534" y="3609"/>
                    <a:pt x="29409" y="3587"/>
                    <a:pt x="29297" y="3572"/>
                  </a:cubicBezTo>
                  <a:cubicBezTo>
                    <a:pt x="29184" y="3558"/>
                    <a:pt x="29082" y="3551"/>
                    <a:pt x="28989" y="3551"/>
                  </a:cubicBezTo>
                  <a:close/>
                  <a:moveTo>
                    <a:pt x="31040" y="0"/>
                  </a:moveTo>
                  <a:lnTo>
                    <a:pt x="31040" y="13507"/>
                  </a:lnTo>
                  <a:lnTo>
                    <a:pt x="32395" y="13507"/>
                  </a:lnTo>
                  <a:lnTo>
                    <a:pt x="32395" y="8759"/>
                  </a:lnTo>
                  <a:lnTo>
                    <a:pt x="36562" y="13507"/>
                  </a:lnTo>
                  <a:lnTo>
                    <a:pt x="38320" y="13507"/>
                  </a:lnTo>
                  <a:lnTo>
                    <a:pt x="33786" y="8334"/>
                  </a:lnTo>
                  <a:lnTo>
                    <a:pt x="38137" y="3785"/>
                  </a:lnTo>
                  <a:lnTo>
                    <a:pt x="36416" y="3785"/>
                  </a:lnTo>
                  <a:lnTo>
                    <a:pt x="32395" y="7978"/>
                  </a:lnTo>
                  <a:lnTo>
                    <a:pt x="32395" y="0"/>
                  </a:lnTo>
                  <a:close/>
                  <a:moveTo>
                    <a:pt x="47541" y="0"/>
                  </a:moveTo>
                  <a:lnTo>
                    <a:pt x="47541" y="13507"/>
                  </a:lnTo>
                  <a:lnTo>
                    <a:pt x="48896" y="13507"/>
                  </a:lnTo>
                  <a:lnTo>
                    <a:pt x="48896" y="8013"/>
                  </a:lnTo>
                  <a:cubicBezTo>
                    <a:pt x="48896" y="7063"/>
                    <a:pt x="49106" y="6314"/>
                    <a:pt x="49526" y="5764"/>
                  </a:cubicBezTo>
                  <a:cubicBezTo>
                    <a:pt x="49946" y="5215"/>
                    <a:pt x="50519" y="4940"/>
                    <a:pt x="51247" y="4940"/>
                  </a:cubicBezTo>
                  <a:cubicBezTo>
                    <a:pt x="51852" y="4940"/>
                    <a:pt x="52307" y="5168"/>
                    <a:pt x="52609" y="5625"/>
                  </a:cubicBezTo>
                  <a:cubicBezTo>
                    <a:pt x="52912" y="6083"/>
                    <a:pt x="53063" y="6771"/>
                    <a:pt x="53063" y="7691"/>
                  </a:cubicBezTo>
                  <a:lnTo>
                    <a:pt x="53063" y="13507"/>
                  </a:lnTo>
                  <a:lnTo>
                    <a:pt x="54411" y="13507"/>
                  </a:lnTo>
                  <a:lnTo>
                    <a:pt x="54411" y="7639"/>
                  </a:lnTo>
                  <a:cubicBezTo>
                    <a:pt x="54411" y="6297"/>
                    <a:pt x="54169" y="5280"/>
                    <a:pt x="53686" y="4588"/>
                  </a:cubicBezTo>
                  <a:cubicBezTo>
                    <a:pt x="53203" y="3897"/>
                    <a:pt x="52490" y="3551"/>
                    <a:pt x="51547" y="3551"/>
                  </a:cubicBezTo>
                  <a:cubicBezTo>
                    <a:pt x="50976" y="3551"/>
                    <a:pt x="50472" y="3695"/>
                    <a:pt x="50035" y="3985"/>
                  </a:cubicBezTo>
                  <a:cubicBezTo>
                    <a:pt x="49598" y="4274"/>
                    <a:pt x="49218" y="4711"/>
                    <a:pt x="48896" y="5296"/>
                  </a:cubicBezTo>
                  <a:lnTo>
                    <a:pt x="48896" y="0"/>
                  </a:lnTo>
                  <a:close/>
                  <a:moveTo>
                    <a:pt x="75535" y="1025"/>
                  </a:moveTo>
                  <a:lnTo>
                    <a:pt x="75535" y="3785"/>
                  </a:lnTo>
                  <a:lnTo>
                    <a:pt x="74546" y="3785"/>
                  </a:lnTo>
                  <a:lnTo>
                    <a:pt x="74546" y="5026"/>
                  </a:lnTo>
                  <a:lnTo>
                    <a:pt x="75535" y="5026"/>
                  </a:lnTo>
                  <a:lnTo>
                    <a:pt x="75535" y="10304"/>
                  </a:lnTo>
                  <a:cubicBezTo>
                    <a:pt x="75535" y="11519"/>
                    <a:pt x="75733" y="12357"/>
                    <a:pt x="76128" y="12817"/>
                  </a:cubicBezTo>
                  <a:cubicBezTo>
                    <a:pt x="76524" y="13277"/>
                    <a:pt x="77242" y="13507"/>
                    <a:pt x="78282" y="13507"/>
                  </a:cubicBezTo>
                  <a:lnTo>
                    <a:pt x="79666" y="13507"/>
                  </a:lnTo>
                  <a:lnTo>
                    <a:pt x="79666" y="12171"/>
                  </a:lnTo>
                  <a:lnTo>
                    <a:pt x="78282" y="12171"/>
                  </a:lnTo>
                  <a:cubicBezTo>
                    <a:pt x="77720" y="12171"/>
                    <a:pt x="77348" y="12058"/>
                    <a:pt x="77165" y="11832"/>
                  </a:cubicBezTo>
                  <a:cubicBezTo>
                    <a:pt x="76982" y="11606"/>
                    <a:pt x="76890" y="11097"/>
                    <a:pt x="76890" y="10304"/>
                  </a:cubicBezTo>
                  <a:lnTo>
                    <a:pt x="76890" y="5026"/>
                  </a:lnTo>
                  <a:lnTo>
                    <a:pt x="79666" y="5026"/>
                  </a:lnTo>
                  <a:lnTo>
                    <a:pt x="79666" y="3785"/>
                  </a:lnTo>
                  <a:lnTo>
                    <a:pt x="76890" y="3785"/>
                  </a:lnTo>
                  <a:lnTo>
                    <a:pt x="76890" y="1025"/>
                  </a:lnTo>
                  <a:close/>
                  <a:moveTo>
                    <a:pt x="18926" y="3551"/>
                  </a:moveTo>
                  <a:cubicBezTo>
                    <a:pt x="17749" y="3551"/>
                    <a:pt x="16827" y="4002"/>
                    <a:pt x="16161" y="4905"/>
                  </a:cubicBezTo>
                  <a:cubicBezTo>
                    <a:pt x="15494" y="5808"/>
                    <a:pt x="15161" y="7058"/>
                    <a:pt x="15161" y="8655"/>
                  </a:cubicBezTo>
                  <a:cubicBezTo>
                    <a:pt x="15161" y="10246"/>
                    <a:pt x="15494" y="11495"/>
                    <a:pt x="16161" y="12401"/>
                  </a:cubicBezTo>
                  <a:cubicBezTo>
                    <a:pt x="16827" y="13306"/>
                    <a:pt x="17749" y="13759"/>
                    <a:pt x="18926" y="13759"/>
                  </a:cubicBezTo>
                  <a:cubicBezTo>
                    <a:pt x="20098" y="13759"/>
                    <a:pt x="21018" y="13306"/>
                    <a:pt x="21687" y="12401"/>
                  </a:cubicBezTo>
                  <a:cubicBezTo>
                    <a:pt x="22356" y="11495"/>
                    <a:pt x="22691" y="10246"/>
                    <a:pt x="22691" y="8655"/>
                  </a:cubicBezTo>
                  <a:cubicBezTo>
                    <a:pt x="22691" y="7058"/>
                    <a:pt x="22356" y="5808"/>
                    <a:pt x="21687" y="4905"/>
                  </a:cubicBezTo>
                  <a:cubicBezTo>
                    <a:pt x="21018" y="4002"/>
                    <a:pt x="20098" y="3551"/>
                    <a:pt x="18926" y="3551"/>
                  </a:cubicBezTo>
                  <a:close/>
                  <a:moveTo>
                    <a:pt x="42385" y="3551"/>
                  </a:moveTo>
                  <a:cubicBezTo>
                    <a:pt x="41379" y="3551"/>
                    <a:pt x="40602" y="3800"/>
                    <a:pt x="40055" y="4297"/>
                  </a:cubicBezTo>
                  <a:cubicBezTo>
                    <a:pt x="39509" y="4795"/>
                    <a:pt x="39235" y="5501"/>
                    <a:pt x="39235" y="6415"/>
                  </a:cubicBezTo>
                  <a:cubicBezTo>
                    <a:pt x="39235" y="7168"/>
                    <a:pt x="39421" y="7759"/>
                    <a:pt x="39792" y="8191"/>
                  </a:cubicBezTo>
                  <a:cubicBezTo>
                    <a:pt x="40163" y="8622"/>
                    <a:pt x="40766" y="8941"/>
                    <a:pt x="41601" y="9150"/>
                  </a:cubicBezTo>
                  <a:lnTo>
                    <a:pt x="42070" y="9280"/>
                  </a:lnTo>
                  <a:cubicBezTo>
                    <a:pt x="42905" y="9494"/>
                    <a:pt x="43445" y="9717"/>
                    <a:pt x="43692" y="9948"/>
                  </a:cubicBezTo>
                  <a:cubicBezTo>
                    <a:pt x="43939" y="10180"/>
                    <a:pt x="44062" y="10513"/>
                    <a:pt x="44062" y="10947"/>
                  </a:cubicBezTo>
                  <a:cubicBezTo>
                    <a:pt x="44062" y="11415"/>
                    <a:pt x="43891" y="11778"/>
                    <a:pt x="43549" y="12036"/>
                  </a:cubicBezTo>
                  <a:cubicBezTo>
                    <a:pt x="43207" y="12294"/>
                    <a:pt x="42719" y="12422"/>
                    <a:pt x="42084" y="12422"/>
                  </a:cubicBezTo>
                  <a:cubicBezTo>
                    <a:pt x="41611" y="12422"/>
                    <a:pt x="41132" y="12346"/>
                    <a:pt x="40649" y="12192"/>
                  </a:cubicBezTo>
                  <a:cubicBezTo>
                    <a:pt x="40165" y="12039"/>
                    <a:pt x="39675" y="11809"/>
                    <a:pt x="39177" y="11502"/>
                  </a:cubicBezTo>
                  <a:lnTo>
                    <a:pt x="39177" y="13151"/>
                  </a:lnTo>
                  <a:cubicBezTo>
                    <a:pt x="39704" y="13354"/>
                    <a:pt x="40206" y="13506"/>
                    <a:pt x="40682" y="13607"/>
                  </a:cubicBezTo>
                  <a:cubicBezTo>
                    <a:pt x="41158" y="13708"/>
                    <a:pt x="41615" y="13759"/>
                    <a:pt x="42055" y="13759"/>
                  </a:cubicBezTo>
                  <a:cubicBezTo>
                    <a:pt x="43110" y="13759"/>
                    <a:pt x="43939" y="13496"/>
                    <a:pt x="44542" y="12969"/>
                  </a:cubicBezTo>
                  <a:cubicBezTo>
                    <a:pt x="45145" y="12443"/>
                    <a:pt x="45446" y="11728"/>
                    <a:pt x="45446" y="10825"/>
                  </a:cubicBezTo>
                  <a:cubicBezTo>
                    <a:pt x="45446" y="10032"/>
                    <a:pt x="45245" y="9414"/>
                    <a:pt x="44842" y="8972"/>
                  </a:cubicBezTo>
                  <a:cubicBezTo>
                    <a:pt x="44439" y="8529"/>
                    <a:pt x="43759" y="8186"/>
                    <a:pt x="42802" y="7943"/>
                  </a:cubicBezTo>
                  <a:lnTo>
                    <a:pt x="42341" y="7822"/>
                  </a:lnTo>
                  <a:cubicBezTo>
                    <a:pt x="41618" y="7631"/>
                    <a:pt x="41137" y="7430"/>
                    <a:pt x="40898" y="7218"/>
                  </a:cubicBezTo>
                  <a:cubicBezTo>
                    <a:pt x="40658" y="7007"/>
                    <a:pt x="40539" y="6716"/>
                    <a:pt x="40539" y="6346"/>
                  </a:cubicBezTo>
                  <a:cubicBezTo>
                    <a:pt x="40539" y="5860"/>
                    <a:pt x="40706" y="5495"/>
                    <a:pt x="41041" y="5252"/>
                  </a:cubicBezTo>
                  <a:cubicBezTo>
                    <a:pt x="41375" y="5009"/>
                    <a:pt x="41877" y="4888"/>
                    <a:pt x="42546" y="4888"/>
                  </a:cubicBezTo>
                  <a:cubicBezTo>
                    <a:pt x="42985" y="4888"/>
                    <a:pt x="43410" y="4945"/>
                    <a:pt x="43820" y="5061"/>
                  </a:cubicBezTo>
                  <a:cubicBezTo>
                    <a:pt x="44230" y="5177"/>
                    <a:pt x="44626" y="5351"/>
                    <a:pt x="45007" y="5582"/>
                  </a:cubicBezTo>
                  <a:lnTo>
                    <a:pt x="45007" y="4072"/>
                  </a:lnTo>
                  <a:cubicBezTo>
                    <a:pt x="44636" y="3898"/>
                    <a:pt x="44230" y="3768"/>
                    <a:pt x="43791" y="3681"/>
                  </a:cubicBezTo>
                  <a:cubicBezTo>
                    <a:pt x="43351" y="3594"/>
                    <a:pt x="42883" y="3551"/>
                    <a:pt x="42385" y="3551"/>
                  </a:cubicBezTo>
                  <a:close/>
                  <a:moveTo>
                    <a:pt x="60534" y="3551"/>
                  </a:moveTo>
                  <a:cubicBezTo>
                    <a:pt x="59304" y="3551"/>
                    <a:pt x="58326" y="4018"/>
                    <a:pt x="57601" y="4953"/>
                  </a:cubicBezTo>
                  <a:cubicBezTo>
                    <a:pt x="56876" y="5887"/>
                    <a:pt x="56513" y="7150"/>
                    <a:pt x="56513" y="8742"/>
                  </a:cubicBezTo>
                  <a:cubicBezTo>
                    <a:pt x="56513" y="10281"/>
                    <a:pt x="56895" y="11502"/>
                    <a:pt x="57659" y="12405"/>
                  </a:cubicBezTo>
                  <a:cubicBezTo>
                    <a:pt x="58424" y="13308"/>
                    <a:pt x="59460" y="13759"/>
                    <a:pt x="60769" y="13759"/>
                  </a:cubicBezTo>
                  <a:cubicBezTo>
                    <a:pt x="61291" y="13759"/>
                    <a:pt x="61806" y="13695"/>
                    <a:pt x="62314" y="13568"/>
                  </a:cubicBezTo>
                  <a:cubicBezTo>
                    <a:pt x="62822" y="13441"/>
                    <a:pt x="63317" y="13256"/>
                    <a:pt x="63801" y="13013"/>
                  </a:cubicBezTo>
                  <a:lnTo>
                    <a:pt x="63801" y="11502"/>
                  </a:lnTo>
                  <a:cubicBezTo>
                    <a:pt x="63322" y="11803"/>
                    <a:pt x="62840" y="12029"/>
                    <a:pt x="62354" y="12179"/>
                  </a:cubicBezTo>
                  <a:cubicBezTo>
                    <a:pt x="61868" y="12330"/>
                    <a:pt x="61367" y="12405"/>
                    <a:pt x="60849" y="12405"/>
                  </a:cubicBezTo>
                  <a:cubicBezTo>
                    <a:pt x="59956" y="12405"/>
                    <a:pt x="59259" y="12117"/>
                    <a:pt x="58758" y="11541"/>
                  </a:cubicBezTo>
                  <a:cubicBezTo>
                    <a:pt x="58258" y="10965"/>
                    <a:pt x="57978" y="10128"/>
                    <a:pt x="57919" y="9028"/>
                  </a:cubicBezTo>
                  <a:lnTo>
                    <a:pt x="64116" y="9028"/>
                  </a:lnTo>
                  <a:lnTo>
                    <a:pt x="64116" y="8247"/>
                  </a:lnTo>
                  <a:cubicBezTo>
                    <a:pt x="64116" y="6800"/>
                    <a:pt x="63795" y="5656"/>
                    <a:pt x="63153" y="4814"/>
                  </a:cubicBezTo>
                  <a:cubicBezTo>
                    <a:pt x="62511" y="3972"/>
                    <a:pt x="61638" y="3551"/>
                    <a:pt x="60534" y="3551"/>
                  </a:cubicBezTo>
                  <a:close/>
                  <a:moveTo>
                    <a:pt x="69763" y="3551"/>
                  </a:moveTo>
                  <a:cubicBezTo>
                    <a:pt x="68533" y="3551"/>
                    <a:pt x="67555" y="4018"/>
                    <a:pt x="66830" y="4953"/>
                  </a:cubicBezTo>
                  <a:cubicBezTo>
                    <a:pt x="66105" y="5887"/>
                    <a:pt x="65742" y="7150"/>
                    <a:pt x="65742" y="8742"/>
                  </a:cubicBezTo>
                  <a:cubicBezTo>
                    <a:pt x="65742" y="10281"/>
                    <a:pt x="66124" y="11502"/>
                    <a:pt x="66888" y="12405"/>
                  </a:cubicBezTo>
                  <a:cubicBezTo>
                    <a:pt x="67653" y="13308"/>
                    <a:pt x="68689" y="13759"/>
                    <a:pt x="69998" y="13759"/>
                  </a:cubicBezTo>
                  <a:cubicBezTo>
                    <a:pt x="70520" y="13759"/>
                    <a:pt x="71035" y="13695"/>
                    <a:pt x="71543" y="13568"/>
                  </a:cubicBezTo>
                  <a:cubicBezTo>
                    <a:pt x="72051" y="13441"/>
                    <a:pt x="72546" y="13256"/>
                    <a:pt x="73030" y="13013"/>
                  </a:cubicBezTo>
                  <a:lnTo>
                    <a:pt x="73030" y="11502"/>
                  </a:lnTo>
                  <a:cubicBezTo>
                    <a:pt x="72551" y="11803"/>
                    <a:pt x="72069" y="12029"/>
                    <a:pt x="71583" y="12179"/>
                  </a:cubicBezTo>
                  <a:cubicBezTo>
                    <a:pt x="71097" y="12330"/>
                    <a:pt x="70596" y="12405"/>
                    <a:pt x="70078" y="12405"/>
                  </a:cubicBezTo>
                  <a:cubicBezTo>
                    <a:pt x="69185" y="12405"/>
                    <a:pt x="68488" y="12117"/>
                    <a:pt x="67987" y="11541"/>
                  </a:cubicBezTo>
                  <a:cubicBezTo>
                    <a:pt x="67487" y="10965"/>
                    <a:pt x="67207" y="10128"/>
                    <a:pt x="67148" y="9028"/>
                  </a:cubicBezTo>
                  <a:lnTo>
                    <a:pt x="73345" y="9028"/>
                  </a:lnTo>
                  <a:lnTo>
                    <a:pt x="73345" y="8247"/>
                  </a:lnTo>
                  <a:cubicBezTo>
                    <a:pt x="73345" y="6800"/>
                    <a:pt x="73024" y="5656"/>
                    <a:pt x="72382" y="4814"/>
                  </a:cubicBezTo>
                  <a:cubicBezTo>
                    <a:pt x="71740" y="3972"/>
                    <a:pt x="70867" y="3551"/>
                    <a:pt x="69763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" name="Google Shape;939;p53"/>
          <p:cNvCxnSpPr/>
          <p:nvPr/>
        </p:nvCxnSpPr>
        <p:spPr>
          <a:xfrm>
            <a:off x="4442604" y="1086930"/>
            <a:ext cx="0" cy="517584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0" name="Google Shape;940;p53"/>
          <p:cNvSpPr txBox="1"/>
          <p:nvPr/>
        </p:nvSpPr>
        <p:spPr>
          <a:xfrm>
            <a:off x="1771749" y="902262"/>
            <a:ext cx="92063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3"/>
          <p:cNvSpPr txBox="1"/>
          <p:nvPr/>
        </p:nvSpPr>
        <p:spPr>
          <a:xfrm>
            <a:off x="6291433" y="902262"/>
            <a:ext cx="92685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3"/>
          <p:cNvSpPr/>
          <p:nvPr/>
        </p:nvSpPr>
        <p:spPr>
          <a:xfrm>
            <a:off x="830292" y="3413568"/>
            <a:ext cx="7390682" cy="1306527"/>
          </a:xfrm>
          <a:prstGeom prst="rect">
            <a:avLst/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3"/>
          <p:cNvSpPr/>
          <p:nvPr/>
        </p:nvSpPr>
        <p:spPr>
          <a:xfrm>
            <a:off x="2889621" y="1299945"/>
            <a:ext cx="1094874" cy="545564"/>
          </a:xfrm>
          <a:prstGeom prst="flowChartMultidocumen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53"/>
          <p:cNvCxnSpPr/>
          <p:nvPr/>
        </p:nvCxnSpPr>
        <p:spPr>
          <a:xfrm>
            <a:off x="1569027" y="1541077"/>
            <a:ext cx="12994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45" name="Google Shape;945;p53"/>
          <p:cNvGrpSpPr/>
          <p:nvPr/>
        </p:nvGrpSpPr>
        <p:grpSpPr>
          <a:xfrm>
            <a:off x="457653" y="1328304"/>
            <a:ext cx="1099868" cy="584775"/>
            <a:chOff x="457653" y="1328304"/>
            <a:chExt cx="1099868" cy="584775"/>
          </a:xfrm>
        </p:grpSpPr>
        <p:sp>
          <p:nvSpPr>
            <p:cNvPr id="946" name="Google Shape;946;p53"/>
            <p:cNvSpPr/>
            <p:nvPr/>
          </p:nvSpPr>
          <p:spPr>
            <a:xfrm>
              <a:off x="457653" y="1334063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 txBox="1"/>
            <p:nvPr/>
          </p:nvSpPr>
          <p:spPr>
            <a:xfrm>
              <a:off x="472825" y="1328304"/>
              <a:ext cx="106952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</p:grpSp>
      <p:cxnSp>
        <p:nvCxnSpPr>
          <p:cNvPr id="948" name="Google Shape;948;p53"/>
          <p:cNvCxnSpPr/>
          <p:nvPr/>
        </p:nvCxnSpPr>
        <p:spPr>
          <a:xfrm>
            <a:off x="3425553" y="1851524"/>
            <a:ext cx="0" cy="5378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9" name="Google Shape;949;p53"/>
          <p:cNvSpPr/>
          <p:nvPr/>
        </p:nvSpPr>
        <p:spPr>
          <a:xfrm>
            <a:off x="4963441" y="5254285"/>
            <a:ext cx="2855343" cy="1112808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53"/>
          <p:cNvGrpSpPr/>
          <p:nvPr/>
        </p:nvGrpSpPr>
        <p:grpSpPr>
          <a:xfrm>
            <a:off x="1566149" y="5366426"/>
            <a:ext cx="2065854" cy="931653"/>
            <a:chOff x="1569026" y="5080956"/>
            <a:chExt cx="2065854" cy="931653"/>
          </a:xfrm>
        </p:grpSpPr>
        <p:sp>
          <p:nvSpPr>
            <p:cNvPr id="951" name="Google Shape;951;p53"/>
            <p:cNvSpPr/>
            <p:nvPr/>
          </p:nvSpPr>
          <p:spPr>
            <a:xfrm>
              <a:off x="1569026" y="5080956"/>
              <a:ext cx="2065854" cy="931653"/>
            </a:xfrm>
            <a:prstGeom prst="flowChartMagneticDisk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 txBox="1"/>
            <p:nvPr/>
          </p:nvSpPr>
          <p:spPr>
            <a:xfrm>
              <a:off x="2088511" y="5465628"/>
              <a:ext cx="1026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3" name="Google Shape;953;p53"/>
          <p:cNvSpPr txBox="1"/>
          <p:nvPr/>
        </p:nvSpPr>
        <p:spPr>
          <a:xfrm>
            <a:off x="5193347" y="5262914"/>
            <a:ext cx="221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53"/>
          <p:cNvCxnSpPr/>
          <p:nvPr/>
        </p:nvCxnSpPr>
        <p:spPr>
          <a:xfrm>
            <a:off x="3748632" y="5832250"/>
            <a:ext cx="111378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5" name="Google Shape;955;p53"/>
          <p:cNvSpPr/>
          <p:nvPr/>
        </p:nvSpPr>
        <p:spPr>
          <a:xfrm>
            <a:off x="2700350" y="2420508"/>
            <a:ext cx="1380545" cy="534839"/>
          </a:xfrm>
          <a:prstGeom prst="flowChartMagneticDisk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6" name="Google Shape;956;p53"/>
          <p:cNvCxnSpPr/>
          <p:nvPr/>
        </p:nvCxnSpPr>
        <p:spPr>
          <a:xfrm>
            <a:off x="3425553" y="2955345"/>
            <a:ext cx="0" cy="4582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7" name="Google Shape;957;p53"/>
          <p:cNvSpPr txBox="1"/>
          <p:nvPr/>
        </p:nvSpPr>
        <p:spPr>
          <a:xfrm>
            <a:off x="2811549" y="2627023"/>
            <a:ext cx="12067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53"/>
          <p:cNvCxnSpPr/>
          <p:nvPr/>
        </p:nvCxnSpPr>
        <p:spPr>
          <a:xfrm>
            <a:off x="2645431" y="4779035"/>
            <a:ext cx="0" cy="5873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9" name="Google Shape;959;p53"/>
          <p:cNvSpPr txBox="1"/>
          <p:nvPr/>
        </p:nvSpPr>
        <p:spPr>
          <a:xfrm>
            <a:off x="2917674" y="1454861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3"/>
          <p:cNvSpPr/>
          <p:nvPr/>
        </p:nvSpPr>
        <p:spPr>
          <a:xfrm>
            <a:off x="5331125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3"/>
          <p:cNvSpPr/>
          <p:nvPr/>
        </p:nvSpPr>
        <p:spPr>
          <a:xfrm>
            <a:off x="5919159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3"/>
          <p:cNvSpPr/>
          <p:nvPr/>
        </p:nvSpPr>
        <p:spPr>
          <a:xfrm>
            <a:off x="6507193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3"/>
          <p:cNvSpPr/>
          <p:nvPr/>
        </p:nvSpPr>
        <p:spPr>
          <a:xfrm>
            <a:off x="7095226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Google Shape;964;p53"/>
          <p:cNvGrpSpPr/>
          <p:nvPr/>
        </p:nvGrpSpPr>
        <p:grpSpPr>
          <a:xfrm>
            <a:off x="6960570" y="1353467"/>
            <a:ext cx="1200971" cy="523220"/>
            <a:chOff x="7020954" y="2429097"/>
            <a:chExt cx="1200971" cy="523220"/>
          </a:xfrm>
        </p:grpSpPr>
        <p:sp>
          <p:nvSpPr>
            <p:cNvPr id="965" name="Google Shape;965;p53"/>
            <p:cNvSpPr/>
            <p:nvPr/>
          </p:nvSpPr>
          <p:spPr>
            <a:xfrm>
              <a:off x="7071503" y="2434856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 txBox="1"/>
            <p:nvPr/>
          </p:nvSpPr>
          <p:spPr>
            <a:xfrm>
              <a:off x="7020954" y="2429097"/>
              <a:ext cx="12009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Impaktu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 Networks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53"/>
          <p:cNvSpPr/>
          <p:nvPr/>
        </p:nvSpPr>
        <p:spPr>
          <a:xfrm>
            <a:off x="5138280" y="4106843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3"/>
          <p:cNvSpPr/>
          <p:nvPr/>
        </p:nvSpPr>
        <p:spPr>
          <a:xfrm>
            <a:off x="5138281" y="3489363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53"/>
          <p:cNvCxnSpPr>
            <a:stCxn id="966" idx="2"/>
          </p:cNvCxnSpPr>
          <p:nvPr/>
        </p:nvCxnSpPr>
        <p:spPr>
          <a:xfrm flipH="1">
            <a:off x="7530455" y="1876687"/>
            <a:ext cx="30600" cy="153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0" name="Google Shape;970;p53"/>
          <p:cNvCxnSpPr>
            <a:stCxn id="968" idx="2"/>
            <a:endCxn id="967" idx="0"/>
          </p:cNvCxnSpPr>
          <p:nvPr/>
        </p:nvCxnSpPr>
        <p:spPr>
          <a:xfrm>
            <a:off x="5564038" y="3751094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71" name="Google Shape;971;p53"/>
          <p:cNvCxnSpPr/>
          <p:nvPr/>
        </p:nvCxnSpPr>
        <p:spPr>
          <a:xfrm rot="10800000">
            <a:off x="5564038" y="1608747"/>
            <a:ext cx="0" cy="18048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53"/>
          <p:cNvCxnSpPr>
            <a:endCxn id="965" idx="1"/>
          </p:cNvCxnSpPr>
          <p:nvPr/>
        </p:nvCxnSpPr>
        <p:spPr>
          <a:xfrm flipH="1" rot="10800000">
            <a:off x="5563919" y="1597891"/>
            <a:ext cx="1447200" cy="1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3" name="Google Shape;973;p53"/>
          <p:cNvSpPr/>
          <p:nvPr/>
        </p:nvSpPr>
        <p:spPr>
          <a:xfrm>
            <a:off x="5711348" y="1692526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3"/>
          <p:cNvSpPr txBox="1"/>
          <p:nvPr/>
        </p:nvSpPr>
        <p:spPr>
          <a:xfrm>
            <a:off x="5905013" y="1697637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I1,I2,…In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3"/>
          <p:cNvSpPr/>
          <p:nvPr/>
        </p:nvSpPr>
        <p:spPr>
          <a:xfrm flipH="1">
            <a:off x="6670319" y="1692526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Google Shape;976;p53"/>
          <p:cNvGrpSpPr/>
          <p:nvPr/>
        </p:nvGrpSpPr>
        <p:grpSpPr>
          <a:xfrm>
            <a:off x="7100032" y="4283204"/>
            <a:ext cx="866353" cy="307777"/>
            <a:chOff x="7100919" y="4291377"/>
            <a:chExt cx="866353" cy="307777"/>
          </a:xfrm>
        </p:grpSpPr>
        <p:sp>
          <p:nvSpPr>
            <p:cNvPr id="977" name="Google Shape;977;p53"/>
            <p:cNvSpPr/>
            <p:nvPr/>
          </p:nvSpPr>
          <p:spPr>
            <a:xfrm>
              <a:off x="7100919" y="4314400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3"/>
            <p:cNvSpPr txBox="1"/>
            <p:nvPr/>
          </p:nvSpPr>
          <p:spPr>
            <a:xfrm>
              <a:off x="7167053" y="4291377"/>
              <a:ext cx="800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53"/>
          <p:cNvSpPr txBox="1"/>
          <p:nvPr/>
        </p:nvSpPr>
        <p:spPr>
          <a:xfrm>
            <a:off x="5174225" y="4073313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3"/>
          <p:cNvSpPr txBox="1"/>
          <p:nvPr/>
        </p:nvSpPr>
        <p:spPr>
          <a:xfrm>
            <a:off x="5174223" y="345958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3"/>
          <p:cNvSpPr/>
          <p:nvPr/>
        </p:nvSpPr>
        <p:spPr>
          <a:xfrm>
            <a:off x="7714172" y="2027879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3"/>
          <p:cNvSpPr/>
          <p:nvPr/>
        </p:nvSpPr>
        <p:spPr>
          <a:xfrm>
            <a:off x="1887226" y="161507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3"/>
          <p:cNvSpPr/>
          <p:nvPr/>
        </p:nvSpPr>
        <p:spPr>
          <a:xfrm>
            <a:off x="3587681" y="187668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4" name="Google Shape;984;p53"/>
          <p:cNvSpPr/>
          <p:nvPr/>
        </p:nvSpPr>
        <p:spPr>
          <a:xfrm>
            <a:off x="2806108" y="306695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5" name="Google Shape;985;p53"/>
          <p:cNvSpPr/>
          <p:nvPr/>
        </p:nvSpPr>
        <p:spPr>
          <a:xfrm>
            <a:off x="3876857" y="5291210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86" name="Google Shape;986;p53"/>
          <p:cNvSpPr/>
          <p:nvPr/>
        </p:nvSpPr>
        <p:spPr>
          <a:xfrm>
            <a:off x="5731527" y="4811831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7" name="Google Shape;987;p53"/>
          <p:cNvSpPr/>
          <p:nvPr/>
        </p:nvSpPr>
        <p:spPr>
          <a:xfrm>
            <a:off x="5671280" y="2224193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8" name="Google Shape;988;p53"/>
          <p:cNvSpPr txBox="1"/>
          <p:nvPr/>
        </p:nvSpPr>
        <p:spPr>
          <a:xfrm>
            <a:off x="484490" y="4720094"/>
            <a:ext cx="21210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3"/>
          <p:cNvSpPr/>
          <p:nvPr/>
        </p:nvSpPr>
        <p:spPr>
          <a:xfrm>
            <a:off x="2806108" y="4832196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53"/>
          <p:cNvGrpSpPr/>
          <p:nvPr/>
        </p:nvGrpSpPr>
        <p:grpSpPr>
          <a:xfrm>
            <a:off x="7099004" y="3714149"/>
            <a:ext cx="911262" cy="307777"/>
            <a:chOff x="7190174" y="3567428"/>
            <a:chExt cx="911262" cy="307777"/>
          </a:xfrm>
        </p:grpSpPr>
        <p:sp>
          <p:nvSpPr>
            <p:cNvPr id="991" name="Google Shape;991;p53"/>
            <p:cNvSpPr/>
            <p:nvPr/>
          </p:nvSpPr>
          <p:spPr>
            <a:xfrm>
              <a:off x="7190174" y="3590451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 txBox="1"/>
            <p:nvPr/>
          </p:nvSpPr>
          <p:spPr>
            <a:xfrm>
              <a:off x="7200227" y="3567428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3" name="Google Shape;993;p53"/>
          <p:cNvCxnSpPr/>
          <p:nvPr/>
        </p:nvCxnSpPr>
        <p:spPr>
          <a:xfrm flipH="1">
            <a:off x="5554865" y="4350833"/>
            <a:ext cx="2" cy="9182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4" name="Google Shape;994;p53"/>
          <p:cNvCxnSpPr>
            <a:stCxn id="992" idx="0"/>
          </p:cNvCxnSpPr>
          <p:nvPr/>
        </p:nvCxnSpPr>
        <p:spPr>
          <a:xfrm rot="10800000">
            <a:off x="7518862" y="3421349"/>
            <a:ext cx="4080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5" name="Google Shape;995;p53"/>
          <p:cNvCxnSpPr/>
          <p:nvPr/>
        </p:nvCxnSpPr>
        <p:spPr>
          <a:xfrm rot="10800000">
            <a:off x="7532980" y="3998901"/>
            <a:ext cx="5777" cy="292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6" name="Google Shape;996;p53"/>
          <p:cNvCxnSpPr/>
          <p:nvPr/>
        </p:nvCxnSpPr>
        <p:spPr>
          <a:xfrm rot="10800000">
            <a:off x="7516093" y="4590979"/>
            <a:ext cx="5776" cy="6719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sp>
        <p:nvSpPr>
          <p:cNvPr id="997" name="Google Shape;997;p53"/>
          <p:cNvSpPr txBox="1"/>
          <p:nvPr/>
        </p:nvSpPr>
        <p:spPr>
          <a:xfrm>
            <a:off x="7903269" y="5487525"/>
            <a:ext cx="1019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history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3460039"/>
            <a:ext cx="1718539" cy="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3884381"/>
            <a:ext cx="1718539" cy="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4308724"/>
            <a:ext cx="1718539" cy="376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1" name="Google Shape;1001;p53"/>
          <p:cNvCxnSpPr/>
          <p:nvPr/>
        </p:nvCxnSpPr>
        <p:spPr>
          <a:xfrm rot="10800000">
            <a:off x="4963441" y="1454860"/>
            <a:ext cx="204184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53"/>
          <p:cNvCxnSpPr/>
          <p:nvPr/>
        </p:nvCxnSpPr>
        <p:spPr>
          <a:xfrm>
            <a:off x="4979716" y="1454861"/>
            <a:ext cx="0" cy="39115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3" name="Google Shape;1003;p53"/>
          <p:cNvSpPr txBox="1"/>
          <p:nvPr/>
        </p:nvSpPr>
        <p:spPr>
          <a:xfrm>
            <a:off x="4853026" y="1161446"/>
            <a:ext cx="1149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Data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3"/>
          <p:cNvSpPr txBox="1"/>
          <p:nvPr/>
        </p:nvSpPr>
        <p:spPr>
          <a:xfrm>
            <a:off x="2763788" y="3549865"/>
            <a:ext cx="9685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5" name="Google Shape;1005;p53"/>
          <p:cNvSpPr txBox="1"/>
          <p:nvPr/>
        </p:nvSpPr>
        <p:spPr>
          <a:xfrm>
            <a:off x="2763788" y="3958475"/>
            <a:ext cx="12923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Purchase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6" name="Google Shape;1006;p53"/>
          <p:cNvSpPr txBox="1"/>
          <p:nvPr/>
        </p:nvSpPr>
        <p:spPr>
          <a:xfrm>
            <a:off x="2763788" y="4358661"/>
            <a:ext cx="11560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4"/>
          <p:cNvSpPr txBox="1"/>
          <p:nvPr>
            <p:ph type="title"/>
          </p:nvPr>
        </p:nvSpPr>
        <p:spPr>
          <a:xfrm>
            <a:off x="471340" y="3078162"/>
            <a:ext cx="8248454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+ Insights = Push / Pull SOA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2" name="Google Shape;1012;p5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3" name="Google Shape;1013;p5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2" name="Google Shape;1022;p55"/>
          <p:cNvCxnSpPr/>
          <p:nvPr/>
        </p:nvCxnSpPr>
        <p:spPr>
          <a:xfrm rot="10800000">
            <a:off x="6842187" y="4960626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55"/>
          <p:cNvCxnSpPr/>
          <p:nvPr/>
        </p:nvCxnSpPr>
        <p:spPr>
          <a:xfrm rot="10800000">
            <a:off x="1233068" y="4954422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55"/>
          <p:cNvCxnSpPr/>
          <p:nvPr/>
        </p:nvCxnSpPr>
        <p:spPr>
          <a:xfrm rot="10800000">
            <a:off x="5156658" y="4625041"/>
            <a:ext cx="35785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55"/>
          <p:cNvCxnSpPr/>
          <p:nvPr/>
        </p:nvCxnSpPr>
        <p:spPr>
          <a:xfrm rot="10800000">
            <a:off x="6842187" y="380624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55"/>
          <p:cNvCxnSpPr/>
          <p:nvPr/>
        </p:nvCxnSpPr>
        <p:spPr>
          <a:xfrm rot="10800000">
            <a:off x="1237451" y="378613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55"/>
          <p:cNvCxnSpPr/>
          <p:nvPr/>
        </p:nvCxnSpPr>
        <p:spPr>
          <a:xfrm rot="10800000">
            <a:off x="5394952" y="2201348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55"/>
          <p:cNvCxnSpPr/>
          <p:nvPr/>
        </p:nvCxnSpPr>
        <p:spPr>
          <a:xfrm rot="10800000">
            <a:off x="2869907" y="2201348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55"/>
          <p:cNvCxnSpPr/>
          <p:nvPr/>
        </p:nvCxnSpPr>
        <p:spPr>
          <a:xfrm rot="10800000">
            <a:off x="5187838" y="5752267"/>
            <a:ext cx="35785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0" name="Google Shape;1030;p5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1" name="Google Shape;1031;p5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2" name="Google Shape;1032;p5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33" name="Google Shape;1033;p55"/>
          <p:cNvGrpSpPr/>
          <p:nvPr/>
        </p:nvGrpSpPr>
        <p:grpSpPr>
          <a:xfrm>
            <a:off x="554344" y="2636714"/>
            <a:ext cx="6871066" cy="1169531"/>
            <a:chOff x="675272" y="1220925"/>
            <a:chExt cx="7961735" cy="1461914"/>
          </a:xfrm>
        </p:grpSpPr>
        <p:sp>
          <p:nvSpPr>
            <p:cNvPr id="1034" name="Google Shape;1034;p55"/>
            <p:cNvSpPr/>
            <p:nvPr/>
          </p:nvSpPr>
          <p:spPr>
            <a:xfrm>
              <a:off x="675272" y="1240326"/>
              <a:ext cx="7961735" cy="1442513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5" name="Google Shape;1035;p55"/>
            <p:cNvGrpSpPr/>
            <p:nvPr/>
          </p:nvGrpSpPr>
          <p:grpSpPr>
            <a:xfrm>
              <a:off x="786177" y="1481740"/>
              <a:ext cx="7686392" cy="1063031"/>
              <a:chOff x="514573" y="1415353"/>
              <a:chExt cx="7686392" cy="1063031"/>
            </a:xfrm>
          </p:grpSpPr>
          <p:sp>
            <p:nvSpPr>
              <p:cNvPr id="1036" name="Google Shape;1036;p55"/>
              <p:cNvSpPr/>
              <p:nvPr/>
            </p:nvSpPr>
            <p:spPr>
              <a:xfrm>
                <a:off x="514573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Predictive Modeling</a:t>
                </a: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14573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Scoring</a:t>
                </a: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1603252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Selection</a:t>
                </a: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2691931" y="1415353"/>
                <a:ext cx="1154317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Segmentation</a:t>
                </a: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4020527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Filtering</a:t>
                </a: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5109206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Analysis</a:t>
                </a: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2698219" y="2008358"/>
                <a:ext cx="1135454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Classification</a:t>
                </a: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1606396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Clustering</a:t>
                </a: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011096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Sampling</a:t>
                </a: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5102919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Location</a:t>
                </a: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6197885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Profiling</a:t>
                </a: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6194742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Targeting</a:t>
                </a: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7286565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Reporting</a:t>
                </a: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7286565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Diagnosis</a:t>
                </a:r>
                <a:endParaRPr/>
              </a:p>
            </p:txBody>
          </p:sp>
        </p:grpSp>
        <p:sp>
          <p:nvSpPr>
            <p:cNvPr id="1050" name="Google Shape;1050;p55"/>
            <p:cNvSpPr txBox="1"/>
            <p:nvPr/>
          </p:nvSpPr>
          <p:spPr>
            <a:xfrm>
              <a:off x="786177" y="1220925"/>
              <a:ext cx="13612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Analytics Core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55"/>
          <p:cNvGrpSpPr/>
          <p:nvPr/>
        </p:nvGrpSpPr>
        <p:grpSpPr>
          <a:xfrm>
            <a:off x="594433" y="4235143"/>
            <a:ext cx="6812871" cy="725483"/>
            <a:chOff x="558634" y="4346350"/>
            <a:chExt cx="6812871" cy="725483"/>
          </a:xfrm>
        </p:grpSpPr>
        <p:grpSp>
          <p:nvGrpSpPr>
            <p:cNvPr id="1052" name="Google Shape;1052;p55"/>
            <p:cNvGrpSpPr/>
            <p:nvPr/>
          </p:nvGrpSpPr>
          <p:grpSpPr>
            <a:xfrm>
              <a:off x="558634" y="4346350"/>
              <a:ext cx="4580422" cy="725483"/>
              <a:chOff x="675272" y="3004244"/>
              <a:chExt cx="5725528" cy="906854"/>
            </a:xfrm>
          </p:grpSpPr>
          <p:sp>
            <p:nvSpPr>
              <p:cNvPr id="1053" name="Google Shape;1053;p55"/>
              <p:cNvSpPr/>
              <p:nvPr/>
            </p:nvSpPr>
            <p:spPr>
              <a:xfrm>
                <a:off x="675272" y="3004244"/>
                <a:ext cx="5725528" cy="906854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5"/>
              <p:cNvSpPr txBox="1"/>
              <p:nvPr/>
            </p:nvSpPr>
            <p:spPr>
              <a:xfrm>
                <a:off x="780804" y="3015890"/>
                <a:ext cx="105670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Platform Services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838548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Workflow</a:t>
                </a: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1904029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Bulk Insert</a:t>
                </a: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2969510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Cache</a:t>
                </a: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4123102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File System</a:t>
                </a: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5276693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Access</a:t>
                </a:r>
                <a:endParaRPr/>
              </a:p>
            </p:txBody>
          </p:sp>
        </p:grpSp>
        <p:grpSp>
          <p:nvGrpSpPr>
            <p:cNvPr id="1060" name="Google Shape;1060;p55"/>
            <p:cNvGrpSpPr/>
            <p:nvPr/>
          </p:nvGrpSpPr>
          <p:grpSpPr>
            <a:xfrm>
              <a:off x="5461796" y="4346350"/>
              <a:ext cx="1909709" cy="725483"/>
              <a:chOff x="495363" y="3532377"/>
              <a:chExt cx="1909709" cy="725483"/>
            </a:xfrm>
          </p:grpSpPr>
          <p:sp>
            <p:nvSpPr>
              <p:cNvPr id="1061" name="Google Shape;1061;p55"/>
              <p:cNvSpPr/>
              <p:nvPr/>
            </p:nvSpPr>
            <p:spPr>
              <a:xfrm>
                <a:off x="495363" y="3532377"/>
                <a:ext cx="1909709" cy="725483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55"/>
              <p:cNvSpPr txBox="1"/>
              <p:nvPr/>
            </p:nvSpPr>
            <p:spPr>
              <a:xfrm>
                <a:off x="579789" y="3541694"/>
                <a:ext cx="61747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Monitors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625984" y="3768671"/>
                <a:ext cx="731520" cy="3760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Logs / Trace</a:t>
                </a: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1478369" y="3768671"/>
                <a:ext cx="731520" cy="3760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Scored Results</a:t>
                </a:r>
                <a:endParaRPr/>
              </a:p>
            </p:txBody>
          </p:sp>
        </p:grpSp>
      </p:grpSp>
      <p:grpSp>
        <p:nvGrpSpPr>
          <p:cNvPr id="1065" name="Google Shape;1065;p55"/>
          <p:cNvGrpSpPr/>
          <p:nvPr/>
        </p:nvGrpSpPr>
        <p:grpSpPr>
          <a:xfrm>
            <a:off x="1947349" y="1001522"/>
            <a:ext cx="1909709" cy="1206294"/>
            <a:chOff x="1947349" y="1001522"/>
            <a:chExt cx="1909709" cy="1206294"/>
          </a:xfrm>
        </p:grpSpPr>
        <p:sp>
          <p:nvSpPr>
            <p:cNvPr id="1066" name="Google Shape;1066;p55"/>
            <p:cNvSpPr/>
            <p:nvPr/>
          </p:nvSpPr>
          <p:spPr>
            <a:xfrm>
              <a:off x="1947349" y="1001522"/>
              <a:ext cx="1909709" cy="120629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5"/>
            <p:cNvSpPr txBox="1"/>
            <p:nvPr/>
          </p:nvSpPr>
          <p:spPr>
            <a:xfrm>
              <a:off x="2194729" y="1010839"/>
              <a:ext cx="143340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Promotion Push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2077970" y="1237816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Acquire</a:t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2930355" y="1237816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Upsell /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Cross-sell</a:t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2077117" y="1720037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Retain</a:t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2929502" y="1720037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Respond</a:t>
              </a:r>
              <a:endParaRPr/>
            </a:p>
          </p:txBody>
        </p:sp>
      </p:grpSp>
      <p:grpSp>
        <p:nvGrpSpPr>
          <p:cNvPr id="1072" name="Google Shape;1072;p55"/>
          <p:cNvGrpSpPr/>
          <p:nvPr/>
        </p:nvGrpSpPr>
        <p:grpSpPr>
          <a:xfrm>
            <a:off x="4426078" y="1001522"/>
            <a:ext cx="1909709" cy="1206294"/>
            <a:chOff x="533565" y="1455425"/>
            <a:chExt cx="1909709" cy="1206294"/>
          </a:xfrm>
        </p:grpSpPr>
        <p:sp>
          <p:nvSpPr>
            <p:cNvPr id="1073" name="Google Shape;1073;p55"/>
            <p:cNvSpPr/>
            <p:nvPr/>
          </p:nvSpPr>
          <p:spPr>
            <a:xfrm>
              <a:off x="533565" y="1455425"/>
              <a:ext cx="1909709" cy="120629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5"/>
            <p:cNvSpPr txBox="1"/>
            <p:nvPr/>
          </p:nvSpPr>
          <p:spPr>
            <a:xfrm>
              <a:off x="617991" y="1464742"/>
              <a:ext cx="17203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 Pull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664186" y="1691719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Products</a:t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1516571" y="1691719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663333" y="2173940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515718" y="2173940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Offers</a:t>
              </a:r>
              <a:endParaRPr/>
            </a:p>
          </p:txBody>
        </p:sp>
      </p:grpSp>
      <p:grpSp>
        <p:nvGrpSpPr>
          <p:cNvPr id="1079" name="Google Shape;1079;p55"/>
          <p:cNvGrpSpPr/>
          <p:nvPr/>
        </p:nvGrpSpPr>
        <p:grpSpPr>
          <a:xfrm>
            <a:off x="605481" y="5389524"/>
            <a:ext cx="4590186" cy="725483"/>
            <a:chOff x="662095" y="5098634"/>
            <a:chExt cx="5737733" cy="906854"/>
          </a:xfrm>
        </p:grpSpPr>
        <p:sp>
          <p:nvSpPr>
            <p:cNvPr id="1080" name="Google Shape;1080;p55"/>
            <p:cNvSpPr/>
            <p:nvPr/>
          </p:nvSpPr>
          <p:spPr>
            <a:xfrm>
              <a:off x="662095" y="5098634"/>
              <a:ext cx="5737733" cy="90685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5"/>
            <p:cNvSpPr txBox="1"/>
            <p:nvPr/>
          </p:nvSpPr>
          <p:spPr>
            <a:xfrm>
              <a:off x="767627" y="5110280"/>
              <a:ext cx="10967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Ingestion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825371" y="5394001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1890852" y="5394001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2956333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Clicks / Browse / Purchase</a:t>
              </a: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4109925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5292213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  <a:endParaRPr/>
            </a:p>
          </p:txBody>
        </p:sp>
      </p:grpSp>
      <p:sp>
        <p:nvSpPr>
          <p:cNvPr id="1087" name="Google Shape;1087;p55"/>
          <p:cNvSpPr/>
          <p:nvPr/>
        </p:nvSpPr>
        <p:spPr>
          <a:xfrm>
            <a:off x="5523004" y="5389524"/>
            <a:ext cx="2498688" cy="72548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5"/>
          <p:cNvSpPr txBox="1"/>
          <p:nvPr/>
        </p:nvSpPr>
        <p:spPr>
          <a:xfrm>
            <a:off x="5607430" y="5398841"/>
            <a:ext cx="12394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5"/>
          <p:cNvSpPr/>
          <p:nvPr/>
        </p:nvSpPr>
        <p:spPr>
          <a:xfrm>
            <a:off x="5620248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1090" name="Google Shape;1090;p55"/>
          <p:cNvSpPr/>
          <p:nvPr/>
        </p:nvSpPr>
        <p:spPr>
          <a:xfrm>
            <a:off x="6428889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/>
          </a:p>
        </p:txBody>
      </p:sp>
      <p:cxnSp>
        <p:nvCxnSpPr>
          <p:cNvPr id="1091" name="Google Shape;1091;p55"/>
          <p:cNvCxnSpPr>
            <a:endCxn id="1080" idx="1"/>
          </p:cNvCxnSpPr>
          <p:nvPr/>
        </p:nvCxnSpPr>
        <p:spPr>
          <a:xfrm>
            <a:off x="135681" y="5752265"/>
            <a:ext cx="469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92" name="Google Shape;1092;p55"/>
          <p:cNvCxnSpPr/>
          <p:nvPr/>
        </p:nvCxnSpPr>
        <p:spPr>
          <a:xfrm>
            <a:off x="8652774" y="3806244"/>
            <a:ext cx="469679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1093" name="Google Shape;1093;p55"/>
          <p:cNvCxnSpPr>
            <a:stCxn id="1094" idx="0"/>
            <a:endCxn id="1073" idx="3"/>
          </p:cNvCxnSpPr>
          <p:nvPr/>
        </p:nvCxnSpPr>
        <p:spPr>
          <a:xfrm rot="10800000">
            <a:off x="6335818" y="1604596"/>
            <a:ext cx="1882200" cy="112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55"/>
          <p:cNvCxnSpPr>
            <a:stCxn id="1094" idx="2"/>
            <a:endCxn id="1087" idx="3"/>
          </p:cNvCxnSpPr>
          <p:nvPr/>
        </p:nvCxnSpPr>
        <p:spPr>
          <a:xfrm flipH="1">
            <a:off x="8021818" y="4935610"/>
            <a:ext cx="196200" cy="816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55"/>
          <p:cNvCxnSpPr/>
          <p:nvPr/>
        </p:nvCxnSpPr>
        <p:spPr>
          <a:xfrm flipH="1">
            <a:off x="2875591" y="4012625"/>
            <a:ext cx="4919988" cy="22251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p55"/>
          <p:cNvCxnSpPr>
            <a:endCxn id="1034" idx="3"/>
          </p:cNvCxnSpPr>
          <p:nvPr/>
        </p:nvCxnSpPr>
        <p:spPr>
          <a:xfrm rot="10800000">
            <a:off x="7425410" y="3229240"/>
            <a:ext cx="357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55"/>
          <p:cNvCxnSpPr/>
          <p:nvPr/>
        </p:nvCxnSpPr>
        <p:spPr>
          <a:xfrm rot="10800000">
            <a:off x="7407304" y="4619025"/>
            <a:ext cx="35785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55"/>
          <p:cNvCxnSpPr/>
          <p:nvPr/>
        </p:nvCxnSpPr>
        <p:spPr>
          <a:xfrm flipH="1">
            <a:off x="2886971" y="5167006"/>
            <a:ext cx="5331049" cy="22251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0" name="Google Shape;1100;p55"/>
          <p:cNvGrpSpPr/>
          <p:nvPr/>
        </p:nvGrpSpPr>
        <p:grpSpPr>
          <a:xfrm>
            <a:off x="7743998" y="2726296"/>
            <a:ext cx="908776" cy="2209314"/>
            <a:chOff x="7602983" y="2241924"/>
            <a:chExt cx="908776" cy="2209314"/>
          </a:xfrm>
        </p:grpSpPr>
        <p:sp>
          <p:nvSpPr>
            <p:cNvPr id="1094" name="Google Shape;1094;p55"/>
            <p:cNvSpPr/>
            <p:nvPr/>
          </p:nvSpPr>
          <p:spPr>
            <a:xfrm>
              <a:off x="7642247" y="2241924"/>
              <a:ext cx="869512" cy="220931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5"/>
            <p:cNvSpPr txBox="1"/>
            <p:nvPr/>
          </p:nvSpPr>
          <p:spPr>
            <a:xfrm>
              <a:off x="7602983" y="2280230"/>
              <a:ext cx="785087" cy="17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Remote Access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2" name="Google Shape;1102;p55"/>
            <p:cNvGrpSpPr/>
            <p:nvPr/>
          </p:nvGrpSpPr>
          <p:grpSpPr>
            <a:xfrm>
              <a:off x="7802149" y="2487626"/>
              <a:ext cx="549707" cy="1835038"/>
              <a:chOff x="6000681" y="2476927"/>
              <a:chExt cx="549315" cy="2293797"/>
            </a:xfrm>
          </p:grpSpPr>
          <p:sp>
            <p:nvSpPr>
              <p:cNvPr id="1103" name="Google Shape;1103;p55"/>
              <p:cNvSpPr/>
              <p:nvPr/>
            </p:nvSpPr>
            <p:spPr>
              <a:xfrm>
                <a:off x="6000681" y="2476927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4" name="Google Shape;1104;p55"/>
              <p:cNvSpPr/>
              <p:nvPr/>
            </p:nvSpPr>
            <p:spPr>
              <a:xfrm>
                <a:off x="6000681" y="3084851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SOAP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5" name="Google Shape;1105;p55"/>
              <p:cNvSpPr/>
              <p:nvPr/>
            </p:nvSpPr>
            <p:spPr>
              <a:xfrm>
                <a:off x="6000681" y="3692775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JMS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6" name="Google Shape;1106;p55"/>
              <p:cNvSpPr/>
              <p:nvPr/>
            </p:nvSpPr>
            <p:spPr>
              <a:xfrm>
                <a:off x="6000681" y="4300698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Camel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DSL</a:t>
                </a:r>
                <a:endParaRPr/>
              </a:p>
            </p:txBody>
          </p:sp>
        </p:grpSp>
      </p:grpSp>
      <p:cxnSp>
        <p:nvCxnSpPr>
          <p:cNvPr id="1107" name="Google Shape;1107;p55"/>
          <p:cNvCxnSpPr/>
          <p:nvPr/>
        </p:nvCxnSpPr>
        <p:spPr>
          <a:xfrm rot="10800000">
            <a:off x="3371735" y="2417268"/>
            <a:ext cx="4846285" cy="90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8" name="Google Shape;1108;p55"/>
          <p:cNvCxnSpPr/>
          <p:nvPr/>
        </p:nvCxnSpPr>
        <p:spPr>
          <a:xfrm rot="10800000">
            <a:off x="3380788" y="2207816"/>
            <a:ext cx="0" cy="2157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9" name="Google Shape;1109;p55"/>
          <p:cNvSpPr/>
          <p:nvPr/>
        </p:nvSpPr>
        <p:spPr>
          <a:xfrm>
            <a:off x="7237530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0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6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Analytics Platform</a:t>
            </a:r>
            <a:endParaRPr/>
          </a:p>
        </p:txBody>
      </p:sp>
      <p:sp>
        <p:nvSpPr>
          <p:cNvPr id="1115" name="Google Shape;1115;p5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6" name="Google Shape;1116;p5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Refresh Process</a:t>
            </a:r>
            <a:endParaRPr b="0" i="0" sz="2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2" name="Google Shape;1122;p5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3" name="Google Shape;1123;p5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4" name="Google Shape;1124;p5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25" name="Google Shape;1125;p57"/>
          <p:cNvGrpSpPr/>
          <p:nvPr/>
        </p:nvGrpSpPr>
        <p:grpSpPr>
          <a:xfrm>
            <a:off x="169522" y="1335740"/>
            <a:ext cx="8988717" cy="4988285"/>
            <a:chOff x="208022" y="1335740"/>
            <a:chExt cx="9361611" cy="5227202"/>
          </a:xfrm>
        </p:grpSpPr>
        <p:sp>
          <p:nvSpPr>
            <p:cNvPr id="1126" name="Google Shape;1126;p57"/>
            <p:cNvSpPr/>
            <p:nvPr/>
          </p:nvSpPr>
          <p:spPr>
            <a:xfrm>
              <a:off x="2997600" y="3492998"/>
              <a:ext cx="1940386" cy="306994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38CD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Google Shape;1127;p57"/>
            <p:cNvSpPr/>
            <p:nvPr/>
          </p:nvSpPr>
          <p:spPr>
            <a:xfrm>
              <a:off x="5260545" y="1335740"/>
              <a:ext cx="2448787" cy="4819007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38CD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Google Shape;1128;p57"/>
            <p:cNvSpPr txBox="1"/>
            <p:nvPr/>
          </p:nvSpPr>
          <p:spPr>
            <a:xfrm>
              <a:off x="750256" y="1499893"/>
              <a:ext cx="1285261" cy="483777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API</a:t>
              </a:r>
              <a:endParaRPr/>
            </a:p>
          </p:txBody>
        </p:sp>
        <p:cxnSp>
          <p:nvCxnSpPr>
            <p:cNvPr id="1129" name="Google Shape;1129;p57"/>
            <p:cNvCxnSpPr/>
            <p:nvPr/>
          </p:nvCxnSpPr>
          <p:spPr>
            <a:xfrm flipH="1" rot="10800000">
              <a:off x="2054632" y="1819642"/>
              <a:ext cx="1315847" cy="1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0" name="Google Shape;1130;p57"/>
            <p:cNvSpPr txBox="1"/>
            <p:nvPr/>
          </p:nvSpPr>
          <p:spPr>
            <a:xfrm>
              <a:off x="3370479" y="1592226"/>
              <a:ext cx="1285261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Notifier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7"/>
            <p:cNvSpPr txBox="1"/>
            <p:nvPr/>
          </p:nvSpPr>
          <p:spPr>
            <a:xfrm>
              <a:off x="5407256" y="1603074"/>
              <a:ext cx="1617780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cxnSp>
          <p:nvCxnSpPr>
            <p:cNvPr id="1132" name="Google Shape;1132;p57"/>
            <p:cNvCxnSpPr/>
            <p:nvPr/>
          </p:nvCxnSpPr>
          <p:spPr>
            <a:xfrm>
              <a:off x="4013110" y="2120351"/>
              <a:ext cx="0" cy="62284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3" name="Google Shape;1133;p57"/>
            <p:cNvSpPr txBox="1"/>
            <p:nvPr/>
          </p:nvSpPr>
          <p:spPr>
            <a:xfrm>
              <a:off x="289776" y="2337073"/>
              <a:ext cx="2384307" cy="19389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Decodes &amp; Creates Data Bag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Id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Id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of Day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Day of Week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Carrier Operator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Number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Path 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Event Type (Mobile App Offer*)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Id*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Agent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7"/>
            <p:cNvSpPr txBox="1"/>
            <p:nvPr/>
          </p:nvSpPr>
          <p:spPr>
            <a:xfrm>
              <a:off x="2306385" y="154581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35" name="Google Shape;1135;p57"/>
            <p:cNvSpPr txBox="1"/>
            <p:nvPr/>
          </p:nvSpPr>
          <p:spPr>
            <a:xfrm>
              <a:off x="3243725" y="2303378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36" name="Google Shape;1136;p57"/>
            <p:cNvSpPr txBox="1"/>
            <p:nvPr/>
          </p:nvSpPr>
          <p:spPr>
            <a:xfrm>
              <a:off x="3204218" y="2784824"/>
              <a:ext cx="161778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Transaction Listener</a:t>
              </a:r>
              <a:endParaRPr/>
            </a:p>
          </p:txBody>
        </p:sp>
        <p:sp>
          <p:nvSpPr>
            <p:cNvPr id="1137" name="Google Shape;1137;p57"/>
            <p:cNvSpPr txBox="1"/>
            <p:nvPr/>
          </p:nvSpPr>
          <p:spPr>
            <a:xfrm>
              <a:off x="6711942" y="4957512"/>
              <a:ext cx="1338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Scorecards &amp;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7"/>
            <p:cNvSpPr txBox="1"/>
            <p:nvPr/>
          </p:nvSpPr>
          <p:spPr>
            <a:xfrm>
              <a:off x="4655740" y="154581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cxnSp>
          <p:nvCxnSpPr>
            <p:cNvPr id="1139" name="Google Shape;1139;p57"/>
            <p:cNvCxnSpPr/>
            <p:nvPr/>
          </p:nvCxnSpPr>
          <p:spPr>
            <a:xfrm>
              <a:off x="5819363" y="2053891"/>
              <a:ext cx="0" cy="3281883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0" name="Google Shape;1140;p57"/>
            <p:cNvSpPr/>
            <p:nvPr/>
          </p:nvSpPr>
          <p:spPr>
            <a:xfrm>
              <a:off x="3222510" y="3727372"/>
              <a:ext cx="1534692" cy="587216"/>
            </a:xfrm>
            <a:prstGeom prst="can">
              <a:avLst>
                <a:gd fmla="val 25000" name="adj"/>
              </a:avLst>
            </a:prstGeom>
            <a:solidFill>
              <a:srgbClr val="D8D8D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Analytics DB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57"/>
            <p:cNvSpPr txBox="1"/>
            <p:nvPr/>
          </p:nvSpPr>
          <p:spPr>
            <a:xfrm>
              <a:off x="3272200" y="322962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42" name="Google Shape;1142;p57"/>
            <p:cNvSpPr txBox="1"/>
            <p:nvPr/>
          </p:nvSpPr>
          <p:spPr>
            <a:xfrm>
              <a:off x="3194791" y="5021998"/>
              <a:ext cx="1617780" cy="276999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Data Ingestor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7"/>
            <p:cNvSpPr txBox="1"/>
            <p:nvPr/>
          </p:nvSpPr>
          <p:spPr>
            <a:xfrm>
              <a:off x="5407256" y="5335774"/>
              <a:ext cx="1617780" cy="615553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Cache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Profile, Offers, Scorecards</a:t>
              </a:r>
              <a:endParaRPr/>
            </a:p>
          </p:txBody>
        </p:sp>
        <p:sp>
          <p:nvSpPr>
            <p:cNvPr id="1144" name="Google Shape;1144;p57"/>
            <p:cNvSpPr txBox="1"/>
            <p:nvPr/>
          </p:nvSpPr>
          <p:spPr>
            <a:xfrm>
              <a:off x="2098957" y="4396979"/>
              <a:ext cx="179728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Aggregated Tx’s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RFM Data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baseline="3000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 Enhancement Data</a:t>
              </a:r>
              <a:endParaRPr/>
            </a:p>
          </p:txBody>
        </p:sp>
        <p:sp>
          <p:nvSpPr>
            <p:cNvPr id="1145" name="Google Shape;1145;p57"/>
            <p:cNvSpPr txBox="1"/>
            <p:nvPr/>
          </p:nvSpPr>
          <p:spPr>
            <a:xfrm>
              <a:off x="3567849" y="6179674"/>
              <a:ext cx="10935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 Scorecard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7"/>
            <p:cNvSpPr txBox="1"/>
            <p:nvPr/>
          </p:nvSpPr>
          <p:spPr>
            <a:xfrm>
              <a:off x="6157461" y="3180241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Staleness Filter</a:t>
              </a:r>
              <a:endParaRPr/>
            </a:p>
          </p:txBody>
        </p:sp>
        <p:cxnSp>
          <p:nvCxnSpPr>
            <p:cNvPr id="1147" name="Google Shape;1147;p57"/>
            <p:cNvCxnSpPr/>
            <p:nvPr/>
          </p:nvCxnSpPr>
          <p:spPr>
            <a:xfrm>
              <a:off x="4006861" y="3092320"/>
              <a:ext cx="0" cy="62284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8" name="Google Shape;1148;p57"/>
            <p:cNvSpPr txBox="1"/>
            <p:nvPr/>
          </p:nvSpPr>
          <p:spPr>
            <a:xfrm>
              <a:off x="3194032" y="5902675"/>
              <a:ext cx="1617780" cy="276999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Modeling Engine</a:t>
              </a:r>
              <a:endParaRPr/>
            </a:p>
          </p:txBody>
        </p:sp>
        <p:cxnSp>
          <p:nvCxnSpPr>
            <p:cNvPr id="1149" name="Google Shape;1149;p57"/>
            <p:cNvCxnSpPr/>
            <p:nvPr/>
          </p:nvCxnSpPr>
          <p:spPr>
            <a:xfrm>
              <a:off x="3989856" y="4314588"/>
              <a:ext cx="0" cy="67178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0" name="Google Shape;1150;p57"/>
            <p:cNvCxnSpPr/>
            <p:nvPr/>
          </p:nvCxnSpPr>
          <p:spPr>
            <a:xfrm>
              <a:off x="3992274" y="5298997"/>
              <a:ext cx="10648" cy="6036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1" name="Google Shape;1151;p57"/>
            <p:cNvCxnSpPr/>
            <p:nvPr/>
          </p:nvCxnSpPr>
          <p:spPr>
            <a:xfrm>
              <a:off x="4661418" y="1819642"/>
              <a:ext cx="745838" cy="341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2" name="Google Shape;1152;p57"/>
            <p:cNvSpPr txBox="1"/>
            <p:nvPr/>
          </p:nvSpPr>
          <p:spPr>
            <a:xfrm>
              <a:off x="1662876" y="5317443"/>
              <a:ext cx="223336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 &amp; Reference Population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&amp;Independent Variables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Strategy: Optimizing (CPC, CPA)</a:t>
              </a:r>
              <a:endParaRPr/>
            </a:p>
          </p:txBody>
        </p:sp>
        <p:cxnSp>
          <p:nvCxnSpPr>
            <p:cNvPr id="1153" name="Google Shape;1153;p57"/>
            <p:cNvCxnSpPr/>
            <p:nvPr/>
          </p:nvCxnSpPr>
          <p:spPr>
            <a:xfrm flipH="1" rot="10800000">
              <a:off x="4811812" y="5643551"/>
              <a:ext cx="595444" cy="3976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4" name="Google Shape;1154;p57"/>
            <p:cNvSpPr txBox="1"/>
            <p:nvPr/>
          </p:nvSpPr>
          <p:spPr>
            <a:xfrm>
              <a:off x="6157461" y="3913664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Filter</a:t>
              </a:r>
              <a:endParaRPr/>
            </a:p>
          </p:txBody>
        </p:sp>
        <p:sp>
          <p:nvSpPr>
            <p:cNvPr id="1155" name="Google Shape;1155;p57"/>
            <p:cNvSpPr txBox="1"/>
            <p:nvPr/>
          </p:nvSpPr>
          <p:spPr>
            <a:xfrm>
              <a:off x="6157461" y="4647087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 Engine</a:t>
              </a:r>
              <a:endParaRPr/>
            </a:p>
          </p:txBody>
        </p:sp>
        <p:cxnSp>
          <p:nvCxnSpPr>
            <p:cNvPr id="1156" name="Google Shape;1156;p57"/>
            <p:cNvCxnSpPr/>
            <p:nvPr/>
          </p:nvCxnSpPr>
          <p:spPr>
            <a:xfrm rot="10800000">
              <a:off x="6680860" y="3465406"/>
              <a:ext cx="7391" cy="445733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7" name="Google Shape;1157;p57"/>
            <p:cNvCxnSpPr/>
            <p:nvPr/>
          </p:nvCxnSpPr>
          <p:spPr>
            <a:xfrm flipH="1" rot="10800000">
              <a:off x="6688251" y="2723817"/>
              <a:ext cx="5659" cy="42426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8" name="Google Shape;1158;p57"/>
            <p:cNvCxnSpPr/>
            <p:nvPr/>
          </p:nvCxnSpPr>
          <p:spPr>
            <a:xfrm flipH="1" rot="10800000">
              <a:off x="6671774" y="4190663"/>
              <a:ext cx="9086" cy="467929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9" name="Google Shape;1159;p57"/>
            <p:cNvSpPr txBox="1"/>
            <p:nvPr/>
          </p:nvSpPr>
          <p:spPr>
            <a:xfrm>
              <a:off x="6711943" y="4253444"/>
              <a:ext cx="9973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7"/>
            <p:cNvSpPr txBox="1"/>
            <p:nvPr/>
          </p:nvSpPr>
          <p:spPr>
            <a:xfrm>
              <a:off x="6711943" y="3480034"/>
              <a:ext cx="12666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Compatible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1" name="Google Shape;1161;p57"/>
            <p:cNvCxnSpPr/>
            <p:nvPr/>
          </p:nvCxnSpPr>
          <p:spPr>
            <a:xfrm rot="10800000">
              <a:off x="6693910" y="2081887"/>
              <a:ext cx="0" cy="383686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2" name="Google Shape;1162;p57"/>
            <p:cNvSpPr txBox="1"/>
            <p:nvPr/>
          </p:nvSpPr>
          <p:spPr>
            <a:xfrm>
              <a:off x="6711943" y="2154637"/>
              <a:ext cx="12474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Overrides</a:t>
              </a:r>
              <a:endParaRPr/>
            </a:p>
          </p:txBody>
        </p:sp>
        <p:sp>
          <p:nvSpPr>
            <p:cNvPr id="1163" name="Google Shape;1163;p57"/>
            <p:cNvSpPr txBox="1"/>
            <p:nvPr/>
          </p:nvSpPr>
          <p:spPr>
            <a:xfrm>
              <a:off x="6971804" y="1446662"/>
              <a:ext cx="7425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Targeted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4" name="Google Shape;1164;p57"/>
            <p:cNvCxnSpPr/>
            <p:nvPr/>
          </p:nvCxnSpPr>
          <p:spPr>
            <a:xfrm>
              <a:off x="7030752" y="1819642"/>
              <a:ext cx="928648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5" name="Google Shape;1165;p57"/>
            <p:cNvSpPr txBox="1"/>
            <p:nvPr/>
          </p:nvSpPr>
          <p:spPr>
            <a:xfrm>
              <a:off x="5391827" y="3355698"/>
              <a:ext cx="449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7"/>
            <p:cNvSpPr txBox="1"/>
            <p:nvPr/>
          </p:nvSpPr>
          <p:spPr>
            <a:xfrm>
              <a:off x="6157461" y="2446818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Logic</a:t>
              </a:r>
              <a:endParaRPr/>
            </a:p>
          </p:txBody>
        </p:sp>
        <p:sp>
          <p:nvSpPr>
            <p:cNvPr id="1167" name="Google Shape;1167;p57"/>
            <p:cNvSpPr txBox="1"/>
            <p:nvPr/>
          </p:nvSpPr>
          <p:spPr>
            <a:xfrm>
              <a:off x="6711943" y="2775859"/>
              <a:ext cx="9973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Relevant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8" name="Google Shape;1168;p57"/>
            <p:cNvCxnSpPr/>
            <p:nvPr/>
          </p:nvCxnSpPr>
          <p:spPr>
            <a:xfrm flipH="1" rot="10800000">
              <a:off x="6648649" y="4924086"/>
              <a:ext cx="9086" cy="393357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69" name="Google Shape;1169;p57"/>
            <p:cNvCxnSpPr/>
            <p:nvPr/>
          </p:nvCxnSpPr>
          <p:spPr>
            <a:xfrm>
              <a:off x="208022" y="1791844"/>
              <a:ext cx="542234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0" name="Google Shape;1170;p57"/>
            <p:cNvSpPr/>
            <p:nvPr/>
          </p:nvSpPr>
          <p:spPr>
            <a:xfrm>
              <a:off x="208022" y="5733398"/>
              <a:ext cx="1098017" cy="338554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</a:t>
              </a: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208022" y="6154748"/>
              <a:ext cx="1097280" cy="338554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 Real-time</a:t>
              </a:r>
              <a:endParaRPr/>
            </a:p>
          </p:txBody>
        </p:sp>
        <p:cxnSp>
          <p:nvCxnSpPr>
            <p:cNvPr id="1172" name="Google Shape;1172;p57"/>
            <p:cNvCxnSpPr/>
            <p:nvPr/>
          </p:nvCxnSpPr>
          <p:spPr>
            <a:xfrm flipH="1">
              <a:off x="5118770" y="2291680"/>
              <a:ext cx="1566783" cy="1169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57"/>
            <p:cNvCxnSpPr/>
            <p:nvPr/>
          </p:nvCxnSpPr>
          <p:spPr>
            <a:xfrm>
              <a:off x="5118770" y="2303378"/>
              <a:ext cx="0" cy="1717602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4" name="Google Shape;1174;p57"/>
            <p:cNvCxnSpPr/>
            <p:nvPr/>
          </p:nvCxnSpPr>
          <p:spPr>
            <a:xfrm rot="10800000">
              <a:off x="4757202" y="4020980"/>
              <a:ext cx="361568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5" name="Google Shape;1175;p57"/>
            <p:cNvSpPr txBox="1"/>
            <p:nvPr/>
          </p:nvSpPr>
          <p:spPr>
            <a:xfrm>
              <a:off x="4651835" y="2066324"/>
              <a:ext cx="849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Recorded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213534" y="4543660"/>
              <a:ext cx="1274708" cy="2462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Decoded from url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7"/>
            <p:cNvSpPr txBox="1"/>
            <p:nvPr/>
          </p:nvSpPr>
          <p:spPr>
            <a:xfrm>
              <a:off x="7099379" y="6170136"/>
              <a:ext cx="2195730" cy="38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Recommedations</a:t>
              </a:r>
              <a:endParaRPr b="1" i="0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57"/>
            <p:cNvSpPr txBox="1"/>
            <p:nvPr/>
          </p:nvSpPr>
          <p:spPr>
            <a:xfrm>
              <a:off x="7992451" y="1593675"/>
              <a:ext cx="1371887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 Server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baseline="3000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 System</a:t>
              </a:r>
              <a:endParaRPr/>
            </a:p>
          </p:txBody>
        </p:sp>
        <p:sp>
          <p:nvSpPr>
            <p:cNvPr id="1179" name="Google Shape;1179;p57"/>
            <p:cNvSpPr txBox="1"/>
            <p:nvPr/>
          </p:nvSpPr>
          <p:spPr>
            <a:xfrm>
              <a:off x="8148552" y="2078878"/>
              <a:ext cx="1421081" cy="67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Impaktu 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b="1" baseline="30000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rd</a:t>
              </a: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Party</a:t>
              </a:r>
              <a:endParaRPr b="1" i="0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80" name="Google Shape;1180;p57"/>
          <p:cNvSpPr txBox="1"/>
          <p:nvPr/>
        </p:nvSpPr>
        <p:spPr>
          <a:xfrm>
            <a:off x="4461229" y="626396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</a:t>
            </a:r>
            <a:endParaRPr b="1" i="0" sz="1800" u="none" cap="none" strike="noStrike">
              <a:solidFill>
                <a:srgbClr val="538C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A/B/N Testing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87" name="Google Shape;1187;p58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Self-learning algorithm that optimizes campaigns for CTR based on evaluating performance of multiple ad creatives in real-time.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 Cases: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Real-time optimization of Creative selection. Differences in being 1st party vs. 3rd party ads delivery.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Audience – Advertiser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Logistic regression, Bayesian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8" name="Google Shape;1188;p58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Requires a startup period to meet minimum obs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Initially one-off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 to perpetual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Ad Server may not allow control of content selection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9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Agency Ad Optimization (DSP)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95" name="Google Shape;1195;p59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predictive analytics for ad placement optimizing for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 Planner and Agency Dashboard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 agencies to discover high-value publishers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Agency, Advertisers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6" name="Google Shape;1196;p59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 Media planning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Ad Optimization (SSP)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03" name="Google Shape;1203;p60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Use predictive analytics for ad placement optimizing for publisher revenue, e.g. Yield Optimization scenarios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</a:t>
                      </a:r>
                      <a:r>
                        <a:rPr lang="en-US" sz="1100"/>
                        <a:t> Case: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Inventory worth calculator, or a tool that predicts how much their Inventory will likely yield given past 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Audience – Publisher, Traffic Manager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 + LP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Note: model selection depends on pricing model (CPM, CPC, CPA)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4" name="Google Shape;1204;p60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time – Inventory management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 Server must perform ad selection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1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 Network Optimization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1" name="Google Shape;1211;p61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 "system wide" campaign optimization for meeting impression and CTR goals of agency buys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 sites &amp; zones for the ads in a given insertion order based on matching IOs objectives with the available inventory.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Traffic Mgrs.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Margin, CTR,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LP Optimization,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12" name="Google Shape;1212;p61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Media planning, Inventory management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Operate own Ad Server or fully integrated into 3</a:t>
                      </a:r>
                      <a:r>
                        <a:rPr baseline="3000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Ad Server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2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Bidding (DSP and/or SSP)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9" name="Google Shape;1219;p62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bidding platform supporting hands-off network for advertisers and publishers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 advertisers to set campaign targets, and bid price for certain user/publisher attributes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 bid prices for combinations of attributes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Agency, Advertisers, Publishers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CTR,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LP Optimization,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20" name="Google Shape;1220;p62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{21E7828C-3E2F-4C5E-B3C5-E993CCBBA73E}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 bid preferences, auction rules, i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nventory management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real 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Remnant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Bidder (does not exist)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Auctioner (does not exist)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participation </a:t>
                      </a:r>
                      <a:endParaRPr/>
                    </a:p>
                    <a:p>
                      <a:pPr indent="-171450" lvl="1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Advertiser relationships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Modeling – All Use Cases 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6" name="Google Shape;1226;p63"/>
          <p:cNvSpPr/>
          <p:nvPr/>
        </p:nvSpPr>
        <p:spPr>
          <a:xfrm>
            <a:off x="0" y="3142643"/>
            <a:ext cx="870713" cy="629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  <a:endParaRPr/>
          </a:p>
        </p:txBody>
      </p:sp>
      <p:sp>
        <p:nvSpPr>
          <p:cNvPr id="1227" name="Google Shape;1227;p63"/>
          <p:cNvSpPr/>
          <p:nvPr/>
        </p:nvSpPr>
        <p:spPr>
          <a:xfrm>
            <a:off x="3379382" y="3269674"/>
            <a:ext cx="3265174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/ Explanatory Variables</a:t>
            </a:r>
            <a:endParaRPr/>
          </a:p>
        </p:txBody>
      </p:sp>
      <p:sp>
        <p:nvSpPr>
          <p:cNvPr id="1228" name="Google Shape;1228;p63"/>
          <p:cNvSpPr/>
          <p:nvPr/>
        </p:nvSpPr>
        <p:spPr>
          <a:xfrm rot="-5400000">
            <a:off x="4803406" y="-933148"/>
            <a:ext cx="532060" cy="8008413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9" name="Google Shape;1229;p63"/>
          <p:cNvSpPr/>
          <p:nvPr/>
        </p:nvSpPr>
        <p:spPr>
          <a:xfrm rot="-5400000">
            <a:off x="102185" y="2827475"/>
            <a:ext cx="446468" cy="419457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0" name="Google Shape;1230;p63"/>
          <p:cNvSpPr txBox="1"/>
          <p:nvPr/>
        </p:nvSpPr>
        <p:spPr>
          <a:xfrm>
            <a:off x="211078" y="3727392"/>
            <a:ext cx="816120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 Non-Realtime Process: Models are continually updated automatically to produce up-to-date 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used by the realtime scoring engine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Models: Continuous Regression, Discrete Choice Regression, K Nearest Neighbors, Collaborative Filtering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Families: 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 Attributes - Advertiser/Agency/Campaign/Ad Group/Ad 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Attributes – Id, Self-Reported Opt-in, Modeled (Cluster and Segment), 3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rd</a:t>
            </a: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Party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Attributes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Attributes – Network/Publisher/Site/Zone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 Attributes – Location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Attributes – Time of day, day of week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Aggregated Transaction Attributes – Recency, Frequency, Monetary Value (RFM)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31" name="Google Shape;1231;p63"/>
          <p:cNvGraphicFramePr/>
          <p:nvPr/>
        </p:nvGraphicFramePr>
        <p:xfrm>
          <a:off x="94162" y="1248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487375"/>
                <a:gridCol w="487375"/>
                <a:gridCol w="487375"/>
                <a:gridCol w="487375"/>
                <a:gridCol w="487375"/>
                <a:gridCol w="455100"/>
                <a:gridCol w="480600"/>
                <a:gridCol w="539600"/>
                <a:gridCol w="539600"/>
                <a:gridCol w="552625"/>
                <a:gridCol w="633250"/>
                <a:gridCol w="633250"/>
                <a:gridCol w="624450"/>
                <a:gridCol w="553800"/>
                <a:gridCol w="386975"/>
                <a:gridCol w="642050"/>
                <a:gridCol w="501325"/>
              </a:tblGrid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CTR/CTA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Self-Reported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Modeled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 /Ad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Aggregated Tx Attrs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Appended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Offer-Ad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Buyer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Modeled User Attributes – Creating Dynamic Clusters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7" name="Google Shape;1237;p64"/>
          <p:cNvCxnSpPr/>
          <p:nvPr/>
        </p:nvCxnSpPr>
        <p:spPr>
          <a:xfrm rot="10800000">
            <a:off x="653035" y="1524000"/>
            <a:ext cx="0" cy="45720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8" name="Google Shape;1238;p64"/>
          <p:cNvCxnSpPr/>
          <p:nvPr/>
        </p:nvCxnSpPr>
        <p:spPr>
          <a:xfrm>
            <a:off x="653035" y="6096000"/>
            <a:ext cx="7255943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39" name="Google Shape;1239;p64"/>
          <p:cNvGrpSpPr/>
          <p:nvPr/>
        </p:nvGrpSpPr>
        <p:grpSpPr>
          <a:xfrm>
            <a:off x="945658" y="4360768"/>
            <a:ext cx="1603788" cy="1447800"/>
            <a:chOff x="1066800" y="4495800"/>
            <a:chExt cx="1684256" cy="1447800"/>
          </a:xfrm>
        </p:grpSpPr>
        <p:sp>
          <p:nvSpPr>
            <p:cNvPr id="1240" name="Google Shape;1240;p64"/>
            <p:cNvSpPr/>
            <p:nvPr/>
          </p:nvSpPr>
          <p:spPr>
            <a:xfrm>
              <a:off x="1066800" y="4495800"/>
              <a:ext cx="1684256" cy="1447800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4"/>
            <p:cNvSpPr/>
            <p:nvPr/>
          </p:nvSpPr>
          <p:spPr>
            <a:xfrm>
              <a:off x="1206631" y="5004188"/>
              <a:ext cx="245097" cy="283037"/>
            </a:xfrm>
            <a:custGeom>
              <a:rect b="b" l="l" r="r" t="t"/>
              <a:pathLst>
                <a:path extrusionOk="0" h="283037" w="245097">
                  <a:moveTo>
                    <a:pt x="0" y="94268"/>
                  </a:moveTo>
                  <a:lnTo>
                    <a:pt x="0" y="94268"/>
                  </a:lnTo>
                  <a:cubicBezTo>
                    <a:pt x="18854" y="116264"/>
                    <a:pt x="34908" y="141008"/>
                    <a:pt x="56561" y="160255"/>
                  </a:cubicBezTo>
                  <a:cubicBezTo>
                    <a:pt x="63988" y="166857"/>
                    <a:pt x="76573" y="164170"/>
                    <a:pt x="84841" y="169682"/>
                  </a:cubicBezTo>
                  <a:cubicBezTo>
                    <a:pt x="95934" y="177077"/>
                    <a:pt x="102880" y="189428"/>
                    <a:pt x="113122" y="197963"/>
                  </a:cubicBezTo>
                  <a:cubicBezTo>
                    <a:pt x="121825" y="205216"/>
                    <a:pt x="131975" y="210532"/>
                    <a:pt x="141402" y="216816"/>
                  </a:cubicBezTo>
                  <a:cubicBezTo>
                    <a:pt x="144544" y="226243"/>
                    <a:pt x="148099" y="235542"/>
                    <a:pt x="150829" y="245097"/>
                  </a:cubicBezTo>
                  <a:cubicBezTo>
                    <a:pt x="154388" y="257554"/>
                    <a:pt x="149146" y="276138"/>
                    <a:pt x="160256" y="282804"/>
                  </a:cubicBezTo>
                  <a:cubicBezTo>
                    <a:pt x="164484" y="285341"/>
                    <a:pt x="218743" y="266450"/>
                    <a:pt x="226243" y="263950"/>
                  </a:cubicBezTo>
                  <a:cubicBezTo>
                    <a:pt x="232528" y="251381"/>
                    <a:pt x="245097" y="240296"/>
                    <a:pt x="245097" y="226243"/>
                  </a:cubicBezTo>
                  <a:cubicBezTo>
                    <a:pt x="245097" y="206369"/>
                    <a:pt x="226243" y="169682"/>
                    <a:pt x="226243" y="169682"/>
                  </a:cubicBezTo>
                  <a:cubicBezTo>
                    <a:pt x="223101" y="125690"/>
                    <a:pt x="232801" y="78812"/>
                    <a:pt x="216816" y="37707"/>
                  </a:cubicBezTo>
                  <a:cubicBezTo>
                    <a:pt x="208603" y="16589"/>
                    <a:pt x="160256" y="0"/>
                    <a:pt x="160256" y="0"/>
                  </a:cubicBezTo>
                  <a:cubicBezTo>
                    <a:pt x="138260" y="3142"/>
                    <a:pt x="114572" y="403"/>
                    <a:pt x="94268" y="9427"/>
                  </a:cubicBezTo>
                  <a:cubicBezTo>
                    <a:pt x="69603" y="20389"/>
                    <a:pt x="79259" y="49398"/>
                    <a:pt x="65988" y="65987"/>
                  </a:cubicBezTo>
                  <a:cubicBezTo>
                    <a:pt x="58910" y="74834"/>
                    <a:pt x="47134" y="78556"/>
                    <a:pt x="37707" y="84841"/>
                  </a:cubicBezTo>
                  <a:cubicBezTo>
                    <a:pt x="16389" y="116818"/>
                    <a:pt x="6285" y="92697"/>
                    <a:pt x="0" y="9426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64"/>
            <p:cNvSpPr/>
            <p:nvPr/>
          </p:nvSpPr>
          <p:spPr>
            <a:xfrm>
              <a:off x="1443993" y="4742877"/>
              <a:ext cx="156207" cy="405352"/>
            </a:xfrm>
            <a:custGeom>
              <a:rect b="b" l="l" r="r" t="t"/>
              <a:pathLst>
                <a:path extrusionOk="0" h="405352" w="156207">
                  <a:moveTo>
                    <a:pt x="71366" y="0"/>
                  </a:moveTo>
                  <a:lnTo>
                    <a:pt x="71366" y="0"/>
                  </a:lnTo>
                  <a:cubicBezTo>
                    <a:pt x="61939" y="25138"/>
                    <a:pt x="52261" y="50183"/>
                    <a:pt x="43086" y="75414"/>
                  </a:cubicBezTo>
                  <a:cubicBezTo>
                    <a:pt x="39690" y="84752"/>
                    <a:pt x="35815" y="93994"/>
                    <a:pt x="33659" y="103694"/>
                  </a:cubicBezTo>
                  <a:cubicBezTo>
                    <a:pt x="29513" y="122353"/>
                    <a:pt x="27981" y="141512"/>
                    <a:pt x="24232" y="160255"/>
                  </a:cubicBezTo>
                  <a:cubicBezTo>
                    <a:pt x="21691" y="172959"/>
                    <a:pt x="17947" y="185393"/>
                    <a:pt x="14805" y="197962"/>
                  </a:cubicBezTo>
                  <a:cubicBezTo>
                    <a:pt x="15106" y="204293"/>
                    <a:pt x="-36997" y="405352"/>
                    <a:pt x="52513" y="405352"/>
                  </a:cubicBezTo>
                  <a:cubicBezTo>
                    <a:pt x="62450" y="405352"/>
                    <a:pt x="71366" y="399067"/>
                    <a:pt x="80793" y="395925"/>
                  </a:cubicBezTo>
                  <a:cubicBezTo>
                    <a:pt x="125008" y="329604"/>
                    <a:pt x="74128" y="413699"/>
                    <a:pt x="109073" y="320511"/>
                  </a:cubicBezTo>
                  <a:cubicBezTo>
                    <a:pt x="113051" y="309903"/>
                    <a:pt x="123325" y="302583"/>
                    <a:pt x="127927" y="292230"/>
                  </a:cubicBezTo>
                  <a:cubicBezTo>
                    <a:pt x="135998" y="274070"/>
                    <a:pt x="140497" y="254523"/>
                    <a:pt x="146781" y="235670"/>
                  </a:cubicBezTo>
                  <a:lnTo>
                    <a:pt x="156207" y="207389"/>
                  </a:lnTo>
                  <a:cubicBezTo>
                    <a:pt x="153065" y="169682"/>
                    <a:pt x="154201" y="131371"/>
                    <a:pt x="146781" y="94268"/>
                  </a:cubicBezTo>
                  <a:cubicBezTo>
                    <a:pt x="144559" y="83158"/>
                    <a:pt x="132994" y="76121"/>
                    <a:pt x="127927" y="65987"/>
                  </a:cubicBezTo>
                  <a:cubicBezTo>
                    <a:pt x="123483" y="57099"/>
                    <a:pt x="124707" y="45466"/>
                    <a:pt x="118500" y="37707"/>
                  </a:cubicBezTo>
                  <a:cubicBezTo>
                    <a:pt x="87605" y="-911"/>
                    <a:pt x="79222" y="6285"/>
                    <a:pt x="7136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64"/>
            <p:cNvSpPr/>
            <p:nvPr/>
          </p:nvSpPr>
          <p:spPr>
            <a:xfrm>
              <a:off x="1307050" y="5441581"/>
              <a:ext cx="320761" cy="254524"/>
            </a:xfrm>
            <a:custGeom>
              <a:rect b="b" l="l" r="r" t="t"/>
              <a:pathLst>
                <a:path extrusionOk="0" h="254524" w="320761">
                  <a:moveTo>
                    <a:pt x="113122" y="0"/>
                  </a:moveTo>
                  <a:lnTo>
                    <a:pt x="113122" y="0"/>
                  </a:lnTo>
                  <a:cubicBezTo>
                    <a:pt x="111018" y="2455"/>
                    <a:pt x="48451" y="70094"/>
                    <a:pt x="37707" y="94268"/>
                  </a:cubicBezTo>
                  <a:cubicBezTo>
                    <a:pt x="-7167" y="195235"/>
                    <a:pt x="42670" y="115105"/>
                    <a:pt x="0" y="179110"/>
                  </a:cubicBezTo>
                  <a:cubicBezTo>
                    <a:pt x="3142" y="194821"/>
                    <a:pt x="-1903" y="214914"/>
                    <a:pt x="9427" y="226244"/>
                  </a:cubicBezTo>
                  <a:cubicBezTo>
                    <a:pt x="20757" y="237573"/>
                    <a:pt x="40920" y="232194"/>
                    <a:pt x="56561" y="235670"/>
                  </a:cubicBezTo>
                  <a:cubicBezTo>
                    <a:pt x="92068" y="243560"/>
                    <a:pt x="91058" y="244027"/>
                    <a:pt x="122548" y="254524"/>
                  </a:cubicBezTo>
                  <a:cubicBezTo>
                    <a:pt x="157113" y="251382"/>
                    <a:pt x="192064" y="251129"/>
                    <a:pt x="226243" y="245097"/>
                  </a:cubicBezTo>
                  <a:cubicBezTo>
                    <a:pt x="245814" y="241643"/>
                    <a:pt x="282804" y="226244"/>
                    <a:pt x="282804" y="226244"/>
                  </a:cubicBezTo>
                  <a:cubicBezTo>
                    <a:pt x="295373" y="207390"/>
                    <a:pt x="323715" y="192115"/>
                    <a:pt x="320511" y="169683"/>
                  </a:cubicBezTo>
                  <a:cubicBezTo>
                    <a:pt x="317369" y="147687"/>
                    <a:pt x="320109" y="123999"/>
                    <a:pt x="311085" y="103695"/>
                  </a:cubicBezTo>
                  <a:cubicBezTo>
                    <a:pt x="305076" y="90176"/>
                    <a:pt x="266767" y="78913"/>
                    <a:pt x="254524" y="75415"/>
                  </a:cubicBezTo>
                  <a:cubicBezTo>
                    <a:pt x="242067" y="71856"/>
                    <a:pt x="229274" y="69547"/>
                    <a:pt x="216817" y="65988"/>
                  </a:cubicBezTo>
                  <a:cubicBezTo>
                    <a:pt x="207262" y="63258"/>
                    <a:pt x="198176" y="58971"/>
                    <a:pt x="188536" y="56561"/>
                  </a:cubicBezTo>
                  <a:cubicBezTo>
                    <a:pt x="172992" y="52675"/>
                    <a:pt x="156129" y="53445"/>
                    <a:pt x="141402" y="47134"/>
                  </a:cubicBezTo>
                  <a:cubicBezTo>
                    <a:pt x="133233" y="43633"/>
                    <a:pt x="117835" y="7856"/>
                    <a:pt x="11312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64"/>
            <p:cNvSpPr/>
            <p:nvPr/>
          </p:nvSpPr>
          <p:spPr>
            <a:xfrm>
              <a:off x="1945214" y="4713930"/>
              <a:ext cx="338138" cy="209117"/>
            </a:xfrm>
            <a:custGeom>
              <a:rect b="b" l="l" r="r" t="t"/>
              <a:pathLst>
                <a:path extrusionOk="0" h="209117" w="338138">
                  <a:moveTo>
                    <a:pt x="0" y="10255"/>
                  </a:moveTo>
                  <a:lnTo>
                    <a:pt x="0" y="10255"/>
                  </a:lnTo>
                  <a:cubicBezTo>
                    <a:pt x="14288" y="7080"/>
                    <a:pt x="28242" y="1395"/>
                    <a:pt x="42863" y="730"/>
                  </a:cubicBezTo>
                  <a:cubicBezTo>
                    <a:pt x="88157" y="-1329"/>
                    <a:pt x="90383" y="696"/>
                    <a:pt x="119063" y="10255"/>
                  </a:cubicBezTo>
                  <a:cubicBezTo>
                    <a:pt x="123825" y="13430"/>
                    <a:pt x="128120" y="17455"/>
                    <a:pt x="133350" y="19780"/>
                  </a:cubicBezTo>
                  <a:cubicBezTo>
                    <a:pt x="142525" y="23858"/>
                    <a:pt x="161925" y="29305"/>
                    <a:pt x="161925" y="29305"/>
                  </a:cubicBezTo>
                  <a:cubicBezTo>
                    <a:pt x="166688" y="32480"/>
                    <a:pt x="170982" y="36505"/>
                    <a:pt x="176213" y="38830"/>
                  </a:cubicBezTo>
                  <a:cubicBezTo>
                    <a:pt x="185388" y="42908"/>
                    <a:pt x="204788" y="48355"/>
                    <a:pt x="204788" y="48355"/>
                  </a:cubicBezTo>
                  <a:cubicBezTo>
                    <a:pt x="209550" y="53118"/>
                    <a:pt x="212822" y="60142"/>
                    <a:pt x="219075" y="62643"/>
                  </a:cubicBezTo>
                  <a:cubicBezTo>
                    <a:pt x="229498" y="66812"/>
                    <a:pt x="241282" y="65953"/>
                    <a:pt x="252413" y="67405"/>
                  </a:cubicBezTo>
                  <a:lnTo>
                    <a:pt x="328613" y="76930"/>
                  </a:lnTo>
                  <a:cubicBezTo>
                    <a:pt x="330200" y="83280"/>
                    <a:pt x="331577" y="89686"/>
                    <a:pt x="333375" y="95980"/>
                  </a:cubicBezTo>
                  <a:cubicBezTo>
                    <a:pt x="334754" y="100807"/>
                    <a:pt x="338138" y="105248"/>
                    <a:pt x="338138" y="110268"/>
                  </a:cubicBezTo>
                  <a:cubicBezTo>
                    <a:pt x="338138" y="121493"/>
                    <a:pt x="336601" y="132853"/>
                    <a:pt x="333375" y="143605"/>
                  </a:cubicBezTo>
                  <a:cubicBezTo>
                    <a:pt x="328229" y="160759"/>
                    <a:pt x="318654" y="159105"/>
                    <a:pt x="304800" y="167418"/>
                  </a:cubicBezTo>
                  <a:cubicBezTo>
                    <a:pt x="294984" y="173308"/>
                    <a:pt x="285750" y="180118"/>
                    <a:pt x="276225" y="186468"/>
                  </a:cubicBezTo>
                  <a:cubicBezTo>
                    <a:pt x="271463" y="189643"/>
                    <a:pt x="267604" y="195184"/>
                    <a:pt x="261938" y="195993"/>
                  </a:cubicBezTo>
                  <a:lnTo>
                    <a:pt x="228600" y="200755"/>
                  </a:lnTo>
                  <a:cubicBezTo>
                    <a:pt x="197828" y="211014"/>
                    <a:pt x="198666" y="212761"/>
                    <a:pt x="147638" y="200755"/>
                  </a:cubicBezTo>
                  <a:cubicBezTo>
                    <a:pt x="138483" y="198601"/>
                    <a:pt x="129284" y="178321"/>
                    <a:pt x="123825" y="172180"/>
                  </a:cubicBezTo>
                  <a:cubicBezTo>
                    <a:pt x="114876" y="162112"/>
                    <a:pt x="95250" y="143605"/>
                    <a:pt x="95250" y="143605"/>
                  </a:cubicBezTo>
                  <a:lnTo>
                    <a:pt x="85725" y="115030"/>
                  </a:lnTo>
                  <a:cubicBezTo>
                    <a:pt x="84138" y="110268"/>
                    <a:pt x="85725" y="102331"/>
                    <a:pt x="80963" y="100743"/>
                  </a:cubicBezTo>
                  <a:cubicBezTo>
                    <a:pt x="76200" y="99155"/>
                    <a:pt x="71165" y="98225"/>
                    <a:pt x="66675" y="95980"/>
                  </a:cubicBezTo>
                  <a:cubicBezTo>
                    <a:pt x="61556" y="93420"/>
                    <a:pt x="57618" y="88780"/>
                    <a:pt x="52388" y="86455"/>
                  </a:cubicBezTo>
                  <a:cubicBezTo>
                    <a:pt x="43213" y="82377"/>
                    <a:pt x="33338" y="80105"/>
                    <a:pt x="23813" y="76930"/>
                  </a:cubicBezTo>
                  <a:lnTo>
                    <a:pt x="9525" y="72168"/>
                  </a:lnTo>
                  <a:cubicBezTo>
                    <a:pt x="6350" y="67405"/>
                    <a:pt x="0" y="63604"/>
                    <a:pt x="0" y="57880"/>
                  </a:cubicBezTo>
                  <a:lnTo>
                    <a:pt x="0" y="10255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64"/>
            <p:cNvSpPr/>
            <p:nvPr/>
          </p:nvSpPr>
          <p:spPr>
            <a:xfrm>
              <a:off x="2298803" y="5099382"/>
              <a:ext cx="208065" cy="155560"/>
            </a:xfrm>
            <a:custGeom>
              <a:rect b="b" l="l" r="r" t="t"/>
              <a:pathLst>
                <a:path extrusionOk="0" h="155560" w="208065">
                  <a:moveTo>
                    <a:pt x="142875" y="3160"/>
                  </a:moveTo>
                  <a:lnTo>
                    <a:pt x="142875" y="3160"/>
                  </a:lnTo>
                  <a:cubicBezTo>
                    <a:pt x="155575" y="7923"/>
                    <a:pt x="170124" y="9310"/>
                    <a:pt x="180975" y="17448"/>
                  </a:cubicBezTo>
                  <a:cubicBezTo>
                    <a:pt x="190133" y="24317"/>
                    <a:pt x="200025" y="46023"/>
                    <a:pt x="200025" y="46023"/>
                  </a:cubicBezTo>
                  <a:cubicBezTo>
                    <a:pt x="211261" y="79735"/>
                    <a:pt x="210217" y="70592"/>
                    <a:pt x="200025" y="131748"/>
                  </a:cubicBezTo>
                  <a:cubicBezTo>
                    <a:pt x="199084" y="137394"/>
                    <a:pt x="195354" y="143002"/>
                    <a:pt x="190500" y="146035"/>
                  </a:cubicBezTo>
                  <a:cubicBezTo>
                    <a:pt x="181986" y="151356"/>
                    <a:pt x="161925" y="155560"/>
                    <a:pt x="161925" y="155560"/>
                  </a:cubicBezTo>
                  <a:cubicBezTo>
                    <a:pt x="134937" y="153973"/>
                    <a:pt x="107885" y="153246"/>
                    <a:pt x="80962" y="150798"/>
                  </a:cubicBezTo>
                  <a:cubicBezTo>
                    <a:pt x="72901" y="150065"/>
                    <a:pt x="65114" y="147483"/>
                    <a:pt x="57150" y="146035"/>
                  </a:cubicBezTo>
                  <a:cubicBezTo>
                    <a:pt x="47649" y="144308"/>
                    <a:pt x="38100" y="142860"/>
                    <a:pt x="28575" y="141273"/>
                  </a:cubicBezTo>
                  <a:cubicBezTo>
                    <a:pt x="23812" y="139685"/>
                    <a:pt x="17837" y="140060"/>
                    <a:pt x="14287" y="136510"/>
                  </a:cubicBezTo>
                  <a:cubicBezTo>
                    <a:pt x="10737" y="132960"/>
                    <a:pt x="11770" y="126713"/>
                    <a:pt x="9525" y="122223"/>
                  </a:cubicBezTo>
                  <a:cubicBezTo>
                    <a:pt x="6965" y="117103"/>
                    <a:pt x="3175" y="112698"/>
                    <a:pt x="0" y="107935"/>
                  </a:cubicBezTo>
                  <a:cubicBezTo>
                    <a:pt x="1587" y="90473"/>
                    <a:pt x="-1914" y="71762"/>
                    <a:pt x="4762" y="55548"/>
                  </a:cubicBezTo>
                  <a:cubicBezTo>
                    <a:pt x="21001" y="16111"/>
                    <a:pt x="26479" y="33958"/>
                    <a:pt x="47625" y="22210"/>
                  </a:cubicBezTo>
                  <a:cubicBezTo>
                    <a:pt x="57632" y="16651"/>
                    <a:pt x="64908" y="5042"/>
                    <a:pt x="76200" y="3160"/>
                  </a:cubicBezTo>
                  <a:cubicBezTo>
                    <a:pt x="118868" y="-3951"/>
                    <a:pt x="131763" y="3160"/>
                    <a:pt x="142875" y="316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64"/>
            <p:cNvSpPr/>
            <p:nvPr/>
          </p:nvSpPr>
          <p:spPr>
            <a:xfrm>
              <a:off x="2085230" y="5257866"/>
              <a:ext cx="214356" cy="266700"/>
            </a:xfrm>
            <a:custGeom>
              <a:rect b="b" l="l" r="r" t="t"/>
              <a:pathLst>
                <a:path extrusionOk="0" h="266700" w="214356">
                  <a:moveTo>
                    <a:pt x="162192" y="4763"/>
                  </a:moveTo>
                  <a:lnTo>
                    <a:pt x="162192" y="4763"/>
                  </a:lnTo>
                  <a:cubicBezTo>
                    <a:pt x="146317" y="20638"/>
                    <a:pt x="127021" y="33708"/>
                    <a:pt x="114567" y="52388"/>
                  </a:cubicBezTo>
                  <a:cubicBezTo>
                    <a:pt x="111392" y="57150"/>
                    <a:pt x="109089" y="62628"/>
                    <a:pt x="105042" y="66675"/>
                  </a:cubicBezTo>
                  <a:cubicBezTo>
                    <a:pt x="100995" y="70722"/>
                    <a:pt x="95033" y="72397"/>
                    <a:pt x="90755" y="76200"/>
                  </a:cubicBezTo>
                  <a:lnTo>
                    <a:pt x="47892" y="119063"/>
                  </a:lnTo>
                  <a:cubicBezTo>
                    <a:pt x="43130" y="123825"/>
                    <a:pt x="37341" y="127746"/>
                    <a:pt x="33605" y="133350"/>
                  </a:cubicBezTo>
                  <a:cubicBezTo>
                    <a:pt x="6307" y="174299"/>
                    <a:pt x="39036" y="122489"/>
                    <a:pt x="19317" y="161925"/>
                  </a:cubicBezTo>
                  <a:cubicBezTo>
                    <a:pt x="16757" y="167045"/>
                    <a:pt x="12967" y="171450"/>
                    <a:pt x="9792" y="176213"/>
                  </a:cubicBezTo>
                  <a:cubicBezTo>
                    <a:pt x="-3986" y="231324"/>
                    <a:pt x="-918" y="201276"/>
                    <a:pt x="5030" y="266700"/>
                  </a:cubicBezTo>
                  <a:cubicBezTo>
                    <a:pt x="12967" y="265113"/>
                    <a:pt x="21163" y="264498"/>
                    <a:pt x="28842" y="261938"/>
                  </a:cubicBezTo>
                  <a:cubicBezTo>
                    <a:pt x="35577" y="259693"/>
                    <a:pt x="41367" y="255210"/>
                    <a:pt x="47892" y="252413"/>
                  </a:cubicBezTo>
                  <a:cubicBezTo>
                    <a:pt x="52506" y="250435"/>
                    <a:pt x="57566" y="249628"/>
                    <a:pt x="62180" y="247650"/>
                  </a:cubicBezTo>
                  <a:cubicBezTo>
                    <a:pt x="103367" y="229998"/>
                    <a:pt x="62017" y="244529"/>
                    <a:pt x="95517" y="233363"/>
                  </a:cubicBezTo>
                  <a:lnTo>
                    <a:pt x="138380" y="204788"/>
                  </a:lnTo>
                  <a:lnTo>
                    <a:pt x="166955" y="185738"/>
                  </a:lnTo>
                  <a:lnTo>
                    <a:pt x="181242" y="180975"/>
                  </a:lnTo>
                  <a:cubicBezTo>
                    <a:pt x="184417" y="176213"/>
                    <a:pt x="188207" y="171807"/>
                    <a:pt x="190767" y="166688"/>
                  </a:cubicBezTo>
                  <a:cubicBezTo>
                    <a:pt x="210485" y="127254"/>
                    <a:pt x="177759" y="179056"/>
                    <a:pt x="205055" y="138113"/>
                  </a:cubicBezTo>
                  <a:cubicBezTo>
                    <a:pt x="218953" y="96413"/>
                    <a:pt x="215864" y="111447"/>
                    <a:pt x="205055" y="28575"/>
                  </a:cubicBezTo>
                  <a:cubicBezTo>
                    <a:pt x="204315" y="22899"/>
                    <a:pt x="198090" y="19407"/>
                    <a:pt x="195530" y="14288"/>
                  </a:cubicBezTo>
                  <a:cubicBezTo>
                    <a:pt x="193285" y="9798"/>
                    <a:pt x="192355" y="4763"/>
                    <a:pt x="190767" y="0"/>
                  </a:cubicBezTo>
                  <a:cubicBezTo>
                    <a:pt x="173468" y="5767"/>
                    <a:pt x="166954" y="3969"/>
                    <a:pt x="162192" y="476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64"/>
            <p:cNvSpPr/>
            <p:nvPr/>
          </p:nvSpPr>
          <p:spPr>
            <a:xfrm>
              <a:off x="1726662" y="4891088"/>
              <a:ext cx="164051" cy="404812"/>
            </a:xfrm>
            <a:custGeom>
              <a:rect b="b" l="l" r="r" t="t"/>
              <a:pathLst>
                <a:path extrusionOk="0" h="404812" w="164051">
                  <a:moveTo>
                    <a:pt x="11651" y="100012"/>
                  </a:moveTo>
                  <a:lnTo>
                    <a:pt x="11651" y="100012"/>
                  </a:lnTo>
                  <a:cubicBezTo>
                    <a:pt x="18001" y="112712"/>
                    <a:pt x="24826" y="125186"/>
                    <a:pt x="30701" y="138112"/>
                  </a:cubicBezTo>
                  <a:cubicBezTo>
                    <a:pt x="34494" y="146457"/>
                    <a:pt x="38207" y="163374"/>
                    <a:pt x="40226" y="171450"/>
                  </a:cubicBezTo>
                  <a:cubicBezTo>
                    <a:pt x="38638" y="192087"/>
                    <a:pt x="37881" y="212805"/>
                    <a:pt x="35463" y="233362"/>
                  </a:cubicBezTo>
                  <a:cubicBezTo>
                    <a:pt x="33090" y="253535"/>
                    <a:pt x="29170" y="252810"/>
                    <a:pt x="21176" y="271462"/>
                  </a:cubicBezTo>
                  <a:cubicBezTo>
                    <a:pt x="9346" y="299065"/>
                    <a:pt x="25192" y="272583"/>
                    <a:pt x="6888" y="300037"/>
                  </a:cubicBezTo>
                  <a:cubicBezTo>
                    <a:pt x="-3851" y="332258"/>
                    <a:pt x="-599" y="316341"/>
                    <a:pt x="6888" y="376237"/>
                  </a:cubicBezTo>
                  <a:cubicBezTo>
                    <a:pt x="7511" y="381219"/>
                    <a:pt x="8515" y="386605"/>
                    <a:pt x="11651" y="390525"/>
                  </a:cubicBezTo>
                  <a:cubicBezTo>
                    <a:pt x="18366" y="398919"/>
                    <a:pt x="30813" y="401675"/>
                    <a:pt x="40226" y="404812"/>
                  </a:cubicBezTo>
                  <a:cubicBezTo>
                    <a:pt x="57688" y="403225"/>
                    <a:pt x="75255" y="402530"/>
                    <a:pt x="92613" y="400050"/>
                  </a:cubicBezTo>
                  <a:cubicBezTo>
                    <a:pt x="116501" y="396637"/>
                    <a:pt x="97970" y="394468"/>
                    <a:pt x="121188" y="385762"/>
                  </a:cubicBezTo>
                  <a:cubicBezTo>
                    <a:pt x="128767" y="382920"/>
                    <a:pt x="137099" y="382756"/>
                    <a:pt x="145001" y="381000"/>
                  </a:cubicBezTo>
                  <a:cubicBezTo>
                    <a:pt x="151391" y="379580"/>
                    <a:pt x="157701" y="377825"/>
                    <a:pt x="164051" y="376237"/>
                  </a:cubicBezTo>
                  <a:cubicBezTo>
                    <a:pt x="160876" y="366712"/>
                    <a:pt x="157411" y="357279"/>
                    <a:pt x="154526" y="347662"/>
                  </a:cubicBezTo>
                  <a:cubicBezTo>
                    <a:pt x="152645" y="341393"/>
                    <a:pt x="152341" y="334628"/>
                    <a:pt x="149763" y="328612"/>
                  </a:cubicBezTo>
                  <a:cubicBezTo>
                    <a:pt x="147508" y="323351"/>
                    <a:pt x="143413" y="319087"/>
                    <a:pt x="140238" y="314325"/>
                  </a:cubicBezTo>
                  <a:cubicBezTo>
                    <a:pt x="123705" y="264720"/>
                    <a:pt x="140694" y="320024"/>
                    <a:pt x="130713" y="195262"/>
                  </a:cubicBezTo>
                  <a:cubicBezTo>
                    <a:pt x="129573" y="181012"/>
                    <a:pt x="122542" y="178918"/>
                    <a:pt x="116426" y="166687"/>
                  </a:cubicBezTo>
                  <a:cubicBezTo>
                    <a:pt x="104924" y="143684"/>
                    <a:pt x="121459" y="158931"/>
                    <a:pt x="97376" y="142875"/>
                  </a:cubicBezTo>
                  <a:cubicBezTo>
                    <a:pt x="84167" y="90046"/>
                    <a:pt x="101864" y="169100"/>
                    <a:pt x="97376" y="52387"/>
                  </a:cubicBezTo>
                  <a:cubicBezTo>
                    <a:pt x="96694" y="34651"/>
                    <a:pt x="91026" y="17462"/>
                    <a:pt x="87851" y="0"/>
                  </a:cubicBezTo>
                  <a:cubicBezTo>
                    <a:pt x="73563" y="1587"/>
                    <a:pt x="59168" y="2399"/>
                    <a:pt x="44988" y="4762"/>
                  </a:cubicBezTo>
                  <a:cubicBezTo>
                    <a:pt x="40036" y="5587"/>
                    <a:pt x="34251" y="5975"/>
                    <a:pt x="30701" y="9525"/>
                  </a:cubicBezTo>
                  <a:cubicBezTo>
                    <a:pt x="27151" y="13075"/>
                    <a:pt x="28183" y="19322"/>
                    <a:pt x="25938" y="23812"/>
                  </a:cubicBezTo>
                  <a:cubicBezTo>
                    <a:pt x="23378" y="28932"/>
                    <a:pt x="19588" y="33337"/>
                    <a:pt x="16413" y="38100"/>
                  </a:cubicBezTo>
                  <a:cubicBezTo>
                    <a:pt x="4818" y="72885"/>
                    <a:pt x="9323" y="56934"/>
                    <a:pt x="2126" y="85725"/>
                  </a:cubicBezTo>
                  <a:cubicBezTo>
                    <a:pt x="5263" y="95137"/>
                    <a:pt x="8020" y="107586"/>
                    <a:pt x="16413" y="114300"/>
                  </a:cubicBezTo>
                  <a:cubicBezTo>
                    <a:pt x="20333" y="117436"/>
                    <a:pt x="12445" y="102393"/>
                    <a:pt x="11651" y="10001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64"/>
            <p:cNvSpPr/>
            <p:nvPr/>
          </p:nvSpPr>
          <p:spPr>
            <a:xfrm>
              <a:off x="1623638" y="5467350"/>
              <a:ext cx="367087" cy="319088"/>
            </a:xfrm>
            <a:custGeom>
              <a:rect b="b" l="l" r="r" t="t"/>
              <a:pathLst>
                <a:path extrusionOk="0" h="319088" w="367087">
                  <a:moveTo>
                    <a:pt x="367087" y="0"/>
                  </a:moveTo>
                  <a:lnTo>
                    <a:pt x="367087" y="0"/>
                  </a:lnTo>
                  <a:cubicBezTo>
                    <a:pt x="355975" y="7938"/>
                    <a:pt x="344414" y="15282"/>
                    <a:pt x="333750" y="23813"/>
                  </a:cubicBezTo>
                  <a:cubicBezTo>
                    <a:pt x="294738" y="55023"/>
                    <a:pt x="340770" y="21554"/>
                    <a:pt x="309937" y="52388"/>
                  </a:cubicBezTo>
                  <a:cubicBezTo>
                    <a:pt x="305890" y="56435"/>
                    <a:pt x="299697" y="57866"/>
                    <a:pt x="295650" y="61913"/>
                  </a:cubicBezTo>
                  <a:cubicBezTo>
                    <a:pt x="290037" y="67526"/>
                    <a:pt x="286528" y="74936"/>
                    <a:pt x="281362" y="80963"/>
                  </a:cubicBezTo>
                  <a:cubicBezTo>
                    <a:pt x="276979" y="86077"/>
                    <a:pt x="271837" y="90488"/>
                    <a:pt x="267075" y="95250"/>
                  </a:cubicBezTo>
                  <a:lnTo>
                    <a:pt x="257550" y="123825"/>
                  </a:lnTo>
                  <a:cubicBezTo>
                    <a:pt x="255962" y="128588"/>
                    <a:pt x="254004" y="133243"/>
                    <a:pt x="252787" y="138113"/>
                  </a:cubicBezTo>
                  <a:cubicBezTo>
                    <a:pt x="249144" y="152687"/>
                    <a:pt x="249464" y="160487"/>
                    <a:pt x="238500" y="171450"/>
                  </a:cubicBezTo>
                  <a:cubicBezTo>
                    <a:pt x="224634" y="185316"/>
                    <a:pt x="215592" y="181747"/>
                    <a:pt x="195637" y="185738"/>
                  </a:cubicBezTo>
                  <a:cubicBezTo>
                    <a:pt x="189219" y="187022"/>
                    <a:pt x="183027" y="189329"/>
                    <a:pt x="176587" y="190500"/>
                  </a:cubicBezTo>
                  <a:cubicBezTo>
                    <a:pt x="165543" y="192508"/>
                    <a:pt x="154294" y="193255"/>
                    <a:pt x="143250" y="195263"/>
                  </a:cubicBezTo>
                  <a:cubicBezTo>
                    <a:pt x="136810" y="196434"/>
                    <a:pt x="130640" y="198854"/>
                    <a:pt x="124200" y="200025"/>
                  </a:cubicBezTo>
                  <a:cubicBezTo>
                    <a:pt x="113156" y="202033"/>
                    <a:pt x="101906" y="202780"/>
                    <a:pt x="90862" y="204788"/>
                  </a:cubicBezTo>
                  <a:cubicBezTo>
                    <a:pt x="84422" y="205959"/>
                    <a:pt x="78212" y="208179"/>
                    <a:pt x="71812" y="209550"/>
                  </a:cubicBezTo>
                  <a:cubicBezTo>
                    <a:pt x="55982" y="212942"/>
                    <a:pt x="24187" y="219075"/>
                    <a:pt x="24187" y="219075"/>
                  </a:cubicBezTo>
                  <a:cubicBezTo>
                    <a:pt x="20157" y="223105"/>
                    <a:pt x="1480" y="239916"/>
                    <a:pt x="375" y="247650"/>
                  </a:cubicBezTo>
                  <a:cubicBezTo>
                    <a:pt x="-1994" y="264233"/>
                    <a:pt x="7141" y="270083"/>
                    <a:pt x="19425" y="276225"/>
                  </a:cubicBezTo>
                  <a:cubicBezTo>
                    <a:pt x="27071" y="280048"/>
                    <a:pt x="35300" y="282575"/>
                    <a:pt x="43237" y="285750"/>
                  </a:cubicBezTo>
                  <a:cubicBezTo>
                    <a:pt x="48000" y="290513"/>
                    <a:pt x="52044" y="296123"/>
                    <a:pt x="57525" y="300038"/>
                  </a:cubicBezTo>
                  <a:cubicBezTo>
                    <a:pt x="63302" y="304165"/>
                    <a:pt x="70411" y="306041"/>
                    <a:pt x="76575" y="309563"/>
                  </a:cubicBezTo>
                  <a:cubicBezTo>
                    <a:pt x="81545" y="312403"/>
                    <a:pt x="86100" y="315913"/>
                    <a:pt x="90862" y="319088"/>
                  </a:cubicBezTo>
                  <a:cubicBezTo>
                    <a:pt x="114675" y="317500"/>
                    <a:pt x="138580" y="316961"/>
                    <a:pt x="162300" y="314325"/>
                  </a:cubicBezTo>
                  <a:cubicBezTo>
                    <a:pt x="169665" y="313507"/>
                    <a:pt x="191412" y="303056"/>
                    <a:pt x="195637" y="300038"/>
                  </a:cubicBezTo>
                  <a:cubicBezTo>
                    <a:pt x="201118" y="296123"/>
                    <a:pt x="204037" y="289021"/>
                    <a:pt x="209925" y="285750"/>
                  </a:cubicBezTo>
                  <a:cubicBezTo>
                    <a:pt x="218702" y="280874"/>
                    <a:pt x="230146" y="281794"/>
                    <a:pt x="238500" y="276225"/>
                  </a:cubicBezTo>
                  <a:cubicBezTo>
                    <a:pt x="256964" y="263915"/>
                    <a:pt x="247357" y="268510"/>
                    <a:pt x="267075" y="261938"/>
                  </a:cubicBezTo>
                  <a:cubicBezTo>
                    <a:pt x="273425" y="252413"/>
                    <a:pt x="282505" y="244223"/>
                    <a:pt x="286125" y="233363"/>
                  </a:cubicBezTo>
                  <a:cubicBezTo>
                    <a:pt x="287712" y="228600"/>
                    <a:pt x="288642" y="223565"/>
                    <a:pt x="290887" y="219075"/>
                  </a:cubicBezTo>
                  <a:cubicBezTo>
                    <a:pt x="293447" y="213956"/>
                    <a:pt x="297852" y="209907"/>
                    <a:pt x="300412" y="204788"/>
                  </a:cubicBezTo>
                  <a:cubicBezTo>
                    <a:pt x="304221" y="197171"/>
                    <a:pt x="307901" y="178577"/>
                    <a:pt x="309937" y="171450"/>
                  </a:cubicBezTo>
                  <a:cubicBezTo>
                    <a:pt x="311316" y="166623"/>
                    <a:pt x="313321" y="161990"/>
                    <a:pt x="314700" y="157163"/>
                  </a:cubicBezTo>
                  <a:cubicBezTo>
                    <a:pt x="316736" y="150036"/>
                    <a:pt x="320416" y="131442"/>
                    <a:pt x="324225" y="123825"/>
                  </a:cubicBezTo>
                  <a:cubicBezTo>
                    <a:pt x="326785" y="118706"/>
                    <a:pt x="330575" y="114300"/>
                    <a:pt x="333750" y="109538"/>
                  </a:cubicBezTo>
                  <a:cubicBezTo>
                    <a:pt x="336925" y="96838"/>
                    <a:pt x="339136" y="83857"/>
                    <a:pt x="343275" y="71438"/>
                  </a:cubicBezTo>
                  <a:cubicBezTo>
                    <a:pt x="344862" y="66675"/>
                    <a:pt x="347538" y="62145"/>
                    <a:pt x="348037" y="57150"/>
                  </a:cubicBezTo>
                  <a:cubicBezTo>
                    <a:pt x="349143" y="46093"/>
                    <a:pt x="363912" y="9525"/>
                    <a:pt x="3670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64"/>
            <p:cNvSpPr/>
            <p:nvPr/>
          </p:nvSpPr>
          <p:spPr>
            <a:xfrm>
              <a:off x="1956529" y="5038637"/>
              <a:ext cx="172309" cy="304888"/>
            </a:xfrm>
            <a:custGeom>
              <a:rect b="b" l="l" r="r" t="t"/>
              <a:pathLst>
                <a:path extrusionOk="0" h="304888" w="172309">
                  <a:moveTo>
                    <a:pt x="34196" y="14376"/>
                  </a:moveTo>
                  <a:lnTo>
                    <a:pt x="34196" y="14376"/>
                  </a:lnTo>
                  <a:cubicBezTo>
                    <a:pt x="32609" y="30251"/>
                    <a:pt x="32777" y="46401"/>
                    <a:pt x="29434" y="62001"/>
                  </a:cubicBezTo>
                  <a:cubicBezTo>
                    <a:pt x="27946" y="68943"/>
                    <a:pt x="22402" y="74404"/>
                    <a:pt x="19909" y="81051"/>
                  </a:cubicBezTo>
                  <a:cubicBezTo>
                    <a:pt x="17611" y="87180"/>
                    <a:pt x="16944" y="93807"/>
                    <a:pt x="15146" y="100101"/>
                  </a:cubicBezTo>
                  <a:cubicBezTo>
                    <a:pt x="13767" y="104928"/>
                    <a:pt x="11763" y="109561"/>
                    <a:pt x="10384" y="114388"/>
                  </a:cubicBezTo>
                  <a:cubicBezTo>
                    <a:pt x="-1579" y="156257"/>
                    <a:pt x="12279" y="113462"/>
                    <a:pt x="859" y="147726"/>
                  </a:cubicBezTo>
                  <a:cubicBezTo>
                    <a:pt x="2446" y="181063"/>
                    <a:pt x="5621" y="214363"/>
                    <a:pt x="5621" y="247738"/>
                  </a:cubicBezTo>
                  <a:cubicBezTo>
                    <a:pt x="5621" y="262114"/>
                    <a:pt x="-2628" y="276655"/>
                    <a:pt x="859" y="290601"/>
                  </a:cubicBezTo>
                  <a:cubicBezTo>
                    <a:pt x="2784" y="298301"/>
                    <a:pt x="13559" y="300126"/>
                    <a:pt x="19909" y="304888"/>
                  </a:cubicBezTo>
                  <a:cubicBezTo>
                    <a:pt x="50071" y="303301"/>
                    <a:pt x="80679" y="305529"/>
                    <a:pt x="110396" y="300126"/>
                  </a:cubicBezTo>
                  <a:cubicBezTo>
                    <a:pt x="117023" y="298921"/>
                    <a:pt x="120769" y="291319"/>
                    <a:pt x="124684" y="285838"/>
                  </a:cubicBezTo>
                  <a:cubicBezTo>
                    <a:pt x="132041" y="275539"/>
                    <a:pt x="135085" y="264161"/>
                    <a:pt x="138971" y="252501"/>
                  </a:cubicBezTo>
                  <a:cubicBezTo>
                    <a:pt x="140559" y="217576"/>
                    <a:pt x="141053" y="182584"/>
                    <a:pt x="143734" y="147726"/>
                  </a:cubicBezTo>
                  <a:cubicBezTo>
                    <a:pt x="144236" y="141200"/>
                    <a:pt x="147420" y="135132"/>
                    <a:pt x="148496" y="128676"/>
                  </a:cubicBezTo>
                  <a:cubicBezTo>
                    <a:pt x="150600" y="116051"/>
                    <a:pt x="150577" y="103091"/>
                    <a:pt x="153259" y="90576"/>
                  </a:cubicBezTo>
                  <a:cubicBezTo>
                    <a:pt x="155363" y="80759"/>
                    <a:pt x="159609" y="71526"/>
                    <a:pt x="162784" y="62001"/>
                  </a:cubicBezTo>
                  <a:lnTo>
                    <a:pt x="167546" y="47713"/>
                  </a:lnTo>
                  <a:lnTo>
                    <a:pt x="172309" y="33426"/>
                  </a:lnTo>
                  <a:cubicBezTo>
                    <a:pt x="170721" y="28663"/>
                    <a:pt x="171096" y="22688"/>
                    <a:pt x="167546" y="19138"/>
                  </a:cubicBezTo>
                  <a:cubicBezTo>
                    <a:pt x="163996" y="15588"/>
                    <a:pt x="158102" y="15697"/>
                    <a:pt x="153259" y="14376"/>
                  </a:cubicBezTo>
                  <a:cubicBezTo>
                    <a:pt x="140629" y="10932"/>
                    <a:pt x="127578" y="8991"/>
                    <a:pt x="115159" y="4851"/>
                  </a:cubicBezTo>
                  <a:cubicBezTo>
                    <a:pt x="110396" y="3263"/>
                    <a:pt x="105882" y="401"/>
                    <a:pt x="100871" y="88"/>
                  </a:cubicBezTo>
                  <a:cubicBezTo>
                    <a:pt x="80274" y="-1199"/>
                    <a:pt x="45308" y="11995"/>
                    <a:pt x="34196" y="143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64"/>
            <p:cNvSpPr/>
            <p:nvPr/>
          </p:nvSpPr>
          <p:spPr>
            <a:xfrm>
              <a:off x="1581150" y="4606774"/>
              <a:ext cx="342900" cy="214312"/>
            </a:xfrm>
            <a:custGeom>
              <a:rect b="b" l="l" r="r" t="t"/>
              <a:pathLst>
                <a:path extrusionOk="0" h="214312" w="342900">
                  <a:moveTo>
                    <a:pt x="161925" y="0"/>
                  </a:moveTo>
                  <a:lnTo>
                    <a:pt x="161925" y="0"/>
                  </a:lnTo>
                  <a:lnTo>
                    <a:pt x="109538" y="33337"/>
                  </a:lnTo>
                  <a:cubicBezTo>
                    <a:pt x="104723" y="36432"/>
                    <a:pt x="100013" y="39687"/>
                    <a:pt x="95250" y="42862"/>
                  </a:cubicBezTo>
                  <a:lnTo>
                    <a:pt x="80963" y="52387"/>
                  </a:lnTo>
                  <a:cubicBezTo>
                    <a:pt x="77788" y="57150"/>
                    <a:pt x="75835" y="63011"/>
                    <a:pt x="71438" y="66675"/>
                  </a:cubicBezTo>
                  <a:cubicBezTo>
                    <a:pt x="65984" y="71220"/>
                    <a:pt x="58552" y="72678"/>
                    <a:pt x="52388" y="76200"/>
                  </a:cubicBezTo>
                  <a:cubicBezTo>
                    <a:pt x="47418" y="79040"/>
                    <a:pt x="42863" y="82550"/>
                    <a:pt x="38100" y="85725"/>
                  </a:cubicBezTo>
                  <a:cubicBezTo>
                    <a:pt x="10803" y="126668"/>
                    <a:pt x="43530" y="74865"/>
                    <a:pt x="23813" y="114300"/>
                  </a:cubicBezTo>
                  <a:cubicBezTo>
                    <a:pt x="21253" y="119419"/>
                    <a:pt x="16613" y="123357"/>
                    <a:pt x="14288" y="128587"/>
                  </a:cubicBezTo>
                  <a:cubicBezTo>
                    <a:pt x="10210" y="137762"/>
                    <a:pt x="7938" y="147637"/>
                    <a:pt x="4763" y="157162"/>
                  </a:cubicBezTo>
                  <a:lnTo>
                    <a:pt x="0" y="171450"/>
                  </a:lnTo>
                  <a:cubicBezTo>
                    <a:pt x="8687" y="197512"/>
                    <a:pt x="2680" y="198984"/>
                    <a:pt x="23813" y="209550"/>
                  </a:cubicBezTo>
                  <a:cubicBezTo>
                    <a:pt x="28303" y="211795"/>
                    <a:pt x="33338" y="212725"/>
                    <a:pt x="38100" y="214312"/>
                  </a:cubicBezTo>
                  <a:cubicBezTo>
                    <a:pt x="58738" y="212725"/>
                    <a:pt x="79474" y="212117"/>
                    <a:pt x="100013" y="209550"/>
                  </a:cubicBezTo>
                  <a:cubicBezTo>
                    <a:pt x="104994" y="208927"/>
                    <a:pt x="110380" y="207923"/>
                    <a:pt x="114300" y="204787"/>
                  </a:cubicBezTo>
                  <a:cubicBezTo>
                    <a:pt x="118769" y="201211"/>
                    <a:pt x="119778" y="194547"/>
                    <a:pt x="123825" y="190500"/>
                  </a:cubicBezTo>
                  <a:cubicBezTo>
                    <a:pt x="127873" y="186453"/>
                    <a:pt x="133716" y="184639"/>
                    <a:pt x="138113" y="180975"/>
                  </a:cubicBezTo>
                  <a:cubicBezTo>
                    <a:pt x="161896" y="161155"/>
                    <a:pt x="141578" y="170294"/>
                    <a:pt x="166688" y="161925"/>
                  </a:cubicBezTo>
                  <a:cubicBezTo>
                    <a:pt x="176213" y="155575"/>
                    <a:pt x="184403" y="146495"/>
                    <a:pt x="195263" y="142875"/>
                  </a:cubicBezTo>
                  <a:lnTo>
                    <a:pt x="223838" y="133350"/>
                  </a:lnTo>
                  <a:cubicBezTo>
                    <a:pt x="228600" y="131762"/>
                    <a:pt x="233173" y="129412"/>
                    <a:pt x="238125" y="128587"/>
                  </a:cubicBezTo>
                  <a:cubicBezTo>
                    <a:pt x="277773" y="121980"/>
                    <a:pt x="257141" y="125191"/>
                    <a:pt x="300038" y="119062"/>
                  </a:cubicBezTo>
                  <a:cubicBezTo>
                    <a:pt x="314057" y="108548"/>
                    <a:pt x="322317" y="103757"/>
                    <a:pt x="333375" y="90487"/>
                  </a:cubicBezTo>
                  <a:cubicBezTo>
                    <a:pt x="337039" y="86090"/>
                    <a:pt x="339725" y="80962"/>
                    <a:pt x="342900" y="76200"/>
                  </a:cubicBezTo>
                  <a:cubicBezTo>
                    <a:pt x="341313" y="68262"/>
                    <a:pt x="342154" y="59415"/>
                    <a:pt x="338138" y="52387"/>
                  </a:cubicBezTo>
                  <a:cubicBezTo>
                    <a:pt x="335298" y="47417"/>
                    <a:pt x="328970" y="45422"/>
                    <a:pt x="323850" y="42862"/>
                  </a:cubicBezTo>
                  <a:cubicBezTo>
                    <a:pt x="316242" y="39058"/>
                    <a:pt x="297628" y="35370"/>
                    <a:pt x="290513" y="33337"/>
                  </a:cubicBezTo>
                  <a:cubicBezTo>
                    <a:pt x="285686" y="31958"/>
                    <a:pt x="281095" y="29793"/>
                    <a:pt x="276225" y="28575"/>
                  </a:cubicBezTo>
                  <a:cubicBezTo>
                    <a:pt x="268838" y="26728"/>
                    <a:pt x="229508" y="19404"/>
                    <a:pt x="223838" y="19050"/>
                  </a:cubicBezTo>
                  <a:cubicBezTo>
                    <a:pt x="207994" y="18060"/>
                    <a:pt x="192088" y="19050"/>
                    <a:pt x="16192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64"/>
            <p:cNvSpPr/>
            <p:nvPr/>
          </p:nvSpPr>
          <p:spPr>
            <a:xfrm>
              <a:off x="1981200" y="5576887"/>
              <a:ext cx="285750" cy="214313"/>
            </a:xfrm>
            <a:custGeom>
              <a:rect b="b" l="l" r="r" t="t"/>
              <a:pathLst>
                <a:path extrusionOk="0" h="214313" w="285750">
                  <a:moveTo>
                    <a:pt x="195263" y="0"/>
                  </a:moveTo>
                  <a:lnTo>
                    <a:pt x="195263" y="0"/>
                  </a:lnTo>
                  <a:cubicBezTo>
                    <a:pt x="176213" y="6350"/>
                    <a:pt x="154821" y="7912"/>
                    <a:pt x="138113" y="19050"/>
                  </a:cubicBezTo>
                  <a:cubicBezTo>
                    <a:pt x="133350" y="22225"/>
                    <a:pt x="129056" y="26250"/>
                    <a:pt x="123825" y="28575"/>
                  </a:cubicBezTo>
                  <a:cubicBezTo>
                    <a:pt x="114650" y="32653"/>
                    <a:pt x="95250" y="38100"/>
                    <a:pt x="95250" y="38100"/>
                  </a:cubicBezTo>
                  <a:cubicBezTo>
                    <a:pt x="61655" y="71695"/>
                    <a:pt x="78723" y="60651"/>
                    <a:pt x="47625" y="76200"/>
                  </a:cubicBezTo>
                  <a:cubicBezTo>
                    <a:pt x="42863" y="80963"/>
                    <a:pt x="38512" y="86176"/>
                    <a:pt x="33338" y="90488"/>
                  </a:cubicBezTo>
                  <a:cubicBezTo>
                    <a:pt x="28941" y="94152"/>
                    <a:pt x="22819" y="95705"/>
                    <a:pt x="19050" y="100013"/>
                  </a:cubicBezTo>
                  <a:cubicBezTo>
                    <a:pt x="11512" y="108628"/>
                    <a:pt x="0" y="128588"/>
                    <a:pt x="0" y="128588"/>
                  </a:cubicBezTo>
                  <a:cubicBezTo>
                    <a:pt x="1588" y="139700"/>
                    <a:pt x="204" y="151667"/>
                    <a:pt x="4763" y="161925"/>
                  </a:cubicBezTo>
                  <a:cubicBezTo>
                    <a:pt x="8663" y="170699"/>
                    <a:pt x="26395" y="172741"/>
                    <a:pt x="33338" y="176213"/>
                  </a:cubicBezTo>
                  <a:cubicBezTo>
                    <a:pt x="38457" y="178773"/>
                    <a:pt x="43228" y="182074"/>
                    <a:pt x="47625" y="185738"/>
                  </a:cubicBezTo>
                  <a:cubicBezTo>
                    <a:pt x="52799" y="190050"/>
                    <a:pt x="55627" y="197607"/>
                    <a:pt x="61913" y="200025"/>
                  </a:cubicBezTo>
                  <a:cubicBezTo>
                    <a:pt x="70642" y="203382"/>
                    <a:pt x="122417" y="211697"/>
                    <a:pt x="138113" y="214313"/>
                  </a:cubicBezTo>
                  <a:cubicBezTo>
                    <a:pt x="224338" y="208923"/>
                    <a:pt x="190168" y="217598"/>
                    <a:pt x="242888" y="200025"/>
                  </a:cubicBezTo>
                  <a:lnTo>
                    <a:pt x="271463" y="190500"/>
                  </a:lnTo>
                  <a:lnTo>
                    <a:pt x="285750" y="185738"/>
                  </a:lnTo>
                  <a:cubicBezTo>
                    <a:pt x="275051" y="94798"/>
                    <a:pt x="284818" y="130556"/>
                    <a:pt x="266700" y="76200"/>
                  </a:cubicBezTo>
                  <a:lnTo>
                    <a:pt x="257175" y="47625"/>
                  </a:lnTo>
                  <a:cubicBezTo>
                    <a:pt x="255588" y="42863"/>
                    <a:pt x="257175" y="34925"/>
                    <a:pt x="252413" y="33338"/>
                  </a:cubicBezTo>
                  <a:cubicBezTo>
                    <a:pt x="242888" y="30163"/>
                    <a:pt x="233578" y="26248"/>
                    <a:pt x="223838" y="23813"/>
                  </a:cubicBezTo>
                  <a:cubicBezTo>
                    <a:pt x="211138" y="20638"/>
                    <a:pt x="185738" y="27379"/>
                    <a:pt x="185738" y="14288"/>
                  </a:cubicBezTo>
                  <a:lnTo>
                    <a:pt x="19526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64"/>
            <p:cNvSpPr/>
            <p:nvPr/>
          </p:nvSpPr>
          <p:spPr>
            <a:xfrm>
              <a:off x="1200150" y="5228557"/>
              <a:ext cx="166690" cy="243556"/>
            </a:xfrm>
            <a:custGeom>
              <a:rect b="b" l="l" r="r" t="t"/>
              <a:pathLst>
                <a:path extrusionOk="0" h="243556" w="166690">
                  <a:moveTo>
                    <a:pt x="19050" y="19718"/>
                  </a:moveTo>
                  <a:lnTo>
                    <a:pt x="19050" y="19718"/>
                  </a:lnTo>
                  <a:cubicBezTo>
                    <a:pt x="15875" y="34006"/>
                    <a:pt x="13075" y="48382"/>
                    <a:pt x="9525" y="62581"/>
                  </a:cubicBezTo>
                  <a:cubicBezTo>
                    <a:pt x="8308" y="67451"/>
                    <a:pt x="5981" y="71998"/>
                    <a:pt x="4763" y="76868"/>
                  </a:cubicBezTo>
                  <a:cubicBezTo>
                    <a:pt x="2800" y="84721"/>
                    <a:pt x="1588" y="92743"/>
                    <a:pt x="0" y="100681"/>
                  </a:cubicBezTo>
                  <a:cubicBezTo>
                    <a:pt x="1588" y="132431"/>
                    <a:pt x="1376" y="164322"/>
                    <a:pt x="4763" y="195931"/>
                  </a:cubicBezTo>
                  <a:cubicBezTo>
                    <a:pt x="8092" y="227003"/>
                    <a:pt x="4712" y="234454"/>
                    <a:pt x="28575" y="238793"/>
                  </a:cubicBezTo>
                  <a:cubicBezTo>
                    <a:pt x="41167" y="241083"/>
                    <a:pt x="53975" y="241968"/>
                    <a:pt x="66675" y="243556"/>
                  </a:cubicBezTo>
                  <a:cubicBezTo>
                    <a:pt x="79375" y="241968"/>
                    <a:pt x="92722" y="243098"/>
                    <a:pt x="104775" y="238793"/>
                  </a:cubicBezTo>
                  <a:cubicBezTo>
                    <a:pt x="115556" y="234943"/>
                    <a:pt x="133350" y="219743"/>
                    <a:pt x="133350" y="219743"/>
                  </a:cubicBezTo>
                  <a:cubicBezTo>
                    <a:pt x="136525" y="213393"/>
                    <a:pt x="139353" y="206857"/>
                    <a:pt x="142875" y="200693"/>
                  </a:cubicBezTo>
                  <a:cubicBezTo>
                    <a:pt x="148446" y="190944"/>
                    <a:pt x="160556" y="175532"/>
                    <a:pt x="166688" y="167356"/>
                  </a:cubicBezTo>
                  <a:cubicBezTo>
                    <a:pt x="166252" y="160383"/>
                    <a:pt x="169056" y="100656"/>
                    <a:pt x="157163" y="76868"/>
                  </a:cubicBezTo>
                  <a:cubicBezTo>
                    <a:pt x="154603" y="71749"/>
                    <a:pt x="149963" y="67811"/>
                    <a:pt x="147638" y="62581"/>
                  </a:cubicBezTo>
                  <a:cubicBezTo>
                    <a:pt x="143560" y="53406"/>
                    <a:pt x="143682" y="42360"/>
                    <a:pt x="138113" y="34006"/>
                  </a:cubicBezTo>
                  <a:cubicBezTo>
                    <a:pt x="134938" y="29243"/>
                    <a:pt x="132896" y="23487"/>
                    <a:pt x="128588" y="19718"/>
                  </a:cubicBezTo>
                  <a:cubicBezTo>
                    <a:pt x="119973" y="12180"/>
                    <a:pt x="100013" y="668"/>
                    <a:pt x="100013" y="668"/>
                  </a:cubicBezTo>
                  <a:cubicBezTo>
                    <a:pt x="68263" y="2256"/>
                    <a:pt x="35056" y="-4208"/>
                    <a:pt x="4763" y="5431"/>
                  </a:cubicBezTo>
                  <a:cubicBezTo>
                    <a:pt x="-6268" y="8941"/>
                    <a:pt x="16669" y="17337"/>
                    <a:pt x="19050" y="1971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2190048" y="4790772"/>
              <a:ext cx="277181" cy="309562"/>
            </a:xfrm>
            <a:custGeom>
              <a:rect b="b" l="l" r="r" t="t"/>
              <a:pathLst>
                <a:path extrusionOk="0" h="309562" w="277181">
                  <a:moveTo>
                    <a:pt x="120018" y="38100"/>
                  </a:moveTo>
                  <a:lnTo>
                    <a:pt x="120018" y="38100"/>
                  </a:lnTo>
                  <a:cubicBezTo>
                    <a:pt x="118431" y="68262"/>
                    <a:pt x="121179" y="98969"/>
                    <a:pt x="115256" y="128587"/>
                  </a:cubicBezTo>
                  <a:cubicBezTo>
                    <a:pt x="113011" y="139812"/>
                    <a:pt x="102556" y="147637"/>
                    <a:pt x="96206" y="157162"/>
                  </a:cubicBezTo>
                  <a:cubicBezTo>
                    <a:pt x="62168" y="208219"/>
                    <a:pt x="115176" y="130732"/>
                    <a:pt x="72393" y="185737"/>
                  </a:cubicBezTo>
                  <a:cubicBezTo>
                    <a:pt x="65365" y="194773"/>
                    <a:pt x="62868" y="207962"/>
                    <a:pt x="53343" y="214312"/>
                  </a:cubicBezTo>
                  <a:cubicBezTo>
                    <a:pt x="40643" y="222779"/>
                    <a:pt x="34641" y="225432"/>
                    <a:pt x="24768" y="238125"/>
                  </a:cubicBezTo>
                  <a:cubicBezTo>
                    <a:pt x="17740" y="247161"/>
                    <a:pt x="5718" y="266700"/>
                    <a:pt x="5718" y="266700"/>
                  </a:cubicBezTo>
                  <a:cubicBezTo>
                    <a:pt x="3055" y="274688"/>
                    <a:pt x="-5698" y="292427"/>
                    <a:pt x="5718" y="300037"/>
                  </a:cubicBezTo>
                  <a:cubicBezTo>
                    <a:pt x="16610" y="307299"/>
                    <a:pt x="43818" y="309562"/>
                    <a:pt x="43818" y="309562"/>
                  </a:cubicBezTo>
                  <a:cubicBezTo>
                    <a:pt x="70002" y="307380"/>
                    <a:pt x="96043" y="314488"/>
                    <a:pt x="115256" y="295275"/>
                  </a:cubicBezTo>
                  <a:cubicBezTo>
                    <a:pt x="119303" y="291228"/>
                    <a:pt x="121606" y="285750"/>
                    <a:pt x="124781" y="280987"/>
                  </a:cubicBezTo>
                  <a:cubicBezTo>
                    <a:pt x="142145" y="228890"/>
                    <a:pt x="114452" y="307798"/>
                    <a:pt x="139068" y="252412"/>
                  </a:cubicBezTo>
                  <a:cubicBezTo>
                    <a:pt x="148119" y="232046"/>
                    <a:pt x="147816" y="224178"/>
                    <a:pt x="153356" y="204787"/>
                  </a:cubicBezTo>
                  <a:cubicBezTo>
                    <a:pt x="156455" y="193941"/>
                    <a:pt x="159294" y="184561"/>
                    <a:pt x="167643" y="176212"/>
                  </a:cubicBezTo>
                  <a:cubicBezTo>
                    <a:pt x="171690" y="172165"/>
                    <a:pt x="177653" y="170490"/>
                    <a:pt x="181931" y="166687"/>
                  </a:cubicBezTo>
                  <a:cubicBezTo>
                    <a:pt x="191999" y="157738"/>
                    <a:pt x="199298" y="145584"/>
                    <a:pt x="210506" y="138112"/>
                  </a:cubicBezTo>
                  <a:cubicBezTo>
                    <a:pt x="244685" y="115326"/>
                    <a:pt x="230986" y="127157"/>
                    <a:pt x="253368" y="104775"/>
                  </a:cubicBezTo>
                  <a:cubicBezTo>
                    <a:pt x="254956" y="100012"/>
                    <a:pt x="255886" y="94977"/>
                    <a:pt x="258131" y="90487"/>
                  </a:cubicBezTo>
                  <a:cubicBezTo>
                    <a:pt x="260691" y="85368"/>
                    <a:pt x="265331" y="81430"/>
                    <a:pt x="267656" y="76200"/>
                  </a:cubicBezTo>
                  <a:cubicBezTo>
                    <a:pt x="271734" y="67025"/>
                    <a:pt x="277181" y="47625"/>
                    <a:pt x="277181" y="47625"/>
                  </a:cubicBezTo>
                  <a:cubicBezTo>
                    <a:pt x="275593" y="42862"/>
                    <a:pt x="275203" y="37514"/>
                    <a:pt x="272418" y="33337"/>
                  </a:cubicBezTo>
                  <a:cubicBezTo>
                    <a:pt x="267695" y="26253"/>
                    <a:pt x="252166" y="13224"/>
                    <a:pt x="243843" y="9525"/>
                  </a:cubicBezTo>
                  <a:cubicBezTo>
                    <a:pt x="234668" y="5447"/>
                    <a:pt x="215268" y="0"/>
                    <a:pt x="215268" y="0"/>
                  </a:cubicBezTo>
                  <a:cubicBezTo>
                    <a:pt x="197806" y="1587"/>
                    <a:pt x="180149" y="1715"/>
                    <a:pt x="162881" y="4762"/>
                  </a:cubicBezTo>
                  <a:cubicBezTo>
                    <a:pt x="152994" y="6507"/>
                    <a:pt x="134306" y="14287"/>
                    <a:pt x="134306" y="14287"/>
                  </a:cubicBezTo>
                  <a:lnTo>
                    <a:pt x="120018" y="381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64"/>
            <p:cNvSpPr/>
            <p:nvPr/>
          </p:nvSpPr>
          <p:spPr>
            <a:xfrm>
              <a:off x="2290763" y="5287225"/>
              <a:ext cx="371649" cy="308713"/>
            </a:xfrm>
            <a:custGeom>
              <a:rect b="b" l="l" r="r" t="t"/>
              <a:pathLst>
                <a:path extrusionOk="0" h="308713" w="371649">
                  <a:moveTo>
                    <a:pt x="200025" y="18200"/>
                  </a:moveTo>
                  <a:lnTo>
                    <a:pt x="200025" y="18200"/>
                  </a:lnTo>
                  <a:cubicBezTo>
                    <a:pt x="188912" y="27725"/>
                    <a:pt x="178677" y="38382"/>
                    <a:pt x="166687" y="46775"/>
                  </a:cubicBezTo>
                  <a:cubicBezTo>
                    <a:pt x="159270" y="51967"/>
                    <a:pt x="126516" y="55762"/>
                    <a:pt x="123825" y="56300"/>
                  </a:cubicBezTo>
                  <a:cubicBezTo>
                    <a:pt x="108883" y="59288"/>
                    <a:pt x="104099" y="61288"/>
                    <a:pt x="90487" y="65825"/>
                  </a:cubicBezTo>
                  <a:cubicBezTo>
                    <a:pt x="70570" y="79103"/>
                    <a:pt x="61616" y="82374"/>
                    <a:pt x="47625" y="99163"/>
                  </a:cubicBezTo>
                  <a:cubicBezTo>
                    <a:pt x="43961" y="103560"/>
                    <a:pt x="40425" y="108220"/>
                    <a:pt x="38100" y="113450"/>
                  </a:cubicBezTo>
                  <a:cubicBezTo>
                    <a:pt x="15428" y="164461"/>
                    <a:pt x="40607" y="123976"/>
                    <a:pt x="19050" y="156313"/>
                  </a:cubicBezTo>
                  <a:cubicBezTo>
                    <a:pt x="15272" y="175203"/>
                    <a:pt x="10506" y="200992"/>
                    <a:pt x="4762" y="218225"/>
                  </a:cubicBezTo>
                  <a:lnTo>
                    <a:pt x="0" y="232513"/>
                  </a:lnTo>
                  <a:cubicBezTo>
                    <a:pt x="1587" y="243625"/>
                    <a:pt x="-1264" y="256380"/>
                    <a:pt x="4762" y="265850"/>
                  </a:cubicBezTo>
                  <a:cubicBezTo>
                    <a:pt x="10908" y="275508"/>
                    <a:pt x="23812" y="278550"/>
                    <a:pt x="33337" y="284900"/>
                  </a:cubicBezTo>
                  <a:lnTo>
                    <a:pt x="47625" y="294425"/>
                  </a:lnTo>
                  <a:cubicBezTo>
                    <a:pt x="52387" y="297600"/>
                    <a:pt x="56482" y="302140"/>
                    <a:pt x="61912" y="303950"/>
                  </a:cubicBezTo>
                  <a:lnTo>
                    <a:pt x="76200" y="308713"/>
                  </a:lnTo>
                  <a:cubicBezTo>
                    <a:pt x="89853" y="307348"/>
                    <a:pt x="120950" y="307769"/>
                    <a:pt x="138112" y="299188"/>
                  </a:cubicBezTo>
                  <a:cubicBezTo>
                    <a:pt x="143232" y="296628"/>
                    <a:pt x="147280" y="292223"/>
                    <a:pt x="152400" y="289663"/>
                  </a:cubicBezTo>
                  <a:cubicBezTo>
                    <a:pt x="156890" y="287418"/>
                    <a:pt x="162197" y="287145"/>
                    <a:pt x="166687" y="284900"/>
                  </a:cubicBezTo>
                  <a:cubicBezTo>
                    <a:pt x="176765" y="279861"/>
                    <a:pt x="191392" y="266484"/>
                    <a:pt x="200025" y="261088"/>
                  </a:cubicBezTo>
                  <a:cubicBezTo>
                    <a:pt x="206045" y="257325"/>
                    <a:pt x="212911" y="255085"/>
                    <a:pt x="219075" y="251563"/>
                  </a:cubicBezTo>
                  <a:cubicBezTo>
                    <a:pt x="224045" y="248723"/>
                    <a:pt x="228243" y="244598"/>
                    <a:pt x="233362" y="242038"/>
                  </a:cubicBezTo>
                  <a:cubicBezTo>
                    <a:pt x="237852" y="239793"/>
                    <a:pt x="243160" y="239520"/>
                    <a:pt x="247650" y="237275"/>
                  </a:cubicBezTo>
                  <a:cubicBezTo>
                    <a:pt x="284572" y="218814"/>
                    <a:pt x="240318" y="234955"/>
                    <a:pt x="276225" y="222988"/>
                  </a:cubicBezTo>
                  <a:cubicBezTo>
                    <a:pt x="285750" y="213463"/>
                    <a:pt x="294024" y="202495"/>
                    <a:pt x="304800" y="194413"/>
                  </a:cubicBezTo>
                  <a:cubicBezTo>
                    <a:pt x="311150" y="189650"/>
                    <a:pt x="318577" y="186058"/>
                    <a:pt x="323850" y="180125"/>
                  </a:cubicBezTo>
                  <a:cubicBezTo>
                    <a:pt x="331455" y="171569"/>
                    <a:pt x="342900" y="151550"/>
                    <a:pt x="342900" y="151550"/>
                  </a:cubicBezTo>
                  <a:lnTo>
                    <a:pt x="352425" y="122975"/>
                  </a:lnTo>
                  <a:cubicBezTo>
                    <a:pt x="354012" y="118213"/>
                    <a:pt x="356202" y="113610"/>
                    <a:pt x="357187" y="108688"/>
                  </a:cubicBezTo>
                  <a:cubicBezTo>
                    <a:pt x="362935" y="79953"/>
                    <a:pt x="359390" y="92555"/>
                    <a:pt x="366712" y="70588"/>
                  </a:cubicBezTo>
                  <a:cubicBezTo>
                    <a:pt x="365125" y="48363"/>
                    <a:pt x="381542" y="14525"/>
                    <a:pt x="361950" y="3913"/>
                  </a:cubicBezTo>
                  <a:cubicBezTo>
                    <a:pt x="346389" y="-4516"/>
                    <a:pt x="258511" y="861"/>
                    <a:pt x="223837" y="18200"/>
                  </a:cubicBezTo>
                  <a:lnTo>
                    <a:pt x="200025" y="182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1543050" y="5177162"/>
              <a:ext cx="338137" cy="428625"/>
            </a:xfrm>
            <a:custGeom>
              <a:rect b="b" l="l" r="r" t="t"/>
              <a:pathLst>
                <a:path extrusionOk="0" h="428625" w="338137">
                  <a:moveTo>
                    <a:pt x="52387" y="0"/>
                  </a:moveTo>
                  <a:lnTo>
                    <a:pt x="52387" y="0"/>
                  </a:lnTo>
                  <a:cubicBezTo>
                    <a:pt x="50800" y="14287"/>
                    <a:pt x="51111" y="28916"/>
                    <a:pt x="47625" y="42862"/>
                  </a:cubicBezTo>
                  <a:cubicBezTo>
                    <a:pt x="46237" y="48415"/>
                    <a:pt x="40940" y="52180"/>
                    <a:pt x="38100" y="57150"/>
                  </a:cubicBezTo>
                  <a:cubicBezTo>
                    <a:pt x="34578" y="63314"/>
                    <a:pt x="31212" y="69608"/>
                    <a:pt x="28575" y="76200"/>
                  </a:cubicBezTo>
                  <a:cubicBezTo>
                    <a:pt x="24846" y="85522"/>
                    <a:pt x="22225" y="95250"/>
                    <a:pt x="19050" y="104775"/>
                  </a:cubicBezTo>
                  <a:cubicBezTo>
                    <a:pt x="19046" y="104788"/>
                    <a:pt x="9528" y="133337"/>
                    <a:pt x="9525" y="133350"/>
                  </a:cubicBezTo>
                  <a:cubicBezTo>
                    <a:pt x="2252" y="169712"/>
                    <a:pt x="5766" y="149130"/>
                    <a:pt x="0" y="195262"/>
                  </a:cubicBezTo>
                  <a:cubicBezTo>
                    <a:pt x="3175" y="209550"/>
                    <a:pt x="4897" y="224240"/>
                    <a:pt x="9525" y="238125"/>
                  </a:cubicBezTo>
                  <a:cubicBezTo>
                    <a:pt x="14898" y="254243"/>
                    <a:pt x="21615" y="252169"/>
                    <a:pt x="33337" y="261937"/>
                  </a:cubicBezTo>
                  <a:cubicBezTo>
                    <a:pt x="57119" y="281756"/>
                    <a:pt x="36805" y="272618"/>
                    <a:pt x="61912" y="280987"/>
                  </a:cubicBezTo>
                  <a:cubicBezTo>
                    <a:pt x="88997" y="308072"/>
                    <a:pt x="62918" y="286253"/>
                    <a:pt x="90487" y="300037"/>
                  </a:cubicBezTo>
                  <a:cubicBezTo>
                    <a:pt x="95607" y="302597"/>
                    <a:pt x="99544" y="307237"/>
                    <a:pt x="104775" y="309562"/>
                  </a:cubicBezTo>
                  <a:cubicBezTo>
                    <a:pt x="113950" y="313640"/>
                    <a:pt x="133350" y="319087"/>
                    <a:pt x="133350" y="319087"/>
                  </a:cubicBezTo>
                  <a:cubicBezTo>
                    <a:pt x="142875" y="325437"/>
                    <a:pt x="158305" y="327277"/>
                    <a:pt x="161925" y="338137"/>
                  </a:cubicBezTo>
                  <a:cubicBezTo>
                    <a:pt x="179288" y="390232"/>
                    <a:pt x="151599" y="311334"/>
                    <a:pt x="176212" y="366712"/>
                  </a:cubicBezTo>
                  <a:cubicBezTo>
                    <a:pt x="189980" y="397689"/>
                    <a:pt x="176335" y="393317"/>
                    <a:pt x="204787" y="409575"/>
                  </a:cubicBezTo>
                  <a:cubicBezTo>
                    <a:pt x="209146" y="412066"/>
                    <a:pt x="214312" y="412750"/>
                    <a:pt x="219075" y="414337"/>
                  </a:cubicBezTo>
                  <a:cubicBezTo>
                    <a:pt x="226299" y="419153"/>
                    <a:pt x="237791" y="428625"/>
                    <a:pt x="247650" y="428625"/>
                  </a:cubicBezTo>
                  <a:cubicBezTo>
                    <a:pt x="253627" y="428625"/>
                    <a:pt x="274251" y="421345"/>
                    <a:pt x="280987" y="419100"/>
                  </a:cubicBezTo>
                  <a:cubicBezTo>
                    <a:pt x="285750" y="414337"/>
                    <a:pt x="290963" y="409986"/>
                    <a:pt x="295275" y="404812"/>
                  </a:cubicBezTo>
                  <a:cubicBezTo>
                    <a:pt x="298939" y="400415"/>
                    <a:pt x="300331" y="394101"/>
                    <a:pt x="304800" y="390525"/>
                  </a:cubicBezTo>
                  <a:cubicBezTo>
                    <a:pt x="308720" y="387389"/>
                    <a:pt x="314325" y="387350"/>
                    <a:pt x="319087" y="385762"/>
                  </a:cubicBezTo>
                  <a:lnTo>
                    <a:pt x="333375" y="342900"/>
                  </a:lnTo>
                  <a:lnTo>
                    <a:pt x="338137" y="328612"/>
                  </a:lnTo>
                  <a:cubicBezTo>
                    <a:pt x="333375" y="323850"/>
                    <a:pt x="329166" y="318460"/>
                    <a:pt x="323850" y="314325"/>
                  </a:cubicBezTo>
                  <a:cubicBezTo>
                    <a:pt x="285882" y="284794"/>
                    <a:pt x="308423" y="302270"/>
                    <a:pt x="280987" y="290512"/>
                  </a:cubicBezTo>
                  <a:cubicBezTo>
                    <a:pt x="239800" y="272860"/>
                    <a:pt x="281150" y="287391"/>
                    <a:pt x="247650" y="276225"/>
                  </a:cubicBezTo>
                  <a:cubicBezTo>
                    <a:pt x="242887" y="273050"/>
                    <a:pt x="237409" y="270747"/>
                    <a:pt x="233362" y="266700"/>
                  </a:cubicBezTo>
                  <a:cubicBezTo>
                    <a:pt x="229315" y="262653"/>
                    <a:pt x="228307" y="255988"/>
                    <a:pt x="223837" y="252412"/>
                  </a:cubicBezTo>
                  <a:cubicBezTo>
                    <a:pt x="219917" y="249276"/>
                    <a:pt x="214312" y="249237"/>
                    <a:pt x="209550" y="247650"/>
                  </a:cubicBezTo>
                  <a:cubicBezTo>
                    <a:pt x="176798" y="225815"/>
                    <a:pt x="184595" y="239460"/>
                    <a:pt x="176212" y="214312"/>
                  </a:cubicBezTo>
                  <a:cubicBezTo>
                    <a:pt x="173880" y="188662"/>
                    <a:pt x="180214" y="165926"/>
                    <a:pt x="161925" y="147637"/>
                  </a:cubicBezTo>
                  <a:cubicBezTo>
                    <a:pt x="157878" y="143590"/>
                    <a:pt x="152400" y="141287"/>
                    <a:pt x="147637" y="138112"/>
                  </a:cubicBezTo>
                  <a:cubicBezTo>
                    <a:pt x="103944" y="72572"/>
                    <a:pt x="152702" y="156064"/>
                    <a:pt x="123825" y="33337"/>
                  </a:cubicBezTo>
                  <a:cubicBezTo>
                    <a:pt x="122675" y="28450"/>
                    <a:pt x="114489" y="29400"/>
                    <a:pt x="109537" y="28575"/>
                  </a:cubicBezTo>
                  <a:cubicBezTo>
                    <a:pt x="95357" y="26212"/>
                    <a:pt x="80962" y="25400"/>
                    <a:pt x="66675" y="23812"/>
                  </a:cubicBezTo>
                  <a:cubicBezTo>
                    <a:pt x="49375" y="18046"/>
                    <a:pt x="54768" y="3969"/>
                    <a:pt x="523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56" name="Google Shape;1256;p64"/>
          <p:cNvGrpSpPr/>
          <p:nvPr/>
        </p:nvGrpSpPr>
        <p:grpSpPr>
          <a:xfrm>
            <a:off x="5159104" y="1879498"/>
            <a:ext cx="2906117" cy="2347863"/>
            <a:chOff x="5562600" y="1752600"/>
            <a:chExt cx="3051928" cy="2347863"/>
          </a:xfrm>
        </p:grpSpPr>
        <p:sp>
          <p:nvSpPr>
            <p:cNvPr id="1257" name="Google Shape;1257;p64"/>
            <p:cNvSpPr/>
            <p:nvPr/>
          </p:nvSpPr>
          <p:spPr>
            <a:xfrm>
              <a:off x="5562600" y="1752600"/>
              <a:ext cx="3051928" cy="2347863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5812189" y="237745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5648325" y="279794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6118928" y="21884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4"/>
            <p:cNvSpPr/>
            <p:nvPr/>
          </p:nvSpPr>
          <p:spPr>
            <a:xfrm>
              <a:off x="6236936" y="25700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4"/>
            <p:cNvSpPr/>
            <p:nvPr/>
          </p:nvSpPr>
          <p:spPr>
            <a:xfrm>
              <a:off x="5763679" y="317613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6448765" y="294195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6477170" y="19004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6564664" y="2294384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6641034" y="265392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6149442" y="35219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6564664" y="363264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7044792" y="373628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6741811" y="328287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7208656" y="333952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7524920" y="3610991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6968762" y="298348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6983389" y="228607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7147253" y="262845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6971925" y="19004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7372690" y="190882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7388916" y="2233884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7737803" y="21384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7552780" y="257410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7978072" y="244311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8151461" y="275450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4"/>
            <p:cNvSpPr/>
            <p:nvPr/>
          </p:nvSpPr>
          <p:spPr>
            <a:xfrm>
              <a:off x="7809445" y="28361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4"/>
            <p:cNvSpPr/>
            <p:nvPr/>
          </p:nvSpPr>
          <p:spPr>
            <a:xfrm>
              <a:off x="7410075" y="293116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7723685" y="32339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8065531" y="312420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5985578" y="284499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6236936" y="319551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p64"/>
          <p:cNvGrpSpPr/>
          <p:nvPr/>
        </p:nvGrpSpPr>
        <p:grpSpPr>
          <a:xfrm>
            <a:off x="3022405" y="3795990"/>
            <a:ext cx="2031664" cy="1562100"/>
            <a:chOff x="3352800" y="3886200"/>
            <a:chExt cx="2133600" cy="1562100"/>
          </a:xfrm>
        </p:grpSpPr>
        <p:sp>
          <p:nvSpPr>
            <p:cNvPr id="1290" name="Google Shape;1290;p64"/>
            <p:cNvSpPr/>
            <p:nvPr/>
          </p:nvSpPr>
          <p:spPr>
            <a:xfrm>
              <a:off x="3352800" y="3886200"/>
              <a:ext cx="2133600" cy="1562100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4019550" y="403860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4452937" y="395644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4648200" y="405516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4975928" y="432330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4597750" y="439439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3581400" y="424447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3505200" y="45796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3878614" y="448627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3855686" y="483832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4231662" y="4337147"/>
              <a:ext cx="338138" cy="209117"/>
            </a:xfrm>
            <a:custGeom>
              <a:rect b="b" l="l" r="r" t="t"/>
              <a:pathLst>
                <a:path extrusionOk="0" h="209117" w="338138">
                  <a:moveTo>
                    <a:pt x="0" y="10255"/>
                  </a:moveTo>
                  <a:lnTo>
                    <a:pt x="0" y="10255"/>
                  </a:lnTo>
                  <a:cubicBezTo>
                    <a:pt x="14288" y="7080"/>
                    <a:pt x="28242" y="1395"/>
                    <a:pt x="42863" y="730"/>
                  </a:cubicBezTo>
                  <a:cubicBezTo>
                    <a:pt x="88157" y="-1329"/>
                    <a:pt x="90383" y="696"/>
                    <a:pt x="119063" y="10255"/>
                  </a:cubicBezTo>
                  <a:cubicBezTo>
                    <a:pt x="123825" y="13430"/>
                    <a:pt x="128120" y="17455"/>
                    <a:pt x="133350" y="19780"/>
                  </a:cubicBezTo>
                  <a:cubicBezTo>
                    <a:pt x="142525" y="23858"/>
                    <a:pt x="161925" y="29305"/>
                    <a:pt x="161925" y="29305"/>
                  </a:cubicBezTo>
                  <a:cubicBezTo>
                    <a:pt x="166688" y="32480"/>
                    <a:pt x="170982" y="36505"/>
                    <a:pt x="176213" y="38830"/>
                  </a:cubicBezTo>
                  <a:cubicBezTo>
                    <a:pt x="185388" y="42908"/>
                    <a:pt x="204788" y="48355"/>
                    <a:pt x="204788" y="48355"/>
                  </a:cubicBezTo>
                  <a:cubicBezTo>
                    <a:pt x="209550" y="53118"/>
                    <a:pt x="212822" y="60142"/>
                    <a:pt x="219075" y="62643"/>
                  </a:cubicBezTo>
                  <a:cubicBezTo>
                    <a:pt x="229498" y="66812"/>
                    <a:pt x="241282" y="65953"/>
                    <a:pt x="252413" y="67405"/>
                  </a:cubicBezTo>
                  <a:lnTo>
                    <a:pt x="328613" y="76930"/>
                  </a:lnTo>
                  <a:cubicBezTo>
                    <a:pt x="330200" y="83280"/>
                    <a:pt x="331577" y="89686"/>
                    <a:pt x="333375" y="95980"/>
                  </a:cubicBezTo>
                  <a:cubicBezTo>
                    <a:pt x="334754" y="100807"/>
                    <a:pt x="338138" y="105248"/>
                    <a:pt x="338138" y="110268"/>
                  </a:cubicBezTo>
                  <a:cubicBezTo>
                    <a:pt x="338138" y="121493"/>
                    <a:pt x="336601" y="132853"/>
                    <a:pt x="333375" y="143605"/>
                  </a:cubicBezTo>
                  <a:cubicBezTo>
                    <a:pt x="328229" y="160759"/>
                    <a:pt x="318654" y="159105"/>
                    <a:pt x="304800" y="167418"/>
                  </a:cubicBezTo>
                  <a:cubicBezTo>
                    <a:pt x="294984" y="173308"/>
                    <a:pt x="285750" y="180118"/>
                    <a:pt x="276225" y="186468"/>
                  </a:cubicBezTo>
                  <a:cubicBezTo>
                    <a:pt x="271463" y="189643"/>
                    <a:pt x="267604" y="195184"/>
                    <a:pt x="261938" y="195993"/>
                  </a:cubicBezTo>
                  <a:lnTo>
                    <a:pt x="228600" y="200755"/>
                  </a:lnTo>
                  <a:cubicBezTo>
                    <a:pt x="197828" y="211014"/>
                    <a:pt x="198666" y="212761"/>
                    <a:pt x="147638" y="200755"/>
                  </a:cubicBezTo>
                  <a:cubicBezTo>
                    <a:pt x="138483" y="198601"/>
                    <a:pt x="129284" y="178321"/>
                    <a:pt x="123825" y="172180"/>
                  </a:cubicBezTo>
                  <a:cubicBezTo>
                    <a:pt x="114876" y="162112"/>
                    <a:pt x="95250" y="143605"/>
                    <a:pt x="95250" y="143605"/>
                  </a:cubicBezTo>
                  <a:lnTo>
                    <a:pt x="85725" y="115030"/>
                  </a:lnTo>
                  <a:cubicBezTo>
                    <a:pt x="84138" y="110268"/>
                    <a:pt x="85725" y="102331"/>
                    <a:pt x="80963" y="100743"/>
                  </a:cubicBezTo>
                  <a:cubicBezTo>
                    <a:pt x="76200" y="99155"/>
                    <a:pt x="71165" y="98225"/>
                    <a:pt x="66675" y="95980"/>
                  </a:cubicBezTo>
                  <a:cubicBezTo>
                    <a:pt x="61556" y="93420"/>
                    <a:pt x="57618" y="88780"/>
                    <a:pt x="52388" y="86455"/>
                  </a:cubicBezTo>
                  <a:cubicBezTo>
                    <a:pt x="43213" y="82377"/>
                    <a:pt x="33338" y="80105"/>
                    <a:pt x="23813" y="76930"/>
                  </a:cubicBezTo>
                  <a:lnTo>
                    <a:pt x="9525" y="72168"/>
                  </a:lnTo>
                  <a:cubicBezTo>
                    <a:pt x="6350" y="67405"/>
                    <a:pt x="0" y="63604"/>
                    <a:pt x="0" y="57880"/>
                  </a:cubicBezTo>
                  <a:lnTo>
                    <a:pt x="0" y="10255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4236680" y="4546264"/>
              <a:ext cx="164051" cy="404812"/>
            </a:xfrm>
            <a:custGeom>
              <a:rect b="b" l="l" r="r" t="t"/>
              <a:pathLst>
                <a:path extrusionOk="0" h="404812" w="164051">
                  <a:moveTo>
                    <a:pt x="11651" y="100012"/>
                  </a:moveTo>
                  <a:lnTo>
                    <a:pt x="11651" y="100012"/>
                  </a:lnTo>
                  <a:cubicBezTo>
                    <a:pt x="18001" y="112712"/>
                    <a:pt x="24826" y="125186"/>
                    <a:pt x="30701" y="138112"/>
                  </a:cubicBezTo>
                  <a:cubicBezTo>
                    <a:pt x="34494" y="146457"/>
                    <a:pt x="38207" y="163374"/>
                    <a:pt x="40226" y="171450"/>
                  </a:cubicBezTo>
                  <a:cubicBezTo>
                    <a:pt x="38638" y="192087"/>
                    <a:pt x="37881" y="212805"/>
                    <a:pt x="35463" y="233362"/>
                  </a:cubicBezTo>
                  <a:cubicBezTo>
                    <a:pt x="33090" y="253535"/>
                    <a:pt x="29170" y="252810"/>
                    <a:pt x="21176" y="271462"/>
                  </a:cubicBezTo>
                  <a:cubicBezTo>
                    <a:pt x="9346" y="299065"/>
                    <a:pt x="25192" y="272583"/>
                    <a:pt x="6888" y="300037"/>
                  </a:cubicBezTo>
                  <a:cubicBezTo>
                    <a:pt x="-3851" y="332258"/>
                    <a:pt x="-599" y="316341"/>
                    <a:pt x="6888" y="376237"/>
                  </a:cubicBezTo>
                  <a:cubicBezTo>
                    <a:pt x="7511" y="381219"/>
                    <a:pt x="8515" y="386605"/>
                    <a:pt x="11651" y="390525"/>
                  </a:cubicBezTo>
                  <a:cubicBezTo>
                    <a:pt x="18366" y="398919"/>
                    <a:pt x="30813" y="401675"/>
                    <a:pt x="40226" y="404812"/>
                  </a:cubicBezTo>
                  <a:cubicBezTo>
                    <a:pt x="57688" y="403225"/>
                    <a:pt x="75255" y="402530"/>
                    <a:pt x="92613" y="400050"/>
                  </a:cubicBezTo>
                  <a:cubicBezTo>
                    <a:pt x="116501" y="396637"/>
                    <a:pt x="97970" y="394468"/>
                    <a:pt x="121188" y="385762"/>
                  </a:cubicBezTo>
                  <a:cubicBezTo>
                    <a:pt x="128767" y="382920"/>
                    <a:pt x="137099" y="382756"/>
                    <a:pt x="145001" y="381000"/>
                  </a:cubicBezTo>
                  <a:cubicBezTo>
                    <a:pt x="151391" y="379580"/>
                    <a:pt x="157701" y="377825"/>
                    <a:pt x="164051" y="376237"/>
                  </a:cubicBezTo>
                  <a:cubicBezTo>
                    <a:pt x="160876" y="366712"/>
                    <a:pt x="157411" y="357279"/>
                    <a:pt x="154526" y="347662"/>
                  </a:cubicBezTo>
                  <a:cubicBezTo>
                    <a:pt x="152645" y="341393"/>
                    <a:pt x="152341" y="334628"/>
                    <a:pt x="149763" y="328612"/>
                  </a:cubicBezTo>
                  <a:cubicBezTo>
                    <a:pt x="147508" y="323351"/>
                    <a:pt x="143413" y="319087"/>
                    <a:pt x="140238" y="314325"/>
                  </a:cubicBezTo>
                  <a:cubicBezTo>
                    <a:pt x="123705" y="264720"/>
                    <a:pt x="140694" y="320024"/>
                    <a:pt x="130713" y="195262"/>
                  </a:cubicBezTo>
                  <a:cubicBezTo>
                    <a:pt x="129573" y="181012"/>
                    <a:pt x="122542" y="178918"/>
                    <a:pt x="116426" y="166687"/>
                  </a:cubicBezTo>
                  <a:cubicBezTo>
                    <a:pt x="104924" y="143684"/>
                    <a:pt x="121459" y="158931"/>
                    <a:pt x="97376" y="142875"/>
                  </a:cubicBezTo>
                  <a:cubicBezTo>
                    <a:pt x="84167" y="90046"/>
                    <a:pt x="101864" y="169100"/>
                    <a:pt x="97376" y="52387"/>
                  </a:cubicBezTo>
                  <a:cubicBezTo>
                    <a:pt x="96694" y="34651"/>
                    <a:pt x="91026" y="17462"/>
                    <a:pt x="87851" y="0"/>
                  </a:cubicBezTo>
                  <a:cubicBezTo>
                    <a:pt x="73563" y="1587"/>
                    <a:pt x="59168" y="2399"/>
                    <a:pt x="44988" y="4762"/>
                  </a:cubicBezTo>
                  <a:cubicBezTo>
                    <a:pt x="40036" y="5587"/>
                    <a:pt x="34251" y="5975"/>
                    <a:pt x="30701" y="9525"/>
                  </a:cubicBezTo>
                  <a:cubicBezTo>
                    <a:pt x="27151" y="13075"/>
                    <a:pt x="28183" y="19322"/>
                    <a:pt x="25938" y="23812"/>
                  </a:cubicBezTo>
                  <a:cubicBezTo>
                    <a:pt x="23378" y="28932"/>
                    <a:pt x="19588" y="33337"/>
                    <a:pt x="16413" y="38100"/>
                  </a:cubicBezTo>
                  <a:cubicBezTo>
                    <a:pt x="4818" y="72885"/>
                    <a:pt x="9323" y="56934"/>
                    <a:pt x="2126" y="85725"/>
                  </a:cubicBezTo>
                  <a:cubicBezTo>
                    <a:pt x="5263" y="95137"/>
                    <a:pt x="8020" y="107586"/>
                    <a:pt x="16413" y="114300"/>
                  </a:cubicBezTo>
                  <a:cubicBezTo>
                    <a:pt x="20333" y="117436"/>
                    <a:pt x="12445" y="102393"/>
                    <a:pt x="11651" y="10001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3663859" y="4858600"/>
              <a:ext cx="338137" cy="428625"/>
            </a:xfrm>
            <a:custGeom>
              <a:rect b="b" l="l" r="r" t="t"/>
              <a:pathLst>
                <a:path extrusionOk="0" h="428625" w="338137">
                  <a:moveTo>
                    <a:pt x="52387" y="0"/>
                  </a:moveTo>
                  <a:lnTo>
                    <a:pt x="52387" y="0"/>
                  </a:lnTo>
                  <a:cubicBezTo>
                    <a:pt x="50800" y="14287"/>
                    <a:pt x="51111" y="28916"/>
                    <a:pt x="47625" y="42862"/>
                  </a:cubicBezTo>
                  <a:cubicBezTo>
                    <a:pt x="46237" y="48415"/>
                    <a:pt x="40940" y="52180"/>
                    <a:pt x="38100" y="57150"/>
                  </a:cubicBezTo>
                  <a:cubicBezTo>
                    <a:pt x="34578" y="63314"/>
                    <a:pt x="31212" y="69608"/>
                    <a:pt x="28575" y="76200"/>
                  </a:cubicBezTo>
                  <a:cubicBezTo>
                    <a:pt x="24846" y="85522"/>
                    <a:pt x="22225" y="95250"/>
                    <a:pt x="19050" y="104775"/>
                  </a:cubicBezTo>
                  <a:cubicBezTo>
                    <a:pt x="19046" y="104788"/>
                    <a:pt x="9528" y="133337"/>
                    <a:pt x="9525" y="133350"/>
                  </a:cubicBezTo>
                  <a:cubicBezTo>
                    <a:pt x="2252" y="169712"/>
                    <a:pt x="5766" y="149130"/>
                    <a:pt x="0" y="195262"/>
                  </a:cubicBezTo>
                  <a:cubicBezTo>
                    <a:pt x="3175" y="209550"/>
                    <a:pt x="4897" y="224240"/>
                    <a:pt x="9525" y="238125"/>
                  </a:cubicBezTo>
                  <a:cubicBezTo>
                    <a:pt x="14898" y="254243"/>
                    <a:pt x="21615" y="252169"/>
                    <a:pt x="33337" y="261937"/>
                  </a:cubicBezTo>
                  <a:cubicBezTo>
                    <a:pt x="57119" y="281756"/>
                    <a:pt x="36805" y="272618"/>
                    <a:pt x="61912" y="280987"/>
                  </a:cubicBezTo>
                  <a:cubicBezTo>
                    <a:pt x="88997" y="308072"/>
                    <a:pt x="62918" y="286253"/>
                    <a:pt x="90487" y="300037"/>
                  </a:cubicBezTo>
                  <a:cubicBezTo>
                    <a:pt x="95607" y="302597"/>
                    <a:pt x="99544" y="307237"/>
                    <a:pt x="104775" y="309562"/>
                  </a:cubicBezTo>
                  <a:cubicBezTo>
                    <a:pt x="113950" y="313640"/>
                    <a:pt x="133350" y="319087"/>
                    <a:pt x="133350" y="319087"/>
                  </a:cubicBezTo>
                  <a:cubicBezTo>
                    <a:pt x="142875" y="325437"/>
                    <a:pt x="158305" y="327277"/>
                    <a:pt x="161925" y="338137"/>
                  </a:cubicBezTo>
                  <a:cubicBezTo>
                    <a:pt x="179288" y="390232"/>
                    <a:pt x="151599" y="311334"/>
                    <a:pt x="176212" y="366712"/>
                  </a:cubicBezTo>
                  <a:cubicBezTo>
                    <a:pt x="189980" y="397689"/>
                    <a:pt x="176335" y="393317"/>
                    <a:pt x="204787" y="409575"/>
                  </a:cubicBezTo>
                  <a:cubicBezTo>
                    <a:pt x="209146" y="412066"/>
                    <a:pt x="214312" y="412750"/>
                    <a:pt x="219075" y="414337"/>
                  </a:cubicBezTo>
                  <a:cubicBezTo>
                    <a:pt x="226299" y="419153"/>
                    <a:pt x="237791" y="428625"/>
                    <a:pt x="247650" y="428625"/>
                  </a:cubicBezTo>
                  <a:cubicBezTo>
                    <a:pt x="253627" y="428625"/>
                    <a:pt x="274251" y="421345"/>
                    <a:pt x="280987" y="419100"/>
                  </a:cubicBezTo>
                  <a:cubicBezTo>
                    <a:pt x="285750" y="414337"/>
                    <a:pt x="290963" y="409986"/>
                    <a:pt x="295275" y="404812"/>
                  </a:cubicBezTo>
                  <a:cubicBezTo>
                    <a:pt x="298939" y="400415"/>
                    <a:pt x="300331" y="394101"/>
                    <a:pt x="304800" y="390525"/>
                  </a:cubicBezTo>
                  <a:cubicBezTo>
                    <a:pt x="308720" y="387389"/>
                    <a:pt x="314325" y="387350"/>
                    <a:pt x="319087" y="385762"/>
                  </a:cubicBezTo>
                  <a:lnTo>
                    <a:pt x="333375" y="342900"/>
                  </a:lnTo>
                  <a:lnTo>
                    <a:pt x="338137" y="328612"/>
                  </a:lnTo>
                  <a:cubicBezTo>
                    <a:pt x="333375" y="323850"/>
                    <a:pt x="329166" y="318460"/>
                    <a:pt x="323850" y="314325"/>
                  </a:cubicBezTo>
                  <a:cubicBezTo>
                    <a:pt x="285882" y="284794"/>
                    <a:pt x="308423" y="302270"/>
                    <a:pt x="280987" y="290512"/>
                  </a:cubicBezTo>
                  <a:cubicBezTo>
                    <a:pt x="239800" y="272860"/>
                    <a:pt x="281150" y="287391"/>
                    <a:pt x="247650" y="276225"/>
                  </a:cubicBezTo>
                  <a:cubicBezTo>
                    <a:pt x="242887" y="273050"/>
                    <a:pt x="237409" y="270747"/>
                    <a:pt x="233362" y="266700"/>
                  </a:cubicBezTo>
                  <a:cubicBezTo>
                    <a:pt x="229315" y="262653"/>
                    <a:pt x="228307" y="255988"/>
                    <a:pt x="223837" y="252412"/>
                  </a:cubicBezTo>
                  <a:cubicBezTo>
                    <a:pt x="219917" y="249276"/>
                    <a:pt x="214312" y="249237"/>
                    <a:pt x="209550" y="247650"/>
                  </a:cubicBezTo>
                  <a:cubicBezTo>
                    <a:pt x="176798" y="225815"/>
                    <a:pt x="184595" y="239460"/>
                    <a:pt x="176212" y="214312"/>
                  </a:cubicBezTo>
                  <a:cubicBezTo>
                    <a:pt x="173880" y="188662"/>
                    <a:pt x="180214" y="165926"/>
                    <a:pt x="161925" y="147637"/>
                  </a:cubicBezTo>
                  <a:cubicBezTo>
                    <a:pt x="157878" y="143590"/>
                    <a:pt x="152400" y="141287"/>
                    <a:pt x="147637" y="138112"/>
                  </a:cubicBezTo>
                  <a:cubicBezTo>
                    <a:pt x="103944" y="72572"/>
                    <a:pt x="152702" y="156064"/>
                    <a:pt x="123825" y="33337"/>
                  </a:cubicBezTo>
                  <a:cubicBezTo>
                    <a:pt x="122675" y="28450"/>
                    <a:pt x="114489" y="29400"/>
                    <a:pt x="109537" y="28575"/>
                  </a:cubicBezTo>
                  <a:cubicBezTo>
                    <a:pt x="95357" y="26212"/>
                    <a:pt x="80962" y="25400"/>
                    <a:pt x="66675" y="23812"/>
                  </a:cubicBezTo>
                  <a:cubicBezTo>
                    <a:pt x="49375" y="18046"/>
                    <a:pt x="54768" y="3969"/>
                    <a:pt x="523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4439534" y="4723651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4212612" y="503863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5090227" y="464675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4648200" y="5028296"/>
              <a:ext cx="371649" cy="308713"/>
            </a:xfrm>
            <a:custGeom>
              <a:rect b="b" l="l" r="r" t="t"/>
              <a:pathLst>
                <a:path extrusionOk="0" h="308713" w="371649">
                  <a:moveTo>
                    <a:pt x="200025" y="18200"/>
                  </a:moveTo>
                  <a:lnTo>
                    <a:pt x="200025" y="18200"/>
                  </a:lnTo>
                  <a:cubicBezTo>
                    <a:pt x="188912" y="27725"/>
                    <a:pt x="178677" y="38382"/>
                    <a:pt x="166687" y="46775"/>
                  </a:cubicBezTo>
                  <a:cubicBezTo>
                    <a:pt x="159270" y="51967"/>
                    <a:pt x="126516" y="55762"/>
                    <a:pt x="123825" y="56300"/>
                  </a:cubicBezTo>
                  <a:cubicBezTo>
                    <a:pt x="108883" y="59288"/>
                    <a:pt x="104099" y="61288"/>
                    <a:pt x="90487" y="65825"/>
                  </a:cubicBezTo>
                  <a:cubicBezTo>
                    <a:pt x="70570" y="79103"/>
                    <a:pt x="61616" y="82374"/>
                    <a:pt x="47625" y="99163"/>
                  </a:cubicBezTo>
                  <a:cubicBezTo>
                    <a:pt x="43961" y="103560"/>
                    <a:pt x="40425" y="108220"/>
                    <a:pt x="38100" y="113450"/>
                  </a:cubicBezTo>
                  <a:cubicBezTo>
                    <a:pt x="15428" y="164461"/>
                    <a:pt x="40607" y="123976"/>
                    <a:pt x="19050" y="156313"/>
                  </a:cubicBezTo>
                  <a:cubicBezTo>
                    <a:pt x="15272" y="175203"/>
                    <a:pt x="10506" y="200992"/>
                    <a:pt x="4762" y="218225"/>
                  </a:cubicBezTo>
                  <a:lnTo>
                    <a:pt x="0" y="232513"/>
                  </a:lnTo>
                  <a:cubicBezTo>
                    <a:pt x="1587" y="243625"/>
                    <a:pt x="-1264" y="256380"/>
                    <a:pt x="4762" y="265850"/>
                  </a:cubicBezTo>
                  <a:cubicBezTo>
                    <a:pt x="10908" y="275508"/>
                    <a:pt x="23812" y="278550"/>
                    <a:pt x="33337" y="284900"/>
                  </a:cubicBezTo>
                  <a:lnTo>
                    <a:pt x="47625" y="294425"/>
                  </a:lnTo>
                  <a:cubicBezTo>
                    <a:pt x="52387" y="297600"/>
                    <a:pt x="56482" y="302140"/>
                    <a:pt x="61912" y="303950"/>
                  </a:cubicBezTo>
                  <a:lnTo>
                    <a:pt x="76200" y="308713"/>
                  </a:lnTo>
                  <a:cubicBezTo>
                    <a:pt x="89853" y="307348"/>
                    <a:pt x="120950" y="307769"/>
                    <a:pt x="138112" y="299188"/>
                  </a:cubicBezTo>
                  <a:cubicBezTo>
                    <a:pt x="143232" y="296628"/>
                    <a:pt x="147280" y="292223"/>
                    <a:pt x="152400" y="289663"/>
                  </a:cubicBezTo>
                  <a:cubicBezTo>
                    <a:pt x="156890" y="287418"/>
                    <a:pt x="162197" y="287145"/>
                    <a:pt x="166687" y="284900"/>
                  </a:cubicBezTo>
                  <a:cubicBezTo>
                    <a:pt x="176765" y="279861"/>
                    <a:pt x="191392" y="266484"/>
                    <a:pt x="200025" y="261088"/>
                  </a:cubicBezTo>
                  <a:cubicBezTo>
                    <a:pt x="206045" y="257325"/>
                    <a:pt x="212911" y="255085"/>
                    <a:pt x="219075" y="251563"/>
                  </a:cubicBezTo>
                  <a:cubicBezTo>
                    <a:pt x="224045" y="248723"/>
                    <a:pt x="228243" y="244598"/>
                    <a:pt x="233362" y="242038"/>
                  </a:cubicBezTo>
                  <a:cubicBezTo>
                    <a:pt x="237852" y="239793"/>
                    <a:pt x="243160" y="239520"/>
                    <a:pt x="247650" y="237275"/>
                  </a:cubicBezTo>
                  <a:cubicBezTo>
                    <a:pt x="284572" y="218814"/>
                    <a:pt x="240318" y="234955"/>
                    <a:pt x="276225" y="222988"/>
                  </a:cubicBezTo>
                  <a:cubicBezTo>
                    <a:pt x="285750" y="213463"/>
                    <a:pt x="294024" y="202495"/>
                    <a:pt x="304800" y="194413"/>
                  </a:cubicBezTo>
                  <a:cubicBezTo>
                    <a:pt x="311150" y="189650"/>
                    <a:pt x="318577" y="186058"/>
                    <a:pt x="323850" y="180125"/>
                  </a:cubicBezTo>
                  <a:cubicBezTo>
                    <a:pt x="331455" y="171569"/>
                    <a:pt x="342900" y="151550"/>
                    <a:pt x="342900" y="151550"/>
                  </a:cubicBezTo>
                  <a:lnTo>
                    <a:pt x="352425" y="122975"/>
                  </a:lnTo>
                  <a:cubicBezTo>
                    <a:pt x="354012" y="118213"/>
                    <a:pt x="356202" y="113610"/>
                    <a:pt x="357187" y="108688"/>
                  </a:cubicBezTo>
                  <a:cubicBezTo>
                    <a:pt x="362935" y="79953"/>
                    <a:pt x="359390" y="92555"/>
                    <a:pt x="366712" y="70588"/>
                  </a:cubicBezTo>
                  <a:cubicBezTo>
                    <a:pt x="365125" y="48363"/>
                    <a:pt x="381542" y="14525"/>
                    <a:pt x="361950" y="3913"/>
                  </a:cubicBezTo>
                  <a:cubicBezTo>
                    <a:pt x="346389" y="-4516"/>
                    <a:pt x="258511" y="861"/>
                    <a:pt x="223837" y="18200"/>
                  </a:cubicBezTo>
                  <a:lnTo>
                    <a:pt x="200025" y="182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4818300" y="4665690"/>
              <a:ext cx="214356" cy="266700"/>
            </a:xfrm>
            <a:custGeom>
              <a:rect b="b" l="l" r="r" t="t"/>
              <a:pathLst>
                <a:path extrusionOk="0" h="266700" w="214356">
                  <a:moveTo>
                    <a:pt x="162192" y="4763"/>
                  </a:moveTo>
                  <a:lnTo>
                    <a:pt x="162192" y="4763"/>
                  </a:lnTo>
                  <a:cubicBezTo>
                    <a:pt x="146317" y="20638"/>
                    <a:pt x="127021" y="33708"/>
                    <a:pt x="114567" y="52388"/>
                  </a:cubicBezTo>
                  <a:cubicBezTo>
                    <a:pt x="111392" y="57150"/>
                    <a:pt x="109089" y="62628"/>
                    <a:pt x="105042" y="66675"/>
                  </a:cubicBezTo>
                  <a:cubicBezTo>
                    <a:pt x="100995" y="70722"/>
                    <a:pt x="95033" y="72397"/>
                    <a:pt x="90755" y="76200"/>
                  </a:cubicBezTo>
                  <a:lnTo>
                    <a:pt x="47892" y="119063"/>
                  </a:lnTo>
                  <a:cubicBezTo>
                    <a:pt x="43130" y="123825"/>
                    <a:pt x="37341" y="127746"/>
                    <a:pt x="33605" y="133350"/>
                  </a:cubicBezTo>
                  <a:cubicBezTo>
                    <a:pt x="6307" y="174299"/>
                    <a:pt x="39036" y="122489"/>
                    <a:pt x="19317" y="161925"/>
                  </a:cubicBezTo>
                  <a:cubicBezTo>
                    <a:pt x="16757" y="167045"/>
                    <a:pt x="12967" y="171450"/>
                    <a:pt x="9792" y="176213"/>
                  </a:cubicBezTo>
                  <a:cubicBezTo>
                    <a:pt x="-3986" y="231324"/>
                    <a:pt x="-918" y="201276"/>
                    <a:pt x="5030" y="266700"/>
                  </a:cubicBezTo>
                  <a:cubicBezTo>
                    <a:pt x="12967" y="265113"/>
                    <a:pt x="21163" y="264498"/>
                    <a:pt x="28842" y="261938"/>
                  </a:cubicBezTo>
                  <a:cubicBezTo>
                    <a:pt x="35577" y="259693"/>
                    <a:pt x="41367" y="255210"/>
                    <a:pt x="47892" y="252413"/>
                  </a:cubicBezTo>
                  <a:cubicBezTo>
                    <a:pt x="52506" y="250435"/>
                    <a:pt x="57566" y="249628"/>
                    <a:pt x="62180" y="247650"/>
                  </a:cubicBezTo>
                  <a:cubicBezTo>
                    <a:pt x="103367" y="229998"/>
                    <a:pt x="62017" y="244529"/>
                    <a:pt x="95517" y="233363"/>
                  </a:cubicBezTo>
                  <a:lnTo>
                    <a:pt x="138380" y="204788"/>
                  </a:lnTo>
                  <a:lnTo>
                    <a:pt x="166955" y="185738"/>
                  </a:lnTo>
                  <a:lnTo>
                    <a:pt x="181242" y="180975"/>
                  </a:lnTo>
                  <a:cubicBezTo>
                    <a:pt x="184417" y="176213"/>
                    <a:pt x="188207" y="171807"/>
                    <a:pt x="190767" y="166688"/>
                  </a:cubicBezTo>
                  <a:cubicBezTo>
                    <a:pt x="210485" y="127254"/>
                    <a:pt x="177759" y="179056"/>
                    <a:pt x="205055" y="138113"/>
                  </a:cubicBezTo>
                  <a:cubicBezTo>
                    <a:pt x="218953" y="96413"/>
                    <a:pt x="215864" y="111447"/>
                    <a:pt x="205055" y="28575"/>
                  </a:cubicBezTo>
                  <a:cubicBezTo>
                    <a:pt x="204315" y="22899"/>
                    <a:pt x="198090" y="19407"/>
                    <a:pt x="195530" y="14288"/>
                  </a:cubicBezTo>
                  <a:cubicBezTo>
                    <a:pt x="193285" y="9798"/>
                    <a:pt x="192355" y="4763"/>
                    <a:pt x="190767" y="0"/>
                  </a:cubicBezTo>
                  <a:cubicBezTo>
                    <a:pt x="173468" y="5767"/>
                    <a:pt x="166954" y="3969"/>
                    <a:pt x="162192" y="476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08" name="Google Shape;1308;p64"/>
          <p:cNvSpPr txBox="1"/>
          <p:nvPr/>
        </p:nvSpPr>
        <p:spPr>
          <a:xfrm>
            <a:off x="2921587" y="5417823"/>
            <a:ext cx="2233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SMS, Mobile Web / Apps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Limited Machine Learning</a:t>
            </a:r>
            <a:endParaRPr/>
          </a:p>
        </p:txBody>
      </p:sp>
      <p:sp>
        <p:nvSpPr>
          <p:cNvPr id="1309" name="Google Shape;1309;p64"/>
          <p:cNvSpPr txBox="1"/>
          <p:nvPr/>
        </p:nvSpPr>
        <p:spPr>
          <a:xfrm>
            <a:off x="3761774" y="6122594"/>
            <a:ext cx="689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8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64"/>
          <p:cNvSpPr txBox="1"/>
          <p:nvPr/>
        </p:nvSpPr>
        <p:spPr>
          <a:xfrm>
            <a:off x="1256873" y="5800548"/>
            <a:ext cx="981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Cold Start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64"/>
          <p:cNvSpPr txBox="1"/>
          <p:nvPr/>
        </p:nvSpPr>
        <p:spPr>
          <a:xfrm>
            <a:off x="609261" y="3886200"/>
            <a:ext cx="22765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Segment-Based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Limited </a:t>
            </a: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64"/>
          <p:cNvSpPr txBox="1"/>
          <p:nvPr/>
        </p:nvSpPr>
        <p:spPr>
          <a:xfrm>
            <a:off x="3152182" y="3048000"/>
            <a:ext cx="17721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Improved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New Clusters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</a:t>
            </a:r>
            <a:endParaRPr/>
          </a:p>
        </p:txBody>
      </p:sp>
      <p:sp>
        <p:nvSpPr>
          <p:cNvPr id="1313" name="Google Shape;1313;p64"/>
          <p:cNvSpPr txBox="1"/>
          <p:nvPr/>
        </p:nvSpPr>
        <p:spPr>
          <a:xfrm>
            <a:off x="5662059" y="4304189"/>
            <a:ext cx="21640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SMS, Mobile Web / Apps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Response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Opt-In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314" name="Google Shape;1314;p64"/>
          <p:cNvSpPr txBox="1"/>
          <p:nvPr/>
        </p:nvSpPr>
        <p:spPr>
          <a:xfrm>
            <a:off x="5175714" y="1168693"/>
            <a:ext cx="287290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Fine-Grained Clusters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Continuous Dynamic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 with Propensities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64"/>
          <p:cNvSpPr txBox="1"/>
          <p:nvPr/>
        </p:nvSpPr>
        <p:spPr>
          <a:xfrm rot="-5400000">
            <a:off x="-825176" y="3628934"/>
            <a:ext cx="2437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Confidence and Value</a:t>
            </a:r>
            <a:endParaRPr b="0" i="0" sz="18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Modeled Clusters and Segment Building Process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1" name="Google Shape;13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53" y="3969191"/>
            <a:ext cx="2214563" cy="1109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2" name="Google Shape;1322;p65"/>
          <p:cNvGrpSpPr/>
          <p:nvPr/>
        </p:nvGrpSpPr>
        <p:grpSpPr>
          <a:xfrm>
            <a:off x="114665" y="2974100"/>
            <a:ext cx="809161" cy="1676260"/>
            <a:chOff x="4660931" y="1524000"/>
            <a:chExt cx="1206469" cy="2743200"/>
          </a:xfrm>
        </p:grpSpPr>
        <p:pic>
          <p:nvPicPr>
            <p:cNvPr id="1323" name="Google Shape;1323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0931" y="1524000"/>
              <a:ext cx="1206469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4" name="Google Shape;1324;p65"/>
            <p:cNvSpPr/>
            <p:nvPr/>
          </p:nvSpPr>
          <p:spPr>
            <a:xfrm>
              <a:off x="4943473" y="2719388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65"/>
            <p:cNvSpPr/>
            <p:nvPr/>
          </p:nvSpPr>
          <p:spPr>
            <a:xfrm>
              <a:off x="4943473" y="2971661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65"/>
            <p:cNvSpPr/>
            <p:nvPr/>
          </p:nvSpPr>
          <p:spPr>
            <a:xfrm>
              <a:off x="4943473" y="3223935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27" name="Google Shape;1327;p65"/>
          <p:cNvSpPr/>
          <p:nvPr/>
        </p:nvSpPr>
        <p:spPr>
          <a:xfrm>
            <a:off x="2204492" y="1723605"/>
            <a:ext cx="233159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65"/>
          <p:cNvSpPr/>
          <p:nvPr/>
        </p:nvSpPr>
        <p:spPr>
          <a:xfrm>
            <a:off x="2001800" y="1415828"/>
            <a:ext cx="2641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SMS/ MobileWeb/ Mobile Apps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9" name="Google Shape;1329;p65"/>
          <p:cNvGrpSpPr/>
          <p:nvPr/>
        </p:nvGrpSpPr>
        <p:grpSpPr>
          <a:xfrm>
            <a:off x="4727024" y="1531139"/>
            <a:ext cx="1478042" cy="702945"/>
            <a:chOff x="4679890" y="1473231"/>
            <a:chExt cx="1642269" cy="781050"/>
          </a:xfrm>
        </p:grpSpPr>
        <p:sp>
          <p:nvSpPr>
            <p:cNvPr id="1330" name="Google Shape;1330;p65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5"/>
            <p:cNvSpPr txBox="1"/>
            <p:nvPr/>
          </p:nvSpPr>
          <p:spPr>
            <a:xfrm>
              <a:off x="4968612" y="1540591"/>
              <a:ext cx="1064821" cy="4103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</p:txBody>
        </p:sp>
      </p:grpSp>
      <p:grpSp>
        <p:nvGrpSpPr>
          <p:cNvPr id="1332" name="Google Shape;1332;p65"/>
          <p:cNvGrpSpPr/>
          <p:nvPr/>
        </p:nvGrpSpPr>
        <p:grpSpPr>
          <a:xfrm>
            <a:off x="4727024" y="2915418"/>
            <a:ext cx="1478042" cy="706955"/>
            <a:chOff x="4679890" y="1473231"/>
            <a:chExt cx="1642269" cy="785506"/>
          </a:xfrm>
        </p:grpSpPr>
        <p:sp>
          <p:nvSpPr>
            <p:cNvPr id="1333" name="Google Shape;1333;p65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5"/>
            <p:cNvSpPr txBox="1"/>
            <p:nvPr/>
          </p:nvSpPr>
          <p:spPr>
            <a:xfrm>
              <a:off x="4935343" y="1540591"/>
              <a:ext cx="1131365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Ingestor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5" name="Google Shape;1335;p65"/>
          <p:cNvSpPr/>
          <p:nvPr/>
        </p:nvSpPr>
        <p:spPr>
          <a:xfrm>
            <a:off x="1017619" y="3105330"/>
            <a:ext cx="351847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65"/>
          <p:cNvSpPr/>
          <p:nvPr/>
        </p:nvSpPr>
        <p:spPr>
          <a:xfrm rot="-1184732">
            <a:off x="3310104" y="3674008"/>
            <a:ext cx="125297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65"/>
          <p:cNvSpPr/>
          <p:nvPr/>
        </p:nvSpPr>
        <p:spPr>
          <a:xfrm>
            <a:off x="1101960" y="2863278"/>
            <a:ext cx="25952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Sites/Zones, Device, Historical</a:t>
            </a:r>
            <a:endParaRPr/>
          </a:p>
        </p:txBody>
      </p:sp>
      <p:sp>
        <p:nvSpPr>
          <p:cNvPr id="1338" name="Google Shape;1338;p65"/>
          <p:cNvSpPr/>
          <p:nvPr/>
        </p:nvSpPr>
        <p:spPr>
          <a:xfrm>
            <a:off x="1171053" y="3580781"/>
            <a:ext cx="2441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Party Enhancement Data</a:t>
            </a:r>
            <a:endParaRPr/>
          </a:p>
        </p:txBody>
      </p:sp>
      <p:sp>
        <p:nvSpPr>
          <p:cNvPr id="1339" name="Google Shape;1339;p65"/>
          <p:cNvSpPr/>
          <p:nvPr/>
        </p:nvSpPr>
        <p:spPr>
          <a:xfrm rot="2062494">
            <a:off x="6326618" y="2091990"/>
            <a:ext cx="130443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5"/>
          <p:cNvSpPr/>
          <p:nvPr/>
        </p:nvSpPr>
        <p:spPr>
          <a:xfrm>
            <a:off x="6380195" y="3007541"/>
            <a:ext cx="812766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5"/>
          <p:cNvSpPr/>
          <p:nvPr/>
        </p:nvSpPr>
        <p:spPr>
          <a:xfrm rot="6301713">
            <a:off x="7619096" y="3615106"/>
            <a:ext cx="664840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5"/>
          <p:cNvSpPr/>
          <p:nvPr/>
        </p:nvSpPr>
        <p:spPr>
          <a:xfrm rot="10800000">
            <a:off x="6380195" y="5176824"/>
            <a:ext cx="685204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5"/>
          <p:cNvGrpSpPr/>
          <p:nvPr/>
        </p:nvGrpSpPr>
        <p:grpSpPr>
          <a:xfrm>
            <a:off x="4671305" y="4869611"/>
            <a:ext cx="1639098" cy="1225123"/>
            <a:chOff x="3961264" y="5203596"/>
            <a:chExt cx="2048873" cy="1531404"/>
          </a:xfrm>
        </p:grpSpPr>
        <p:pic>
          <p:nvPicPr>
            <p:cNvPr id="1344" name="Google Shape;1344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1264" y="5259811"/>
              <a:ext cx="2048873" cy="1475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5" name="Google Shape;1345;p65"/>
            <p:cNvSpPr/>
            <p:nvPr/>
          </p:nvSpPr>
          <p:spPr>
            <a:xfrm>
              <a:off x="4030508" y="5203596"/>
              <a:ext cx="1979629" cy="1490911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46" name="Google Shape;1346;p65"/>
          <p:cNvSpPr/>
          <p:nvPr/>
        </p:nvSpPr>
        <p:spPr>
          <a:xfrm>
            <a:off x="4787271" y="4591067"/>
            <a:ext cx="1508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Builder</a:t>
            </a:r>
            <a:endParaRPr/>
          </a:p>
        </p:txBody>
      </p:sp>
      <p:grpSp>
        <p:nvGrpSpPr>
          <p:cNvPr id="1347" name="Google Shape;1347;p65"/>
          <p:cNvGrpSpPr/>
          <p:nvPr/>
        </p:nvGrpSpPr>
        <p:grpSpPr>
          <a:xfrm>
            <a:off x="7142271" y="4135278"/>
            <a:ext cx="1583703" cy="2023579"/>
            <a:chOff x="6843860" y="4165033"/>
            <a:chExt cx="1979629" cy="2529474"/>
          </a:xfrm>
        </p:grpSpPr>
        <p:pic>
          <p:nvPicPr>
            <p:cNvPr id="1348" name="Google Shape;1348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13895" y="5332666"/>
              <a:ext cx="1697968" cy="121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Google Shape;1349;p6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3010" y="4165033"/>
              <a:ext cx="1199739" cy="779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0" name="Google Shape;1350;p65"/>
            <p:cNvSpPr/>
            <p:nvPr/>
          </p:nvSpPr>
          <p:spPr>
            <a:xfrm>
              <a:off x="6843860" y="4165033"/>
              <a:ext cx="1979629" cy="252947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65"/>
            <p:cNvSpPr/>
            <p:nvPr/>
          </p:nvSpPr>
          <p:spPr>
            <a:xfrm rot="5400000">
              <a:off x="7579451" y="4912675"/>
              <a:ext cx="437791" cy="25717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B050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2" name="Google Shape;1352;p65"/>
          <p:cNvSpPr/>
          <p:nvPr/>
        </p:nvSpPr>
        <p:spPr>
          <a:xfrm>
            <a:off x="7192960" y="6158857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Engine</a:t>
            </a:r>
            <a:endParaRPr/>
          </a:p>
        </p:txBody>
      </p:sp>
      <p:sp>
        <p:nvSpPr>
          <p:cNvPr id="1353" name="Google Shape;1353;p65"/>
          <p:cNvSpPr/>
          <p:nvPr/>
        </p:nvSpPr>
        <p:spPr>
          <a:xfrm>
            <a:off x="4558047" y="1140645"/>
            <a:ext cx="4397418" cy="549582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4" name="Google Shape;1354;p65"/>
          <p:cNvSpPr/>
          <p:nvPr/>
        </p:nvSpPr>
        <p:spPr>
          <a:xfrm flipH="1">
            <a:off x="3305572" y="5468618"/>
            <a:ext cx="114578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5"/>
          <p:cNvGrpSpPr/>
          <p:nvPr/>
        </p:nvGrpSpPr>
        <p:grpSpPr>
          <a:xfrm>
            <a:off x="172490" y="1388383"/>
            <a:ext cx="1979646" cy="1284515"/>
            <a:chOff x="109330" y="938189"/>
            <a:chExt cx="2928894" cy="1828800"/>
          </a:xfrm>
        </p:grpSpPr>
        <p:pic>
          <p:nvPicPr>
            <p:cNvPr id="1356" name="Google Shape;1356;p6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99509" y="938189"/>
              <a:ext cx="926757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7" name="Google Shape;1357;p6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04774" y="938189"/>
              <a:ext cx="93345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8" name="Google Shape;1358;p6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9330" y="938189"/>
              <a:ext cx="91167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9" name="Google Shape;1359;p65"/>
          <p:cNvSpPr/>
          <p:nvPr/>
        </p:nvSpPr>
        <p:spPr>
          <a:xfrm>
            <a:off x="7243794" y="2800411"/>
            <a:ext cx="1461370" cy="587216"/>
          </a:xfrm>
          <a:prstGeom prst="can">
            <a:avLst>
              <a:gd fmla="val 25000" name="adj"/>
            </a:avLst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Tx Database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0" name="Google Shape;1360;p65"/>
          <p:cNvSpPr txBox="1"/>
          <p:nvPr/>
        </p:nvSpPr>
        <p:spPr>
          <a:xfrm>
            <a:off x="1173953" y="5227873"/>
            <a:ext cx="30659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Modeled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Modeling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Cold Start Offer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707625" y="685800"/>
            <a:ext cx="777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Does Analytics Fit?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488190"/>
            <a:ext cx="8305800" cy="487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748508" y="1640590"/>
            <a:ext cx="7690642" cy="4617525"/>
            <a:chOff x="939008" y="1143000"/>
            <a:chExt cx="7690642" cy="4617525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3320654" y="1143000"/>
              <a:ext cx="29372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Mobile Advertising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6172200" y="1143000"/>
              <a:ext cx="22479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Data Assets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948112" y="4552353"/>
              <a:ext cx="16859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Designer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2571750" y="3228945"/>
              <a:ext cx="14858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Metrics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939008" y="1695429"/>
              <a:ext cx="2118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Analytics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6686550" y="1524000"/>
              <a:ext cx="1733550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Segments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Attributes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Clusters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466849" y="2076489"/>
              <a:ext cx="1423195" cy="110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Modeling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Scoring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Profiling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Targeting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5892404" y="2768679"/>
              <a:ext cx="27372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Mobile Enterprise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1438274" y="4300238"/>
              <a:ext cx="169545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Storefront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6462515" y="4480615"/>
              <a:ext cx="154900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Gateway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3951583" y="1488190"/>
              <a:ext cx="2220617" cy="110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Campaigns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Rich Media Ads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Targeting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Decisioning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4067173" y="4935684"/>
              <a:ext cx="1997475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Content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Internet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Social Networking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1043782" y="4744587"/>
              <a:ext cx="2690018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Storefront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Content Management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Distribution / Billing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6172200" y="5024663"/>
              <a:ext cx="2255838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Direct Connect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Carrier Connectivity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6048374" y="3124257"/>
              <a:ext cx="2562225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SMS Campaigns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Micro-sites, Apps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Alerts / Notifications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571749" y="3555726"/>
              <a:ext cx="1423195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Dashboards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Trends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Realtime Scoring Process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6" name="Google Shape;1366;p66"/>
          <p:cNvSpPr/>
          <p:nvPr/>
        </p:nvSpPr>
        <p:spPr>
          <a:xfrm>
            <a:off x="2222081" y="1723605"/>
            <a:ext cx="2388141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6"/>
          <p:cNvSpPr/>
          <p:nvPr/>
        </p:nvSpPr>
        <p:spPr>
          <a:xfrm>
            <a:off x="2045773" y="1415828"/>
            <a:ext cx="2641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SMS/ MobileWeb/ Mobile Apps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p66"/>
          <p:cNvGrpSpPr/>
          <p:nvPr/>
        </p:nvGrpSpPr>
        <p:grpSpPr>
          <a:xfrm>
            <a:off x="4727024" y="1531139"/>
            <a:ext cx="1478042" cy="702945"/>
            <a:chOff x="4679890" y="1473231"/>
            <a:chExt cx="1642269" cy="781050"/>
          </a:xfrm>
        </p:grpSpPr>
        <p:sp>
          <p:nvSpPr>
            <p:cNvPr id="1369" name="Google Shape;1369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6"/>
            <p:cNvSpPr txBox="1"/>
            <p:nvPr/>
          </p:nvSpPr>
          <p:spPr>
            <a:xfrm>
              <a:off x="4968612" y="1540591"/>
              <a:ext cx="1064821" cy="4103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</p:txBody>
        </p:sp>
      </p:grpSp>
      <p:sp>
        <p:nvSpPr>
          <p:cNvPr id="1371" name="Google Shape;1371;p66"/>
          <p:cNvSpPr/>
          <p:nvPr/>
        </p:nvSpPr>
        <p:spPr>
          <a:xfrm>
            <a:off x="6263986" y="1747571"/>
            <a:ext cx="633076" cy="2700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2" name="Google Shape;1372;p66"/>
          <p:cNvGrpSpPr/>
          <p:nvPr/>
        </p:nvGrpSpPr>
        <p:grpSpPr>
          <a:xfrm>
            <a:off x="172490" y="1259079"/>
            <a:ext cx="1979646" cy="1284515"/>
            <a:chOff x="109330" y="938189"/>
            <a:chExt cx="2928894" cy="1828800"/>
          </a:xfrm>
        </p:grpSpPr>
        <p:pic>
          <p:nvPicPr>
            <p:cNvPr id="1373" name="Google Shape;1373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9509" y="938189"/>
              <a:ext cx="926757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04774" y="938189"/>
              <a:ext cx="93345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5" name="Google Shape;1375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9330" y="938189"/>
              <a:ext cx="91167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6" name="Google Shape;1376;p66"/>
          <p:cNvGrpSpPr/>
          <p:nvPr/>
        </p:nvGrpSpPr>
        <p:grpSpPr>
          <a:xfrm>
            <a:off x="6692430" y="1519759"/>
            <a:ext cx="1992853" cy="706955"/>
            <a:chOff x="4393886" y="1473231"/>
            <a:chExt cx="2214282" cy="785506"/>
          </a:xfrm>
        </p:grpSpPr>
        <p:sp>
          <p:nvSpPr>
            <p:cNvPr id="1377" name="Google Shape;1377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6"/>
            <p:cNvSpPr txBox="1"/>
            <p:nvPr/>
          </p:nvSpPr>
          <p:spPr>
            <a:xfrm>
              <a:off x="4393886" y="1540591"/>
              <a:ext cx="2214282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</p:grpSp>
      <p:grpSp>
        <p:nvGrpSpPr>
          <p:cNvPr id="1379" name="Google Shape;1379;p66"/>
          <p:cNvGrpSpPr/>
          <p:nvPr/>
        </p:nvGrpSpPr>
        <p:grpSpPr>
          <a:xfrm>
            <a:off x="6956989" y="3463166"/>
            <a:ext cx="1478042" cy="706955"/>
            <a:chOff x="4679890" y="1473231"/>
            <a:chExt cx="1642269" cy="785506"/>
          </a:xfrm>
        </p:grpSpPr>
        <p:sp>
          <p:nvSpPr>
            <p:cNvPr id="1380" name="Google Shape;1380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6"/>
            <p:cNvSpPr txBox="1"/>
            <p:nvPr/>
          </p:nvSpPr>
          <p:spPr>
            <a:xfrm>
              <a:off x="4963843" y="1540591"/>
              <a:ext cx="1074368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</p:grpSp>
      <p:graphicFrame>
        <p:nvGraphicFramePr>
          <p:cNvPr id="1382" name="Google Shape;1382;p66"/>
          <p:cNvGraphicFramePr/>
          <p:nvPr/>
        </p:nvGraphicFramePr>
        <p:xfrm>
          <a:off x="96749" y="428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{348FD516-D2DF-473A-AED6-308A85FDBCD4}</a:tableStyleId>
              </a:tblPr>
              <a:tblGrid>
                <a:gridCol w="487375"/>
                <a:gridCol w="487375"/>
                <a:gridCol w="487375"/>
                <a:gridCol w="487375"/>
                <a:gridCol w="487375"/>
                <a:gridCol w="455100"/>
                <a:gridCol w="480600"/>
                <a:gridCol w="539600"/>
                <a:gridCol w="539600"/>
                <a:gridCol w="552625"/>
                <a:gridCol w="633250"/>
                <a:gridCol w="633250"/>
                <a:gridCol w="624450"/>
                <a:gridCol w="553800"/>
                <a:gridCol w="386975"/>
                <a:gridCol w="642050"/>
                <a:gridCol w="501325"/>
              </a:tblGrid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(Index)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Self-Reported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Modeled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 /Ad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Aggregated Tx Attrs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Appended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Offer-Ad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Buyer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3" name="Google Shape;1383;p66"/>
          <p:cNvSpPr/>
          <p:nvPr/>
        </p:nvSpPr>
        <p:spPr>
          <a:xfrm>
            <a:off x="3076044" y="6294561"/>
            <a:ext cx="3844788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Appended Scorecard Variables (Reference data and Data Bag)</a:t>
            </a:r>
            <a:endParaRPr/>
          </a:p>
        </p:txBody>
      </p:sp>
      <p:sp>
        <p:nvSpPr>
          <p:cNvPr id="1384" name="Google Shape;1384;p66"/>
          <p:cNvSpPr/>
          <p:nvPr/>
        </p:nvSpPr>
        <p:spPr>
          <a:xfrm rot="-5400000">
            <a:off x="4589389" y="1876250"/>
            <a:ext cx="519622" cy="8454061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5" name="Google Shape;1385;p66"/>
          <p:cNvSpPr/>
          <p:nvPr/>
        </p:nvSpPr>
        <p:spPr>
          <a:xfrm rot="-5400000">
            <a:off x="116365" y="5856978"/>
            <a:ext cx="446468" cy="419457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6" name="Google Shape;1386;p66"/>
          <p:cNvSpPr/>
          <p:nvPr/>
        </p:nvSpPr>
        <p:spPr>
          <a:xfrm>
            <a:off x="0" y="6294561"/>
            <a:ext cx="914689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Index</a:t>
            </a:r>
            <a:endParaRPr/>
          </a:p>
        </p:txBody>
      </p:sp>
      <p:sp>
        <p:nvSpPr>
          <p:cNvPr id="1387" name="Google Shape;1387;p66"/>
          <p:cNvSpPr/>
          <p:nvPr/>
        </p:nvSpPr>
        <p:spPr>
          <a:xfrm rot="5400000">
            <a:off x="7095320" y="2733892"/>
            <a:ext cx="1201376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6"/>
          <p:cNvSpPr/>
          <p:nvPr/>
        </p:nvSpPr>
        <p:spPr>
          <a:xfrm>
            <a:off x="1506600" y="2645190"/>
            <a:ext cx="5707653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Bag used to retrieve “appropriate” Model Scorecard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Scorecard “matched” to Source (SMS, Mobile Web, Mobile App)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“Offer” is scored using Model Scorecard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data combines Data Bag with Reference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Ranked list of Scored Offers sent to Filtering Stack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9" name="Google Shape;1389;p66"/>
          <p:cNvCxnSpPr/>
          <p:nvPr/>
        </p:nvCxnSpPr>
        <p:spPr>
          <a:xfrm rot="10800000">
            <a:off x="339600" y="3837815"/>
            <a:ext cx="661023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0" name="Google Shape;1390;p66"/>
          <p:cNvCxnSpPr/>
          <p:nvPr/>
        </p:nvCxnSpPr>
        <p:spPr>
          <a:xfrm>
            <a:off x="339599" y="3839262"/>
            <a:ext cx="0" cy="4483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Services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Techniques Evolve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new algorithms, techniques, &amp; approaches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Synthesis is Essential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ways to reduce data into essential elements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Storage and Retrieval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data retrieval that enables data mining and search capability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human element in favor of automated techniques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Computing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actionable results in milliseconds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advantage of cloud computing and highly distributed architectures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 of Information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complex information in easy to understand formats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Systems Architecture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external applications access to analytical computing services</a:t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2"/>
          <p:cNvSpPr txBox="1"/>
          <p:nvPr>
            <p:ph idx="4294967295" type="ftr"/>
          </p:nvPr>
        </p:nvSpPr>
        <p:spPr>
          <a:xfrm>
            <a:off x="2790825" y="6492875"/>
            <a:ext cx="42291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</a:t>
            </a:r>
            <a:b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Analytics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Insights?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form of Predictive Analytics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 users to content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propensity of user to respond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Isolates and scores characteristics correlated with a target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Target, Reference, and Scoring populations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Utilizes data from various sources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data – interaction of users to offers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Aggregated transactional data – RFM 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(Recency, Frequency, Monetary Value)</a:t>
            </a:r>
            <a:endParaRPr b="0" i="0" sz="12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Enhancement data – additional (modeled) summarized data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mathematical algorithms to provide a set of predictors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Predictors used to evaluate potential outcomes against a control sample (holdout sample)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Deployed on a population to determine most likely segment to respond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Regression, CF, Clustering, Optimization, Neural Nets 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Process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Selection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Establish the target population that will be used as the basis for modeling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Targets could include responders, segments, clusters</a:t>
            </a:r>
            <a:endParaRPr b="0" i="0" sz="16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most important variables to consider in the model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uses entropy based expected probability and univariate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most significant predictors among all considered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until thresholds are achieved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against a control sample (20% holdout)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Deployment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 model predictors (scorecard) on a population under consideration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 ranked list of responders with associated propensities (lift)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Analysis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feedback (response) through transactional data capture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Re-evaluate model with updated transactional response data</a:t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