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C6A05BB-AF22-4D5E-91BE-D507A9B925CB}">
  <a:tblStyle styleId="{BC6A05BB-AF22-4D5E-91BE-D507A9B925C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d2dd647f3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d2dd647f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d2dd647f3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d2dd647f3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d2dd647f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d2dd647f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d2dd647f3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d2dd647f3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d2dd647f3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d2dd647f3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d2dd647f3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d2dd647f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d2dd647f3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d2dd647f3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d2dd647f3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d2dd647f3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d2dd647f3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d2dd647f3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d2dd647f3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d2dd647f3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d2dd647f3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d2dd647f3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d2dd647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d2dd647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d2dd647f3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d2dd647f3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d2dd647f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d2dd647f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d2dd647f3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d2dd647f3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d2dd647f3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d2dd647f3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d2dd647f3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d2dd647f3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d2dd647f3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d2dd647f3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d2dd647f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d2dd647f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d2dd647f3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d2dd647f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spark.apache.org/docs/1.6.2/api/scala/index.html#org.apache.spark.rdd.PairRDDFunction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spark.apache.org/docs/1.6.2/configuration.html#schedul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aphicFrame>
        <p:nvGraphicFramePr>
          <p:cNvPr id="54" name="Google Shape;54;p13"/>
          <p:cNvGraphicFramePr/>
          <p:nvPr/>
        </p:nvGraphicFramePr>
        <p:xfrm>
          <a:off x="304800" y="123825"/>
          <a:ext cx="3000000" cy="3000000"/>
        </p:xfrm>
        <a:graphic>
          <a:graphicData uri="http://schemas.openxmlformats.org/drawingml/2006/table">
            <a:tbl>
              <a:tblPr>
                <a:noFill/>
                <a:tableStyleId>{BC6A05BB-AF22-4D5E-91BE-D507A9B925CB}</a:tableStyleId>
              </a:tblPr>
              <a:tblGrid>
                <a:gridCol w="1390650"/>
                <a:gridCol w="7315200"/>
              </a:tblGrid>
              <a:tr h="342900">
                <a:tc>
                  <a:txBody>
                    <a:bodyPr/>
                    <a:lstStyle/>
                    <a:p>
                      <a:pPr indent="0" lvl="0" marL="0" rtl="0" algn="l">
                        <a:lnSpc>
                          <a:spcPct val="100000"/>
                        </a:lnSpc>
                        <a:spcBef>
                          <a:spcPts val="0"/>
                        </a:spcBef>
                        <a:spcAft>
                          <a:spcPts val="0"/>
                        </a:spcAft>
                        <a:buNone/>
                      </a:pPr>
                      <a:r>
                        <a:rPr b="1" lang="en" sz="1050">
                          <a:solidFill>
                            <a:srgbClr val="1D1F22"/>
                          </a:solidFill>
                        </a:rPr>
                        <a:t>Term</a:t>
                      </a:r>
                      <a:endParaRPr b="1" sz="1050">
                        <a:solidFill>
                          <a:srgbClr val="1D1F22"/>
                        </a:solidFill>
                      </a:endParaRPr>
                    </a:p>
                  </a:txBody>
                  <a:tcPr marT="76200" marB="76200" marR="76200" marL="76200" anchor="b">
                    <a:lnT cap="flat" cmpd="sng">
                      <a:solidFill>
                        <a:srgbClr val="000000"/>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b="1" lang="en" sz="1050">
                          <a:solidFill>
                            <a:srgbClr val="1D1F22"/>
                          </a:solidFill>
                        </a:rPr>
                        <a:t>Meaning</a:t>
                      </a:r>
                      <a:endParaRPr b="1" sz="1050">
                        <a:solidFill>
                          <a:srgbClr val="1D1F22"/>
                        </a:solidFill>
                      </a:endParaRPr>
                    </a:p>
                  </a:txBody>
                  <a:tcPr marT="76200" marB="76200" marR="76200" marL="76200" anchor="b">
                    <a:lnT cap="flat" cmpd="sng">
                      <a:solidFill>
                        <a:srgbClr val="000000"/>
                      </a:solidFill>
                      <a:prstDash val="solid"/>
                      <a:round/>
                      <a:headEnd len="sm" w="sm" type="none"/>
                      <a:tailEnd len="sm" w="sm" type="none"/>
                    </a:lnT>
                    <a:lnB cap="flat" cmpd="sng" w="9525">
                      <a:solidFill>
                        <a:srgbClr val="DDDDDD"/>
                      </a:solidFill>
                      <a:prstDash val="solid"/>
                      <a:round/>
                      <a:headEnd len="sm" w="sm" type="none"/>
                      <a:tailEnd len="sm" w="sm" type="none"/>
                    </a:lnB>
                  </a:tcPr>
                </a:tc>
              </a:tr>
              <a:tr h="352425">
                <a:tc>
                  <a:txBody>
                    <a:bodyPr/>
                    <a:lstStyle/>
                    <a:p>
                      <a:pPr indent="0" lvl="0" marL="0" rtl="0" algn="l">
                        <a:lnSpc>
                          <a:spcPct val="100000"/>
                        </a:lnSpc>
                        <a:spcBef>
                          <a:spcPts val="0"/>
                        </a:spcBef>
                        <a:spcAft>
                          <a:spcPts val="0"/>
                        </a:spcAft>
                        <a:buNone/>
                      </a:pPr>
                      <a:r>
                        <a:rPr lang="en" sz="1050">
                          <a:solidFill>
                            <a:srgbClr val="1D1F22"/>
                          </a:solidFill>
                        </a:rPr>
                        <a:t>Application</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50">
                          <a:solidFill>
                            <a:srgbClr val="1D1F22"/>
                          </a:solidFill>
                        </a:rPr>
                        <a:t>User program built on Spark. Consists of a </a:t>
                      </a:r>
                      <a:r>
                        <a:rPr i="1" lang="en" sz="1050">
                          <a:solidFill>
                            <a:srgbClr val="1D1F22"/>
                          </a:solidFill>
                        </a:rPr>
                        <a:t>driver program</a:t>
                      </a:r>
                      <a:r>
                        <a:rPr lang="en" sz="1050">
                          <a:solidFill>
                            <a:srgbClr val="1D1F22"/>
                          </a:solidFill>
                        </a:rPr>
                        <a:t> and </a:t>
                      </a:r>
                      <a:r>
                        <a:rPr i="1" lang="en" sz="1050">
                          <a:solidFill>
                            <a:srgbClr val="1D1F22"/>
                          </a:solidFill>
                        </a:rPr>
                        <a:t>executors</a:t>
                      </a:r>
                      <a:r>
                        <a:rPr lang="en" sz="1050">
                          <a:solidFill>
                            <a:srgbClr val="1D1F22"/>
                          </a:solidFill>
                        </a:rPr>
                        <a:t> on the cluster.</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733425">
                <a:tc>
                  <a:txBody>
                    <a:bodyPr/>
                    <a:lstStyle/>
                    <a:p>
                      <a:pPr indent="0" lvl="0" marL="0" rtl="0" algn="l">
                        <a:lnSpc>
                          <a:spcPct val="100000"/>
                        </a:lnSpc>
                        <a:spcBef>
                          <a:spcPts val="0"/>
                        </a:spcBef>
                        <a:spcAft>
                          <a:spcPts val="0"/>
                        </a:spcAft>
                        <a:buNone/>
                      </a:pPr>
                      <a:r>
                        <a:rPr lang="en" sz="1050">
                          <a:solidFill>
                            <a:srgbClr val="1D1F22"/>
                          </a:solidFill>
                        </a:rPr>
                        <a:t>Application jar</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50">
                          <a:solidFill>
                            <a:srgbClr val="1D1F22"/>
                          </a:solidFill>
                        </a:rPr>
                        <a:t>A jar containing the user's Spark application. In some cases users will want to create an "uber jar" containing their application along with its dependencies. The user's jar should never include Hadoop or Spark libraries, however, these will be added at runtime.</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52425">
                <a:tc>
                  <a:txBody>
                    <a:bodyPr/>
                    <a:lstStyle/>
                    <a:p>
                      <a:pPr indent="0" lvl="0" marL="0" rtl="0" algn="l">
                        <a:lnSpc>
                          <a:spcPct val="100000"/>
                        </a:lnSpc>
                        <a:spcBef>
                          <a:spcPts val="0"/>
                        </a:spcBef>
                        <a:spcAft>
                          <a:spcPts val="0"/>
                        </a:spcAft>
                        <a:buNone/>
                      </a:pPr>
                      <a:r>
                        <a:rPr lang="en" sz="1050">
                          <a:solidFill>
                            <a:srgbClr val="1D1F22"/>
                          </a:solidFill>
                        </a:rPr>
                        <a:t>Driver program</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50">
                          <a:solidFill>
                            <a:srgbClr val="1D1F22"/>
                          </a:solidFill>
                        </a:rPr>
                        <a:t>The process running the main() function of the application and creating the SparkContext</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52425">
                <a:tc>
                  <a:txBody>
                    <a:bodyPr/>
                    <a:lstStyle/>
                    <a:p>
                      <a:pPr indent="0" lvl="0" marL="0" rtl="0" algn="l">
                        <a:lnSpc>
                          <a:spcPct val="100000"/>
                        </a:lnSpc>
                        <a:spcBef>
                          <a:spcPts val="0"/>
                        </a:spcBef>
                        <a:spcAft>
                          <a:spcPts val="0"/>
                        </a:spcAft>
                        <a:buNone/>
                      </a:pPr>
                      <a:r>
                        <a:rPr lang="en" sz="1050">
                          <a:solidFill>
                            <a:srgbClr val="1D1F22"/>
                          </a:solidFill>
                        </a:rPr>
                        <a:t>Cluster manager</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50">
                          <a:solidFill>
                            <a:srgbClr val="1D1F22"/>
                          </a:solidFill>
                        </a:rPr>
                        <a:t>An external service for acquiring resources on the cluster (e.g. standalone manager, Mesos, YARN)</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42925">
                <a:tc>
                  <a:txBody>
                    <a:bodyPr/>
                    <a:lstStyle/>
                    <a:p>
                      <a:pPr indent="0" lvl="0" marL="0" rtl="0" algn="l">
                        <a:lnSpc>
                          <a:spcPct val="100000"/>
                        </a:lnSpc>
                        <a:spcBef>
                          <a:spcPts val="0"/>
                        </a:spcBef>
                        <a:spcAft>
                          <a:spcPts val="0"/>
                        </a:spcAft>
                        <a:buNone/>
                      </a:pPr>
                      <a:r>
                        <a:rPr lang="en" sz="1050">
                          <a:solidFill>
                            <a:srgbClr val="1D1F22"/>
                          </a:solidFill>
                        </a:rPr>
                        <a:t>Deploy mode</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50">
                          <a:solidFill>
                            <a:srgbClr val="1D1F22"/>
                          </a:solidFill>
                        </a:rPr>
                        <a:t>Distinguishes where the driver process runs. In "cluster" mode, the framework launches the driver inside of the cluster. In "client" mode, the submitter launches the driver outside of the cluster.</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52425">
                <a:tc>
                  <a:txBody>
                    <a:bodyPr/>
                    <a:lstStyle/>
                    <a:p>
                      <a:pPr indent="0" lvl="0" marL="0" rtl="0" algn="l">
                        <a:lnSpc>
                          <a:spcPct val="100000"/>
                        </a:lnSpc>
                        <a:spcBef>
                          <a:spcPts val="0"/>
                        </a:spcBef>
                        <a:spcAft>
                          <a:spcPts val="0"/>
                        </a:spcAft>
                        <a:buNone/>
                      </a:pPr>
                      <a:r>
                        <a:rPr lang="en" sz="1050">
                          <a:solidFill>
                            <a:srgbClr val="1D1F22"/>
                          </a:solidFill>
                        </a:rPr>
                        <a:t>Worker node</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50">
                          <a:solidFill>
                            <a:srgbClr val="1D1F22"/>
                          </a:solidFill>
                        </a:rPr>
                        <a:t>Any node that can run application code in the cluster</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42925">
                <a:tc>
                  <a:txBody>
                    <a:bodyPr/>
                    <a:lstStyle/>
                    <a:p>
                      <a:pPr indent="0" lvl="0" marL="0" rtl="0" algn="l">
                        <a:lnSpc>
                          <a:spcPct val="100000"/>
                        </a:lnSpc>
                        <a:spcBef>
                          <a:spcPts val="0"/>
                        </a:spcBef>
                        <a:spcAft>
                          <a:spcPts val="0"/>
                        </a:spcAft>
                        <a:buNone/>
                      </a:pPr>
                      <a:r>
                        <a:rPr lang="en" sz="1050">
                          <a:solidFill>
                            <a:srgbClr val="1D1F22"/>
                          </a:solidFill>
                        </a:rPr>
                        <a:t>Executor</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50">
                          <a:solidFill>
                            <a:srgbClr val="1D1F22"/>
                          </a:solidFill>
                        </a:rPr>
                        <a:t>A process launched for an application on a worker node, that runs tasks and keeps data in memory or disk storage across them. Each application has its own executors.</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52425">
                <a:tc>
                  <a:txBody>
                    <a:bodyPr/>
                    <a:lstStyle/>
                    <a:p>
                      <a:pPr indent="0" lvl="0" marL="0" rtl="0" algn="l">
                        <a:lnSpc>
                          <a:spcPct val="100000"/>
                        </a:lnSpc>
                        <a:spcBef>
                          <a:spcPts val="0"/>
                        </a:spcBef>
                        <a:spcAft>
                          <a:spcPts val="0"/>
                        </a:spcAft>
                        <a:buNone/>
                      </a:pPr>
                      <a:r>
                        <a:rPr lang="en" sz="1050">
                          <a:solidFill>
                            <a:srgbClr val="1D1F22"/>
                          </a:solidFill>
                        </a:rPr>
                        <a:t>Task</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50">
                          <a:solidFill>
                            <a:srgbClr val="1D1F22"/>
                          </a:solidFill>
                        </a:rPr>
                        <a:t>A unit of work that will be sent to one executor</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52450">
                <a:tc>
                  <a:txBody>
                    <a:bodyPr/>
                    <a:lstStyle/>
                    <a:p>
                      <a:pPr indent="0" lvl="0" marL="0" rtl="0" algn="l">
                        <a:lnSpc>
                          <a:spcPct val="100000"/>
                        </a:lnSpc>
                        <a:spcBef>
                          <a:spcPts val="0"/>
                        </a:spcBef>
                        <a:spcAft>
                          <a:spcPts val="0"/>
                        </a:spcAft>
                        <a:buNone/>
                      </a:pPr>
                      <a:r>
                        <a:rPr lang="en" sz="1050">
                          <a:solidFill>
                            <a:srgbClr val="1D1F22"/>
                          </a:solidFill>
                        </a:rPr>
                        <a:t>Job</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50">
                          <a:solidFill>
                            <a:srgbClr val="1D1F22"/>
                          </a:solidFill>
                        </a:rPr>
                        <a:t>A parallel computation consisting of multiple tasks that gets spawned in response to a Spark action (e.g. </a:t>
                      </a:r>
                      <a:r>
                        <a:rPr lang="en" sz="900">
                          <a:solidFill>
                            <a:srgbClr val="444444"/>
                          </a:solidFill>
                          <a:highlight>
                            <a:srgbClr val="FFFFFF"/>
                          </a:highlight>
                          <a:latin typeface="Verdana"/>
                          <a:ea typeface="Verdana"/>
                          <a:cs typeface="Verdana"/>
                          <a:sym typeface="Verdana"/>
                        </a:rPr>
                        <a:t>save</a:t>
                      </a:r>
                      <a:r>
                        <a:rPr lang="en" sz="1050">
                          <a:solidFill>
                            <a:srgbClr val="1D1F22"/>
                          </a:solidFill>
                        </a:rPr>
                        <a:t>, </a:t>
                      </a:r>
                      <a:r>
                        <a:rPr lang="en" sz="900">
                          <a:solidFill>
                            <a:srgbClr val="444444"/>
                          </a:solidFill>
                          <a:highlight>
                            <a:srgbClr val="FFFFFF"/>
                          </a:highlight>
                          <a:latin typeface="Verdana"/>
                          <a:ea typeface="Verdana"/>
                          <a:cs typeface="Verdana"/>
                          <a:sym typeface="Verdana"/>
                        </a:rPr>
                        <a:t>collect</a:t>
                      </a:r>
                      <a:r>
                        <a:rPr lang="en" sz="1050">
                          <a:solidFill>
                            <a:srgbClr val="1D1F22"/>
                          </a:solidFill>
                        </a:rPr>
                        <a:t>); you'll see this term used in the driver's logs.</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42925">
                <a:tc>
                  <a:txBody>
                    <a:bodyPr/>
                    <a:lstStyle/>
                    <a:p>
                      <a:pPr indent="0" lvl="0" marL="0" rtl="0" algn="l">
                        <a:lnSpc>
                          <a:spcPct val="100000"/>
                        </a:lnSpc>
                        <a:spcBef>
                          <a:spcPts val="0"/>
                        </a:spcBef>
                        <a:spcAft>
                          <a:spcPts val="0"/>
                        </a:spcAft>
                        <a:buNone/>
                      </a:pPr>
                      <a:r>
                        <a:rPr lang="en" sz="1050">
                          <a:solidFill>
                            <a:srgbClr val="1D1F22"/>
                          </a:solidFill>
                        </a:rPr>
                        <a:t>Stage</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tcPr>
                </a:tc>
                <a:tc>
                  <a:txBody>
                    <a:bodyPr/>
                    <a:lstStyle/>
                    <a:p>
                      <a:pPr indent="0" lvl="0" marL="0" rtl="0" algn="l">
                        <a:lnSpc>
                          <a:spcPct val="100000"/>
                        </a:lnSpc>
                        <a:spcBef>
                          <a:spcPts val="0"/>
                        </a:spcBef>
                        <a:spcAft>
                          <a:spcPts val="0"/>
                        </a:spcAft>
                        <a:buNone/>
                      </a:pPr>
                      <a:r>
                        <a:rPr lang="en" sz="1050">
                          <a:solidFill>
                            <a:srgbClr val="1D1F22"/>
                          </a:solidFill>
                        </a:rPr>
                        <a:t>Each job gets divided into smaller sets of tasks called </a:t>
                      </a:r>
                      <a:r>
                        <a:rPr i="1" lang="en" sz="1050">
                          <a:solidFill>
                            <a:srgbClr val="1D1F22"/>
                          </a:solidFill>
                        </a:rPr>
                        <a:t>stages</a:t>
                      </a:r>
                      <a:r>
                        <a:rPr lang="en" sz="1050">
                          <a:solidFill>
                            <a:srgbClr val="1D1F22"/>
                          </a:solidFill>
                        </a:rPr>
                        <a:t> that depend on each other (similar to the map and reduce stages in MapReduce); you'll see this term used in the driver's logs.</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88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RDD cont’d </a:t>
            </a:r>
            <a:r>
              <a:rPr lang="en" sz="1200">
                <a:solidFill>
                  <a:srgbClr val="2B2B2B"/>
                </a:solidFill>
              </a:rPr>
              <a:t>Spark architecture is similar to hadoop in that it works with cluster of machines in a master-worker architecture. The architecture can be represented by the following diagram:</a:t>
            </a:r>
            <a:endParaRPr/>
          </a:p>
        </p:txBody>
      </p:sp>
      <p:pic>
        <p:nvPicPr>
          <p:cNvPr id="120" name="Google Shape;120;p22"/>
          <p:cNvPicPr preferRelativeResize="0"/>
          <p:nvPr/>
        </p:nvPicPr>
        <p:blipFill>
          <a:blip r:embed="rId3">
            <a:alphaModFix/>
          </a:blip>
          <a:stretch>
            <a:fillRect/>
          </a:stretch>
        </p:blipFill>
        <p:spPr>
          <a:xfrm>
            <a:off x="996388" y="1263850"/>
            <a:ext cx="6334125" cy="3810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59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Stages &amp; Jobs</a:t>
            </a:r>
            <a:endParaRPr/>
          </a:p>
        </p:txBody>
      </p:sp>
      <p:sp>
        <p:nvSpPr>
          <p:cNvPr id="126" name="Google Shape;126;p23"/>
          <p:cNvSpPr txBox="1"/>
          <p:nvPr>
            <p:ph idx="1" type="body"/>
          </p:nvPr>
        </p:nvSpPr>
        <p:spPr>
          <a:xfrm>
            <a:off x="311700" y="12286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50">
                <a:solidFill>
                  <a:srgbClr val="666666"/>
                </a:solidFill>
                <a:highlight>
                  <a:srgbClr val="FFFFFF"/>
                </a:highlight>
              </a:rPr>
              <a:t>Invoking an action inside a Spark application triggers the launch of a </a:t>
            </a:r>
            <a:r>
              <a:rPr b="1" lang="en" sz="1350">
                <a:solidFill>
                  <a:srgbClr val="666666"/>
                </a:solidFill>
                <a:highlight>
                  <a:srgbClr val="FFFFFF"/>
                </a:highlight>
              </a:rPr>
              <a:t>job</a:t>
            </a:r>
            <a:r>
              <a:rPr lang="en" sz="1350">
                <a:solidFill>
                  <a:srgbClr val="666666"/>
                </a:solidFill>
                <a:highlight>
                  <a:srgbClr val="FFFFFF"/>
                </a:highlight>
              </a:rPr>
              <a:t> to fulfill it. Spark examines the dataset on which that action depends and formulates an execution plan. The execution plan assembles the dataset transformations into stages. A </a:t>
            </a:r>
            <a:r>
              <a:rPr b="1" lang="en" sz="1350">
                <a:solidFill>
                  <a:srgbClr val="666666"/>
                </a:solidFill>
                <a:highlight>
                  <a:srgbClr val="FFFFFF"/>
                </a:highlight>
              </a:rPr>
              <a:t>stage</a:t>
            </a:r>
            <a:r>
              <a:rPr lang="en" sz="1350">
                <a:solidFill>
                  <a:srgbClr val="666666"/>
                </a:solidFill>
                <a:highlight>
                  <a:srgbClr val="FFFFFF"/>
                </a:highlight>
              </a:rPr>
              <a:t> is a collection of tasks that run the same code, each on a different subset of the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Spark Executor</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chemeClr val="dk1"/>
                </a:solidFill>
                <a:latin typeface="Times New Roman"/>
                <a:ea typeface="Times New Roman"/>
                <a:cs typeface="Times New Roman"/>
                <a:sym typeface="Times New Roman"/>
              </a:rPr>
              <a:t>Every Spark executor in an application has the same fixed number of cores and same fixed heap size. The number of cores can be specified with the  flag when invoking spark-submit, spark-shell, and pyspark from the command line, or by setting the property in the file or on a object.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 Executors</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applies to YARN mode. The --num-executors defines the number of executors, which really defines the total number of applications that will be run. You can specify the --executor-cores which defines how many CPU cores are available per executor/application. Given that, the answer is the first: you will get 5 total executors.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162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Configuring number of cores</a:t>
            </a:r>
            <a:endParaRPr/>
          </a:p>
        </p:txBody>
      </p:sp>
      <p:sp>
        <p:nvSpPr>
          <p:cNvPr id="144" name="Google Shape;144;p26"/>
          <p:cNvSpPr txBox="1"/>
          <p:nvPr>
            <p:ph idx="1" type="body"/>
          </p:nvPr>
        </p:nvSpPr>
        <p:spPr>
          <a:xfrm>
            <a:off x="406000" y="863550"/>
            <a:ext cx="8520600" cy="4147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t>It is a good point that each JVM-based worker can have multiple "cores" that run tasks in a multi-threaded environment. There are benefits to running multiple executors on a single node (single JVM) to take advantage of the multi-core processing power, and to reduce the total JVM overhead per executor. Obviously, the JVM has to startup and initialize certain data structures before it can begin running tasks.</a:t>
            </a:r>
            <a:endParaRPr sz="1400"/>
          </a:p>
          <a:p>
            <a:pPr indent="0" lvl="0" marL="0" rtl="0" algn="l">
              <a:lnSpc>
                <a:spcPct val="100000"/>
              </a:lnSpc>
              <a:spcBef>
                <a:spcPts val="0"/>
              </a:spcBef>
              <a:spcAft>
                <a:spcPts val="0"/>
              </a:spcAft>
              <a:buClr>
                <a:schemeClr val="dk1"/>
              </a:buClr>
              <a:buSzPts val="1100"/>
              <a:buFont typeface="Arial"/>
              <a:buNone/>
            </a:pPr>
            <a:r>
              <a:t/>
            </a:r>
            <a:endParaRPr sz="1400"/>
          </a:p>
          <a:p>
            <a:pPr indent="0" lvl="0" marL="0" rtl="0" algn="l">
              <a:lnSpc>
                <a:spcPct val="100000"/>
              </a:lnSpc>
              <a:spcBef>
                <a:spcPts val="0"/>
              </a:spcBef>
              <a:spcAft>
                <a:spcPts val="0"/>
              </a:spcAft>
              <a:buClr>
                <a:schemeClr val="dk1"/>
              </a:buClr>
              <a:buSzPts val="1100"/>
              <a:buFont typeface="Arial"/>
              <a:buNone/>
            </a:pPr>
            <a:r>
              <a:rPr lang="en" sz="1400"/>
              <a:t>From Spark docs, we configure number of cores using these parameters:</a:t>
            </a:r>
            <a:endParaRPr sz="1400"/>
          </a:p>
          <a:p>
            <a:pPr indent="0" lvl="0" marL="0" rtl="0" algn="l">
              <a:lnSpc>
                <a:spcPct val="100000"/>
              </a:lnSpc>
              <a:spcBef>
                <a:spcPts val="0"/>
              </a:spcBef>
              <a:spcAft>
                <a:spcPts val="0"/>
              </a:spcAft>
              <a:buClr>
                <a:schemeClr val="dk1"/>
              </a:buClr>
              <a:buSzPts val="1100"/>
              <a:buFont typeface="Arial"/>
              <a:buNone/>
            </a:pPr>
            <a:r>
              <a:t/>
            </a:r>
            <a:endParaRPr sz="1400"/>
          </a:p>
          <a:p>
            <a:pPr indent="0" lvl="0" marL="0" rtl="0" algn="l">
              <a:lnSpc>
                <a:spcPct val="100000"/>
              </a:lnSpc>
              <a:spcBef>
                <a:spcPts val="0"/>
              </a:spcBef>
              <a:spcAft>
                <a:spcPts val="0"/>
              </a:spcAft>
              <a:buClr>
                <a:schemeClr val="dk1"/>
              </a:buClr>
              <a:buSzPts val="1100"/>
              <a:buFont typeface="Arial"/>
              <a:buNone/>
            </a:pPr>
            <a:r>
              <a:rPr lang="en" sz="1400"/>
              <a:t>spark.driver.cores = Number of cores to use for the driver process</a:t>
            </a:r>
            <a:endParaRPr sz="1400"/>
          </a:p>
          <a:p>
            <a:pPr indent="0" lvl="0" marL="0" rtl="0" algn="l">
              <a:lnSpc>
                <a:spcPct val="100000"/>
              </a:lnSpc>
              <a:spcBef>
                <a:spcPts val="0"/>
              </a:spcBef>
              <a:spcAft>
                <a:spcPts val="0"/>
              </a:spcAft>
              <a:buClr>
                <a:schemeClr val="dk1"/>
              </a:buClr>
              <a:buSzPts val="1100"/>
              <a:buFont typeface="Arial"/>
              <a:buNone/>
            </a:pPr>
            <a:r>
              <a:t/>
            </a:r>
            <a:endParaRPr sz="1400"/>
          </a:p>
          <a:p>
            <a:pPr indent="0" lvl="0" marL="0" rtl="0" algn="l">
              <a:lnSpc>
                <a:spcPct val="100000"/>
              </a:lnSpc>
              <a:spcBef>
                <a:spcPts val="0"/>
              </a:spcBef>
              <a:spcAft>
                <a:spcPts val="0"/>
              </a:spcAft>
              <a:buClr>
                <a:schemeClr val="dk1"/>
              </a:buClr>
              <a:buSzPts val="1100"/>
              <a:buFont typeface="Arial"/>
              <a:buNone/>
            </a:pPr>
            <a:r>
              <a:rPr lang="en" sz="1400"/>
              <a:t>spark.executor.cores = The number of cores to use on each executor</a:t>
            </a:r>
            <a:endParaRPr sz="1400"/>
          </a:p>
          <a:p>
            <a:pPr indent="0" lvl="0" marL="0" rtl="0" algn="l">
              <a:lnSpc>
                <a:spcPct val="100000"/>
              </a:lnSpc>
              <a:spcBef>
                <a:spcPts val="0"/>
              </a:spcBef>
              <a:spcAft>
                <a:spcPts val="0"/>
              </a:spcAft>
              <a:buClr>
                <a:schemeClr val="dk1"/>
              </a:buClr>
              <a:buSzPts val="1100"/>
              <a:buFont typeface="Arial"/>
              <a:buNone/>
            </a:pPr>
            <a:r>
              <a:t/>
            </a:r>
            <a:endParaRPr sz="1400"/>
          </a:p>
          <a:p>
            <a:pPr indent="0" lvl="0" marL="0" rtl="0" algn="l">
              <a:lnSpc>
                <a:spcPct val="100000"/>
              </a:lnSpc>
              <a:spcBef>
                <a:spcPts val="0"/>
              </a:spcBef>
              <a:spcAft>
                <a:spcPts val="0"/>
              </a:spcAft>
              <a:buClr>
                <a:schemeClr val="dk1"/>
              </a:buClr>
              <a:buSzPts val="1100"/>
              <a:buFont typeface="Arial"/>
              <a:buNone/>
            </a:pPr>
            <a:r>
              <a:rPr lang="en" sz="1400"/>
              <a:t>You also want to watch out for this parameter, which can be used to limit the total cores used by Spark across the cluster (i.e., not each worker):</a:t>
            </a:r>
            <a:endParaRPr sz="1400"/>
          </a:p>
          <a:p>
            <a:pPr indent="0" lvl="0" marL="0" rtl="0" algn="l">
              <a:lnSpc>
                <a:spcPct val="100000"/>
              </a:lnSpc>
              <a:spcBef>
                <a:spcPts val="0"/>
              </a:spcBef>
              <a:spcAft>
                <a:spcPts val="0"/>
              </a:spcAft>
              <a:buClr>
                <a:schemeClr val="dk1"/>
              </a:buClr>
              <a:buSzPts val="1100"/>
              <a:buFont typeface="Arial"/>
              <a:buNone/>
            </a:pPr>
            <a:r>
              <a:t/>
            </a:r>
            <a:endParaRPr sz="1400"/>
          </a:p>
          <a:p>
            <a:pPr indent="0" lvl="0" marL="0" rtl="0" algn="l">
              <a:lnSpc>
                <a:spcPct val="100000"/>
              </a:lnSpc>
              <a:spcBef>
                <a:spcPts val="0"/>
              </a:spcBef>
              <a:spcAft>
                <a:spcPts val="0"/>
              </a:spcAft>
              <a:buClr>
                <a:schemeClr val="dk1"/>
              </a:buClr>
              <a:buSzPts val="1100"/>
              <a:buFont typeface="Arial"/>
              <a:buNone/>
            </a:pPr>
            <a:r>
              <a:rPr lang="en" sz="1400"/>
              <a:t>spark.cores.max = the maximum amount of CPU cores to request for the application from across the cluster (not from each machine)</a:t>
            </a:r>
            <a:endParaRPr sz="1400"/>
          </a:p>
          <a:p>
            <a:pPr indent="0" lvl="0" marL="0" rtl="0" algn="l">
              <a:lnSpc>
                <a:spcPct val="100000"/>
              </a:lnSpc>
              <a:spcBef>
                <a:spcPts val="0"/>
              </a:spcBef>
              <a:spcAft>
                <a:spcPts val="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133625" y="277400"/>
            <a:ext cx="8520600" cy="572700"/>
          </a:xfrm>
          <a:prstGeom prst="rect">
            <a:avLst/>
          </a:prstGeom>
        </p:spPr>
        <p:txBody>
          <a:bodyPr anchorCtr="0" anchor="t" bIns="91425" lIns="91425" spcFirstLastPara="1" rIns="91425" wrap="square" tIns="91425">
            <a:noAutofit/>
          </a:bodyPr>
          <a:lstStyle/>
          <a:p>
            <a:pPr indent="0" lvl="0" marL="0" rtl="0" algn="l">
              <a:lnSpc>
                <a:spcPct val="176470"/>
              </a:lnSpc>
              <a:spcBef>
                <a:spcPts val="900"/>
              </a:spcBef>
              <a:spcAft>
                <a:spcPts val="800"/>
              </a:spcAft>
              <a:buClr>
                <a:schemeClr val="dk1"/>
              </a:buClr>
              <a:buSzPts val="1100"/>
              <a:buFont typeface="Arial"/>
              <a:buNone/>
            </a:pPr>
            <a:r>
              <a:rPr b="1" lang="en" sz="1800">
                <a:solidFill>
                  <a:srgbClr val="1D1F22"/>
                </a:solidFill>
              </a:rPr>
              <a:t>Level of Parallelism</a:t>
            </a:r>
            <a:endParaRPr/>
          </a:p>
        </p:txBody>
      </p:sp>
      <p:sp>
        <p:nvSpPr>
          <p:cNvPr id="150" name="Google Shape;150;p27"/>
          <p:cNvSpPr txBox="1"/>
          <p:nvPr>
            <p:ph idx="1" type="body"/>
          </p:nvPr>
        </p:nvSpPr>
        <p:spPr>
          <a:xfrm>
            <a:off x="311700" y="9953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1D1F22"/>
                </a:solidFill>
              </a:rPr>
              <a:t>Clusters will not be fully utilized unless you set the level of parallelism for each operation high enough. Spark automatically sets the number of “map” tasks to run on each file according to its size (though you can control it through optional parameters to </a:t>
            </a:r>
            <a:r>
              <a:rPr lang="en" sz="1400">
                <a:solidFill>
                  <a:srgbClr val="444444"/>
                </a:solidFill>
                <a:highlight>
                  <a:srgbClr val="FFFFFF"/>
                </a:highlight>
                <a:latin typeface="Verdana"/>
                <a:ea typeface="Verdana"/>
                <a:cs typeface="Verdana"/>
                <a:sym typeface="Verdana"/>
              </a:rPr>
              <a:t>SparkContext.textFile</a:t>
            </a:r>
            <a:r>
              <a:rPr lang="en" sz="1400">
                <a:solidFill>
                  <a:srgbClr val="1D1F22"/>
                </a:solidFill>
              </a:rPr>
              <a:t>, etc), and for distributed “reduce” operations, such as </a:t>
            </a:r>
            <a:r>
              <a:rPr lang="en" sz="1400">
                <a:solidFill>
                  <a:srgbClr val="444444"/>
                </a:solidFill>
                <a:highlight>
                  <a:srgbClr val="FFFFFF"/>
                </a:highlight>
                <a:latin typeface="Verdana"/>
                <a:ea typeface="Verdana"/>
                <a:cs typeface="Verdana"/>
                <a:sym typeface="Verdana"/>
              </a:rPr>
              <a:t>groupByKey</a:t>
            </a:r>
            <a:r>
              <a:rPr lang="en" sz="1400">
                <a:solidFill>
                  <a:srgbClr val="1D1F22"/>
                </a:solidFill>
              </a:rPr>
              <a:t> and </a:t>
            </a:r>
            <a:r>
              <a:rPr lang="en" sz="1400">
                <a:solidFill>
                  <a:srgbClr val="444444"/>
                </a:solidFill>
                <a:highlight>
                  <a:srgbClr val="FFFFFF"/>
                </a:highlight>
                <a:latin typeface="Verdana"/>
                <a:ea typeface="Verdana"/>
                <a:cs typeface="Verdana"/>
                <a:sym typeface="Verdana"/>
              </a:rPr>
              <a:t>reduceByKey</a:t>
            </a:r>
            <a:r>
              <a:rPr lang="en" sz="1400">
                <a:solidFill>
                  <a:srgbClr val="1D1F22"/>
                </a:solidFill>
              </a:rPr>
              <a:t>, it uses the largest parent RDD’s number of partitions. You can pass the level of parallelism as a second argument (see the </a:t>
            </a:r>
            <a:r>
              <a:rPr lang="en" sz="1400">
                <a:solidFill>
                  <a:srgbClr val="0088CC"/>
                </a:solidFill>
                <a:highlight>
                  <a:srgbClr val="FFFFFF"/>
                </a:highlight>
                <a:uFill>
                  <a:noFill/>
                </a:uFill>
                <a:latin typeface="Verdana"/>
                <a:ea typeface="Verdana"/>
                <a:cs typeface="Verdana"/>
                <a:sym typeface="Verdana"/>
                <a:hlinkClick r:id="rId3">
                  <a:extLst>
                    <a:ext uri="{A12FA001-AC4F-418D-AE19-62706E023703}">
                      <ahyp:hlinkClr val="tx"/>
                    </a:ext>
                  </a:extLst>
                </a:hlinkClick>
              </a:rPr>
              <a:t>spark.PairRDDFunctions</a:t>
            </a:r>
            <a:r>
              <a:rPr lang="en" sz="1400">
                <a:solidFill>
                  <a:srgbClr val="1D1F22"/>
                </a:solidFill>
              </a:rPr>
              <a:t> documentation), or set the config property </a:t>
            </a:r>
            <a:r>
              <a:rPr lang="en" sz="1400">
                <a:solidFill>
                  <a:srgbClr val="444444"/>
                </a:solidFill>
                <a:highlight>
                  <a:srgbClr val="FFFFFF"/>
                </a:highlight>
                <a:latin typeface="Verdana"/>
                <a:ea typeface="Verdana"/>
                <a:cs typeface="Verdana"/>
                <a:sym typeface="Verdana"/>
              </a:rPr>
              <a:t>spark.default.parallelism</a:t>
            </a:r>
            <a:r>
              <a:rPr lang="en" sz="1400">
                <a:solidFill>
                  <a:srgbClr val="1D1F22"/>
                </a:solidFill>
              </a:rPr>
              <a:t> to change the default. In general, we recommend 2-3 tasks per CPU core in your cluster.</a:t>
            </a:r>
            <a:endParaRPr sz="1400">
              <a:solidFill>
                <a:srgbClr val="1D1F22"/>
              </a:solidFill>
            </a:endParaRPr>
          </a:p>
          <a:p>
            <a:pPr indent="0" lvl="0" marL="0" rtl="0" algn="l">
              <a:spcBef>
                <a:spcPts val="8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RDD Characteristics</a:t>
            </a:r>
            <a:endParaRPr/>
          </a:p>
        </p:txBody>
      </p:sp>
      <p:sp>
        <p:nvSpPr>
          <p:cNvPr id="156" name="Google Shape;156;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7" name="Google Shape;157;p28"/>
          <p:cNvPicPr preferRelativeResize="0"/>
          <p:nvPr/>
        </p:nvPicPr>
        <p:blipFill>
          <a:blip r:embed="rId3">
            <a:alphaModFix/>
          </a:blip>
          <a:stretch>
            <a:fillRect/>
          </a:stretch>
        </p:blipFill>
        <p:spPr>
          <a:xfrm>
            <a:off x="707025" y="1684950"/>
            <a:ext cx="5657850" cy="2571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329775"/>
            <a:ext cx="8520600" cy="572700"/>
          </a:xfrm>
          <a:prstGeom prst="rect">
            <a:avLst/>
          </a:prstGeom>
        </p:spPr>
        <p:txBody>
          <a:bodyPr anchorCtr="0" anchor="t" bIns="91425" lIns="91425" spcFirstLastPara="1" rIns="91425" wrap="square" tIns="91425">
            <a:noAutofit/>
          </a:bodyPr>
          <a:lstStyle/>
          <a:p>
            <a:pPr indent="0" lvl="0" marL="0" rtl="0" algn="l">
              <a:lnSpc>
                <a:spcPct val="176470"/>
              </a:lnSpc>
              <a:spcBef>
                <a:spcPts val="900"/>
              </a:spcBef>
              <a:spcAft>
                <a:spcPts val="800"/>
              </a:spcAft>
              <a:buClr>
                <a:schemeClr val="dk1"/>
              </a:buClr>
              <a:buSzPts val="1100"/>
              <a:buFont typeface="Arial"/>
              <a:buNone/>
            </a:pPr>
            <a:r>
              <a:rPr b="1" lang="en" sz="1800">
                <a:solidFill>
                  <a:srgbClr val="1D1F22"/>
                </a:solidFill>
              </a:rPr>
              <a:t>Broadcasting Large Variables</a:t>
            </a:r>
            <a:endParaRPr/>
          </a:p>
        </p:txBody>
      </p:sp>
      <p:sp>
        <p:nvSpPr>
          <p:cNvPr id="163" name="Google Shape;163;p29"/>
          <p:cNvSpPr txBox="1"/>
          <p:nvPr>
            <p:ph idx="1" type="body"/>
          </p:nvPr>
        </p:nvSpPr>
        <p:spPr>
          <a:xfrm>
            <a:off x="311700" y="947000"/>
            <a:ext cx="8520600" cy="35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rgbClr val="1D1F22"/>
                </a:solidFill>
              </a:rPr>
              <a:t>Using the broadcast functionality available in </a:t>
            </a:r>
            <a:r>
              <a:rPr lang="en" sz="900">
                <a:solidFill>
                  <a:srgbClr val="444444"/>
                </a:solidFill>
                <a:highlight>
                  <a:srgbClr val="FFFFFF"/>
                </a:highlight>
                <a:latin typeface="Verdana"/>
                <a:ea typeface="Verdana"/>
                <a:cs typeface="Verdana"/>
                <a:sym typeface="Verdana"/>
              </a:rPr>
              <a:t>SparkContext</a:t>
            </a:r>
            <a:r>
              <a:rPr lang="en" sz="1050">
                <a:solidFill>
                  <a:srgbClr val="1D1F22"/>
                </a:solidFill>
              </a:rPr>
              <a:t> can greatly reduce the size of each serialized task, and the cost of launching a job over a cluster. If your tasks use any large object from the driver program inside of them (e.g. a static lookup table), consider turning it into a broadcast variable. Spark prints the serialized size of each task on the master, so you can look at that to decide whether your tasks are too large; in general tasks larger than about 20 KB are probably worth optimizing.</a:t>
            </a:r>
            <a:endParaRPr sz="1050">
              <a:solidFill>
                <a:srgbClr val="1D1F22"/>
              </a:solidFill>
            </a:endParaRPr>
          </a:p>
          <a:p>
            <a:pPr indent="0" lvl="0" marL="0" rtl="0" algn="l">
              <a:spcBef>
                <a:spcPts val="800"/>
              </a:spcBef>
              <a:spcAft>
                <a:spcPts val="1600"/>
              </a:spcAft>
              <a:buNone/>
            </a:pPr>
            <a:r>
              <a:t/>
            </a:r>
            <a:endParaRPr/>
          </a:p>
        </p:txBody>
      </p:sp>
      <p:pic>
        <p:nvPicPr>
          <p:cNvPr id="164" name="Google Shape;164;p29"/>
          <p:cNvPicPr preferRelativeResize="0"/>
          <p:nvPr/>
        </p:nvPicPr>
        <p:blipFill>
          <a:blip r:embed="rId3">
            <a:alphaModFix/>
          </a:blip>
          <a:stretch>
            <a:fillRect/>
          </a:stretch>
        </p:blipFill>
        <p:spPr>
          <a:xfrm>
            <a:off x="532225" y="1805975"/>
            <a:ext cx="6682599" cy="32327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67925"/>
            <a:ext cx="8520600" cy="572700"/>
          </a:xfrm>
          <a:prstGeom prst="rect">
            <a:avLst/>
          </a:prstGeom>
        </p:spPr>
        <p:txBody>
          <a:bodyPr anchorCtr="0" anchor="t" bIns="91425" lIns="91425" spcFirstLastPara="1" rIns="91425" wrap="square" tIns="91425">
            <a:noAutofit/>
          </a:bodyPr>
          <a:lstStyle/>
          <a:p>
            <a:pPr indent="0" lvl="0" marL="0" rtl="0" algn="l">
              <a:lnSpc>
                <a:spcPct val="176470"/>
              </a:lnSpc>
              <a:spcBef>
                <a:spcPts val="900"/>
              </a:spcBef>
              <a:spcAft>
                <a:spcPts val="800"/>
              </a:spcAft>
              <a:buClr>
                <a:schemeClr val="dk1"/>
              </a:buClr>
              <a:buSzPts val="1100"/>
              <a:buFont typeface="Arial"/>
              <a:buNone/>
            </a:pPr>
            <a:r>
              <a:rPr b="1" lang="en" sz="1800">
                <a:solidFill>
                  <a:srgbClr val="1D1F22"/>
                </a:solidFill>
              </a:rPr>
              <a:t>Data Locality</a:t>
            </a:r>
            <a:endParaRPr/>
          </a:p>
        </p:txBody>
      </p:sp>
      <p:sp>
        <p:nvSpPr>
          <p:cNvPr id="170" name="Google Shape;170;p30"/>
          <p:cNvSpPr txBox="1"/>
          <p:nvPr>
            <p:ph idx="1" type="body"/>
          </p:nvPr>
        </p:nvSpPr>
        <p:spPr>
          <a:xfrm>
            <a:off x="311700" y="586800"/>
            <a:ext cx="8520600" cy="448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rgbClr val="1D1F22"/>
                </a:solidFill>
              </a:rPr>
              <a:t>Data locality can have a major impact on the performance of Spark jobs. If data and the code that operates on it are together then computation tends to be fast. But if code and data are separated, one must move to the other. Typically it is faster to ship serialized code from place to place than a chunk of data because code size is much smaller than data. Spark builds its scheduling around this general principle of data locality.</a:t>
            </a:r>
            <a:endParaRPr sz="1050">
              <a:solidFill>
                <a:srgbClr val="1D1F22"/>
              </a:solidFill>
            </a:endParaRPr>
          </a:p>
          <a:p>
            <a:pPr indent="0" lvl="0" marL="0" rtl="0" algn="l">
              <a:spcBef>
                <a:spcPts val="800"/>
              </a:spcBef>
              <a:spcAft>
                <a:spcPts val="0"/>
              </a:spcAft>
              <a:buClr>
                <a:schemeClr val="dk1"/>
              </a:buClr>
              <a:buSzPts val="1100"/>
              <a:buFont typeface="Arial"/>
              <a:buNone/>
            </a:pPr>
            <a:r>
              <a:rPr lang="en" sz="1050">
                <a:solidFill>
                  <a:srgbClr val="1D1F22"/>
                </a:solidFill>
              </a:rPr>
              <a:t>Data locality is how close data is to the code processing it. There are several levels of locality based on the data’s current location. In order from closest to farthest:</a:t>
            </a:r>
            <a:endParaRPr sz="1050">
              <a:solidFill>
                <a:srgbClr val="1D1F22"/>
              </a:solidFill>
            </a:endParaRPr>
          </a:p>
          <a:p>
            <a:pPr indent="-295275" lvl="0" marL="698500" rtl="0" algn="l">
              <a:lnSpc>
                <a:spcPct val="142857"/>
              </a:lnSpc>
              <a:spcBef>
                <a:spcPts val="800"/>
              </a:spcBef>
              <a:spcAft>
                <a:spcPts val="0"/>
              </a:spcAft>
              <a:buClr>
                <a:srgbClr val="1D1F22"/>
              </a:buClr>
              <a:buSzPts val="1050"/>
              <a:buChar char="●"/>
            </a:pPr>
            <a:r>
              <a:rPr lang="en" sz="900">
                <a:solidFill>
                  <a:srgbClr val="444444"/>
                </a:solidFill>
                <a:highlight>
                  <a:srgbClr val="FFFFFF"/>
                </a:highlight>
                <a:latin typeface="Verdana"/>
                <a:ea typeface="Verdana"/>
                <a:cs typeface="Verdana"/>
                <a:sym typeface="Verdana"/>
              </a:rPr>
              <a:t>PROCESS_LOCAL</a:t>
            </a:r>
            <a:r>
              <a:rPr lang="en" sz="1050">
                <a:solidFill>
                  <a:srgbClr val="1D1F22"/>
                </a:solidFill>
              </a:rPr>
              <a:t> data is in the same JVM as the running code. This is the best locality possible</a:t>
            </a:r>
            <a:endParaRPr sz="1050">
              <a:solidFill>
                <a:srgbClr val="1D1F22"/>
              </a:solidFill>
            </a:endParaRPr>
          </a:p>
          <a:p>
            <a:pPr indent="-295275" lvl="0" marL="698500" rtl="0" algn="l">
              <a:lnSpc>
                <a:spcPct val="142857"/>
              </a:lnSpc>
              <a:spcBef>
                <a:spcPts val="0"/>
              </a:spcBef>
              <a:spcAft>
                <a:spcPts val="0"/>
              </a:spcAft>
              <a:buClr>
                <a:srgbClr val="1D1F22"/>
              </a:buClr>
              <a:buSzPts val="1050"/>
              <a:buChar char="●"/>
            </a:pPr>
            <a:r>
              <a:rPr lang="en" sz="900">
                <a:solidFill>
                  <a:srgbClr val="444444"/>
                </a:solidFill>
                <a:highlight>
                  <a:srgbClr val="FFFFFF"/>
                </a:highlight>
                <a:latin typeface="Verdana"/>
                <a:ea typeface="Verdana"/>
                <a:cs typeface="Verdana"/>
                <a:sym typeface="Verdana"/>
              </a:rPr>
              <a:t>NODE_LOCAL</a:t>
            </a:r>
            <a:r>
              <a:rPr lang="en" sz="1050">
                <a:solidFill>
                  <a:srgbClr val="1D1F22"/>
                </a:solidFill>
              </a:rPr>
              <a:t> data is on the same node. Examples might be in HDFS on the same node, or in another executor on the same node. This is a little slower than </a:t>
            </a:r>
            <a:r>
              <a:rPr lang="en" sz="900">
                <a:solidFill>
                  <a:srgbClr val="444444"/>
                </a:solidFill>
                <a:highlight>
                  <a:srgbClr val="FFFFFF"/>
                </a:highlight>
                <a:latin typeface="Verdana"/>
                <a:ea typeface="Verdana"/>
                <a:cs typeface="Verdana"/>
                <a:sym typeface="Verdana"/>
              </a:rPr>
              <a:t>PROCESS_LOCAL</a:t>
            </a:r>
            <a:r>
              <a:rPr lang="en" sz="1050">
                <a:solidFill>
                  <a:srgbClr val="1D1F22"/>
                </a:solidFill>
              </a:rPr>
              <a:t> because the data has to travel between processes</a:t>
            </a:r>
            <a:endParaRPr sz="1050">
              <a:solidFill>
                <a:srgbClr val="1D1F22"/>
              </a:solidFill>
            </a:endParaRPr>
          </a:p>
          <a:p>
            <a:pPr indent="-295275" lvl="0" marL="698500" rtl="0" algn="l">
              <a:lnSpc>
                <a:spcPct val="142857"/>
              </a:lnSpc>
              <a:spcBef>
                <a:spcPts val="0"/>
              </a:spcBef>
              <a:spcAft>
                <a:spcPts val="0"/>
              </a:spcAft>
              <a:buClr>
                <a:srgbClr val="1D1F22"/>
              </a:buClr>
              <a:buSzPts val="1050"/>
              <a:buChar char="●"/>
            </a:pPr>
            <a:r>
              <a:rPr lang="en" sz="900">
                <a:solidFill>
                  <a:srgbClr val="444444"/>
                </a:solidFill>
                <a:highlight>
                  <a:srgbClr val="FFFFFF"/>
                </a:highlight>
                <a:latin typeface="Verdana"/>
                <a:ea typeface="Verdana"/>
                <a:cs typeface="Verdana"/>
                <a:sym typeface="Verdana"/>
              </a:rPr>
              <a:t>NO_PREF</a:t>
            </a:r>
            <a:r>
              <a:rPr lang="en" sz="1050">
                <a:solidFill>
                  <a:srgbClr val="1D1F22"/>
                </a:solidFill>
              </a:rPr>
              <a:t> data is accessed equally quickly from anywhere and has no locality preference</a:t>
            </a:r>
            <a:endParaRPr sz="1050">
              <a:solidFill>
                <a:srgbClr val="1D1F22"/>
              </a:solidFill>
            </a:endParaRPr>
          </a:p>
          <a:p>
            <a:pPr indent="-295275" lvl="0" marL="698500" rtl="0" algn="l">
              <a:lnSpc>
                <a:spcPct val="142857"/>
              </a:lnSpc>
              <a:spcBef>
                <a:spcPts val="0"/>
              </a:spcBef>
              <a:spcAft>
                <a:spcPts val="0"/>
              </a:spcAft>
              <a:buClr>
                <a:srgbClr val="1D1F22"/>
              </a:buClr>
              <a:buSzPts val="1050"/>
              <a:buChar char="●"/>
            </a:pPr>
            <a:r>
              <a:rPr lang="en" sz="900">
                <a:solidFill>
                  <a:srgbClr val="444444"/>
                </a:solidFill>
                <a:highlight>
                  <a:srgbClr val="FFFFFF"/>
                </a:highlight>
                <a:latin typeface="Verdana"/>
                <a:ea typeface="Verdana"/>
                <a:cs typeface="Verdana"/>
                <a:sym typeface="Verdana"/>
              </a:rPr>
              <a:t>RACK_LOCAL</a:t>
            </a:r>
            <a:r>
              <a:rPr lang="en" sz="1050">
                <a:solidFill>
                  <a:srgbClr val="1D1F22"/>
                </a:solidFill>
              </a:rPr>
              <a:t> data is on the same rack of servers. Data is on a different server on the same rack so needs to be sent over the network, typically through a single switch</a:t>
            </a:r>
            <a:endParaRPr sz="1050">
              <a:solidFill>
                <a:srgbClr val="1D1F22"/>
              </a:solidFill>
            </a:endParaRPr>
          </a:p>
          <a:p>
            <a:pPr indent="-295275" lvl="0" marL="698500" rtl="0" algn="l">
              <a:lnSpc>
                <a:spcPct val="142857"/>
              </a:lnSpc>
              <a:spcBef>
                <a:spcPts val="0"/>
              </a:spcBef>
              <a:spcAft>
                <a:spcPts val="0"/>
              </a:spcAft>
              <a:buClr>
                <a:srgbClr val="1D1F22"/>
              </a:buClr>
              <a:buSzPts val="1050"/>
              <a:buChar char="●"/>
            </a:pPr>
            <a:r>
              <a:rPr lang="en" sz="900">
                <a:solidFill>
                  <a:srgbClr val="444444"/>
                </a:solidFill>
                <a:highlight>
                  <a:srgbClr val="FFFFFF"/>
                </a:highlight>
                <a:latin typeface="Verdana"/>
                <a:ea typeface="Verdana"/>
                <a:cs typeface="Verdana"/>
                <a:sym typeface="Verdana"/>
              </a:rPr>
              <a:t>ANY</a:t>
            </a:r>
            <a:r>
              <a:rPr lang="en" sz="1050">
                <a:solidFill>
                  <a:srgbClr val="1D1F22"/>
                </a:solidFill>
              </a:rPr>
              <a:t> data is elsewhere on the network and not in the same rack</a:t>
            </a:r>
            <a:endParaRPr sz="1050">
              <a:solidFill>
                <a:srgbClr val="1D1F22"/>
              </a:solidFill>
            </a:endParaRPr>
          </a:p>
          <a:p>
            <a:pPr indent="0" lvl="0" marL="0" rtl="0" algn="l">
              <a:spcBef>
                <a:spcPts val="800"/>
              </a:spcBef>
              <a:spcAft>
                <a:spcPts val="0"/>
              </a:spcAft>
              <a:buClr>
                <a:schemeClr val="dk1"/>
              </a:buClr>
              <a:buSzPts val="1100"/>
              <a:buFont typeface="Arial"/>
              <a:buNone/>
            </a:pPr>
            <a:r>
              <a:rPr lang="en" sz="1050">
                <a:solidFill>
                  <a:srgbClr val="1D1F22"/>
                </a:solidFill>
              </a:rPr>
              <a:t>Spark prefers to schedule all tasks at the best locality level, but this is not always possible. In situations where there is no unprocessed data on any idle executor, Spark switches to lower locality levels. There are two options: a) wait until a busy CPU frees up to start a task on data on the same server, or b) immediately start a new task in a farther away place that requires moving data there.</a:t>
            </a:r>
            <a:endParaRPr sz="1050">
              <a:solidFill>
                <a:srgbClr val="1D1F22"/>
              </a:solidFill>
            </a:endParaRPr>
          </a:p>
          <a:p>
            <a:pPr indent="0" lvl="0" marL="0" rtl="0" algn="l">
              <a:spcBef>
                <a:spcPts val="800"/>
              </a:spcBef>
              <a:spcAft>
                <a:spcPts val="0"/>
              </a:spcAft>
              <a:buClr>
                <a:schemeClr val="dk1"/>
              </a:buClr>
              <a:buSzPts val="1100"/>
              <a:buFont typeface="Arial"/>
              <a:buNone/>
            </a:pPr>
            <a:r>
              <a:rPr lang="en" sz="1050">
                <a:solidFill>
                  <a:srgbClr val="1D1F22"/>
                </a:solidFill>
              </a:rPr>
              <a:t>What Spark typically does is wait a bit in the hopes that a busy CPU frees up. Once that timeout expires, it starts moving the data from far away to the free CPU. The wait timeout for fallback between each level can be configured individually or all together in one parameter; see the</a:t>
            </a:r>
            <a:r>
              <a:rPr lang="en" sz="900">
                <a:solidFill>
                  <a:srgbClr val="444444"/>
                </a:solidFill>
                <a:highlight>
                  <a:srgbClr val="FFFFFF"/>
                </a:highlight>
                <a:latin typeface="Verdana"/>
                <a:ea typeface="Verdana"/>
                <a:cs typeface="Verdana"/>
                <a:sym typeface="Verdana"/>
              </a:rPr>
              <a:t>spark.locality</a:t>
            </a:r>
            <a:r>
              <a:rPr lang="en" sz="1050">
                <a:solidFill>
                  <a:srgbClr val="1D1F22"/>
                </a:solidFill>
              </a:rPr>
              <a:t> parameters on the </a:t>
            </a:r>
            <a:r>
              <a:rPr lang="en" sz="1050">
                <a:solidFill>
                  <a:srgbClr val="0088CC"/>
                </a:solidFill>
                <a:uFill>
                  <a:noFill/>
                </a:uFill>
                <a:hlinkClick r:id="rId3">
                  <a:extLst>
                    <a:ext uri="{A12FA001-AC4F-418D-AE19-62706E023703}">
                      <ahyp:hlinkClr val="tx"/>
                    </a:ext>
                  </a:extLst>
                </a:hlinkClick>
              </a:rPr>
              <a:t>configuration page</a:t>
            </a:r>
            <a:r>
              <a:rPr lang="en" sz="1050">
                <a:solidFill>
                  <a:srgbClr val="1D1F22"/>
                </a:solidFill>
              </a:rPr>
              <a:t> for details. You should increase these settings if your tasks are long and see poor locality, but the default usually works well.</a:t>
            </a:r>
            <a:endParaRPr sz="1050">
              <a:solidFill>
                <a:srgbClr val="1D1F22"/>
              </a:solidFill>
            </a:endParaRPr>
          </a:p>
          <a:p>
            <a:pPr indent="0" lvl="0" marL="0" rtl="0" algn="l">
              <a:spcBef>
                <a:spcPts val="8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1600"/>
              </a:spcAft>
              <a:buNone/>
            </a:pPr>
            <a:r>
              <a:t/>
            </a:r>
            <a:endParaRPr/>
          </a:p>
        </p:txBody>
      </p:sp>
      <p:graphicFrame>
        <p:nvGraphicFramePr>
          <p:cNvPr id="176" name="Google Shape;176;p31"/>
          <p:cNvGraphicFramePr/>
          <p:nvPr/>
        </p:nvGraphicFramePr>
        <p:xfrm>
          <a:off x="219075" y="366800"/>
          <a:ext cx="3000000" cy="3000000"/>
        </p:xfrm>
        <a:graphic>
          <a:graphicData uri="http://schemas.openxmlformats.org/drawingml/2006/table">
            <a:tbl>
              <a:tblPr>
                <a:noFill/>
                <a:tableStyleId>{BC6A05BB-AF22-4D5E-91BE-D507A9B925CB}</a:tableStyleId>
              </a:tblPr>
              <a:tblGrid>
                <a:gridCol w="3048000"/>
                <a:gridCol w="5657850"/>
              </a:tblGrid>
              <a:tr h="352425">
                <a:tc>
                  <a:txBody>
                    <a:bodyPr/>
                    <a:lstStyle/>
                    <a:p>
                      <a:pPr indent="0" lvl="0" marL="0" rtl="0" algn="l">
                        <a:lnSpc>
                          <a:spcPct val="100000"/>
                        </a:lnSpc>
                        <a:spcBef>
                          <a:spcPts val="1000"/>
                        </a:spcBef>
                        <a:spcAft>
                          <a:spcPts val="1500"/>
                        </a:spcAft>
                        <a:buNone/>
                      </a:pPr>
                      <a:r>
                        <a:rPr b="1" lang="en" sz="1050">
                          <a:solidFill>
                            <a:srgbClr val="1D1F22"/>
                          </a:solidFill>
                        </a:rPr>
                        <a:t>Transformation</a:t>
                      </a:r>
                      <a:endParaRPr b="1"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00000"/>
                        </a:lnSpc>
                        <a:spcBef>
                          <a:spcPts val="1000"/>
                        </a:spcBef>
                        <a:spcAft>
                          <a:spcPts val="1500"/>
                        </a:spcAft>
                        <a:buNone/>
                      </a:pPr>
                      <a:r>
                        <a:rPr b="1" lang="en" sz="1050">
                          <a:solidFill>
                            <a:srgbClr val="1D1F22"/>
                          </a:solidFill>
                        </a:rPr>
                        <a:t>Meaning</a:t>
                      </a:r>
                      <a:endParaRPr b="1"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42925">
                <a:tc>
                  <a:txBody>
                    <a:bodyPr/>
                    <a:lstStyle/>
                    <a:p>
                      <a:pPr indent="0" lvl="0" marL="0" rtl="0" algn="l">
                        <a:lnSpc>
                          <a:spcPct val="100000"/>
                        </a:lnSpc>
                        <a:spcBef>
                          <a:spcPts val="0"/>
                        </a:spcBef>
                        <a:spcAft>
                          <a:spcPts val="1500"/>
                        </a:spcAft>
                        <a:buNone/>
                      </a:pPr>
                      <a:r>
                        <a:rPr b="1" lang="en" sz="1050">
                          <a:solidFill>
                            <a:srgbClr val="1D1F22"/>
                          </a:solidFill>
                        </a:rPr>
                        <a:t>map</a:t>
                      </a:r>
                      <a:r>
                        <a:rPr lang="en" sz="1050">
                          <a:solidFill>
                            <a:srgbClr val="1D1F22"/>
                          </a:solidFill>
                        </a:rPr>
                        <a:t>(</a:t>
                      </a:r>
                      <a:r>
                        <a:rPr i="1" lang="en" sz="1050">
                          <a:solidFill>
                            <a:srgbClr val="1D1F22"/>
                          </a:solidFill>
                        </a:rPr>
                        <a:t>func</a:t>
                      </a:r>
                      <a:r>
                        <a:rPr lang="en" sz="1050">
                          <a:solidFill>
                            <a:srgbClr val="1D1F22"/>
                          </a:solidFill>
                        </a:rPr>
                        <a:t>)</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00000"/>
                        </a:lnSpc>
                        <a:spcBef>
                          <a:spcPts val="0"/>
                        </a:spcBef>
                        <a:spcAft>
                          <a:spcPts val="1500"/>
                        </a:spcAft>
                        <a:buNone/>
                      </a:pPr>
                      <a:r>
                        <a:rPr lang="en" sz="1050">
                          <a:solidFill>
                            <a:srgbClr val="1D1F22"/>
                          </a:solidFill>
                        </a:rPr>
                        <a:t>Return a new distributed dataset formed by passing each element of the source through a function </a:t>
                      </a:r>
                      <a:r>
                        <a:rPr i="1" lang="en" sz="1050">
                          <a:solidFill>
                            <a:srgbClr val="1D1F22"/>
                          </a:solidFill>
                        </a:rPr>
                        <a:t>func</a:t>
                      </a:r>
                      <a:r>
                        <a:rPr lang="en" sz="1050">
                          <a:solidFill>
                            <a:srgbClr val="1D1F22"/>
                          </a:solidFill>
                        </a:rPr>
                        <a:t>.</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42925">
                <a:tc>
                  <a:txBody>
                    <a:bodyPr/>
                    <a:lstStyle/>
                    <a:p>
                      <a:pPr indent="0" lvl="0" marL="0" rtl="0" algn="l">
                        <a:lnSpc>
                          <a:spcPct val="100000"/>
                        </a:lnSpc>
                        <a:spcBef>
                          <a:spcPts val="0"/>
                        </a:spcBef>
                        <a:spcAft>
                          <a:spcPts val="1500"/>
                        </a:spcAft>
                        <a:buNone/>
                      </a:pPr>
                      <a:r>
                        <a:rPr b="1" lang="en" sz="1050">
                          <a:solidFill>
                            <a:srgbClr val="1D1F22"/>
                          </a:solidFill>
                        </a:rPr>
                        <a:t>filter</a:t>
                      </a:r>
                      <a:r>
                        <a:rPr lang="en" sz="1050">
                          <a:solidFill>
                            <a:srgbClr val="1D1F22"/>
                          </a:solidFill>
                        </a:rPr>
                        <a:t>(</a:t>
                      </a:r>
                      <a:r>
                        <a:rPr i="1" lang="en" sz="1050">
                          <a:solidFill>
                            <a:srgbClr val="1D1F22"/>
                          </a:solidFill>
                        </a:rPr>
                        <a:t>func</a:t>
                      </a:r>
                      <a:r>
                        <a:rPr lang="en" sz="1050">
                          <a:solidFill>
                            <a:srgbClr val="1D1F22"/>
                          </a:solidFill>
                        </a:rPr>
                        <a:t>)</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00000"/>
                        </a:lnSpc>
                        <a:spcBef>
                          <a:spcPts val="0"/>
                        </a:spcBef>
                        <a:spcAft>
                          <a:spcPts val="1500"/>
                        </a:spcAft>
                        <a:buNone/>
                      </a:pPr>
                      <a:r>
                        <a:rPr lang="en" sz="1050">
                          <a:solidFill>
                            <a:srgbClr val="1D1F22"/>
                          </a:solidFill>
                        </a:rPr>
                        <a:t>Return a new dataset formed by selecting those elements of the source on which </a:t>
                      </a:r>
                      <a:r>
                        <a:rPr i="1" lang="en" sz="1050">
                          <a:solidFill>
                            <a:srgbClr val="1D1F22"/>
                          </a:solidFill>
                        </a:rPr>
                        <a:t>func</a:t>
                      </a:r>
                      <a:r>
                        <a:rPr lang="en" sz="1050">
                          <a:solidFill>
                            <a:srgbClr val="1D1F22"/>
                          </a:solidFill>
                        </a:rPr>
                        <a:t> returns true.</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42925">
                <a:tc>
                  <a:txBody>
                    <a:bodyPr/>
                    <a:lstStyle/>
                    <a:p>
                      <a:pPr indent="0" lvl="0" marL="0" rtl="0" algn="l">
                        <a:lnSpc>
                          <a:spcPct val="100000"/>
                        </a:lnSpc>
                        <a:spcBef>
                          <a:spcPts val="0"/>
                        </a:spcBef>
                        <a:spcAft>
                          <a:spcPts val="1500"/>
                        </a:spcAft>
                        <a:buNone/>
                      </a:pPr>
                      <a:r>
                        <a:rPr b="1" lang="en" sz="1050">
                          <a:solidFill>
                            <a:srgbClr val="1D1F22"/>
                          </a:solidFill>
                        </a:rPr>
                        <a:t>flatMap</a:t>
                      </a:r>
                      <a:r>
                        <a:rPr lang="en" sz="1050">
                          <a:solidFill>
                            <a:srgbClr val="1D1F22"/>
                          </a:solidFill>
                        </a:rPr>
                        <a:t>(</a:t>
                      </a:r>
                      <a:r>
                        <a:rPr i="1" lang="en" sz="1050">
                          <a:solidFill>
                            <a:srgbClr val="1D1F22"/>
                          </a:solidFill>
                        </a:rPr>
                        <a:t>func</a:t>
                      </a:r>
                      <a:r>
                        <a:rPr lang="en" sz="1050">
                          <a:solidFill>
                            <a:srgbClr val="1D1F22"/>
                          </a:solidFill>
                        </a:rPr>
                        <a:t>)</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00000"/>
                        </a:lnSpc>
                        <a:spcBef>
                          <a:spcPts val="0"/>
                        </a:spcBef>
                        <a:spcAft>
                          <a:spcPts val="1500"/>
                        </a:spcAft>
                        <a:buNone/>
                      </a:pPr>
                      <a:r>
                        <a:rPr lang="en" sz="1050">
                          <a:solidFill>
                            <a:srgbClr val="1D1F22"/>
                          </a:solidFill>
                        </a:rPr>
                        <a:t>Similar to map, but each input item can be mapped to 0 or more output items (so </a:t>
                      </a:r>
                      <a:r>
                        <a:rPr i="1" lang="en" sz="1050">
                          <a:solidFill>
                            <a:srgbClr val="1D1F22"/>
                          </a:solidFill>
                        </a:rPr>
                        <a:t>func</a:t>
                      </a:r>
                      <a:r>
                        <a:rPr lang="en" sz="1050">
                          <a:solidFill>
                            <a:srgbClr val="1D1F22"/>
                          </a:solidFill>
                        </a:rPr>
                        <a:t> should return a Seq rather than a single item).</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42925">
                <a:tc>
                  <a:txBody>
                    <a:bodyPr/>
                    <a:lstStyle/>
                    <a:p>
                      <a:pPr indent="0" lvl="0" marL="0" rtl="0" algn="l">
                        <a:lnSpc>
                          <a:spcPct val="100000"/>
                        </a:lnSpc>
                        <a:spcBef>
                          <a:spcPts val="0"/>
                        </a:spcBef>
                        <a:spcAft>
                          <a:spcPts val="1500"/>
                        </a:spcAft>
                        <a:buNone/>
                      </a:pPr>
                      <a:r>
                        <a:rPr b="1" lang="en" sz="1050">
                          <a:solidFill>
                            <a:srgbClr val="1D1F22"/>
                          </a:solidFill>
                        </a:rPr>
                        <a:t>mapPartitions</a:t>
                      </a:r>
                      <a:r>
                        <a:rPr lang="en" sz="1050">
                          <a:solidFill>
                            <a:srgbClr val="1D1F22"/>
                          </a:solidFill>
                        </a:rPr>
                        <a:t>(</a:t>
                      </a:r>
                      <a:r>
                        <a:rPr i="1" lang="en" sz="1050">
                          <a:solidFill>
                            <a:srgbClr val="1D1F22"/>
                          </a:solidFill>
                        </a:rPr>
                        <a:t>func</a:t>
                      </a:r>
                      <a:r>
                        <a:rPr lang="en" sz="1050">
                          <a:solidFill>
                            <a:srgbClr val="1D1F22"/>
                          </a:solidFill>
                        </a:rPr>
                        <a:t>)</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00000"/>
                        </a:lnSpc>
                        <a:spcBef>
                          <a:spcPts val="0"/>
                        </a:spcBef>
                        <a:spcAft>
                          <a:spcPts val="1500"/>
                        </a:spcAft>
                        <a:buNone/>
                      </a:pPr>
                      <a:r>
                        <a:rPr lang="en" sz="1050">
                          <a:solidFill>
                            <a:srgbClr val="1D1F22"/>
                          </a:solidFill>
                        </a:rPr>
                        <a:t>Similar to map, but runs separately on each partition (block) of the RDD, so </a:t>
                      </a:r>
                      <a:r>
                        <a:rPr i="1" lang="en" sz="1050">
                          <a:solidFill>
                            <a:srgbClr val="1D1F22"/>
                          </a:solidFill>
                        </a:rPr>
                        <a:t>func</a:t>
                      </a:r>
                      <a:r>
                        <a:rPr lang="en" sz="1050">
                          <a:solidFill>
                            <a:srgbClr val="1D1F22"/>
                          </a:solidFill>
                        </a:rPr>
                        <a:t> must be of type Iterator&lt;T&gt; =&gt; Iterator&lt;U&gt; when running on an RDD of type T.</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733425">
                <a:tc>
                  <a:txBody>
                    <a:bodyPr/>
                    <a:lstStyle/>
                    <a:p>
                      <a:pPr indent="0" lvl="0" marL="0" rtl="0" algn="l">
                        <a:lnSpc>
                          <a:spcPct val="100000"/>
                        </a:lnSpc>
                        <a:spcBef>
                          <a:spcPts val="0"/>
                        </a:spcBef>
                        <a:spcAft>
                          <a:spcPts val="1500"/>
                        </a:spcAft>
                        <a:buNone/>
                      </a:pPr>
                      <a:r>
                        <a:rPr b="1" lang="en" sz="1050">
                          <a:solidFill>
                            <a:srgbClr val="1D1F22"/>
                          </a:solidFill>
                        </a:rPr>
                        <a:t>mapPartitionsWithIndex</a:t>
                      </a:r>
                      <a:r>
                        <a:rPr lang="en" sz="1050">
                          <a:solidFill>
                            <a:srgbClr val="1D1F22"/>
                          </a:solidFill>
                        </a:rPr>
                        <a:t>(</a:t>
                      </a:r>
                      <a:r>
                        <a:rPr i="1" lang="en" sz="1050">
                          <a:solidFill>
                            <a:srgbClr val="1D1F22"/>
                          </a:solidFill>
                        </a:rPr>
                        <a:t>func</a:t>
                      </a:r>
                      <a:r>
                        <a:rPr lang="en" sz="1050">
                          <a:solidFill>
                            <a:srgbClr val="1D1F22"/>
                          </a:solidFill>
                        </a:rPr>
                        <a:t>)</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00000"/>
                        </a:lnSpc>
                        <a:spcBef>
                          <a:spcPts val="0"/>
                        </a:spcBef>
                        <a:spcAft>
                          <a:spcPts val="1500"/>
                        </a:spcAft>
                        <a:buNone/>
                      </a:pPr>
                      <a:r>
                        <a:rPr lang="en" sz="1050">
                          <a:solidFill>
                            <a:srgbClr val="1D1F22"/>
                          </a:solidFill>
                        </a:rPr>
                        <a:t>Similar to mapPartitions, but also provides </a:t>
                      </a:r>
                      <a:r>
                        <a:rPr i="1" lang="en" sz="1050">
                          <a:solidFill>
                            <a:srgbClr val="1D1F22"/>
                          </a:solidFill>
                        </a:rPr>
                        <a:t>func</a:t>
                      </a:r>
                      <a:r>
                        <a:rPr lang="en" sz="1050">
                          <a:solidFill>
                            <a:srgbClr val="1D1F22"/>
                          </a:solidFill>
                        </a:rPr>
                        <a:t> with an integer value representing the index of the partition, so </a:t>
                      </a:r>
                      <a:r>
                        <a:rPr i="1" lang="en" sz="1050">
                          <a:solidFill>
                            <a:srgbClr val="1D1F22"/>
                          </a:solidFill>
                        </a:rPr>
                        <a:t>func</a:t>
                      </a:r>
                      <a:r>
                        <a:rPr lang="en" sz="1050">
                          <a:solidFill>
                            <a:srgbClr val="1D1F22"/>
                          </a:solidFill>
                        </a:rPr>
                        <a:t> must be of type (Int, Iterator&lt;T&gt;) =&gt; Iterator&lt;U&gt; when running on an RDD of type T.</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42925">
                <a:tc>
                  <a:txBody>
                    <a:bodyPr/>
                    <a:lstStyle/>
                    <a:p>
                      <a:pPr indent="0" lvl="0" marL="0" rtl="0" algn="l">
                        <a:lnSpc>
                          <a:spcPct val="100000"/>
                        </a:lnSpc>
                        <a:spcBef>
                          <a:spcPts val="0"/>
                        </a:spcBef>
                        <a:spcAft>
                          <a:spcPts val="1500"/>
                        </a:spcAft>
                        <a:buNone/>
                      </a:pPr>
                      <a:r>
                        <a:rPr b="1" lang="en" sz="1050">
                          <a:solidFill>
                            <a:srgbClr val="1D1F22"/>
                          </a:solidFill>
                        </a:rPr>
                        <a:t>sample</a:t>
                      </a:r>
                      <a:r>
                        <a:rPr lang="en" sz="1050">
                          <a:solidFill>
                            <a:srgbClr val="1D1F22"/>
                          </a:solidFill>
                        </a:rPr>
                        <a:t>(</a:t>
                      </a:r>
                      <a:r>
                        <a:rPr i="1" lang="en" sz="1050">
                          <a:solidFill>
                            <a:srgbClr val="1D1F22"/>
                          </a:solidFill>
                        </a:rPr>
                        <a:t>withReplacement</a:t>
                      </a:r>
                      <a:r>
                        <a:rPr lang="en" sz="1050">
                          <a:solidFill>
                            <a:srgbClr val="1D1F22"/>
                          </a:solidFill>
                        </a:rPr>
                        <a:t>, </a:t>
                      </a:r>
                      <a:r>
                        <a:rPr i="1" lang="en" sz="1050">
                          <a:solidFill>
                            <a:srgbClr val="1D1F22"/>
                          </a:solidFill>
                        </a:rPr>
                        <a:t>fraction</a:t>
                      </a:r>
                      <a:r>
                        <a:rPr lang="en" sz="1050">
                          <a:solidFill>
                            <a:srgbClr val="1D1F22"/>
                          </a:solidFill>
                        </a:rPr>
                        <a:t>, </a:t>
                      </a:r>
                      <a:r>
                        <a:rPr i="1" lang="en" sz="1050">
                          <a:solidFill>
                            <a:srgbClr val="1D1F22"/>
                          </a:solidFill>
                        </a:rPr>
                        <a:t>seed</a:t>
                      </a:r>
                      <a:r>
                        <a:rPr lang="en" sz="1050">
                          <a:solidFill>
                            <a:srgbClr val="1D1F22"/>
                          </a:solidFill>
                        </a:rPr>
                        <a:t>)</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00000"/>
                        </a:lnSpc>
                        <a:spcBef>
                          <a:spcPts val="0"/>
                        </a:spcBef>
                        <a:spcAft>
                          <a:spcPts val="1500"/>
                        </a:spcAft>
                        <a:buNone/>
                      </a:pPr>
                      <a:r>
                        <a:rPr lang="en" sz="1050">
                          <a:solidFill>
                            <a:srgbClr val="1D1F22"/>
                          </a:solidFill>
                        </a:rPr>
                        <a:t>Sample a fraction </a:t>
                      </a:r>
                      <a:r>
                        <a:rPr i="1" lang="en" sz="1050">
                          <a:solidFill>
                            <a:srgbClr val="1D1F22"/>
                          </a:solidFill>
                        </a:rPr>
                        <a:t>fraction</a:t>
                      </a:r>
                      <a:r>
                        <a:rPr lang="en" sz="1050">
                          <a:solidFill>
                            <a:srgbClr val="1D1F22"/>
                          </a:solidFill>
                        </a:rPr>
                        <a:t> of the data, with or without replacement, using a given random number generator seed.</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42925">
                <a:tc>
                  <a:txBody>
                    <a:bodyPr/>
                    <a:lstStyle/>
                    <a:p>
                      <a:pPr indent="0" lvl="0" marL="0" rtl="0" algn="l">
                        <a:lnSpc>
                          <a:spcPct val="100000"/>
                        </a:lnSpc>
                        <a:spcBef>
                          <a:spcPts val="1000"/>
                        </a:spcBef>
                        <a:spcAft>
                          <a:spcPts val="1500"/>
                        </a:spcAft>
                        <a:buNone/>
                      </a:pPr>
                      <a:r>
                        <a:rPr b="1" lang="en" sz="1050">
                          <a:solidFill>
                            <a:srgbClr val="1D1F22"/>
                          </a:solidFill>
                        </a:rPr>
                        <a:t>union</a:t>
                      </a:r>
                      <a:r>
                        <a:rPr lang="en" sz="1050">
                          <a:solidFill>
                            <a:srgbClr val="1D1F22"/>
                          </a:solidFill>
                        </a:rPr>
                        <a:t>(</a:t>
                      </a:r>
                      <a:r>
                        <a:rPr i="1" lang="en" sz="1050">
                          <a:solidFill>
                            <a:srgbClr val="1D1F22"/>
                          </a:solidFill>
                        </a:rPr>
                        <a:t>otherDataset</a:t>
                      </a:r>
                      <a:r>
                        <a:rPr lang="en" sz="1050">
                          <a:solidFill>
                            <a:srgbClr val="1D1F22"/>
                          </a:solidFill>
                        </a:rPr>
                        <a:t>)</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00000"/>
                        </a:lnSpc>
                        <a:spcBef>
                          <a:spcPts val="1000"/>
                        </a:spcBef>
                        <a:spcAft>
                          <a:spcPts val="1500"/>
                        </a:spcAft>
                        <a:buNone/>
                      </a:pPr>
                      <a:r>
                        <a:rPr lang="en" sz="1050">
                          <a:solidFill>
                            <a:srgbClr val="1D1F22"/>
                          </a:solidFill>
                        </a:rPr>
                        <a:t>Return a new dataset that contains the union of the elements in the source dataset and the argument.</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42925">
                <a:tc>
                  <a:txBody>
                    <a:bodyPr/>
                    <a:lstStyle/>
                    <a:p>
                      <a:pPr indent="0" lvl="0" marL="0" rtl="0" algn="l">
                        <a:lnSpc>
                          <a:spcPct val="100000"/>
                        </a:lnSpc>
                        <a:spcBef>
                          <a:spcPts val="1000"/>
                        </a:spcBef>
                        <a:spcAft>
                          <a:spcPts val="1500"/>
                        </a:spcAft>
                        <a:buNone/>
                      </a:pPr>
                      <a:r>
                        <a:rPr b="1" lang="en" sz="1050">
                          <a:solidFill>
                            <a:srgbClr val="1D1F22"/>
                          </a:solidFill>
                        </a:rPr>
                        <a:t>intersection</a:t>
                      </a:r>
                      <a:r>
                        <a:rPr lang="en" sz="1050">
                          <a:solidFill>
                            <a:srgbClr val="1D1F22"/>
                          </a:solidFill>
                        </a:rPr>
                        <a:t>(</a:t>
                      </a:r>
                      <a:r>
                        <a:rPr i="1" lang="en" sz="1050">
                          <a:solidFill>
                            <a:srgbClr val="1D1F22"/>
                          </a:solidFill>
                        </a:rPr>
                        <a:t>otherDataset</a:t>
                      </a:r>
                      <a:r>
                        <a:rPr lang="en" sz="1050">
                          <a:solidFill>
                            <a:srgbClr val="1D1F22"/>
                          </a:solidFill>
                        </a:rPr>
                        <a:t>)</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00000"/>
                        </a:lnSpc>
                        <a:spcBef>
                          <a:spcPts val="1000"/>
                        </a:spcBef>
                        <a:spcAft>
                          <a:spcPts val="1500"/>
                        </a:spcAft>
                        <a:buNone/>
                      </a:pPr>
                      <a:r>
                        <a:rPr lang="en" sz="1050">
                          <a:solidFill>
                            <a:srgbClr val="1D1F22"/>
                          </a:solidFill>
                        </a:rPr>
                        <a:t>Return a new RDD that contains the intersection of elements in the source dataset and the argument.</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52425">
                <a:tc>
                  <a:txBody>
                    <a:bodyPr/>
                    <a:lstStyle/>
                    <a:p>
                      <a:pPr indent="0" lvl="0" marL="0" rtl="0" algn="l">
                        <a:lnSpc>
                          <a:spcPct val="100000"/>
                        </a:lnSpc>
                        <a:spcBef>
                          <a:spcPts val="1000"/>
                        </a:spcBef>
                        <a:spcAft>
                          <a:spcPts val="1500"/>
                        </a:spcAft>
                        <a:buNone/>
                      </a:pPr>
                      <a:r>
                        <a:rPr b="1" lang="en" sz="1050">
                          <a:solidFill>
                            <a:srgbClr val="1D1F22"/>
                          </a:solidFill>
                        </a:rPr>
                        <a:t>distinct</a:t>
                      </a:r>
                      <a:r>
                        <a:rPr lang="en" sz="1050">
                          <a:solidFill>
                            <a:srgbClr val="1D1F22"/>
                          </a:solidFill>
                        </a:rPr>
                        <a:t>([</a:t>
                      </a:r>
                      <a:r>
                        <a:rPr i="1" lang="en" sz="1050">
                          <a:solidFill>
                            <a:srgbClr val="1D1F22"/>
                          </a:solidFill>
                        </a:rPr>
                        <a:t>numTasks</a:t>
                      </a:r>
                      <a:r>
                        <a:rPr lang="en" sz="1050">
                          <a:solidFill>
                            <a:srgbClr val="1D1F22"/>
                          </a:solidFill>
                        </a:rPr>
                        <a:t>]))</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00000"/>
                        </a:lnSpc>
                        <a:spcBef>
                          <a:spcPts val="1000"/>
                        </a:spcBef>
                        <a:spcAft>
                          <a:spcPts val="1500"/>
                        </a:spcAft>
                        <a:buNone/>
                      </a:pPr>
                      <a:r>
                        <a:rPr lang="en" sz="1050">
                          <a:solidFill>
                            <a:srgbClr val="1D1F22"/>
                          </a:solidFill>
                        </a:rPr>
                        <a:t>Return a new dataset that contains the distinct elements of the source dataset.</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1314450">
                <a:tc>
                  <a:txBody>
                    <a:bodyPr/>
                    <a:lstStyle/>
                    <a:p>
                      <a:pPr indent="0" lvl="0" marL="0" rtl="0" algn="l">
                        <a:lnSpc>
                          <a:spcPct val="100000"/>
                        </a:lnSpc>
                        <a:spcBef>
                          <a:spcPts val="1000"/>
                        </a:spcBef>
                        <a:spcAft>
                          <a:spcPts val="1500"/>
                        </a:spcAft>
                        <a:buNone/>
                      </a:pPr>
                      <a:r>
                        <a:rPr b="1" lang="en" sz="1050">
                          <a:solidFill>
                            <a:srgbClr val="1D1F22"/>
                          </a:solidFill>
                        </a:rPr>
                        <a:t>groupByKey</a:t>
                      </a:r>
                      <a:r>
                        <a:rPr lang="en" sz="1050">
                          <a:solidFill>
                            <a:srgbClr val="1D1F22"/>
                          </a:solidFill>
                        </a:rPr>
                        <a:t>([</a:t>
                      </a:r>
                      <a:r>
                        <a:rPr i="1" lang="en" sz="1050">
                          <a:solidFill>
                            <a:srgbClr val="1D1F22"/>
                          </a:solidFill>
                        </a:rPr>
                        <a:t>numTasks</a:t>
                      </a:r>
                      <a:r>
                        <a:rPr lang="en" sz="1050">
                          <a:solidFill>
                            <a:srgbClr val="1D1F22"/>
                          </a:solidFill>
                        </a:rPr>
                        <a:t>])</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00000"/>
                        </a:lnSpc>
                        <a:spcBef>
                          <a:spcPts val="1000"/>
                        </a:spcBef>
                        <a:spcAft>
                          <a:spcPts val="0"/>
                        </a:spcAft>
                        <a:buNone/>
                      </a:pPr>
                      <a:r>
                        <a:rPr lang="en" sz="1050">
                          <a:solidFill>
                            <a:srgbClr val="1D1F22"/>
                          </a:solidFill>
                        </a:rPr>
                        <a:t>When called on a dataset of (K, V) pairs, returns a dataset of (K, Iterable&lt;V&gt;) pairs. </a:t>
                      </a:r>
                      <a:endParaRPr sz="1050">
                        <a:solidFill>
                          <a:srgbClr val="1D1F22"/>
                        </a:solidFill>
                      </a:endParaRPr>
                    </a:p>
                    <a:p>
                      <a:pPr indent="0" lvl="0" marL="0" rtl="0" algn="l">
                        <a:lnSpc>
                          <a:spcPct val="100000"/>
                        </a:lnSpc>
                        <a:spcBef>
                          <a:spcPts val="1500"/>
                        </a:spcBef>
                        <a:spcAft>
                          <a:spcPts val="0"/>
                        </a:spcAft>
                        <a:buNone/>
                      </a:pPr>
                      <a:r>
                        <a:rPr b="1" lang="en" sz="1050">
                          <a:solidFill>
                            <a:srgbClr val="1D1F22"/>
                          </a:solidFill>
                        </a:rPr>
                        <a:t>Note:</a:t>
                      </a:r>
                      <a:r>
                        <a:rPr lang="en" sz="1050">
                          <a:solidFill>
                            <a:srgbClr val="1D1F22"/>
                          </a:solidFill>
                        </a:rPr>
                        <a:t> If you are grouping in order to perform an aggregation (such as a sum or average) over each key, using </a:t>
                      </a:r>
                      <a:r>
                        <a:rPr lang="en" sz="900">
                          <a:solidFill>
                            <a:srgbClr val="444444"/>
                          </a:solidFill>
                          <a:highlight>
                            <a:srgbClr val="FFFFFF"/>
                          </a:highlight>
                          <a:latin typeface="Verdana"/>
                          <a:ea typeface="Verdana"/>
                          <a:cs typeface="Verdana"/>
                          <a:sym typeface="Verdana"/>
                        </a:rPr>
                        <a:t>reduceByKey</a:t>
                      </a:r>
                      <a:r>
                        <a:rPr lang="en" sz="1050">
                          <a:solidFill>
                            <a:srgbClr val="1D1F22"/>
                          </a:solidFill>
                        </a:rPr>
                        <a:t> or </a:t>
                      </a:r>
                      <a:r>
                        <a:rPr lang="en" sz="900">
                          <a:solidFill>
                            <a:srgbClr val="444444"/>
                          </a:solidFill>
                          <a:highlight>
                            <a:srgbClr val="FFFFFF"/>
                          </a:highlight>
                          <a:latin typeface="Verdana"/>
                          <a:ea typeface="Verdana"/>
                          <a:cs typeface="Verdana"/>
                          <a:sym typeface="Verdana"/>
                        </a:rPr>
                        <a:t>aggregateByKey</a:t>
                      </a:r>
                      <a:r>
                        <a:rPr lang="en" sz="1050">
                          <a:solidFill>
                            <a:srgbClr val="1D1F22"/>
                          </a:solidFill>
                        </a:rPr>
                        <a:t> will yield much better performance. </a:t>
                      </a:r>
                      <a:endParaRPr sz="1050">
                        <a:solidFill>
                          <a:srgbClr val="1D1F22"/>
                        </a:solidFill>
                      </a:endParaRPr>
                    </a:p>
                    <a:p>
                      <a:pPr indent="0" lvl="0" marL="0" rtl="0" algn="l">
                        <a:lnSpc>
                          <a:spcPct val="100000"/>
                        </a:lnSpc>
                        <a:spcBef>
                          <a:spcPts val="1500"/>
                        </a:spcBef>
                        <a:spcAft>
                          <a:spcPts val="1500"/>
                        </a:spcAft>
                        <a:buNone/>
                      </a:pPr>
                      <a:r>
                        <a:rPr b="1" lang="en" sz="1050">
                          <a:solidFill>
                            <a:srgbClr val="1D1F22"/>
                          </a:solidFill>
                        </a:rPr>
                        <a:t>Note:</a:t>
                      </a:r>
                      <a:r>
                        <a:rPr lang="en" sz="1050">
                          <a:solidFill>
                            <a:srgbClr val="1D1F22"/>
                          </a:solidFill>
                        </a:rPr>
                        <a:t> By default, the level of parallelism in the output depends on the number of partitions of the parent RDD. You can pass an optional </a:t>
                      </a:r>
                      <a:r>
                        <a:rPr lang="en" sz="900">
                          <a:solidFill>
                            <a:srgbClr val="444444"/>
                          </a:solidFill>
                          <a:highlight>
                            <a:srgbClr val="FFFFFF"/>
                          </a:highlight>
                          <a:latin typeface="Verdana"/>
                          <a:ea typeface="Verdana"/>
                          <a:cs typeface="Verdana"/>
                          <a:sym typeface="Verdana"/>
                        </a:rPr>
                        <a:t>numTasks</a:t>
                      </a:r>
                      <a:r>
                        <a:rPr lang="en" sz="1050">
                          <a:solidFill>
                            <a:srgbClr val="1D1F22"/>
                          </a:solidFill>
                        </a:rPr>
                        <a:t> argument to set a different number of tasks.</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933450">
                <a:tc>
                  <a:txBody>
                    <a:bodyPr/>
                    <a:lstStyle/>
                    <a:p>
                      <a:pPr indent="0" lvl="0" marL="0" rtl="0" algn="l">
                        <a:lnSpc>
                          <a:spcPct val="100000"/>
                        </a:lnSpc>
                        <a:spcBef>
                          <a:spcPts val="1000"/>
                        </a:spcBef>
                        <a:spcAft>
                          <a:spcPts val="1500"/>
                        </a:spcAft>
                        <a:buNone/>
                      </a:pPr>
                      <a:r>
                        <a:rPr b="1" lang="en" sz="1050">
                          <a:solidFill>
                            <a:srgbClr val="1D1F22"/>
                          </a:solidFill>
                        </a:rPr>
                        <a:t>reduceByKey</a:t>
                      </a:r>
                      <a:r>
                        <a:rPr lang="en" sz="1050">
                          <a:solidFill>
                            <a:srgbClr val="1D1F22"/>
                          </a:solidFill>
                        </a:rPr>
                        <a:t>(</a:t>
                      </a:r>
                      <a:r>
                        <a:rPr i="1" lang="en" sz="1050">
                          <a:solidFill>
                            <a:srgbClr val="1D1F22"/>
                          </a:solidFill>
                        </a:rPr>
                        <a:t>func</a:t>
                      </a:r>
                      <a:r>
                        <a:rPr lang="en" sz="1050">
                          <a:solidFill>
                            <a:srgbClr val="1D1F22"/>
                          </a:solidFill>
                        </a:rPr>
                        <a:t>, [</a:t>
                      </a:r>
                      <a:r>
                        <a:rPr i="1" lang="en" sz="1050">
                          <a:solidFill>
                            <a:srgbClr val="1D1F22"/>
                          </a:solidFill>
                        </a:rPr>
                        <a:t>numTasks</a:t>
                      </a:r>
                      <a:r>
                        <a:rPr lang="en" sz="1050">
                          <a:solidFill>
                            <a:srgbClr val="1D1F22"/>
                          </a:solidFill>
                        </a:rPr>
                        <a:t>])</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00000"/>
                        </a:lnSpc>
                        <a:spcBef>
                          <a:spcPts val="1000"/>
                        </a:spcBef>
                        <a:spcAft>
                          <a:spcPts val="1500"/>
                        </a:spcAft>
                        <a:buNone/>
                      </a:pPr>
                      <a:r>
                        <a:rPr lang="en" sz="1050">
                          <a:solidFill>
                            <a:srgbClr val="1D1F22"/>
                          </a:solidFill>
                        </a:rPr>
                        <a:t>When called on a dataset of (K, V) pairs, returns a dataset of (K, V) pairs where the values for each key are aggregated using the given reduce function </a:t>
                      </a:r>
                      <a:r>
                        <a:rPr i="1" lang="en" sz="1050">
                          <a:solidFill>
                            <a:srgbClr val="1D1F22"/>
                          </a:solidFill>
                        </a:rPr>
                        <a:t>func</a:t>
                      </a:r>
                      <a:r>
                        <a:rPr lang="en" sz="1050">
                          <a:solidFill>
                            <a:srgbClr val="1D1F22"/>
                          </a:solidFill>
                        </a:rPr>
                        <a:t>, which must be of type (V,V) =&gt; V. Like in </a:t>
                      </a:r>
                      <a:r>
                        <a:rPr lang="en" sz="900">
                          <a:solidFill>
                            <a:srgbClr val="444444"/>
                          </a:solidFill>
                          <a:highlight>
                            <a:srgbClr val="FFFFFF"/>
                          </a:highlight>
                          <a:latin typeface="Verdana"/>
                          <a:ea typeface="Verdana"/>
                          <a:cs typeface="Verdana"/>
                          <a:sym typeface="Verdana"/>
                        </a:rPr>
                        <a:t>groupByKey</a:t>
                      </a:r>
                      <a:r>
                        <a:rPr lang="en" sz="1050">
                          <a:solidFill>
                            <a:srgbClr val="1D1F22"/>
                          </a:solidFill>
                        </a:rPr>
                        <a:t>, the number of reduce tasks is configurable through an optional second argument.</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1123950">
                <a:tc>
                  <a:txBody>
                    <a:bodyPr/>
                    <a:lstStyle/>
                    <a:p>
                      <a:pPr indent="0" lvl="0" marL="0" rtl="0" algn="l">
                        <a:lnSpc>
                          <a:spcPct val="100000"/>
                        </a:lnSpc>
                        <a:spcBef>
                          <a:spcPts val="1000"/>
                        </a:spcBef>
                        <a:spcAft>
                          <a:spcPts val="1500"/>
                        </a:spcAft>
                        <a:buNone/>
                      </a:pPr>
                      <a:r>
                        <a:rPr b="1" lang="en" sz="1050">
                          <a:solidFill>
                            <a:srgbClr val="1D1F22"/>
                          </a:solidFill>
                        </a:rPr>
                        <a:t>aggregateByKey</a:t>
                      </a:r>
                      <a:r>
                        <a:rPr lang="en" sz="1050">
                          <a:solidFill>
                            <a:srgbClr val="1D1F22"/>
                          </a:solidFill>
                        </a:rPr>
                        <a:t>(</a:t>
                      </a:r>
                      <a:r>
                        <a:rPr i="1" lang="en" sz="1050">
                          <a:solidFill>
                            <a:srgbClr val="1D1F22"/>
                          </a:solidFill>
                        </a:rPr>
                        <a:t>zeroValue</a:t>
                      </a:r>
                      <a:r>
                        <a:rPr lang="en" sz="1050">
                          <a:solidFill>
                            <a:srgbClr val="1D1F22"/>
                          </a:solidFill>
                        </a:rPr>
                        <a:t>)(</a:t>
                      </a:r>
                      <a:r>
                        <a:rPr i="1" lang="en" sz="1050">
                          <a:solidFill>
                            <a:srgbClr val="1D1F22"/>
                          </a:solidFill>
                        </a:rPr>
                        <a:t>seqOp</a:t>
                      </a:r>
                      <a:r>
                        <a:rPr lang="en" sz="1050">
                          <a:solidFill>
                            <a:srgbClr val="1D1F22"/>
                          </a:solidFill>
                        </a:rPr>
                        <a:t>, </a:t>
                      </a:r>
                      <a:r>
                        <a:rPr i="1" lang="en" sz="1050">
                          <a:solidFill>
                            <a:srgbClr val="1D1F22"/>
                          </a:solidFill>
                        </a:rPr>
                        <a:t>combOp</a:t>
                      </a:r>
                      <a:r>
                        <a:rPr lang="en" sz="1050">
                          <a:solidFill>
                            <a:srgbClr val="1D1F22"/>
                          </a:solidFill>
                        </a:rPr>
                        <a:t>, [</a:t>
                      </a:r>
                      <a:r>
                        <a:rPr i="1" lang="en" sz="1050">
                          <a:solidFill>
                            <a:srgbClr val="1D1F22"/>
                          </a:solidFill>
                        </a:rPr>
                        <a:t>numTasks</a:t>
                      </a:r>
                      <a:r>
                        <a:rPr lang="en" sz="1050">
                          <a:solidFill>
                            <a:srgbClr val="1D1F22"/>
                          </a:solidFill>
                        </a:rPr>
                        <a:t>])</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00000"/>
                        </a:lnSpc>
                        <a:spcBef>
                          <a:spcPts val="1000"/>
                        </a:spcBef>
                        <a:spcAft>
                          <a:spcPts val="1500"/>
                        </a:spcAft>
                        <a:buNone/>
                      </a:pPr>
                      <a:r>
                        <a:rPr lang="en" sz="1050">
                          <a:solidFill>
                            <a:srgbClr val="1D1F22"/>
                          </a:solidFill>
                        </a:rPr>
                        <a:t>When called on a dataset of (K, V) pairs, returns a dataset of (K, U) pairs where the values for each key are aggregated using the given combine functions and a neutral "zero" value. Allows an aggregated value type that is different than the input value type, while avoiding unnecessary allocations. Like in </a:t>
                      </a:r>
                      <a:r>
                        <a:rPr lang="en" sz="900">
                          <a:solidFill>
                            <a:srgbClr val="444444"/>
                          </a:solidFill>
                          <a:highlight>
                            <a:srgbClr val="FFFFFF"/>
                          </a:highlight>
                          <a:latin typeface="Verdana"/>
                          <a:ea typeface="Verdana"/>
                          <a:cs typeface="Verdana"/>
                          <a:sym typeface="Verdana"/>
                        </a:rPr>
                        <a:t>groupByKey</a:t>
                      </a:r>
                      <a:r>
                        <a:rPr lang="en" sz="1050">
                          <a:solidFill>
                            <a:srgbClr val="1D1F22"/>
                          </a:solidFill>
                        </a:rPr>
                        <a:t>, the number of reduce tasks is configurable through an optional second argument.</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742950">
                <a:tc>
                  <a:txBody>
                    <a:bodyPr/>
                    <a:lstStyle/>
                    <a:p>
                      <a:pPr indent="0" lvl="0" marL="0" rtl="0" algn="l">
                        <a:lnSpc>
                          <a:spcPct val="100000"/>
                        </a:lnSpc>
                        <a:spcBef>
                          <a:spcPts val="1000"/>
                        </a:spcBef>
                        <a:spcAft>
                          <a:spcPts val="1500"/>
                        </a:spcAft>
                        <a:buNone/>
                      </a:pPr>
                      <a:r>
                        <a:rPr b="1" lang="en" sz="1050">
                          <a:solidFill>
                            <a:srgbClr val="1D1F22"/>
                          </a:solidFill>
                        </a:rPr>
                        <a:t>sortByKey</a:t>
                      </a:r>
                      <a:r>
                        <a:rPr lang="en" sz="1050">
                          <a:solidFill>
                            <a:srgbClr val="1D1F22"/>
                          </a:solidFill>
                        </a:rPr>
                        <a:t>([</a:t>
                      </a:r>
                      <a:r>
                        <a:rPr i="1" lang="en" sz="1050">
                          <a:solidFill>
                            <a:srgbClr val="1D1F22"/>
                          </a:solidFill>
                        </a:rPr>
                        <a:t>ascending</a:t>
                      </a:r>
                      <a:r>
                        <a:rPr lang="en" sz="1050">
                          <a:solidFill>
                            <a:srgbClr val="1D1F22"/>
                          </a:solidFill>
                        </a:rPr>
                        <a:t>], [</a:t>
                      </a:r>
                      <a:r>
                        <a:rPr i="1" lang="en" sz="1050">
                          <a:solidFill>
                            <a:srgbClr val="1D1F22"/>
                          </a:solidFill>
                        </a:rPr>
                        <a:t>numTasks</a:t>
                      </a:r>
                      <a:r>
                        <a:rPr lang="en" sz="1050">
                          <a:solidFill>
                            <a:srgbClr val="1D1F22"/>
                          </a:solidFill>
                        </a:rPr>
                        <a:t>])</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00000"/>
                        </a:lnSpc>
                        <a:spcBef>
                          <a:spcPts val="1000"/>
                        </a:spcBef>
                        <a:spcAft>
                          <a:spcPts val="1500"/>
                        </a:spcAft>
                        <a:buNone/>
                      </a:pPr>
                      <a:r>
                        <a:rPr lang="en" sz="1050">
                          <a:solidFill>
                            <a:srgbClr val="1D1F22"/>
                          </a:solidFill>
                        </a:rPr>
                        <a:t>When called on a dataset of (K, V) pairs where K implements Ordered, returns a dataset of (K, V) pairs sorted by keys in ascending or descending order, as specified in the boolean </a:t>
                      </a:r>
                      <a:r>
                        <a:rPr lang="en" sz="900">
                          <a:solidFill>
                            <a:srgbClr val="444444"/>
                          </a:solidFill>
                          <a:highlight>
                            <a:srgbClr val="FFFFFF"/>
                          </a:highlight>
                          <a:latin typeface="Verdana"/>
                          <a:ea typeface="Verdana"/>
                          <a:cs typeface="Verdana"/>
                          <a:sym typeface="Verdana"/>
                        </a:rPr>
                        <a:t>ascending</a:t>
                      </a:r>
                      <a:r>
                        <a:rPr lang="en" sz="1050">
                          <a:solidFill>
                            <a:srgbClr val="1D1F22"/>
                          </a:solidFill>
                        </a:rPr>
                        <a:t> argument.</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742950">
                <a:tc>
                  <a:txBody>
                    <a:bodyPr/>
                    <a:lstStyle/>
                    <a:p>
                      <a:pPr indent="0" lvl="0" marL="0" rtl="0" algn="l">
                        <a:lnSpc>
                          <a:spcPct val="100000"/>
                        </a:lnSpc>
                        <a:spcBef>
                          <a:spcPts val="1000"/>
                        </a:spcBef>
                        <a:spcAft>
                          <a:spcPts val="1500"/>
                        </a:spcAft>
                        <a:buNone/>
                      </a:pPr>
                      <a:r>
                        <a:rPr b="1" lang="en" sz="1050">
                          <a:solidFill>
                            <a:srgbClr val="1D1F22"/>
                          </a:solidFill>
                        </a:rPr>
                        <a:t>join</a:t>
                      </a:r>
                      <a:r>
                        <a:rPr lang="en" sz="1050">
                          <a:solidFill>
                            <a:srgbClr val="1D1F22"/>
                          </a:solidFill>
                        </a:rPr>
                        <a:t>(</a:t>
                      </a:r>
                      <a:r>
                        <a:rPr i="1" lang="en" sz="1050">
                          <a:solidFill>
                            <a:srgbClr val="1D1F22"/>
                          </a:solidFill>
                        </a:rPr>
                        <a:t>otherDataset</a:t>
                      </a:r>
                      <a:r>
                        <a:rPr lang="en" sz="1050">
                          <a:solidFill>
                            <a:srgbClr val="1D1F22"/>
                          </a:solidFill>
                        </a:rPr>
                        <a:t>, [</a:t>
                      </a:r>
                      <a:r>
                        <a:rPr i="1" lang="en" sz="1050">
                          <a:solidFill>
                            <a:srgbClr val="1D1F22"/>
                          </a:solidFill>
                        </a:rPr>
                        <a:t>numTasks</a:t>
                      </a:r>
                      <a:r>
                        <a:rPr lang="en" sz="1050">
                          <a:solidFill>
                            <a:srgbClr val="1D1F22"/>
                          </a:solidFill>
                        </a:rPr>
                        <a:t>])</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00000"/>
                        </a:lnSpc>
                        <a:spcBef>
                          <a:spcPts val="1000"/>
                        </a:spcBef>
                        <a:spcAft>
                          <a:spcPts val="1500"/>
                        </a:spcAft>
                        <a:buNone/>
                      </a:pPr>
                      <a:r>
                        <a:rPr lang="en" sz="1050">
                          <a:solidFill>
                            <a:srgbClr val="1D1F22"/>
                          </a:solidFill>
                        </a:rPr>
                        <a:t>When called on datasets of type (K, V) and (K, W), returns a dataset of (K, (V, W)) pairs with all pairs of elements for each key. Outer joins are supported through </a:t>
                      </a:r>
                      <a:r>
                        <a:rPr lang="en" sz="900">
                          <a:solidFill>
                            <a:srgbClr val="444444"/>
                          </a:solidFill>
                          <a:highlight>
                            <a:srgbClr val="FFFFFF"/>
                          </a:highlight>
                          <a:latin typeface="Verdana"/>
                          <a:ea typeface="Verdana"/>
                          <a:cs typeface="Verdana"/>
                          <a:sym typeface="Verdana"/>
                        </a:rPr>
                        <a:t>leftOuterJoin</a:t>
                      </a:r>
                      <a:r>
                        <a:rPr lang="en" sz="1050">
                          <a:solidFill>
                            <a:srgbClr val="1D1F22"/>
                          </a:solidFill>
                        </a:rPr>
                        <a:t>, </a:t>
                      </a:r>
                      <a:r>
                        <a:rPr lang="en" sz="900">
                          <a:solidFill>
                            <a:srgbClr val="444444"/>
                          </a:solidFill>
                          <a:highlight>
                            <a:srgbClr val="FFFFFF"/>
                          </a:highlight>
                          <a:latin typeface="Verdana"/>
                          <a:ea typeface="Verdana"/>
                          <a:cs typeface="Verdana"/>
                          <a:sym typeface="Verdana"/>
                        </a:rPr>
                        <a:t>rightOuterJoin</a:t>
                      </a:r>
                      <a:r>
                        <a:rPr lang="en" sz="1050">
                          <a:solidFill>
                            <a:srgbClr val="1D1F22"/>
                          </a:solidFill>
                        </a:rPr>
                        <a:t>, and </a:t>
                      </a:r>
                      <a:r>
                        <a:rPr lang="en" sz="900">
                          <a:solidFill>
                            <a:srgbClr val="444444"/>
                          </a:solidFill>
                          <a:highlight>
                            <a:srgbClr val="FFFFFF"/>
                          </a:highlight>
                          <a:latin typeface="Verdana"/>
                          <a:ea typeface="Verdana"/>
                          <a:cs typeface="Verdana"/>
                          <a:sym typeface="Verdana"/>
                        </a:rPr>
                        <a:t>fullOuterJoin</a:t>
                      </a:r>
                      <a:r>
                        <a:rPr lang="en" sz="1050">
                          <a:solidFill>
                            <a:srgbClr val="1D1F22"/>
                          </a:solidFill>
                        </a:rPr>
                        <a:t>.</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52450">
                <a:tc>
                  <a:txBody>
                    <a:bodyPr/>
                    <a:lstStyle/>
                    <a:p>
                      <a:pPr indent="0" lvl="0" marL="0" rtl="0" algn="l">
                        <a:lnSpc>
                          <a:spcPct val="100000"/>
                        </a:lnSpc>
                        <a:spcBef>
                          <a:spcPts val="1000"/>
                        </a:spcBef>
                        <a:spcAft>
                          <a:spcPts val="1500"/>
                        </a:spcAft>
                        <a:buNone/>
                      </a:pPr>
                      <a:r>
                        <a:rPr b="1" lang="en" sz="1050">
                          <a:solidFill>
                            <a:srgbClr val="1D1F22"/>
                          </a:solidFill>
                        </a:rPr>
                        <a:t>cogroup</a:t>
                      </a:r>
                      <a:r>
                        <a:rPr lang="en" sz="1050">
                          <a:solidFill>
                            <a:srgbClr val="1D1F22"/>
                          </a:solidFill>
                        </a:rPr>
                        <a:t>(</a:t>
                      </a:r>
                      <a:r>
                        <a:rPr i="1" lang="en" sz="1050">
                          <a:solidFill>
                            <a:srgbClr val="1D1F22"/>
                          </a:solidFill>
                        </a:rPr>
                        <a:t>otherDataset</a:t>
                      </a:r>
                      <a:r>
                        <a:rPr lang="en" sz="1050">
                          <a:solidFill>
                            <a:srgbClr val="1D1F22"/>
                          </a:solidFill>
                        </a:rPr>
                        <a:t>, [</a:t>
                      </a:r>
                      <a:r>
                        <a:rPr i="1" lang="en" sz="1050">
                          <a:solidFill>
                            <a:srgbClr val="1D1F22"/>
                          </a:solidFill>
                        </a:rPr>
                        <a:t>numTasks</a:t>
                      </a:r>
                      <a:r>
                        <a:rPr lang="en" sz="1050">
                          <a:solidFill>
                            <a:srgbClr val="1D1F22"/>
                          </a:solidFill>
                        </a:rPr>
                        <a:t>])</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00000"/>
                        </a:lnSpc>
                        <a:spcBef>
                          <a:spcPts val="1000"/>
                        </a:spcBef>
                        <a:spcAft>
                          <a:spcPts val="1500"/>
                        </a:spcAft>
                        <a:buNone/>
                      </a:pPr>
                      <a:r>
                        <a:rPr lang="en" sz="1050">
                          <a:solidFill>
                            <a:srgbClr val="1D1F22"/>
                          </a:solidFill>
                        </a:rPr>
                        <a:t>When called on datasets of type (K, V) and (K, W), returns a dataset of (K, (Iterable&lt;V&gt;, Iterable&lt;W&gt;)) tuples. This operation is also called </a:t>
                      </a:r>
                      <a:r>
                        <a:rPr lang="en" sz="900">
                          <a:solidFill>
                            <a:srgbClr val="444444"/>
                          </a:solidFill>
                          <a:highlight>
                            <a:srgbClr val="FFFFFF"/>
                          </a:highlight>
                          <a:latin typeface="Verdana"/>
                          <a:ea typeface="Verdana"/>
                          <a:cs typeface="Verdana"/>
                          <a:sym typeface="Verdana"/>
                        </a:rPr>
                        <a:t>groupWith</a:t>
                      </a:r>
                      <a:r>
                        <a:rPr lang="en" sz="1050">
                          <a:solidFill>
                            <a:srgbClr val="1D1F22"/>
                          </a:solidFill>
                        </a:rPr>
                        <a:t>.</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42925">
                <a:tc>
                  <a:txBody>
                    <a:bodyPr/>
                    <a:lstStyle/>
                    <a:p>
                      <a:pPr indent="0" lvl="0" marL="0" rtl="0" algn="l">
                        <a:lnSpc>
                          <a:spcPct val="100000"/>
                        </a:lnSpc>
                        <a:spcBef>
                          <a:spcPts val="1000"/>
                        </a:spcBef>
                        <a:spcAft>
                          <a:spcPts val="1500"/>
                        </a:spcAft>
                        <a:buNone/>
                      </a:pPr>
                      <a:r>
                        <a:rPr b="1" lang="en" sz="1050">
                          <a:solidFill>
                            <a:srgbClr val="1D1F22"/>
                          </a:solidFill>
                        </a:rPr>
                        <a:t>cartesian</a:t>
                      </a:r>
                      <a:r>
                        <a:rPr lang="en" sz="1050">
                          <a:solidFill>
                            <a:srgbClr val="1D1F22"/>
                          </a:solidFill>
                        </a:rPr>
                        <a:t>(</a:t>
                      </a:r>
                      <a:r>
                        <a:rPr i="1" lang="en" sz="1050">
                          <a:solidFill>
                            <a:srgbClr val="1D1F22"/>
                          </a:solidFill>
                        </a:rPr>
                        <a:t>otherDataset</a:t>
                      </a:r>
                      <a:r>
                        <a:rPr lang="en" sz="1050">
                          <a:solidFill>
                            <a:srgbClr val="1D1F22"/>
                          </a:solidFill>
                        </a:rPr>
                        <a:t>)</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00000"/>
                        </a:lnSpc>
                        <a:spcBef>
                          <a:spcPts val="1000"/>
                        </a:spcBef>
                        <a:spcAft>
                          <a:spcPts val="1500"/>
                        </a:spcAft>
                        <a:buNone/>
                      </a:pPr>
                      <a:r>
                        <a:rPr lang="en" sz="1050">
                          <a:solidFill>
                            <a:srgbClr val="1D1F22"/>
                          </a:solidFill>
                        </a:rPr>
                        <a:t>When called on datasets of types T and U, returns a dataset of (T, U) pairs (all pairs of elements).</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733425">
                <a:tc>
                  <a:txBody>
                    <a:bodyPr/>
                    <a:lstStyle/>
                    <a:p>
                      <a:pPr indent="0" lvl="0" marL="0" rtl="0" algn="l">
                        <a:lnSpc>
                          <a:spcPct val="100000"/>
                        </a:lnSpc>
                        <a:spcBef>
                          <a:spcPts val="1000"/>
                        </a:spcBef>
                        <a:spcAft>
                          <a:spcPts val="1500"/>
                        </a:spcAft>
                        <a:buNone/>
                      </a:pPr>
                      <a:r>
                        <a:rPr b="1" lang="en" sz="1050">
                          <a:solidFill>
                            <a:srgbClr val="1D1F22"/>
                          </a:solidFill>
                        </a:rPr>
                        <a:t>pipe</a:t>
                      </a:r>
                      <a:r>
                        <a:rPr lang="en" sz="1050">
                          <a:solidFill>
                            <a:srgbClr val="1D1F22"/>
                          </a:solidFill>
                        </a:rPr>
                        <a:t>(</a:t>
                      </a:r>
                      <a:r>
                        <a:rPr i="1" lang="en" sz="1050">
                          <a:solidFill>
                            <a:srgbClr val="1D1F22"/>
                          </a:solidFill>
                        </a:rPr>
                        <a:t>command</a:t>
                      </a:r>
                      <a:r>
                        <a:rPr lang="en" sz="1050">
                          <a:solidFill>
                            <a:srgbClr val="1D1F22"/>
                          </a:solidFill>
                        </a:rPr>
                        <a:t>, </a:t>
                      </a:r>
                      <a:r>
                        <a:rPr i="1" lang="en" sz="1050">
                          <a:solidFill>
                            <a:srgbClr val="1D1F22"/>
                          </a:solidFill>
                        </a:rPr>
                        <a:t>[envVars]</a:t>
                      </a:r>
                      <a:r>
                        <a:rPr lang="en" sz="1050">
                          <a:solidFill>
                            <a:srgbClr val="1D1F22"/>
                          </a:solidFill>
                        </a:rPr>
                        <a:t>)</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00000"/>
                        </a:lnSpc>
                        <a:spcBef>
                          <a:spcPts val="1000"/>
                        </a:spcBef>
                        <a:spcAft>
                          <a:spcPts val="1500"/>
                        </a:spcAft>
                        <a:buNone/>
                      </a:pPr>
                      <a:r>
                        <a:rPr lang="en" sz="1050">
                          <a:solidFill>
                            <a:srgbClr val="1D1F22"/>
                          </a:solidFill>
                        </a:rPr>
                        <a:t>Pipe each partition of the RDD through a shell command, e.g. a Perl or bash script. RDD elements are written to the process's stdin and lines output to its stdout are returned as an RDD of strings.</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42925">
                <a:tc>
                  <a:txBody>
                    <a:bodyPr/>
                    <a:lstStyle/>
                    <a:p>
                      <a:pPr indent="0" lvl="0" marL="0" rtl="0" algn="l">
                        <a:lnSpc>
                          <a:spcPct val="100000"/>
                        </a:lnSpc>
                        <a:spcBef>
                          <a:spcPts val="1000"/>
                        </a:spcBef>
                        <a:spcAft>
                          <a:spcPts val="1500"/>
                        </a:spcAft>
                        <a:buNone/>
                      </a:pPr>
                      <a:r>
                        <a:rPr b="1" lang="en" sz="1050">
                          <a:solidFill>
                            <a:srgbClr val="1D1F22"/>
                          </a:solidFill>
                        </a:rPr>
                        <a:t>coalesce</a:t>
                      </a:r>
                      <a:r>
                        <a:rPr lang="en" sz="1050">
                          <a:solidFill>
                            <a:srgbClr val="1D1F22"/>
                          </a:solidFill>
                        </a:rPr>
                        <a:t>(</a:t>
                      </a:r>
                      <a:r>
                        <a:rPr i="1" lang="en" sz="1050">
                          <a:solidFill>
                            <a:srgbClr val="1D1F22"/>
                          </a:solidFill>
                        </a:rPr>
                        <a:t>numPartitions</a:t>
                      </a:r>
                      <a:r>
                        <a:rPr lang="en" sz="1050">
                          <a:solidFill>
                            <a:srgbClr val="1D1F22"/>
                          </a:solidFill>
                        </a:rPr>
                        <a:t>)</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00000"/>
                        </a:lnSpc>
                        <a:spcBef>
                          <a:spcPts val="1000"/>
                        </a:spcBef>
                        <a:spcAft>
                          <a:spcPts val="1500"/>
                        </a:spcAft>
                        <a:buNone/>
                      </a:pPr>
                      <a:r>
                        <a:rPr lang="en" sz="1050">
                          <a:solidFill>
                            <a:srgbClr val="1D1F22"/>
                          </a:solidFill>
                        </a:rPr>
                        <a:t>Decrease the number of partitions in the RDD to numPartitions. Useful for running operations more efficiently after filtering down a large dataset.</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842975">
                <a:tc>
                  <a:txBody>
                    <a:bodyPr/>
                    <a:lstStyle/>
                    <a:p>
                      <a:pPr indent="0" lvl="0" marL="0" rtl="0" algn="l">
                        <a:lnSpc>
                          <a:spcPct val="100000"/>
                        </a:lnSpc>
                        <a:spcBef>
                          <a:spcPts val="1000"/>
                        </a:spcBef>
                        <a:spcAft>
                          <a:spcPts val="1500"/>
                        </a:spcAft>
                        <a:buNone/>
                      </a:pPr>
                      <a:r>
                        <a:rPr b="1" lang="en" sz="1050">
                          <a:solidFill>
                            <a:srgbClr val="1D1F22"/>
                          </a:solidFill>
                        </a:rPr>
                        <a:t>repartition</a:t>
                      </a:r>
                      <a:r>
                        <a:rPr lang="en" sz="1050">
                          <a:solidFill>
                            <a:srgbClr val="1D1F22"/>
                          </a:solidFill>
                        </a:rPr>
                        <a:t>(</a:t>
                      </a:r>
                      <a:r>
                        <a:rPr i="1" lang="en" sz="1050">
                          <a:solidFill>
                            <a:srgbClr val="1D1F22"/>
                          </a:solidFill>
                        </a:rPr>
                        <a:t>numPartitions</a:t>
                      </a:r>
                      <a:r>
                        <a:rPr lang="en" sz="1050">
                          <a:solidFill>
                            <a:srgbClr val="1D1F22"/>
                          </a:solidFill>
                        </a:rPr>
                        <a:t>)</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00000"/>
                        </a:lnSpc>
                        <a:spcBef>
                          <a:spcPts val="1000"/>
                        </a:spcBef>
                        <a:spcAft>
                          <a:spcPts val="1500"/>
                        </a:spcAft>
                        <a:buNone/>
                      </a:pPr>
                      <a:r>
                        <a:rPr lang="en" sz="1050">
                          <a:solidFill>
                            <a:srgbClr val="1D1F22"/>
                          </a:solidFill>
                        </a:rPr>
                        <a:t>Reshuffle the data in the RDD randomly to create either more or fewer partitions and balance it across them. This always shuffles all data over the network.</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742950">
                <a:tc>
                  <a:txBody>
                    <a:bodyPr/>
                    <a:lstStyle/>
                    <a:p>
                      <a:pPr indent="0" lvl="0" marL="0" rtl="0" algn="l">
                        <a:lnSpc>
                          <a:spcPct val="100000"/>
                        </a:lnSpc>
                        <a:spcBef>
                          <a:spcPts val="1000"/>
                        </a:spcBef>
                        <a:spcAft>
                          <a:spcPts val="1500"/>
                        </a:spcAft>
                        <a:buNone/>
                      </a:pPr>
                      <a:r>
                        <a:rPr b="1" lang="en" sz="1050">
                          <a:solidFill>
                            <a:srgbClr val="1D1F22"/>
                          </a:solidFill>
                        </a:rPr>
                        <a:t>repartitionAndSortWithinPartitions</a:t>
                      </a:r>
                      <a:r>
                        <a:rPr lang="en" sz="1050">
                          <a:solidFill>
                            <a:srgbClr val="1D1F22"/>
                          </a:solidFill>
                        </a:rPr>
                        <a:t>(</a:t>
                      </a:r>
                      <a:r>
                        <a:rPr i="1" lang="en" sz="1050">
                          <a:solidFill>
                            <a:srgbClr val="1D1F22"/>
                          </a:solidFill>
                        </a:rPr>
                        <a:t>partitioner</a:t>
                      </a:r>
                      <a:r>
                        <a:rPr lang="en" sz="1050">
                          <a:solidFill>
                            <a:srgbClr val="1D1F22"/>
                          </a:solidFill>
                        </a:rPr>
                        <a:t>)</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tcPr>
                </a:tc>
                <a:tc>
                  <a:txBody>
                    <a:bodyPr/>
                    <a:lstStyle/>
                    <a:p>
                      <a:pPr indent="0" lvl="0" marL="0" rtl="0" algn="l">
                        <a:lnSpc>
                          <a:spcPct val="100000"/>
                        </a:lnSpc>
                        <a:spcBef>
                          <a:spcPts val="1000"/>
                        </a:spcBef>
                        <a:spcAft>
                          <a:spcPts val="1500"/>
                        </a:spcAft>
                        <a:buNone/>
                      </a:pPr>
                      <a:r>
                        <a:rPr lang="en" sz="1050">
                          <a:solidFill>
                            <a:srgbClr val="1D1F22"/>
                          </a:solidFill>
                        </a:rPr>
                        <a:t>Repartition the RDD according to the given partitioner and, within each resulting partition, sort records by their keys. This is more efficient than calling </a:t>
                      </a:r>
                      <a:r>
                        <a:rPr lang="en" sz="900">
                          <a:solidFill>
                            <a:srgbClr val="444444"/>
                          </a:solidFill>
                          <a:highlight>
                            <a:srgbClr val="FFFFFF"/>
                          </a:highlight>
                          <a:latin typeface="Verdana"/>
                          <a:ea typeface="Verdana"/>
                          <a:cs typeface="Verdana"/>
                          <a:sym typeface="Verdana"/>
                        </a:rPr>
                        <a:t>repartition</a:t>
                      </a:r>
                      <a:r>
                        <a:rPr lang="en" sz="1050">
                          <a:solidFill>
                            <a:srgbClr val="1D1F22"/>
                          </a:solidFill>
                        </a:rPr>
                        <a:t> and then sorting within each partition because it can push the sorting down into the shuffle machinery.</a:t>
                      </a:r>
                      <a:endParaRPr sz="1050">
                        <a:solidFill>
                          <a:srgbClr val="1D1F22"/>
                        </a:solidFill>
                      </a:endParaRPr>
                    </a:p>
                  </a:txBody>
                  <a:tcPr marT="76200" marB="76200" marR="76200" marL="76200">
                    <a:lnT cap="flat" cmpd="sng" w="9525">
                      <a:solidFill>
                        <a:srgbClr val="DDDDDD"/>
                      </a:solidFill>
                      <a:prstDash val="solid"/>
                      <a:round/>
                      <a:headEnd len="sm" w="sm" type="none"/>
                      <a:tailEnd len="sm" w="sm" type="none"/>
                    </a:lnT>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139500" y="118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Computing Cluster - </a:t>
            </a:r>
            <a:r>
              <a:rPr lang="en" sz="1800"/>
              <a:t>Access through PUTTY</a:t>
            </a:r>
            <a:endParaRPr sz="1800"/>
          </a:p>
        </p:txBody>
      </p:sp>
      <p:pic>
        <p:nvPicPr>
          <p:cNvPr id="60" name="Google Shape;60;p14"/>
          <p:cNvPicPr preferRelativeResize="0"/>
          <p:nvPr/>
        </p:nvPicPr>
        <p:blipFill>
          <a:blip r:embed="rId3">
            <a:alphaModFix/>
          </a:blip>
          <a:stretch>
            <a:fillRect/>
          </a:stretch>
        </p:blipFill>
        <p:spPr>
          <a:xfrm>
            <a:off x="1111200" y="1243050"/>
            <a:ext cx="5829300" cy="2981325"/>
          </a:xfrm>
          <a:prstGeom prst="rect">
            <a:avLst/>
          </a:prstGeom>
          <a:noFill/>
          <a:ln>
            <a:noFill/>
          </a:ln>
        </p:spPr>
      </p:pic>
      <p:sp>
        <p:nvSpPr>
          <p:cNvPr id="61" name="Google Shape;61;p14"/>
          <p:cNvSpPr txBox="1"/>
          <p:nvPr/>
        </p:nvSpPr>
        <p:spPr>
          <a:xfrm>
            <a:off x="6128225" y="1785025"/>
            <a:ext cx="2346600" cy="2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434343"/>
                </a:solidFill>
              </a:rPr>
              <a:t>us0789lnxp.america.apci.com</a:t>
            </a:r>
            <a:endParaRPr b="1" sz="1200">
              <a:solidFill>
                <a:srgbClr val="434343"/>
              </a:solidFill>
            </a:endParaRPr>
          </a:p>
        </p:txBody>
      </p:sp>
      <p:sp>
        <p:nvSpPr>
          <p:cNvPr id="62" name="Google Shape;62;p14"/>
          <p:cNvSpPr txBox="1"/>
          <p:nvPr/>
        </p:nvSpPr>
        <p:spPr>
          <a:xfrm>
            <a:off x="1602750" y="4224375"/>
            <a:ext cx="523800" cy="2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rPr>
              <a:t>901</a:t>
            </a:r>
            <a:endParaRPr b="1">
              <a:solidFill>
                <a:srgbClr val="434343"/>
              </a:solidFill>
            </a:endParaRPr>
          </a:p>
        </p:txBody>
      </p:sp>
      <p:sp>
        <p:nvSpPr>
          <p:cNvPr id="63" name="Google Shape;63;p14"/>
          <p:cNvSpPr txBox="1"/>
          <p:nvPr/>
        </p:nvSpPr>
        <p:spPr>
          <a:xfrm>
            <a:off x="3022675" y="4224375"/>
            <a:ext cx="523800" cy="2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rPr>
              <a:t>902</a:t>
            </a:r>
            <a:endParaRPr b="1">
              <a:solidFill>
                <a:srgbClr val="434343"/>
              </a:solidFill>
            </a:endParaRPr>
          </a:p>
        </p:txBody>
      </p:sp>
      <p:sp>
        <p:nvSpPr>
          <p:cNvPr id="64" name="Google Shape;64;p14"/>
          <p:cNvSpPr txBox="1"/>
          <p:nvPr/>
        </p:nvSpPr>
        <p:spPr>
          <a:xfrm>
            <a:off x="4526450" y="4224375"/>
            <a:ext cx="523800" cy="2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rPr>
              <a:t>903</a:t>
            </a:r>
            <a:endParaRPr b="1">
              <a:solidFill>
                <a:srgbClr val="434343"/>
              </a:solidFill>
            </a:endParaRPr>
          </a:p>
        </p:txBody>
      </p:sp>
      <p:sp>
        <p:nvSpPr>
          <p:cNvPr id="65" name="Google Shape;65;p14"/>
          <p:cNvSpPr txBox="1"/>
          <p:nvPr/>
        </p:nvSpPr>
        <p:spPr>
          <a:xfrm>
            <a:off x="5904500" y="4224375"/>
            <a:ext cx="523800" cy="2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rPr>
              <a:t>904</a:t>
            </a:r>
            <a:endParaRPr b="1">
              <a:solidFill>
                <a:srgbClr val="43434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yarn logs -applicationId  application_1487622458774_0127</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Driver Program</a:t>
            </a:r>
            <a:endParaRPr/>
          </a:p>
        </p:txBody>
      </p:sp>
      <p:pic>
        <p:nvPicPr>
          <p:cNvPr id="71" name="Google Shape;71;p15"/>
          <p:cNvPicPr preferRelativeResize="0"/>
          <p:nvPr/>
        </p:nvPicPr>
        <p:blipFill>
          <a:blip r:embed="rId3">
            <a:alphaModFix/>
          </a:blip>
          <a:stretch>
            <a:fillRect/>
          </a:stretch>
        </p:blipFill>
        <p:spPr>
          <a:xfrm>
            <a:off x="739000" y="1515850"/>
            <a:ext cx="5676900" cy="2743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Spark Over HDFS</a:t>
            </a:r>
            <a:endParaRPr/>
          </a:p>
        </p:txBody>
      </p:sp>
      <p:pic>
        <p:nvPicPr>
          <p:cNvPr id="77" name="Google Shape;77;p16"/>
          <p:cNvPicPr preferRelativeResize="0"/>
          <p:nvPr/>
        </p:nvPicPr>
        <p:blipFill>
          <a:blip r:embed="rId3">
            <a:alphaModFix/>
          </a:blip>
          <a:stretch>
            <a:fillRect/>
          </a:stretch>
        </p:blipFill>
        <p:spPr>
          <a:xfrm>
            <a:off x="865975" y="1152475"/>
            <a:ext cx="6005999" cy="3594601"/>
          </a:xfrm>
          <a:prstGeom prst="rect">
            <a:avLst/>
          </a:prstGeom>
          <a:noFill/>
          <a:ln>
            <a:noFill/>
          </a:ln>
        </p:spPr>
      </p:pic>
      <p:sp>
        <p:nvSpPr>
          <p:cNvPr id="78" name="Google Shape;78;p16"/>
          <p:cNvSpPr txBox="1"/>
          <p:nvPr/>
        </p:nvSpPr>
        <p:spPr>
          <a:xfrm>
            <a:off x="1340875" y="3775400"/>
            <a:ext cx="13200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Compute902</a:t>
            </a:r>
            <a:endParaRPr/>
          </a:p>
        </p:txBody>
      </p:sp>
      <p:sp>
        <p:nvSpPr>
          <p:cNvPr id="79" name="Google Shape;79;p16"/>
          <p:cNvSpPr txBox="1"/>
          <p:nvPr/>
        </p:nvSpPr>
        <p:spPr>
          <a:xfrm>
            <a:off x="3208975" y="3775400"/>
            <a:ext cx="13200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Compute903</a:t>
            </a:r>
            <a:endParaRPr/>
          </a:p>
        </p:txBody>
      </p:sp>
      <p:sp>
        <p:nvSpPr>
          <p:cNvPr id="80" name="Google Shape;80;p16"/>
          <p:cNvSpPr txBox="1"/>
          <p:nvPr/>
        </p:nvSpPr>
        <p:spPr>
          <a:xfrm>
            <a:off x="5291175" y="3775400"/>
            <a:ext cx="13200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Compute904</a:t>
            </a:r>
            <a:endParaRPr/>
          </a:p>
        </p:txBody>
      </p:sp>
      <p:sp>
        <p:nvSpPr>
          <p:cNvPr id="81" name="Google Shape;81;p16"/>
          <p:cNvSpPr txBox="1"/>
          <p:nvPr/>
        </p:nvSpPr>
        <p:spPr>
          <a:xfrm>
            <a:off x="3208975" y="1540375"/>
            <a:ext cx="1320000" cy="3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Compute901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214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Driver Program</a:t>
            </a:r>
            <a:endParaRPr/>
          </a:p>
        </p:txBody>
      </p:sp>
      <p:sp>
        <p:nvSpPr>
          <p:cNvPr id="87" name="Google Shape;87;p17"/>
          <p:cNvSpPr txBox="1"/>
          <p:nvPr>
            <p:ph idx="1" type="body"/>
          </p:nvPr>
        </p:nvSpPr>
        <p:spPr>
          <a:xfrm>
            <a:off x="311700" y="828125"/>
            <a:ext cx="8520600" cy="355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333333"/>
                </a:solidFill>
              </a:rPr>
              <a:t>Spark applications run as independent sets of processes on a cluster, coordinated by the </a:t>
            </a:r>
            <a:r>
              <a:rPr lang="en" sz="1400">
                <a:solidFill>
                  <a:srgbClr val="FF0000"/>
                </a:solidFill>
              </a:rPr>
              <a:t>SparkContext </a:t>
            </a:r>
            <a:r>
              <a:rPr lang="en" sz="1400">
                <a:solidFill>
                  <a:srgbClr val="333333"/>
                </a:solidFill>
              </a:rPr>
              <a:t>object in your main program (called the </a:t>
            </a:r>
            <a:r>
              <a:rPr i="1" lang="en" sz="1400">
                <a:solidFill>
                  <a:srgbClr val="FF0000"/>
                </a:solidFill>
              </a:rPr>
              <a:t>driver program</a:t>
            </a:r>
            <a:r>
              <a:rPr lang="en" sz="1400">
                <a:solidFill>
                  <a:srgbClr val="333333"/>
                </a:solidFill>
              </a:rPr>
              <a:t>).</a:t>
            </a:r>
            <a:endParaRPr sz="1400">
              <a:solidFill>
                <a:srgbClr val="333333"/>
              </a:solidFill>
            </a:endParaRPr>
          </a:p>
          <a:p>
            <a:pPr indent="0" lvl="0" marL="0" rtl="0" algn="l">
              <a:lnSpc>
                <a:spcPct val="100000"/>
              </a:lnSpc>
              <a:spcBef>
                <a:spcPts val="1600"/>
              </a:spcBef>
              <a:spcAft>
                <a:spcPts val="0"/>
              </a:spcAft>
              <a:buNone/>
            </a:pPr>
            <a:r>
              <a:rPr lang="en" sz="1400">
                <a:solidFill>
                  <a:srgbClr val="595959"/>
                </a:solidFill>
              </a:rPr>
              <a:t>import numpy as np</a:t>
            </a:r>
            <a:endParaRPr sz="1400">
              <a:solidFill>
                <a:srgbClr val="595959"/>
              </a:solidFill>
            </a:endParaRPr>
          </a:p>
          <a:p>
            <a:pPr indent="0" lvl="0" marL="0" rtl="0" algn="l">
              <a:lnSpc>
                <a:spcPct val="100000"/>
              </a:lnSpc>
              <a:spcBef>
                <a:spcPts val="0"/>
              </a:spcBef>
              <a:spcAft>
                <a:spcPts val="0"/>
              </a:spcAft>
              <a:buNone/>
            </a:pPr>
            <a:r>
              <a:rPr lang="en" sz="1400">
                <a:solidFill>
                  <a:srgbClr val="595959"/>
                </a:solidFill>
              </a:rPr>
              <a:t>from pyspark import SparkContext</a:t>
            </a:r>
            <a:endParaRPr sz="1400">
              <a:solidFill>
                <a:srgbClr val="595959"/>
              </a:solidFill>
            </a:endParaRPr>
          </a:p>
          <a:p>
            <a:pPr indent="0" lvl="0" marL="0" rtl="0" algn="l">
              <a:lnSpc>
                <a:spcPct val="100000"/>
              </a:lnSpc>
              <a:spcBef>
                <a:spcPts val="0"/>
              </a:spcBef>
              <a:spcAft>
                <a:spcPts val="0"/>
              </a:spcAft>
              <a:buNone/>
            </a:pPr>
            <a:r>
              <a:t/>
            </a:r>
            <a:endParaRPr sz="1400">
              <a:solidFill>
                <a:srgbClr val="595959"/>
              </a:solidFill>
            </a:endParaRPr>
          </a:p>
          <a:p>
            <a:pPr indent="0" lvl="0" marL="0" rtl="0" algn="l">
              <a:lnSpc>
                <a:spcPct val="100000"/>
              </a:lnSpc>
              <a:spcBef>
                <a:spcPts val="0"/>
              </a:spcBef>
              <a:spcAft>
                <a:spcPts val="0"/>
              </a:spcAft>
              <a:buNone/>
            </a:pPr>
            <a:r>
              <a:rPr lang="en" sz="1400">
                <a:solidFill>
                  <a:srgbClr val="595959"/>
                </a:solidFill>
              </a:rPr>
              <a:t>if __name__ == "__main__":</a:t>
            </a:r>
            <a:endParaRPr sz="1400">
              <a:solidFill>
                <a:srgbClr val="595959"/>
              </a:solidFill>
            </a:endParaRPr>
          </a:p>
          <a:p>
            <a:pPr indent="0" lvl="0" marL="0" rtl="0" algn="l">
              <a:lnSpc>
                <a:spcPct val="100000"/>
              </a:lnSpc>
              <a:spcBef>
                <a:spcPts val="0"/>
              </a:spcBef>
              <a:spcAft>
                <a:spcPts val="0"/>
              </a:spcAft>
              <a:buNone/>
            </a:pPr>
            <a:r>
              <a:rPr lang="en" sz="1400">
                <a:solidFill>
                  <a:srgbClr val="595959"/>
                </a:solidFill>
              </a:rPr>
              <a:t>    sc = SparkContext(appName="RDD with auto parallelization")</a:t>
            </a:r>
            <a:endParaRPr sz="1400">
              <a:solidFill>
                <a:srgbClr val="595959"/>
              </a:solidFill>
            </a:endParaRPr>
          </a:p>
          <a:p>
            <a:pPr indent="0" lvl="0" marL="0" rtl="0" algn="l">
              <a:lnSpc>
                <a:spcPct val="100000"/>
              </a:lnSpc>
              <a:spcBef>
                <a:spcPts val="0"/>
              </a:spcBef>
              <a:spcAft>
                <a:spcPts val="0"/>
              </a:spcAft>
              <a:buNone/>
            </a:pPr>
            <a:r>
              <a:t/>
            </a:r>
            <a:endParaRPr sz="1400">
              <a:solidFill>
                <a:srgbClr val="595959"/>
              </a:solidFill>
            </a:endParaRPr>
          </a:p>
          <a:p>
            <a:pPr indent="0" lvl="0" marL="0" rtl="0" algn="l">
              <a:lnSpc>
                <a:spcPct val="100000"/>
              </a:lnSpc>
              <a:spcBef>
                <a:spcPts val="0"/>
              </a:spcBef>
              <a:spcAft>
                <a:spcPts val="0"/>
              </a:spcAft>
              <a:buNone/>
            </a:pPr>
            <a:r>
              <a:rPr lang="en" sz="1400">
                <a:solidFill>
                  <a:srgbClr val="595959"/>
                </a:solidFill>
              </a:rPr>
              <a:t>    # create array</a:t>
            </a:r>
            <a:endParaRPr sz="1400">
              <a:solidFill>
                <a:srgbClr val="595959"/>
              </a:solidFill>
            </a:endParaRPr>
          </a:p>
          <a:p>
            <a:pPr indent="0" lvl="0" marL="0" rtl="0" algn="l">
              <a:lnSpc>
                <a:spcPct val="100000"/>
              </a:lnSpc>
              <a:spcBef>
                <a:spcPts val="0"/>
              </a:spcBef>
              <a:spcAft>
                <a:spcPts val="0"/>
              </a:spcAft>
              <a:buNone/>
            </a:pPr>
            <a:r>
              <a:rPr lang="en" sz="1400">
                <a:solidFill>
                  <a:srgbClr val="595959"/>
                </a:solidFill>
              </a:rPr>
              <a:t>    index = np.arange(100)</a:t>
            </a:r>
            <a:endParaRPr sz="1400">
              <a:solidFill>
                <a:srgbClr val="595959"/>
              </a:solidFill>
            </a:endParaRPr>
          </a:p>
          <a:p>
            <a:pPr indent="0" lvl="0" marL="0" rtl="0" algn="l">
              <a:lnSpc>
                <a:spcPct val="100000"/>
              </a:lnSpc>
              <a:spcBef>
                <a:spcPts val="0"/>
              </a:spcBef>
              <a:spcAft>
                <a:spcPts val="0"/>
              </a:spcAft>
              <a:buNone/>
            </a:pPr>
            <a:r>
              <a:t/>
            </a:r>
            <a:endParaRPr sz="1400">
              <a:solidFill>
                <a:srgbClr val="595959"/>
              </a:solidFill>
            </a:endParaRPr>
          </a:p>
          <a:p>
            <a:pPr indent="0" lvl="0" marL="0" rtl="0" algn="l">
              <a:lnSpc>
                <a:spcPct val="100000"/>
              </a:lnSpc>
              <a:spcBef>
                <a:spcPts val="0"/>
              </a:spcBef>
              <a:spcAft>
                <a:spcPts val="0"/>
              </a:spcAft>
              <a:buNone/>
            </a:pPr>
            <a:r>
              <a:rPr lang="en" sz="1400">
                <a:solidFill>
                  <a:srgbClr val="595959"/>
                </a:solidFill>
              </a:rPr>
              <a:t>    p_index = sc.parallelize(index)</a:t>
            </a:r>
            <a:endParaRPr sz="1400">
              <a:solidFill>
                <a:srgbClr val="595959"/>
              </a:solidFill>
            </a:endParaRPr>
          </a:p>
          <a:p>
            <a:pPr indent="0" lvl="0" marL="0" rtl="0" algn="l">
              <a:lnSpc>
                <a:spcPct val="100000"/>
              </a:lnSpc>
              <a:spcBef>
                <a:spcPts val="0"/>
              </a:spcBef>
              <a:spcAft>
                <a:spcPts val="0"/>
              </a:spcAft>
              <a:buNone/>
            </a:pPr>
            <a:r>
              <a:rPr lang="en" sz="1400">
                <a:solidFill>
                  <a:srgbClr val="595959"/>
                </a:solidFill>
              </a:rPr>
              <a:t>    res = p_index.map(lambda a: a*5).()</a:t>
            </a:r>
            <a:endParaRPr sz="1400">
              <a:solidFill>
                <a:srgbClr val="595959"/>
              </a:solidFill>
            </a:endParaRPr>
          </a:p>
          <a:p>
            <a:pPr indent="0" lvl="0" marL="0" rtl="0" algn="l">
              <a:lnSpc>
                <a:spcPct val="100000"/>
              </a:lnSpc>
              <a:spcBef>
                <a:spcPts val="0"/>
              </a:spcBef>
              <a:spcAft>
                <a:spcPts val="0"/>
              </a:spcAft>
              <a:buNone/>
            </a:pPr>
            <a:r>
              <a:rPr lang="en" sz="1400">
                <a:solidFill>
                  <a:srgbClr val="595959"/>
                </a:solidFill>
              </a:rPr>
              <a:t>    print(res)</a:t>
            </a:r>
            <a:endParaRPr sz="1400">
              <a:solidFill>
                <a:srgbClr val="595959"/>
              </a:solidFill>
            </a:endParaRPr>
          </a:p>
          <a:p>
            <a:pPr indent="0" lvl="0" marL="0" rtl="0" algn="l">
              <a:lnSpc>
                <a:spcPct val="100000"/>
              </a:lnSpc>
              <a:spcBef>
                <a:spcPts val="0"/>
              </a:spcBef>
              <a:spcAft>
                <a:spcPts val="0"/>
              </a:spcAft>
              <a:buNone/>
            </a:pPr>
            <a:r>
              <a:rPr lang="en" sz="1400">
                <a:solidFill>
                  <a:srgbClr val="595959"/>
                </a:solidFill>
              </a:rPr>
              <a:t>    sc.stop();</a:t>
            </a:r>
            <a:endParaRPr sz="1400">
              <a:solidFill>
                <a:srgbClr val="333333"/>
              </a:solidFill>
            </a:endParaRPr>
          </a:p>
          <a:p>
            <a:pPr indent="0" lvl="0" marL="0" rtl="0" algn="l">
              <a:spcBef>
                <a:spcPts val="0"/>
              </a:spcBef>
              <a:spcAft>
                <a:spcPts val="1600"/>
              </a:spcAft>
              <a:buNone/>
            </a:pPr>
            <a:r>
              <a:t/>
            </a:r>
            <a:endParaRPr sz="1400">
              <a:solidFill>
                <a:srgbClr val="33333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277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Driver Program -  Cluster Manager</a:t>
            </a:r>
            <a:endParaRPr/>
          </a:p>
        </p:txBody>
      </p:sp>
      <p:sp>
        <p:nvSpPr>
          <p:cNvPr id="93" name="Google Shape;93;p18"/>
          <p:cNvSpPr txBox="1"/>
          <p:nvPr>
            <p:ph idx="1" type="body"/>
          </p:nvPr>
        </p:nvSpPr>
        <p:spPr>
          <a:xfrm>
            <a:off x="311700" y="926050"/>
            <a:ext cx="8520600" cy="36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333333"/>
                </a:solidFill>
              </a:rPr>
              <a:t>Specifically, to run on a cluster, the SparkContext can connect to several types of cluster managers (either Spark’s own standalone cluster manager or Mesos/YARN), which allocate resources across applications.</a:t>
            </a:r>
            <a:endParaRPr sz="1200">
              <a:solidFill>
                <a:srgbClr val="333333"/>
              </a:solidFill>
            </a:endParaRPr>
          </a:p>
          <a:p>
            <a:pPr indent="0" lvl="0" marL="0" rtl="0" algn="l">
              <a:spcBef>
                <a:spcPts val="1600"/>
              </a:spcBef>
              <a:spcAft>
                <a:spcPts val="0"/>
              </a:spcAft>
              <a:buClr>
                <a:schemeClr val="dk1"/>
              </a:buClr>
              <a:buSzPts val="1100"/>
              <a:buFont typeface="Arial"/>
              <a:buNone/>
            </a:pPr>
            <a:r>
              <a:rPr lang="en" sz="1200">
                <a:solidFill>
                  <a:srgbClr val="333333"/>
                </a:solidFill>
                <a:highlight>
                  <a:srgbClr val="FFFFFF"/>
                </a:highlight>
              </a:rPr>
              <a:t>Once connected, Spark acquires </a:t>
            </a:r>
            <a:r>
              <a:rPr i="1" lang="en" sz="1200">
                <a:solidFill>
                  <a:srgbClr val="333333"/>
                </a:solidFill>
                <a:highlight>
                  <a:srgbClr val="FFFFFF"/>
                </a:highlight>
              </a:rPr>
              <a:t>executors</a:t>
            </a:r>
            <a:r>
              <a:rPr lang="en" sz="1200">
                <a:solidFill>
                  <a:srgbClr val="333333"/>
                </a:solidFill>
                <a:highlight>
                  <a:srgbClr val="FFFFFF"/>
                </a:highlight>
              </a:rPr>
              <a:t> on nodes in the cluster, which are processes that run computations and store data for your application. Next, it sends your application code (defined by JAR or Python files passed to SparkContext) to the executors. Finally, SparkContext sends </a:t>
            </a:r>
            <a:r>
              <a:rPr i="1" lang="en" sz="1200">
                <a:solidFill>
                  <a:srgbClr val="333333"/>
                </a:solidFill>
                <a:highlight>
                  <a:srgbClr val="FFFFFF"/>
                </a:highlight>
              </a:rPr>
              <a:t>tasks</a:t>
            </a:r>
            <a:r>
              <a:rPr lang="en" sz="1200">
                <a:solidFill>
                  <a:srgbClr val="333333"/>
                </a:solidFill>
                <a:highlight>
                  <a:srgbClr val="FFFFFF"/>
                </a:highlight>
              </a:rPr>
              <a:t> for the executors to run.</a:t>
            </a:r>
            <a:endParaRPr sz="1200">
              <a:solidFill>
                <a:srgbClr val="333333"/>
              </a:solidFill>
            </a:endParaRPr>
          </a:p>
          <a:p>
            <a:pPr indent="0" lvl="0" marL="0" rtl="0" algn="l">
              <a:spcBef>
                <a:spcPts val="1600"/>
              </a:spcBef>
              <a:spcAft>
                <a:spcPts val="1600"/>
              </a:spcAft>
              <a:buNone/>
            </a:pPr>
            <a:r>
              <a:t/>
            </a:r>
            <a:endParaRPr b="1"/>
          </a:p>
        </p:txBody>
      </p:sp>
      <p:pic>
        <p:nvPicPr>
          <p:cNvPr id="94" name="Google Shape;94;p18"/>
          <p:cNvPicPr preferRelativeResize="0"/>
          <p:nvPr/>
        </p:nvPicPr>
        <p:blipFill>
          <a:blip r:embed="rId3">
            <a:alphaModFix/>
          </a:blip>
          <a:stretch>
            <a:fillRect/>
          </a:stretch>
        </p:blipFill>
        <p:spPr>
          <a:xfrm>
            <a:off x="3860675" y="2509225"/>
            <a:ext cx="4844476" cy="2340950"/>
          </a:xfrm>
          <a:prstGeom prst="rect">
            <a:avLst/>
          </a:prstGeom>
          <a:noFill/>
          <a:ln>
            <a:noFill/>
          </a:ln>
        </p:spPr>
      </p:pic>
      <p:sp>
        <p:nvSpPr>
          <p:cNvPr id="95" name="Google Shape;95;p18"/>
          <p:cNvSpPr txBox="1"/>
          <p:nvPr/>
        </p:nvSpPr>
        <p:spPr>
          <a:xfrm>
            <a:off x="311700" y="2480900"/>
            <a:ext cx="4609200" cy="23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&gt;spark-submit driver.py --master &lt;clusterManager&gt;</a:t>
            </a:r>
            <a:endParaRPr/>
          </a:p>
          <a:p>
            <a:pPr indent="0" lvl="0" marL="0" rtl="0" algn="l">
              <a:spcBef>
                <a:spcPts val="0"/>
              </a:spcBef>
              <a:spcAft>
                <a:spcPts val="0"/>
              </a:spcAft>
              <a:buNone/>
            </a:pPr>
            <a:r>
              <a:t/>
            </a:r>
            <a:endParaRPr sz="1200"/>
          </a:p>
          <a:p>
            <a:pPr indent="0" lvl="0" marL="0" rtl="0" algn="l">
              <a:spcBef>
                <a:spcPts val="0"/>
              </a:spcBef>
              <a:spcAft>
                <a:spcPts val="0"/>
              </a:spcAft>
              <a:buNone/>
            </a:pPr>
            <a:r>
              <a:rPr lang="en" sz="1200"/>
              <a:t>Cluster Manager (--master) options</a:t>
            </a:r>
            <a:endParaRPr sz="1200"/>
          </a:p>
          <a:p>
            <a:pPr indent="-304800" lvl="0" marL="457200" rtl="0" algn="l">
              <a:spcBef>
                <a:spcPts val="0"/>
              </a:spcBef>
              <a:spcAft>
                <a:spcPts val="0"/>
              </a:spcAft>
              <a:buSzPts val="1200"/>
              <a:buChar char="-"/>
            </a:pPr>
            <a:r>
              <a:rPr lang="en" sz="1200"/>
              <a:t>Local</a:t>
            </a:r>
            <a:endParaRPr sz="1200"/>
          </a:p>
          <a:p>
            <a:pPr indent="-304800" lvl="0" marL="457200" rtl="0" algn="l">
              <a:spcBef>
                <a:spcPts val="0"/>
              </a:spcBef>
              <a:spcAft>
                <a:spcPts val="0"/>
              </a:spcAft>
              <a:buSzPts val="1200"/>
              <a:buChar char="-"/>
            </a:pPr>
            <a:r>
              <a:rPr lang="en" sz="1200"/>
              <a:t>local[K]</a:t>
            </a:r>
            <a:endParaRPr sz="1200"/>
          </a:p>
          <a:p>
            <a:pPr indent="-304800" lvl="0" marL="457200" rtl="0" algn="l">
              <a:spcBef>
                <a:spcPts val="0"/>
              </a:spcBef>
              <a:spcAft>
                <a:spcPts val="0"/>
              </a:spcAft>
              <a:buSzPts val="1200"/>
              <a:buChar char="-"/>
            </a:pPr>
            <a:r>
              <a:rPr lang="en" sz="1200"/>
              <a:t>local[*]</a:t>
            </a:r>
            <a:endParaRPr sz="1200"/>
          </a:p>
          <a:p>
            <a:pPr indent="-304800" lvl="0" marL="457200" rtl="0" algn="l">
              <a:spcBef>
                <a:spcPts val="0"/>
              </a:spcBef>
              <a:spcAft>
                <a:spcPts val="0"/>
              </a:spcAft>
              <a:buSzPts val="1200"/>
              <a:buChar char="-"/>
            </a:pPr>
            <a:r>
              <a:rPr lang="en" sz="1200"/>
              <a:t>spark://Host:Port</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Defining Spark Distribution</a:t>
            </a:r>
            <a:endParaRPr/>
          </a:p>
        </p:txBody>
      </p:sp>
      <p:sp>
        <p:nvSpPr>
          <p:cNvPr id="101" name="Google Shape;101;p19"/>
          <p:cNvSpPr txBox="1"/>
          <p:nvPr>
            <p:ph idx="1" type="body"/>
          </p:nvPr>
        </p:nvSpPr>
        <p:spPr>
          <a:xfrm>
            <a:off x="311700" y="1152475"/>
            <a:ext cx="8520600" cy="375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--master</a:t>
            </a:r>
            <a:endParaRPr/>
          </a:p>
          <a:p>
            <a:pPr indent="0" lvl="0" marL="0" rtl="0" algn="l">
              <a:spcBef>
                <a:spcPts val="1600"/>
              </a:spcBef>
              <a:spcAft>
                <a:spcPts val="0"/>
              </a:spcAft>
              <a:buClr>
                <a:schemeClr val="dk1"/>
              </a:buClr>
              <a:buSzPts val="1100"/>
              <a:buFont typeface="Arial"/>
              <a:buNone/>
            </a:pPr>
            <a:r>
              <a:rPr lang="en"/>
              <a:t>local	Run Spark locally with one worker thread (i.e. no parallelism at all).</a:t>
            </a:r>
            <a:endParaRPr/>
          </a:p>
          <a:p>
            <a:pPr indent="0" lvl="0" marL="0" rtl="0" algn="l">
              <a:spcBef>
                <a:spcPts val="1600"/>
              </a:spcBef>
              <a:spcAft>
                <a:spcPts val="0"/>
              </a:spcAft>
              <a:buClr>
                <a:schemeClr val="dk1"/>
              </a:buClr>
              <a:buSzPts val="1100"/>
              <a:buFont typeface="Arial"/>
              <a:buNone/>
            </a:pPr>
            <a:r>
              <a:rPr lang="en"/>
              <a:t>local[K]	Run Spark locally with K worker threads (ideally, set this to the number of cores on your machine).</a:t>
            </a:r>
            <a:endParaRPr/>
          </a:p>
          <a:p>
            <a:pPr indent="0" lvl="0" marL="0" rtl="0" algn="l">
              <a:spcBef>
                <a:spcPts val="1600"/>
              </a:spcBef>
              <a:spcAft>
                <a:spcPts val="0"/>
              </a:spcAft>
              <a:buClr>
                <a:schemeClr val="dk1"/>
              </a:buClr>
              <a:buSzPts val="1100"/>
              <a:buFont typeface="Arial"/>
              <a:buNone/>
            </a:pPr>
            <a:r>
              <a:rPr lang="en"/>
              <a:t>local[*]	Run Spark locally with as many worker threads as logical cores on your machine.</a:t>
            </a:r>
            <a:endParaRPr/>
          </a:p>
          <a:p>
            <a:pPr indent="0" lvl="0" marL="0" rtl="0" algn="l">
              <a:spcBef>
                <a:spcPts val="1600"/>
              </a:spcBef>
              <a:spcAft>
                <a:spcPts val="0"/>
              </a:spcAft>
              <a:buClr>
                <a:schemeClr val="dk1"/>
              </a:buClr>
              <a:buSzPts val="1100"/>
              <a:buFont typeface="Arial"/>
              <a:buNone/>
            </a:pPr>
            <a:r>
              <a:rPr lang="en"/>
              <a:t>spark://HOST:PORT	Connect to the given Spark standalone cluster master. The port must be whichever one your master is configured to use, which is 7077 by default.</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Worker Nodes</a:t>
            </a:r>
            <a:endParaRPr/>
          </a:p>
        </p:txBody>
      </p:sp>
      <p:pic>
        <p:nvPicPr>
          <p:cNvPr id="107" name="Google Shape;107;p20"/>
          <p:cNvPicPr preferRelativeResize="0"/>
          <p:nvPr/>
        </p:nvPicPr>
        <p:blipFill>
          <a:blip r:embed="rId3">
            <a:alphaModFix/>
          </a:blip>
          <a:stretch>
            <a:fillRect/>
          </a:stretch>
        </p:blipFill>
        <p:spPr>
          <a:xfrm>
            <a:off x="1702775" y="1017725"/>
            <a:ext cx="4927047"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RDD</a:t>
            </a:r>
            <a:endParaRPr/>
          </a:p>
        </p:txBody>
      </p:sp>
      <p:sp>
        <p:nvSpPr>
          <p:cNvPr id="113" name="Google Shape;113;p21"/>
          <p:cNvSpPr txBox="1"/>
          <p:nvPr>
            <p:ph idx="1" type="body"/>
          </p:nvPr>
        </p:nvSpPr>
        <p:spPr>
          <a:xfrm>
            <a:off x="311700" y="12286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2B2B2B"/>
                </a:solidFill>
              </a:rPr>
              <a:t>Spark works on the concept of RDDs – Resilient Distributed Datasets. RDDs are data that are distributed over a cluster of machines and are resilient. Resilient means that they can be rebuilt on failure based on the information stored. Spark works by applying a series of transformations to the RDDs. RDDs can be initially created by loading data from local storage or from HDFS. Then a series of transformations are applied to RDDs to get the resultant RDD.</a:t>
            </a:r>
            <a:endParaRPr sz="1200">
              <a:solidFill>
                <a:srgbClr val="2B2B2B"/>
              </a:solidFill>
            </a:endParaRPr>
          </a:p>
          <a:p>
            <a:pPr indent="0" lvl="0" marL="0" rtl="0" algn="l">
              <a:spcBef>
                <a:spcPts val="1800"/>
              </a:spcBef>
              <a:spcAft>
                <a:spcPts val="0"/>
              </a:spcAft>
              <a:buClr>
                <a:schemeClr val="dk1"/>
              </a:buClr>
              <a:buSzPts val="1100"/>
              <a:buFont typeface="Arial"/>
              <a:buNone/>
            </a:pPr>
            <a:r>
              <a:t/>
            </a:r>
            <a:endParaRPr sz="1200">
              <a:solidFill>
                <a:srgbClr val="2B2B2B"/>
              </a:solidFill>
            </a:endParaRPr>
          </a:p>
          <a:p>
            <a:pPr indent="0" lvl="0" marL="0" rtl="0" algn="l">
              <a:spcBef>
                <a:spcPts val="1800"/>
              </a:spcBef>
              <a:spcAft>
                <a:spcPts val="1600"/>
              </a:spcAft>
              <a:buNone/>
            </a:pPr>
            <a:r>
              <a:rPr lang="en" sz="1200">
                <a:solidFill>
                  <a:srgbClr val="2B2B2B"/>
                </a:solidFill>
                <a:highlight>
                  <a:srgbClr val="FFFFFF"/>
                </a:highlight>
              </a:rPr>
              <a:t>Spark is storing an RDD called RDD1 which is 300MB in size. This RDD is stored using HDFS with a default replication factor of 3 and block size of 64MB.</a:t>
            </a:r>
            <a:endParaRPr/>
          </a:p>
        </p:txBody>
      </p:sp>
      <p:pic>
        <p:nvPicPr>
          <p:cNvPr id="114" name="Google Shape;114;p21"/>
          <p:cNvPicPr preferRelativeResize="0"/>
          <p:nvPr/>
        </p:nvPicPr>
        <p:blipFill>
          <a:blip r:embed="rId3">
            <a:alphaModFix/>
          </a:blip>
          <a:stretch>
            <a:fillRect/>
          </a:stretch>
        </p:blipFill>
        <p:spPr>
          <a:xfrm>
            <a:off x="132438" y="3495663"/>
            <a:ext cx="8543925" cy="1724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