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3f0ae0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3f0ae0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3f0ae0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3f0ae0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3f0ae0f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3f0ae0f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3f0ae0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3f0ae0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3f0ae0f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3f0ae0f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3f0ae0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3f0ae0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3f0ae0f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3f0ae0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3f0ae0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3f0ae0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3f0ae0f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3f0ae0f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3f0ae0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3f0ae0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3ae78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3ae78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3f0ae0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3f0ae0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3f0ae0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3f0ae0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24eb5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24eb5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3f0ae0f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3f0ae0f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24eb52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24eb52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0edcf2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0edcf2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0edcf2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0edcf2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3f0ae0f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3f0ae0f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3f0ae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3f0ae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3f0ae0f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3f0ae0f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1ee13c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1ee13c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1ee13c8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1ee13c8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3f0ae0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3f0ae0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3f0ae0f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3f0ae0f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programming for Spark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188000"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Distributed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RDD Characteristics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707025" y="1684950"/>
            <a:ext cx="5657850"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RDD distribute jobs (auto parallelization)</a:t>
            </a:r>
            <a:endParaRPr/>
          </a:p>
        </p:txBody>
      </p:sp>
      <p:sp>
        <p:nvSpPr>
          <p:cNvPr id="124" name="Google Shape;124;p23"/>
          <p:cNvSpPr txBox="1"/>
          <p:nvPr>
            <p:ph idx="1" type="body"/>
          </p:nvPr>
        </p:nvSpPr>
        <p:spPr>
          <a:xfrm>
            <a:off x="311700" y="1304875"/>
            <a:ext cx="8520600" cy="37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import numpy as np</a:t>
            </a:r>
            <a:endParaRPr sz="1400"/>
          </a:p>
          <a:p>
            <a:pPr indent="0" lvl="0" marL="0" rtl="0" algn="l">
              <a:lnSpc>
                <a:spcPct val="100000"/>
              </a:lnSpc>
              <a:spcBef>
                <a:spcPts val="0"/>
              </a:spcBef>
              <a:spcAft>
                <a:spcPts val="0"/>
              </a:spcAft>
              <a:buNone/>
            </a:pPr>
            <a:r>
              <a:rPr lang="en" sz="1400"/>
              <a:t>import sys</a:t>
            </a:r>
            <a:endParaRPr sz="1400"/>
          </a:p>
          <a:p>
            <a:pPr indent="0" lvl="0" marL="0" rtl="0" algn="l">
              <a:lnSpc>
                <a:spcPct val="100000"/>
              </a:lnSpc>
              <a:spcBef>
                <a:spcPts val="0"/>
              </a:spcBef>
              <a:spcAft>
                <a:spcPts val="0"/>
              </a:spcAft>
              <a:buNone/>
            </a:pPr>
            <a:r>
              <a:rPr lang="en" sz="1400"/>
              <a:t>from pyspark import SparkContext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__name__ == "__main__":</a:t>
            </a:r>
            <a:endParaRPr sz="1400"/>
          </a:p>
          <a:p>
            <a:pPr indent="0" lvl="0" marL="0" rtl="0" algn="l">
              <a:lnSpc>
                <a:spcPct val="100000"/>
              </a:lnSpc>
              <a:spcBef>
                <a:spcPts val="0"/>
              </a:spcBef>
              <a:spcAft>
                <a:spcPts val="0"/>
              </a:spcAft>
              <a:buNone/>
            </a:pPr>
            <a:r>
              <a:rPr lang="en" sz="1400"/>
              <a:t>    sc = SparkContext(appName="RDD with auto parallelization")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 create array</a:t>
            </a:r>
            <a:endParaRPr sz="1400"/>
          </a:p>
          <a:p>
            <a:pPr indent="0" lvl="0" marL="0" rtl="0" algn="l">
              <a:lnSpc>
                <a:spcPct val="100000"/>
              </a:lnSpc>
              <a:spcBef>
                <a:spcPts val="0"/>
              </a:spcBef>
              <a:spcAft>
                <a:spcPts val="0"/>
              </a:spcAft>
              <a:buNone/>
            </a:pPr>
            <a:r>
              <a:rPr lang="en" sz="1400"/>
              <a:t>    index = np.arange(100)</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p_index = sc.parallelize(index)</a:t>
            </a:r>
            <a:endParaRPr sz="1400"/>
          </a:p>
          <a:p>
            <a:pPr indent="0" lvl="0" marL="0" rtl="0" algn="l">
              <a:lnSpc>
                <a:spcPct val="100000"/>
              </a:lnSpc>
              <a:spcBef>
                <a:spcPts val="0"/>
              </a:spcBef>
              <a:spcAft>
                <a:spcPts val="0"/>
              </a:spcAft>
              <a:buNone/>
            </a:pPr>
            <a:r>
              <a:rPr lang="en" sz="1400"/>
              <a:t>    p_index_size = p_index.count()</a:t>
            </a:r>
            <a:endParaRPr sz="1400"/>
          </a:p>
          <a:p>
            <a:pPr indent="0" lvl="0" marL="0" rtl="0" algn="l">
              <a:lnSpc>
                <a:spcPct val="100000"/>
              </a:lnSpc>
              <a:spcBef>
                <a:spcPts val="0"/>
              </a:spcBef>
              <a:spcAft>
                <a:spcPts val="0"/>
              </a:spcAft>
              <a:buNone/>
            </a:pPr>
            <a:r>
              <a:rPr lang="en" sz="1400"/>
              <a:t>    print(p_index.getNumPartitions())</a:t>
            </a:r>
            <a:endParaRPr sz="1400"/>
          </a:p>
          <a:p>
            <a:pPr indent="0" lvl="0" marL="0" rtl="0" algn="l">
              <a:lnSpc>
                <a:spcPct val="100000"/>
              </a:lnSpc>
              <a:spcBef>
                <a:spcPts val="0"/>
              </a:spcBef>
              <a:spcAft>
                <a:spcPts val="0"/>
              </a:spcAft>
              <a:buNone/>
            </a:pPr>
            <a:r>
              <a:rPr lang="en" sz="1400"/>
              <a:t>    print(p_index_size)</a:t>
            </a:r>
            <a:endParaRPr sz="1400"/>
          </a:p>
          <a:p>
            <a:pPr indent="0" lvl="0" marL="0" rtl="0" algn="l">
              <a:lnSpc>
                <a:spcPct val="100000"/>
              </a:lnSpc>
              <a:spcBef>
                <a:spcPts val="0"/>
              </a:spcBef>
              <a:spcAft>
                <a:spcPts val="0"/>
              </a:spcAft>
              <a:buNone/>
            </a:pPr>
            <a:r>
              <a:rPr lang="en" sz="1400"/>
              <a:t>    res = p_index.map(lambda a: a*5).()</a:t>
            </a:r>
            <a:endParaRPr sz="1400"/>
          </a:p>
          <a:p>
            <a:pPr indent="0" lvl="0" marL="0" rtl="0" algn="l">
              <a:lnSpc>
                <a:spcPct val="100000"/>
              </a:lnSpc>
              <a:spcBef>
                <a:spcPts val="0"/>
              </a:spcBef>
              <a:spcAft>
                <a:spcPts val="0"/>
              </a:spcAft>
              <a:buNone/>
            </a:pPr>
            <a:r>
              <a:rPr lang="en" sz="1400"/>
              <a:t>    print(res)</a:t>
            </a:r>
            <a:endParaRPr sz="1400"/>
          </a:p>
          <a:p>
            <a:pPr indent="0" lvl="0" marL="0" rtl="0" algn="l">
              <a:lnSpc>
                <a:spcPct val="100000"/>
              </a:lnSpc>
              <a:spcBef>
                <a:spcPts val="0"/>
              </a:spcBef>
              <a:spcAft>
                <a:spcPts val="0"/>
              </a:spcAft>
              <a:buNone/>
            </a:pPr>
            <a:r>
              <a:rPr lang="en" sz="1400"/>
              <a:t>    print("Finished***********")</a:t>
            </a:r>
            <a:endParaRPr sz="1400"/>
          </a:p>
          <a:p>
            <a:pPr indent="0" lvl="0" marL="0" rtl="0" algn="l">
              <a:lnSpc>
                <a:spcPct val="100000"/>
              </a:lnSpc>
              <a:spcBef>
                <a:spcPts val="0"/>
              </a:spcBef>
              <a:spcAft>
                <a:spcPts val="0"/>
              </a:spcAft>
              <a:buNone/>
            </a:pPr>
            <a:r>
              <a:rPr lang="en" sz="1400"/>
              <a:t>    sc.stop();</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Partitions - lowest level for task distribution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387575" y="1267775"/>
            <a:ext cx="8401424" cy="273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Task per partition</a:t>
            </a:r>
            <a:endParaRPr/>
          </a:p>
        </p:txBody>
      </p:sp>
      <p:pic>
        <p:nvPicPr>
          <p:cNvPr id="137" name="Google Shape;137;p25"/>
          <p:cNvPicPr preferRelativeResize="0"/>
          <p:nvPr/>
        </p:nvPicPr>
        <p:blipFill>
          <a:blip r:embed="rId3">
            <a:alphaModFix/>
          </a:blip>
          <a:stretch>
            <a:fillRect/>
          </a:stretch>
        </p:blipFill>
        <p:spPr>
          <a:xfrm>
            <a:off x="152400" y="1779725"/>
            <a:ext cx="8839201" cy="18070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RDD distribute jobs (manual parallelization)</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t>import numpy as np</a:t>
            </a:r>
            <a:endParaRPr sz="1200"/>
          </a:p>
          <a:p>
            <a:pPr indent="0" lvl="0" marL="0" rtl="0" algn="l">
              <a:lnSpc>
                <a:spcPct val="100000"/>
              </a:lnSpc>
              <a:spcBef>
                <a:spcPts val="0"/>
              </a:spcBef>
              <a:spcAft>
                <a:spcPts val="0"/>
              </a:spcAft>
              <a:buClr>
                <a:schemeClr val="dk1"/>
              </a:buClr>
              <a:buSzPts val="1100"/>
              <a:buFont typeface="Arial"/>
              <a:buNone/>
            </a:pPr>
            <a:r>
              <a:rPr lang="en" sz="1200"/>
              <a:t>import sys</a:t>
            </a:r>
            <a:endParaRPr sz="1200"/>
          </a:p>
          <a:p>
            <a:pPr indent="0" lvl="0" marL="0" rtl="0" algn="l">
              <a:lnSpc>
                <a:spcPct val="100000"/>
              </a:lnSpc>
              <a:spcBef>
                <a:spcPts val="0"/>
              </a:spcBef>
              <a:spcAft>
                <a:spcPts val="0"/>
              </a:spcAft>
              <a:buClr>
                <a:schemeClr val="dk1"/>
              </a:buClr>
              <a:buSzPts val="1100"/>
              <a:buFont typeface="Arial"/>
              <a:buNone/>
            </a:pPr>
            <a:r>
              <a:rPr lang="en" sz="1200"/>
              <a:t>from pyspark import SparkContext</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if __name__ == "__main__":</a:t>
            </a:r>
            <a:endParaRPr sz="1200"/>
          </a:p>
          <a:p>
            <a:pPr indent="0" lvl="0" marL="0" rtl="0" algn="l">
              <a:lnSpc>
                <a:spcPct val="100000"/>
              </a:lnSpc>
              <a:spcBef>
                <a:spcPts val="0"/>
              </a:spcBef>
              <a:spcAft>
                <a:spcPts val="0"/>
              </a:spcAft>
              <a:buClr>
                <a:schemeClr val="dk1"/>
              </a:buClr>
              <a:buSzPts val="1100"/>
              <a:buFont typeface="Arial"/>
              <a:buNone/>
            </a:pPr>
            <a:r>
              <a:rPr lang="en" sz="1200"/>
              <a:t>    sc = SparkContext(appName="Setting Partition manually")</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    # create tuples</a:t>
            </a:r>
            <a:endParaRPr sz="1200"/>
          </a:p>
          <a:p>
            <a:pPr indent="0" lvl="0" marL="0" rtl="0" algn="l">
              <a:lnSpc>
                <a:spcPct val="100000"/>
              </a:lnSpc>
              <a:spcBef>
                <a:spcPts val="0"/>
              </a:spcBef>
              <a:spcAft>
                <a:spcPts val="0"/>
              </a:spcAft>
              <a:buClr>
                <a:schemeClr val="dk1"/>
              </a:buClr>
              <a:buSzPts val="1100"/>
              <a:buFont typeface="Arial"/>
              <a:buNone/>
            </a:pPr>
            <a:r>
              <a:rPr lang="en" sz="1200"/>
              <a:t>    index = np.arange(100)</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    pp_index = sc.parallelize(index,</a:t>
            </a:r>
            <a:r>
              <a:rPr lang="en" sz="1200">
                <a:solidFill>
                  <a:srgbClr val="FF0000"/>
                </a:solidFill>
              </a:rPr>
              <a:t>10)</a:t>
            </a:r>
            <a:endParaRPr sz="1200">
              <a:solidFill>
                <a:srgbClr val="FF0000"/>
              </a:solidFill>
            </a:endParaRPr>
          </a:p>
          <a:p>
            <a:pPr indent="0" lvl="0" marL="0" rtl="0" algn="l">
              <a:lnSpc>
                <a:spcPct val="100000"/>
              </a:lnSpc>
              <a:spcBef>
                <a:spcPts val="0"/>
              </a:spcBef>
              <a:spcAft>
                <a:spcPts val="0"/>
              </a:spcAft>
              <a:buClr>
                <a:schemeClr val="dk1"/>
              </a:buClr>
              <a:buSzPts val="1100"/>
              <a:buFont typeface="Arial"/>
              <a:buNone/>
            </a:pPr>
            <a:r>
              <a:rPr lang="en" sz="1200"/>
              <a:t>    print(pp_index.getNumPartitions())</a:t>
            </a:r>
            <a:endParaRPr sz="1200"/>
          </a:p>
          <a:p>
            <a:pPr indent="0" lvl="0" marL="0" rtl="0" algn="l">
              <a:lnSpc>
                <a:spcPct val="100000"/>
              </a:lnSpc>
              <a:spcBef>
                <a:spcPts val="0"/>
              </a:spcBef>
              <a:spcAft>
                <a:spcPts val="0"/>
              </a:spcAft>
              <a:buClr>
                <a:schemeClr val="dk1"/>
              </a:buClr>
              <a:buSzPts val="1100"/>
              <a:buFont typeface="Arial"/>
              <a:buNone/>
            </a:pPr>
            <a:r>
              <a:rPr lang="en" sz="1200"/>
              <a:t>    pp_index_size = pp_index.count()</a:t>
            </a:r>
            <a:endParaRPr sz="1200"/>
          </a:p>
          <a:p>
            <a:pPr indent="0" lvl="0" marL="0" rtl="0" algn="l">
              <a:lnSpc>
                <a:spcPct val="100000"/>
              </a:lnSpc>
              <a:spcBef>
                <a:spcPts val="0"/>
              </a:spcBef>
              <a:spcAft>
                <a:spcPts val="0"/>
              </a:spcAft>
              <a:buClr>
                <a:schemeClr val="dk1"/>
              </a:buClr>
              <a:buSzPts val="1100"/>
              <a:buFont typeface="Arial"/>
              <a:buNone/>
            </a:pPr>
            <a:r>
              <a:rPr lang="en" sz="1200"/>
              <a:t>    print(pp_index_size)</a:t>
            </a:r>
            <a:endParaRPr sz="1200"/>
          </a:p>
          <a:p>
            <a:pPr indent="0" lvl="0" marL="0" rtl="0" algn="l">
              <a:lnSpc>
                <a:spcPct val="100000"/>
              </a:lnSpc>
              <a:spcBef>
                <a:spcPts val="0"/>
              </a:spcBef>
              <a:spcAft>
                <a:spcPts val="0"/>
              </a:spcAft>
              <a:buClr>
                <a:schemeClr val="dk1"/>
              </a:buClr>
              <a:buSzPts val="1100"/>
              <a:buFont typeface="Arial"/>
              <a:buNone/>
            </a:pPr>
            <a:r>
              <a:rPr lang="en" sz="1200"/>
              <a:t>    res = pp_index.map(lambda a: a*5).collect()</a:t>
            </a:r>
            <a:endParaRPr sz="1200"/>
          </a:p>
          <a:p>
            <a:pPr indent="0" lvl="0" marL="0" rtl="0" algn="l">
              <a:lnSpc>
                <a:spcPct val="100000"/>
              </a:lnSpc>
              <a:spcBef>
                <a:spcPts val="0"/>
              </a:spcBef>
              <a:spcAft>
                <a:spcPts val="0"/>
              </a:spcAft>
              <a:buClr>
                <a:schemeClr val="dk1"/>
              </a:buClr>
              <a:buSzPts val="1100"/>
              <a:buFont typeface="Arial"/>
              <a:buNone/>
            </a:pPr>
            <a:r>
              <a:rPr lang="en" sz="1200"/>
              <a:t>    print(res)</a:t>
            </a:r>
            <a:endParaRPr sz="1200"/>
          </a:p>
          <a:p>
            <a:pPr indent="0" lvl="0" marL="0" rtl="0" algn="l">
              <a:lnSpc>
                <a:spcPct val="100000"/>
              </a:lnSpc>
              <a:spcBef>
                <a:spcPts val="0"/>
              </a:spcBef>
              <a:spcAft>
                <a:spcPts val="0"/>
              </a:spcAft>
              <a:buClr>
                <a:schemeClr val="dk1"/>
              </a:buClr>
              <a:buSzPts val="1100"/>
              <a:buFont typeface="Arial"/>
              <a:buNone/>
            </a:pPr>
            <a:r>
              <a:rPr lang="en" sz="1200"/>
              <a:t>    print("Finished************************************************************************************")</a:t>
            </a:r>
            <a:endParaRPr sz="1200"/>
          </a:p>
          <a:p>
            <a:pPr indent="0" lvl="0" marL="0" rtl="0" algn="l">
              <a:lnSpc>
                <a:spcPct val="100000"/>
              </a:lnSpc>
              <a:spcBef>
                <a:spcPts val="0"/>
              </a:spcBef>
              <a:spcAft>
                <a:spcPts val="0"/>
              </a:spcAft>
              <a:buClr>
                <a:schemeClr val="dk1"/>
              </a:buClr>
              <a:buSzPts val="1100"/>
              <a:buFont typeface="Arial"/>
              <a:buNone/>
            </a:pPr>
            <a:r>
              <a:rPr lang="en" sz="1200"/>
              <a:t>    sc.stop();</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rgbClr val="000000"/>
              </a:buClr>
              <a:buSzPts val="1100"/>
              <a:buFont typeface="Arial"/>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Partitions - lowest level for task distribution</a:t>
            </a:r>
            <a:endParaRPr/>
          </a:p>
        </p:txBody>
      </p:sp>
      <p:pic>
        <p:nvPicPr>
          <p:cNvPr id="149" name="Google Shape;149;p27"/>
          <p:cNvPicPr preferRelativeResize="0"/>
          <p:nvPr/>
        </p:nvPicPr>
        <p:blipFill>
          <a:blip r:embed="rId3">
            <a:alphaModFix/>
          </a:blip>
          <a:stretch>
            <a:fillRect/>
          </a:stretch>
        </p:blipFill>
        <p:spPr>
          <a:xfrm>
            <a:off x="255363" y="1274700"/>
            <a:ext cx="8633274" cy="268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Task Per Partition</a:t>
            </a:r>
            <a:endParaRPr/>
          </a:p>
        </p:txBody>
      </p:sp>
      <p:pic>
        <p:nvPicPr>
          <p:cNvPr id="155" name="Google Shape;155;p28"/>
          <p:cNvPicPr preferRelativeResize="0"/>
          <p:nvPr/>
        </p:nvPicPr>
        <p:blipFill>
          <a:blip r:embed="rId3">
            <a:alphaModFix/>
          </a:blip>
          <a:stretch>
            <a:fillRect/>
          </a:stretch>
        </p:blipFill>
        <p:spPr>
          <a:xfrm>
            <a:off x="152400" y="1263400"/>
            <a:ext cx="8839200" cy="3461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Map-Reduce</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textFile = sc.textFile("README")</a:t>
            </a:r>
            <a:endParaRPr/>
          </a:p>
          <a:p>
            <a:pPr indent="0" lvl="0" marL="0" rtl="0" algn="l">
              <a:lnSpc>
                <a:spcPct val="100000"/>
              </a:lnSpc>
              <a:spcBef>
                <a:spcPts val="0"/>
              </a:spcBef>
              <a:spcAft>
                <a:spcPts val="0"/>
              </a:spcAft>
              <a:buNone/>
            </a:pPr>
            <a:r>
              <a:rPr lang="en"/>
              <a:t>#You could also pass number of partitions here as well.</a:t>
            </a:r>
            <a:endParaRPr/>
          </a:p>
          <a:p>
            <a:pPr indent="0" lvl="0" marL="0" rtl="0" algn="l">
              <a:lnSpc>
                <a:spcPct val="100000"/>
              </a:lnSpc>
              <a:spcBef>
                <a:spcPts val="0"/>
              </a:spcBef>
              <a:spcAft>
                <a:spcPts val="0"/>
              </a:spcAft>
              <a:buClr>
                <a:schemeClr val="dk1"/>
              </a:buClr>
              <a:buSzPts val="1100"/>
              <a:buFont typeface="Arial"/>
              <a:buNone/>
            </a:pPr>
            <a:r>
              <a:rPr lang="en"/>
              <a:t>def max(a, b):</a:t>
            </a:r>
            <a:endParaRPr/>
          </a:p>
          <a:p>
            <a:pPr indent="0" lvl="0" marL="0" rtl="0" algn="l">
              <a:lnSpc>
                <a:spcPct val="100000"/>
              </a:lnSpc>
              <a:spcBef>
                <a:spcPts val="0"/>
              </a:spcBef>
              <a:spcAft>
                <a:spcPts val="0"/>
              </a:spcAft>
              <a:buClr>
                <a:schemeClr val="dk1"/>
              </a:buClr>
              <a:buSzPts val="1100"/>
              <a:buFont typeface="Arial"/>
              <a:buNone/>
            </a:pPr>
            <a:r>
              <a:rPr lang="en"/>
              <a:t>     if a &gt; b:</a:t>
            </a:r>
            <a:endParaRPr/>
          </a:p>
          <a:p>
            <a:pPr indent="0" lvl="0" marL="0" rtl="0" algn="l">
              <a:lnSpc>
                <a:spcPct val="100000"/>
              </a:lnSpc>
              <a:spcBef>
                <a:spcPts val="0"/>
              </a:spcBef>
              <a:spcAft>
                <a:spcPts val="0"/>
              </a:spcAft>
              <a:buClr>
                <a:schemeClr val="dk1"/>
              </a:buClr>
              <a:buSzPts val="1100"/>
              <a:buFont typeface="Arial"/>
              <a:buNone/>
            </a:pPr>
            <a:r>
              <a:rPr lang="en"/>
              <a:t>         return a</a:t>
            </a:r>
            <a:endParaRPr/>
          </a:p>
          <a:p>
            <a:pPr indent="0" lvl="0" marL="0" rtl="0" algn="l">
              <a:lnSpc>
                <a:spcPct val="100000"/>
              </a:lnSpc>
              <a:spcBef>
                <a:spcPts val="0"/>
              </a:spcBef>
              <a:spcAft>
                <a:spcPts val="0"/>
              </a:spcAft>
              <a:buClr>
                <a:schemeClr val="dk1"/>
              </a:buClr>
              <a:buSzPts val="1100"/>
              <a:buFont typeface="Arial"/>
              <a:buNone/>
            </a:pPr>
            <a:r>
              <a:rPr lang="en"/>
              <a:t>     else:</a:t>
            </a:r>
            <a:endParaRPr/>
          </a:p>
          <a:p>
            <a:pPr indent="0" lvl="0" marL="0" rtl="0" algn="l">
              <a:lnSpc>
                <a:spcPct val="100000"/>
              </a:lnSpc>
              <a:spcBef>
                <a:spcPts val="0"/>
              </a:spcBef>
              <a:spcAft>
                <a:spcPts val="0"/>
              </a:spcAft>
              <a:buNone/>
            </a:pPr>
            <a:r>
              <a:rPr lang="en"/>
              <a:t>         return b</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textFile.</a:t>
            </a:r>
            <a:r>
              <a:rPr lang="en">
                <a:solidFill>
                  <a:srgbClr val="FF0000"/>
                </a:solidFill>
              </a:rPr>
              <a:t>map</a:t>
            </a:r>
            <a:r>
              <a:rPr lang="en"/>
              <a:t>(lambda word: (word, 1)).</a:t>
            </a:r>
            <a:r>
              <a:rPr lang="en">
                <a:solidFill>
                  <a:srgbClr val="FF0000"/>
                </a:solidFill>
              </a:rPr>
              <a:t>reduceByKey</a:t>
            </a:r>
            <a:r>
              <a:rPr lang="en"/>
              <a:t>(lambda a, b: a+b)</a:t>
            </a:r>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Distribution and Parallelization</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System - HDFS</a:t>
            </a:r>
            <a:endParaRPr/>
          </a:p>
          <a:p>
            <a:pPr indent="0" lvl="0" marL="0" rtl="0" algn="l">
              <a:spcBef>
                <a:spcPts val="1600"/>
              </a:spcBef>
              <a:spcAft>
                <a:spcPts val="0"/>
              </a:spcAft>
              <a:buNone/>
            </a:pPr>
            <a:r>
              <a:rPr lang="en"/>
              <a:t>RDD - Array of Objects</a:t>
            </a:r>
            <a:endParaRPr/>
          </a:p>
          <a:p>
            <a:pPr indent="0" lvl="0" marL="0" rtl="0" algn="l">
              <a:spcBef>
                <a:spcPts val="1600"/>
              </a:spcBef>
              <a:spcAft>
                <a:spcPts val="0"/>
              </a:spcAft>
              <a:buNone/>
            </a:pPr>
            <a:r>
              <a:rPr lang="en"/>
              <a:t>Parallelize - Key word level</a:t>
            </a:r>
            <a:endParaRPr/>
          </a:p>
          <a:p>
            <a:pPr indent="0" lvl="0" marL="0" rtl="0" algn="l">
              <a:spcBef>
                <a:spcPts val="1600"/>
              </a:spcBef>
              <a:spcAft>
                <a:spcPts val="0"/>
              </a:spcAft>
              <a:buNone/>
            </a:pPr>
            <a:r>
              <a:rPr lang="en"/>
              <a:t>Partition - keyword </a:t>
            </a:r>
            <a:endParaRPr/>
          </a:p>
          <a:p>
            <a:pPr indent="0" lvl="0" marL="0" rtl="0" algn="l">
              <a:spcBef>
                <a:spcPts val="1600"/>
              </a:spcBef>
              <a:spcAft>
                <a:spcPts val="0"/>
              </a:spcAft>
              <a:buNone/>
            </a:pPr>
            <a:r>
              <a:rPr lang="en"/>
              <a:t>Nodes - Cluster Level</a:t>
            </a:r>
            <a:endParaRPr/>
          </a:p>
          <a:p>
            <a:pPr indent="0" lvl="0" marL="0" rtl="0" algn="l">
              <a:spcBef>
                <a:spcPts val="1600"/>
              </a:spcBef>
              <a:spcAft>
                <a:spcPts val="0"/>
              </a:spcAft>
              <a:buNone/>
            </a:pPr>
            <a:r>
              <a:rPr lang="en"/>
              <a:t>Executor - Node level</a:t>
            </a:r>
            <a:endParaRPr/>
          </a:p>
          <a:p>
            <a:pPr indent="0" lvl="0" marL="0" rtl="0" algn="l">
              <a:spcBef>
                <a:spcPts val="1600"/>
              </a:spcBef>
              <a:spcAft>
                <a:spcPts val="1600"/>
              </a:spcAft>
              <a:buNone/>
            </a:pPr>
            <a:r>
              <a:rPr lang="en"/>
              <a:t>There are similar levels of controls for memory usage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Spark Distribution</a:t>
            </a:r>
            <a:endParaRPr/>
          </a:p>
        </p:txBody>
      </p:sp>
      <p:sp>
        <p:nvSpPr>
          <p:cNvPr id="173" name="Google Shape;173;p31"/>
          <p:cNvSpPr txBox="1"/>
          <p:nvPr>
            <p:ph idx="1" type="body"/>
          </p:nvPr>
        </p:nvSpPr>
        <p:spPr>
          <a:xfrm>
            <a:off x="311700" y="1152475"/>
            <a:ext cx="85206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--master</a:t>
            </a:r>
            <a:endParaRPr/>
          </a:p>
          <a:p>
            <a:pPr indent="0" lvl="0" marL="0" rtl="0" algn="l">
              <a:spcBef>
                <a:spcPts val="1600"/>
              </a:spcBef>
              <a:spcAft>
                <a:spcPts val="0"/>
              </a:spcAft>
              <a:buClr>
                <a:schemeClr val="dk1"/>
              </a:buClr>
              <a:buSzPts val="1100"/>
              <a:buFont typeface="Arial"/>
              <a:buNone/>
            </a:pPr>
            <a:r>
              <a:rPr lang="en"/>
              <a:t>local	Run Spark locally with one worker thread (i.e. no parallelism at all).</a:t>
            </a:r>
            <a:endParaRPr/>
          </a:p>
          <a:p>
            <a:pPr indent="0" lvl="0" marL="0" rtl="0" algn="l">
              <a:spcBef>
                <a:spcPts val="1600"/>
              </a:spcBef>
              <a:spcAft>
                <a:spcPts val="0"/>
              </a:spcAft>
              <a:buClr>
                <a:schemeClr val="dk1"/>
              </a:buClr>
              <a:buSzPts val="1100"/>
              <a:buFont typeface="Arial"/>
              <a:buNone/>
            </a:pPr>
            <a:r>
              <a:rPr lang="en"/>
              <a:t>local[K]	Run Spark locally with K worker threads (ideally, set this to the number of cores on your machine).</a:t>
            </a:r>
            <a:endParaRPr/>
          </a:p>
          <a:p>
            <a:pPr indent="0" lvl="0" marL="0" rtl="0" algn="l">
              <a:spcBef>
                <a:spcPts val="1600"/>
              </a:spcBef>
              <a:spcAft>
                <a:spcPts val="0"/>
              </a:spcAft>
              <a:buClr>
                <a:schemeClr val="dk1"/>
              </a:buClr>
              <a:buSzPts val="1100"/>
              <a:buFont typeface="Arial"/>
              <a:buNone/>
            </a:pPr>
            <a:r>
              <a:rPr lang="en"/>
              <a:t>local[*]	Run Spark locally with as many worker threads as logical cores on your machine.</a:t>
            </a:r>
            <a:endParaRPr/>
          </a:p>
          <a:p>
            <a:pPr indent="0" lvl="0" marL="0" rtl="0" algn="l">
              <a:spcBef>
                <a:spcPts val="1600"/>
              </a:spcBef>
              <a:spcAft>
                <a:spcPts val="0"/>
              </a:spcAft>
              <a:buClr>
                <a:schemeClr val="dk1"/>
              </a:buClr>
              <a:buSzPts val="1100"/>
              <a:buFont typeface="Arial"/>
              <a:buNone/>
            </a:pPr>
            <a:r>
              <a:rPr lang="en"/>
              <a:t>spark://HOST:PORT	Connect to the given Spark standalone cluster master. The port must be whichever one your master is configured to use, which is 7077 by default.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39500" y="11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Cluster</a:t>
            </a:r>
            <a:r>
              <a:rPr lang="en"/>
              <a:t> - </a:t>
            </a:r>
            <a:r>
              <a:rPr lang="en" sz="1800"/>
              <a:t>Access through PUTTY</a:t>
            </a:r>
            <a:endParaRPr sz="1800"/>
          </a:p>
        </p:txBody>
      </p:sp>
      <p:pic>
        <p:nvPicPr>
          <p:cNvPr id="61" name="Google Shape;61;p14"/>
          <p:cNvPicPr preferRelativeResize="0"/>
          <p:nvPr/>
        </p:nvPicPr>
        <p:blipFill>
          <a:blip r:embed="rId3">
            <a:alphaModFix/>
          </a:blip>
          <a:stretch>
            <a:fillRect/>
          </a:stretch>
        </p:blipFill>
        <p:spPr>
          <a:xfrm>
            <a:off x="1111200" y="1243050"/>
            <a:ext cx="5829300" cy="2981325"/>
          </a:xfrm>
          <a:prstGeom prst="rect">
            <a:avLst/>
          </a:prstGeom>
          <a:noFill/>
          <a:ln>
            <a:noFill/>
          </a:ln>
        </p:spPr>
      </p:pic>
      <p:sp>
        <p:nvSpPr>
          <p:cNvPr id="62" name="Google Shape;62;p14"/>
          <p:cNvSpPr txBox="1"/>
          <p:nvPr/>
        </p:nvSpPr>
        <p:spPr>
          <a:xfrm>
            <a:off x="6128225" y="1785025"/>
            <a:ext cx="23466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rPr>
              <a:t>us0789lnxp.america.apci.com</a:t>
            </a:r>
            <a:endParaRPr b="1" sz="1200">
              <a:solidFill>
                <a:srgbClr val="434343"/>
              </a:solidFill>
            </a:endParaRPr>
          </a:p>
        </p:txBody>
      </p:sp>
      <p:sp>
        <p:nvSpPr>
          <p:cNvPr id="63" name="Google Shape;63;p14"/>
          <p:cNvSpPr txBox="1"/>
          <p:nvPr/>
        </p:nvSpPr>
        <p:spPr>
          <a:xfrm>
            <a:off x="160275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901</a:t>
            </a:r>
            <a:endParaRPr b="1">
              <a:solidFill>
                <a:srgbClr val="434343"/>
              </a:solidFill>
            </a:endParaRPr>
          </a:p>
        </p:txBody>
      </p:sp>
      <p:sp>
        <p:nvSpPr>
          <p:cNvPr id="64" name="Google Shape;64;p14"/>
          <p:cNvSpPr txBox="1"/>
          <p:nvPr/>
        </p:nvSpPr>
        <p:spPr>
          <a:xfrm>
            <a:off x="3022675"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902</a:t>
            </a:r>
            <a:endParaRPr b="1">
              <a:solidFill>
                <a:srgbClr val="434343"/>
              </a:solidFill>
            </a:endParaRPr>
          </a:p>
        </p:txBody>
      </p:sp>
      <p:sp>
        <p:nvSpPr>
          <p:cNvPr id="65" name="Google Shape;65;p14"/>
          <p:cNvSpPr txBox="1"/>
          <p:nvPr/>
        </p:nvSpPr>
        <p:spPr>
          <a:xfrm>
            <a:off x="452645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903</a:t>
            </a:r>
            <a:endParaRPr b="1">
              <a:solidFill>
                <a:srgbClr val="434343"/>
              </a:solidFill>
            </a:endParaRPr>
          </a:p>
        </p:txBody>
      </p:sp>
      <p:sp>
        <p:nvSpPr>
          <p:cNvPr id="66" name="Google Shape;66;p14"/>
          <p:cNvSpPr txBox="1"/>
          <p:nvPr/>
        </p:nvSpPr>
        <p:spPr>
          <a:xfrm>
            <a:off x="590450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904</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Defining Spark Distribution</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1 Task x Partition in cluster</a:t>
            </a:r>
            <a:endParaRPr/>
          </a:p>
          <a:p>
            <a:pPr indent="0" lvl="0" marL="0" rtl="0" algn="l">
              <a:spcBef>
                <a:spcPts val="1600"/>
              </a:spcBef>
              <a:spcAft>
                <a:spcPts val="0"/>
              </a:spcAft>
              <a:buClr>
                <a:schemeClr val="dk1"/>
              </a:buClr>
              <a:buSzPts val="1100"/>
              <a:buFont typeface="Arial"/>
              <a:buNone/>
            </a:pPr>
            <a:r>
              <a:rPr lang="en"/>
              <a:t>- Typically you want 2-4 partitions for each CPU in your cluster.</a:t>
            </a:r>
            <a:endParaRPr/>
          </a:p>
          <a:p>
            <a:pPr indent="0" lvl="0" marL="0" rtl="0" algn="l">
              <a:spcBef>
                <a:spcPts val="1600"/>
              </a:spcBef>
              <a:spcAft>
                <a:spcPts val="0"/>
              </a:spcAft>
              <a:buClr>
                <a:schemeClr val="dk1"/>
              </a:buClr>
              <a:buSzPts val="1100"/>
              <a:buFont typeface="Arial"/>
              <a:buNone/>
            </a:pPr>
            <a:r>
              <a:rPr lang="en"/>
              <a:t>- 64 x 4 = 256 cores; 4 * 256 = 1024 partitions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Shuffle</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Shuffling is a process of redistributing data across partitions (aka repartitioning) that may or may not cause moving data across JVM processes or even over the wire (between executors on separate machines).</a:t>
            </a:r>
            <a:endParaRPr/>
          </a:p>
          <a:p>
            <a:pPr indent="0" lvl="0" marL="0" rtl="0" algn="l">
              <a:spcBef>
                <a:spcPts val="1600"/>
              </a:spcBef>
              <a:spcAft>
                <a:spcPts val="0"/>
              </a:spcAft>
              <a:buClr>
                <a:schemeClr val="dk1"/>
              </a:buClr>
              <a:buSzPts val="1100"/>
              <a:buFont typeface="Arial"/>
              <a:buNone/>
            </a:pPr>
            <a:r>
              <a:rPr lang="en"/>
              <a:t>Shuffling is the process of data transfer between stages.</a:t>
            </a:r>
            <a:endParaRPr/>
          </a:p>
          <a:p>
            <a:pPr indent="0" lvl="0" marL="0" rtl="0" algn="l">
              <a:spcBef>
                <a:spcPts val="1600"/>
              </a:spcBef>
              <a:spcAft>
                <a:spcPts val="0"/>
              </a:spcAft>
              <a:buClr>
                <a:schemeClr val="dk1"/>
              </a:buClr>
              <a:buSzPts val="1100"/>
              <a:buFont typeface="Arial"/>
              <a:buNone/>
            </a:pPr>
            <a:r>
              <a:rPr lang="en"/>
              <a:t>Tip</a:t>
            </a:r>
            <a:endParaRPr/>
          </a:p>
          <a:p>
            <a:pPr indent="0" lvl="0" marL="0" rtl="0" algn="l">
              <a:spcBef>
                <a:spcPts val="1600"/>
              </a:spcBef>
              <a:spcAft>
                <a:spcPts val="0"/>
              </a:spcAft>
              <a:buClr>
                <a:schemeClr val="dk1"/>
              </a:buClr>
              <a:buSzPts val="1100"/>
              <a:buFont typeface="Arial"/>
              <a:buNone/>
            </a:pPr>
            <a:r>
              <a:rPr lang="en"/>
              <a:t>Avoid shuffling at all cost. Think about ways to leverage existing partitions. Leverage partial aggregation to reduce data transfer.</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196475" y="19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Computing - Broadcast Variables</a:t>
            </a:r>
            <a:endParaRPr/>
          </a:p>
        </p:txBody>
      </p:sp>
      <p:pic>
        <p:nvPicPr>
          <p:cNvPr id="191" name="Google Shape;191;p34"/>
          <p:cNvPicPr preferRelativeResize="0"/>
          <p:nvPr/>
        </p:nvPicPr>
        <p:blipFill>
          <a:blip r:embed="rId3">
            <a:alphaModFix/>
          </a:blip>
          <a:stretch>
            <a:fillRect/>
          </a:stretch>
        </p:blipFill>
        <p:spPr>
          <a:xfrm>
            <a:off x="406500" y="1017725"/>
            <a:ext cx="6682588" cy="412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D1F22"/>
                </a:solidFill>
                <a:highlight>
                  <a:srgbClr val="FFFFFF"/>
                </a:highlight>
              </a:rPr>
              <a:t>Broadcast variables allow the programmer to keep a read-only variable cached on each machine rather than shipping a copy of it with tasks. They can be used, for example, to give every node a copy of a large input dataset in an efficient manner. Spark also attempts to distribute broadcast variables using efficient broadcast algorithms to reduce communication cost.</a:t>
            </a:r>
            <a:endParaRPr sz="1400">
              <a:solidFill>
                <a:srgbClr val="1D1F22"/>
              </a:solidFill>
              <a:highlight>
                <a:srgbClr val="FFFFFF"/>
              </a:highlight>
            </a:endParaRPr>
          </a:p>
          <a:p>
            <a:pPr indent="0" lvl="0" marL="0" rtl="0" algn="l">
              <a:lnSpc>
                <a:spcPct val="100000"/>
              </a:lnSpc>
              <a:spcBef>
                <a:spcPts val="1600"/>
              </a:spcBef>
              <a:spcAft>
                <a:spcPts val="0"/>
              </a:spcAft>
              <a:buNone/>
            </a:pPr>
            <a:r>
              <a:rPr lang="en" sz="1400">
                <a:solidFill>
                  <a:srgbClr val="1D1F22"/>
                </a:solidFill>
                <a:highlight>
                  <a:srgbClr val="FFFFFF"/>
                </a:highlight>
              </a:rPr>
              <a:t>   #broadcast historical file to every node</a:t>
            </a:r>
            <a:endParaRPr sz="1400">
              <a:solidFill>
                <a:srgbClr val="1D1F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rgbClr val="1D1F22"/>
                </a:solidFill>
                <a:highlight>
                  <a:srgbClr val="FFFFFF"/>
                </a:highlight>
              </a:rPr>
              <a:t>    lines = sc.textFile("/user/johnsol3/Historical.csv")</a:t>
            </a:r>
            <a:endParaRPr sz="1400">
              <a:solidFill>
                <a:srgbClr val="1D1F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rgbClr val="1D1F22"/>
                </a:solidFill>
                <a:highlight>
                  <a:srgbClr val="FFFFFF"/>
                </a:highlight>
              </a:rPr>
              <a:t>    hparts = lines.map(lambda l: l.split(","))</a:t>
            </a:r>
            <a:endParaRPr sz="1400">
              <a:solidFill>
                <a:srgbClr val="1D1F22"/>
              </a:solidFill>
              <a:highlight>
                <a:srgbClr val="FFFFFF"/>
              </a:highlight>
            </a:endParaRPr>
          </a:p>
          <a:p>
            <a:pPr indent="0" lvl="0" marL="0" rtl="0" algn="l">
              <a:lnSpc>
                <a:spcPct val="100000"/>
              </a:lnSpc>
              <a:spcBef>
                <a:spcPts val="0"/>
              </a:spcBef>
              <a:spcAft>
                <a:spcPts val="0"/>
              </a:spcAft>
              <a:buNone/>
            </a:pPr>
            <a:r>
              <a:rPr lang="en" sz="1400">
                <a:solidFill>
                  <a:srgbClr val="1D1F22"/>
                </a:solidFill>
                <a:highlight>
                  <a:srgbClr val="FFFFFF"/>
                </a:highlight>
              </a:rPr>
              <a:t>    H_broadcast = sc.broadcast(H)</a:t>
            </a:r>
            <a:endParaRPr sz="1400">
              <a:solidFill>
                <a:srgbClr val="1D1F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rgbClr val="1D1F22"/>
                </a:solidFill>
                <a:highlight>
                  <a:srgbClr val="FFFFFF"/>
                </a:highlight>
              </a:rPr>
              <a:t>    ltw_s = p_tuples.map(lambda window: pdm.ltw_p(index,H_broadcast.value))</a:t>
            </a:r>
            <a:endParaRPr sz="1400">
              <a:solidFill>
                <a:srgbClr val="1D1F22"/>
              </a:solidFill>
              <a:highlight>
                <a:srgbClr val="FFFFFF"/>
              </a:highlight>
            </a:endParaRPr>
          </a:p>
          <a:p>
            <a:pPr indent="0" lvl="0" marL="0" rtl="0" algn="l">
              <a:spcBef>
                <a:spcPts val="0"/>
              </a:spcBef>
              <a:spcAft>
                <a:spcPts val="1600"/>
              </a:spcAft>
              <a:buNone/>
            </a:pPr>
            <a:r>
              <a:t/>
            </a:r>
            <a:endParaRPr sz="1400">
              <a:solidFill>
                <a:srgbClr val="1D1F22"/>
              </a:solidFill>
              <a:highlight>
                <a:srgbClr val="FFFFFF"/>
              </a:highlight>
            </a:endParaRPr>
          </a:p>
        </p:txBody>
      </p:sp>
      <p:sp>
        <p:nvSpPr>
          <p:cNvPr id="197" name="Google Shape;197;p35"/>
          <p:cNvSpPr txBox="1"/>
          <p:nvPr>
            <p:ph type="title"/>
          </p:nvPr>
        </p:nvSpPr>
        <p:spPr>
          <a:xfrm>
            <a:off x="196475" y="19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Computing - Broadcast Variables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Computing - Partitions</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D1F22"/>
                </a:solidFill>
                <a:highlight>
                  <a:srgbClr val="FFFFFF"/>
                </a:highlight>
              </a:rPr>
              <a:t>One important parameter for parallel collections is the number of </a:t>
            </a:r>
            <a:r>
              <a:rPr i="1" lang="en" sz="1400">
                <a:solidFill>
                  <a:srgbClr val="1D1F22"/>
                </a:solidFill>
                <a:highlight>
                  <a:srgbClr val="FFFFFF"/>
                </a:highlight>
              </a:rPr>
              <a:t>partitions</a:t>
            </a:r>
            <a:r>
              <a:rPr lang="en" sz="1400">
                <a:solidFill>
                  <a:srgbClr val="1D1F22"/>
                </a:solidFill>
                <a:highlight>
                  <a:srgbClr val="FFFFFF"/>
                </a:highlight>
              </a:rPr>
              <a:t> to cut the dataset into. </a:t>
            </a:r>
            <a:endParaRPr sz="1400">
              <a:solidFill>
                <a:srgbClr val="1D1F22"/>
              </a:solidFill>
              <a:highlight>
                <a:srgbClr val="FFFFFF"/>
              </a:highlight>
            </a:endParaRPr>
          </a:p>
          <a:p>
            <a:pPr indent="0" lvl="0" marL="0" rtl="0" algn="l">
              <a:spcBef>
                <a:spcPts val="1600"/>
              </a:spcBef>
              <a:spcAft>
                <a:spcPts val="0"/>
              </a:spcAft>
              <a:buNone/>
            </a:pPr>
            <a:r>
              <a:rPr lang="en" sz="1400">
                <a:solidFill>
                  <a:srgbClr val="1D1F22"/>
                </a:solidFill>
                <a:highlight>
                  <a:srgbClr val="FFFFFF"/>
                </a:highlight>
              </a:rPr>
              <a:t>Spark will run one task for each partition of the cluster. Typically you want 2-4 partitions for each CPU in your cluster. </a:t>
            </a:r>
            <a:br>
              <a:rPr lang="en" sz="1400">
                <a:solidFill>
                  <a:srgbClr val="1D1F22"/>
                </a:solidFill>
                <a:highlight>
                  <a:srgbClr val="FFFFFF"/>
                </a:highlight>
              </a:rPr>
            </a:br>
            <a:endParaRPr sz="1400">
              <a:solidFill>
                <a:srgbClr val="1D1F22"/>
              </a:solidFill>
              <a:highlight>
                <a:srgbClr val="FFFFFF"/>
              </a:highlight>
            </a:endParaRPr>
          </a:p>
          <a:p>
            <a:pPr indent="0" lvl="0" marL="0" rtl="0" algn="l">
              <a:spcBef>
                <a:spcPts val="1600"/>
              </a:spcBef>
              <a:spcAft>
                <a:spcPts val="1600"/>
              </a:spcAft>
              <a:buNone/>
            </a:pPr>
            <a:r>
              <a:rPr lang="en" sz="1400">
                <a:solidFill>
                  <a:srgbClr val="1D1F22"/>
                </a:solidFill>
                <a:highlight>
                  <a:srgbClr val="FFFFFF"/>
                </a:highlight>
              </a:rPr>
              <a:t>Normally, Spark tries to set the number of partitions automatically based on your cluster. However, you can also set it manually by passing it as a second parameter to </a:t>
            </a:r>
            <a:r>
              <a:rPr lang="en" sz="1400">
                <a:solidFill>
                  <a:srgbClr val="444444"/>
                </a:solidFill>
                <a:highlight>
                  <a:srgbClr val="FFFFFF"/>
                </a:highlight>
                <a:latin typeface="Verdana"/>
                <a:ea typeface="Verdana"/>
                <a:cs typeface="Verdana"/>
                <a:sym typeface="Verdana"/>
              </a:rPr>
              <a:t>parallelize</a:t>
            </a:r>
            <a:r>
              <a:rPr lang="en" sz="1400">
                <a:solidFill>
                  <a:srgbClr val="1D1F22"/>
                </a:solidFill>
                <a:highlight>
                  <a:srgbClr val="FFFFFF"/>
                </a:highlight>
              </a:rPr>
              <a:t> (e.g. </a:t>
            </a:r>
            <a:r>
              <a:rPr lang="en" sz="1400">
                <a:solidFill>
                  <a:srgbClr val="444444"/>
                </a:solidFill>
                <a:highlight>
                  <a:srgbClr val="FFFFFF"/>
                </a:highlight>
                <a:latin typeface="Verdana"/>
                <a:ea typeface="Verdana"/>
                <a:cs typeface="Verdana"/>
                <a:sym typeface="Verdana"/>
              </a:rPr>
              <a:t>sc.parallelize(data, 10)</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b="1" lang="en" sz="2150">
                <a:solidFill>
                  <a:srgbClr val="666666"/>
                </a:solidFill>
                <a:highlight>
                  <a:srgbClr val="FFFFFF"/>
                </a:highlight>
              </a:rPr>
              <a:t>Tuning Resource Allocation</a:t>
            </a:r>
            <a:endParaRPr b="1" sz="2150">
              <a:solidFill>
                <a:srgbClr val="666666"/>
              </a:solidFill>
              <a:highlight>
                <a:srgbClr val="FFFFFF"/>
              </a:highlight>
            </a:endParaRPr>
          </a:p>
          <a:p>
            <a:pPr indent="0" lvl="0" marL="0" rtl="0" algn="l">
              <a:spcBef>
                <a:spcPts val="0"/>
              </a:spcBef>
              <a:spcAft>
                <a:spcPts val="0"/>
              </a:spcAft>
              <a:buNone/>
            </a:pPr>
            <a:r>
              <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666666"/>
                </a:solidFill>
                <a:highlight>
                  <a:srgbClr val="FFFFFF"/>
                </a:highlight>
              </a:rPr>
              <a:t>To hopefully make all of this a little more concrete, here’s a worked example of configuring a Spark app to use as much of the cluster as possible: Imagine a cluster with six nodes running NodeManagers, each equipped with 16 cores and 64GB of memory. The NodeManager capacities, </a:t>
            </a:r>
            <a:r>
              <a:rPr lang="en" sz="1050">
                <a:solidFill>
                  <a:srgbClr val="555555"/>
                </a:solidFill>
                <a:highlight>
                  <a:srgbClr val="F7F7F9"/>
                </a:highlight>
                <a:latin typeface="Consolas"/>
                <a:ea typeface="Consolas"/>
                <a:cs typeface="Consolas"/>
                <a:sym typeface="Consolas"/>
              </a:rPr>
              <a:t>yarn.nodemanager.resource.memory-mb</a:t>
            </a:r>
            <a:r>
              <a:rPr lang="en" sz="1500">
                <a:solidFill>
                  <a:srgbClr val="666666"/>
                </a:solidFill>
                <a:highlight>
                  <a:srgbClr val="FFFFFF"/>
                </a:highlight>
              </a:rPr>
              <a:t> and </a:t>
            </a:r>
            <a:r>
              <a:rPr lang="en" sz="1050">
                <a:solidFill>
                  <a:srgbClr val="555555"/>
                </a:solidFill>
                <a:highlight>
                  <a:srgbClr val="F7F7F9"/>
                </a:highlight>
                <a:latin typeface="Consolas"/>
                <a:ea typeface="Consolas"/>
                <a:cs typeface="Consolas"/>
                <a:sym typeface="Consolas"/>
              </a:rPr>
              <a:t>yarn.nodemanager.resource.cpu-vcores</a:t>
            </a:r>
            <a:r>
              <a:rPr lang="en" sz="1500">
                <a:solidFill>
                  <a:srgbClr val="666666"/>
                </a:solidFill>
                <a:highlight>
                  <a:srgbClr val="FFFFFF"/>
                </a:highlight>
              </a:rPr>
              <a:t>, should probably be set to 63 * 1024 = 64512 (megabytes) and 15 respectively. We avoid allocating 100% of the resources to YARN containers because the node needs some resources to run the OS and Hadoop daemons. In this case, we leave a gigabyte and a core for these system processes. Cloudera Manager helps by accounting for these and configuring these YARN properties automatically.</a:t>
            </a:r>
            <a:endParaRPr sz="1500">
              <a:solidFill>
                <a:srgbClr val="666666"/>
              </a:solidFill>
              <a:highlight>
                <a:srgbClr val="FFFFFF"/>
              </a:highlight>
            </a:endParaRPr>
          </a:p>
          <a:p>
            <a:pPr indent="0" lvl="0" marL="0" rtl="0" algn="l">
              <a:spcBef>
                <a:spcPts val="10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b="1" lang="en" sz="2150">
                <a:solidFill>
                  <a:srgbClr val="666666"/>
                </a:solidFill>
                <a:highlight>
                  <a:srgbClr val="FFFFFF"/>
                </a:highlight>
              </a:rPr>
              <a:t>Tuning Resource Allocation</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666666"/>
                </a:solidFill>
                <a:highlight>
                  <a:srgbClr val="FFFFFF"/>
                </a:highlight>
              </a:rPr>
              <a:t>The likely first impulse would be to use </a:t>
            </a:r>
            <a:r>
              <a:rPr lang="en" sz="1050">
                <a:solidFill>
                  <a:srgbClr val="555555"/>
                </a:solidFill>
                <a:highlight>
                  <a:srgbClr val="F7F7F9"/>
                </a:highlight>
                <a:latin typeface="Consolas"/>
                <a:ea typeface="Consolas"/>
                <a:cs typeface="Consolas"/>
                <a:sym typeface="Consolas"/>
              </a:rPr>
              <a:t>--num-executors 6 --executor-cores 15 --executor-memory 63G</a:t>
            </a:r>
            <a:r>
              <a:rPr lang="en" sz="1500">
                <a:solidFill>
                  <a:srgbClr val="666666"/>
                </a:solidFill>
                <a:highlight>
                  <a:srgbClr val="FFFFFF"/>
                </a:highlight>
              </a:rPr>
              <a:t>. However, this is the wrong approach because:</a:t>
            </a:r>
            <a:endParaRPr sz="1500">
              <a:solidFill>
                <a:srgbClr val="666666"/>
              </a:solidFill>
              <a:highlight>
                <a:srgbClr val="FFFFFF"/>
              </a:highlight>
            </a:endParaRPr>
          </a:p>
          <a:p>
            <a:pPr indent="-323850" lvl="0" marL="457200" rtl="0" algn="l">
              <a:lnSpc>
                <a:spcPct val="100000"/>
              </a:lnSpc>
              <a:spcBef>
                <a:spcPts val="1000"/>
              </a:spcBef>
              <a:spcAft>
                <a:spcPts val="0"/>
              </a:spcAft>
              <a:buClr>
                <a:srgbClr val="666666"/>
              </a:buClr>
              <a:buSzPts val="1500"/>
              <a:buChar char="●"/>
            </a:pPr>
            <a:r>
              <a:rPr lang="en" sz="1500">
                <a:solidFill>
                  <a:srgbClr val="666666"/>
                </a:solidFill>
                <a:highlight>
                  <a:srgbClr val="FFFFFF"/>
                </a:highlight>
              </a:rPr>
              <a:t>63GB + the executor memory overhead won’t fit within the 63GB capacity of the NodeManagers.</a:t>
            </a:r>
            <a:endParaRPr sz="1500">
              <a:solidFill>
                <a:srgbClr val="666666"/>
              </a:solidFill>
              <a:highlight>
                <a:srgbClr val="FFFFFF"/>
              </a:highlight>
            </a:endParaRPr>
          </a:p>
          <a:p>
            <a:pPr indent="-323850" lvl="0" marL="457200" rtl="0" algn="l">
              <a:lnSpc>
                <a:spcPct val="100000"/>
              </a:lnSpc>
              <a:spcBef>
                <a:spcPts val="0"/>
              </a:spcBef>
              <a:spcAft>
                <a:spcPts val="0"/>
              </a:spcAft>
              <a:buClr>
                <a:srgbClr val="666666"/>
              </a:buClr>
              <a:buSzPts val="1500"/>
              <a:buChar char="●"/>
            </a:pPr>
            <a:r>
              <a:rPr lang="en" sz="1500">
                <a:solidFill>
                  <a:srgbClr val="666666"/>
                </a:solidFill>
                <a:highlight>
                  <a:srgbClr val="FFFFFF"/>
                </a:highlight>
              </a:rPr>
              <a:t>The application master will take up a core on one of the nodes, meaning that there won’t be room for a 15-core executor on that node.</a:t>
            </a:r>
            <a:endParaRPr sz="1500">
              <a:solidFill>
                <a:srgbClr val="666666"/>
              </a:solidFill>
              <a:highlight>
                <a:srgbClr val="FFFFFF"/>
              </a:highlight>
            </a:endParaRPr>
          </a:p>
          <a:p>
            <a:pPr indent="-323850" lvl="0" marL="457200" rtl="0" algn="l">
              <a:lnSpc>
                <a:spcPct val="100000"/>
              </a:lnSpc>
              <a:spcBef>
                <a:spcPts val="0"/>
              </a:spcBef>
              <a:spcAft>
                <a:spcPts val="0"/>
              </a:spcAft>
              <a:buClr>
                <a:srgbClr val="666666"/>
              </a:buClr>
              <a:buSzPts val="1500"/>
              <a:buChar char="●"/>
            </a:pPr>
            <a:r>
              <a:rPr lang="en" sz="1500">
                <a:solidFill>
                  <a:srgbClr val="666666"/>
                </a:solidFill>
                <a:highlight>
                  <a:srgbClr val="FFFFFF"/>
                </a:highlight>
              </a:rPr>
              <a:t>15 cores per executor can lead to bad HDFS I/O throughput.</a:t>
            </a:r>
            <a:endParaRPr sz="1500">
              <a:solidFill>
                <a:srgbClr val="666666"/>
              </a:solidFill>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lang="en" sz="1500">
                <a:solidFill>
                  <a:srgbClr val="666666"/>
                </a:solidFill>
                <a:highlight>
                  <a:srgbClr val="FFFFFF"/>
                </a:highlight>
              </a:rPr>
              <a:t>A better option would be to use </a:t>
            </a:r>
            <a:r>
              <a:rPr lang="en" sz="1050">
                <a:solidFill>
                  <a:srgbClr val="555555"/>
                </a:solidFill>
                <a:highlight>
                  <a:srgbClr val="F7F7F9"/>
                </a:highlight>
                <a:latin typeface="Consolas"/>
                <a:ea typeface="Consolas"/>
                <a:cs typeface="Consolas"/>
                <a:sym typeface="Consolas"/>
              </a:rPr>
              <a:t>--num-executors 17 --executor-cores 5 --executor-memory 19G</a:t>
            </a:r>
            <a:r>
              <a:rPr lang="en" sz="1500">
                <a:solidFill>
                  <a:srgbClr val="666666"/>
                </a:solidFill>
                <a:highlight>
                  <a:srgbClr val="FFFFFF"/>
                </a:highlight>
              </a:rPr>
              <a:t>. Why?</a:t>
            </a:r>
            <a:endParaRPr sz="1500">
              <a:solidFill>
                <a:srgbClr val="666666"/>
              </a:solidFill>
              <a:highlight>
                <a:srgbClr val="FFFFFF"/>
              </a:highlight>
            </a:endParaRPr>
          </a:p>
          <a:p>
            <a:pPr indent="-323850" lvl="0" marL="723900" rtl="0" algn="l">
              <a:lnSpc>
                <a:spcPct val="100000"/>
              </a:lnSpc>
              <a:spcBef>
                <a:spcPts val="1000"/>
              </a:spcBef>
              <a:spcAft>
                <a:spcPts val="0"/>
              </a:spcAft>
              <a:buClr>
                <a:srgbClr val="666666"/>
              </a:buClr>
              <a:buSzPts val="1500"/>
              <a:buChar char="●"/>
            </a:pPr>
            <a:r>
              <a:rPr lang="en" sz="1500">
                <a:solidFill>
                  <a:srgbClr val="666666"/>
                </a:solidFill>
                <a:highlight>
                  <a:srgbClr val="FFFFFF"/>
                </a:highlight>
              </a:rPr>
              <a:t>This config results in three executors on all nodes except for the one with the AM, which will have two executors.</a:t>
            </a:r>
            <a:endParaRPr sz="1500">
              <a:solidFill>
                <a:srgbClr val="666666"/>
              </a:solidFill>
              <a:highlight>
                <a:srgbClr val="FFFFFF"/>
              </a:highlight>
            </a:endParaRPr>
          </a:p>
          <a:p>
            <a:pPr indent="-323850" lvl="0" marL="723900" rtl="0" algn="l">
              <a:lnSpc>
                <a:spcPct val="100000"/>
              </a:lnSpc>
              <a:spcBef>
                <a:spcPts val="0"/>
              </a:spcBef>
              <a:spcAft>
                <a:spcPts val="0"/>
              </a:spcAft>
              <a:buClr>
                <a:srgbClr val="666666"/>
              </a:buClr>
              <a:buSzPts val="1500"/>
              <a:buChar char="●"/>
            </a:pPr>
            <a:r>
              <a:rPr lang="en" sz="1050">
                <a:solidFill>
                  <a:srgbClr val="555555"/>
                </a:solidFill>
                <a:highlight>
                  <a:srgbClr val="F7F7F9"/>
                </a:highlight>
                <a:latin typeface="Consolas"/>
                <a:ea typeface="Consolas"/>
                <a:cs typeface="Consolas"/>
                <a:sym typeface="Consolas"/>
              </a:rPr>
              <a:t>--executor-memory</a:t>
            </a:r>
            <a:r>
              <a:rPr lang="en" sz="1500">
                <a:solidFill>
                  <a:srgbClr val="666666"/>
                </a:solidFill>
                <a:highlight>
                  <a:srgbClr val="FFFFFF"/>
                </a:highlight>
              </a:rPr>
              <a:t> was derived as (63/3 executors per node) = 21.  21 * 0.07 = 1.47.  21 – 1.47 ~ 19.</a:t>
            </a:r>
            <a:endParaRPr sz="1500">
              <a:solidFill>
                <a:srgbClr val="666666"/>
              </a:solidFill>
              <a:highlight>
                <a:srgbClr val="FFFFFF"/>
              </a:highlight>
            </a:endParaRPr>
          </a:p>
          <a:p>
            <a:pPr indent="0" lvl="0" marL="0" rtl="0" algn="l">
              <a:spcBef>
                <a:spcPts val="18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77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Bash Shell (cmd line)</a:t>
            </a:r>
            <a:endParaRPr/>
          </a:p>
        </p:txBody>
      </p:sp>
      <p:pic>
        <p:nvPicPr>
          <p:cNvPr id="72" name="Google Shape;72;p15"/>
          <p:cNvPicPr preferRelativeResize="0"/>
          <p:nvPr/>
        </p:nvPicPr>
        <p:blipFill>
          <a:blip r:embed="rId3">
            <a:alphaModFix/>
          </a:blip>
          <a:stretch>
            <a:fillRect/>
          </a:stretch>
        </p:blipFill>
        <p:spPr>
          <a:xfrm>
            <a:off x="429497" y="978397"/>
            <a:ext cx="4308000" cy="3773925"/>
          </a:xfrm>
          <a:prstGeom prst="rect">
            <a:avLst/>
          </a:prstGeom>
          <a:noFill/>
          <a:ln>
            <a:noFill/>
          </a:ln>
        </p:spPr>
      </p:pic>
      <p:pic>
        <p:nvPicPr>
          <p:cNvPr id="73" name="Google Shape;73;p15"/>
          <p:cNvPicPr preferRelativeResize="0"/>
          <p:nvPr/>
        </p:nvPicPr>
        <p:blipFill>
          <a:blip r:embed="rId4">
            <a:alphaModFix/>
          </a:blip>
          <a:stretch>
            <a:fillRect/>
          </a:stretch>
        </p:blipFill>
        <p:spPr>
          <a:xfrm>
            <a:off x="5005122" y="1017725"/>
            <a:ext cx="3580840"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39500" y="3893300"/>
            <a:ext cx="8865000" cy="136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The master node consists of a Job Tracker, Task Tracker, NameNode, and DataNode. A slave or worker node acts as both a DataNode and TaskTracker, though it is possible to have data-only worker nodes and compute-only worker nodes. These are normally used only in nonstandard applications.</a:t>
            </a:r>
            <a:endParaRPr/>
          </a:p>
        </p:txBody>
      </p:sp>
      <p:sp>
        <p:nvSpPr>
          <p:cNvPr id="79" name="Google Shape;79;p16"/>
          <p:cNvSpPr txBox="1"/>
          <p:nvPr>
            <p:ph type="title"/>
          </p:nvPr>
        </p:nvSpPr>
        <p:spPr>
          <a:xfrm>
            <a:off x="139500" y="11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 </a:t>
            </a:r>
            <a:r>
              <a:rPr lang="en" sz="1400"/>
              <a:t>A small Hadoop cluster includes a single master and multiple worker nodes.</a:t>
            </a:r>
            <a:endParaRPr sz="1400"/>
          </a:p>
        </p:txBody>
      </p:sp>
      <p:pic>
        <p:nvPicPr>
          <p:cNvPr id="80" name="Google Shape;80;p16"/>
          <p:cNvPicPr preferRelativeResize="0"/>
          <p:nvPr/>
        </p:nvPicPr>
        <p:blipFill>
          <a:blip r:embed="rId3">
            <a:alphaModFix/>
          </a:blip>
          <a:stretch>
            <a:fillRect/>
          </a:stretch>
        </p:blipFill>
        <p:spPr>
          <a:xfrm>
            <a:off x="370125" y="625850"/>
            <a:ext cx="5900050" cy="335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Network Latency and Replication</a:t>
            </a:r>
            <a:endParaRPr sz="2400"/>
          </a:p>
        </p:txBody>
      </p:sp>
      <p:sp>
        <p:nvSpPr>
          <p:cNvPr id="86" name="Google Shape;86;p17"/>
          <p:cNvSpPr txBox="1"/>
          <p:nvPr>
            <p:ph idx="1" type="body"/>
          </p:nvPr>
        </p:nvSpPr>
        <p:spPr>
          <a:xfrm>
            <a:off x="311700" y="1152475"/>
            <a:ext cx="8520600" cy="3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High latency among clusters can cause replication jobs to run more slowly, but does not cause them to fail. </a:t>
            </a:r>
            <a:endParaRPr sz="1400">
              <a:solidFill>
                <a:schemeClr val="dk1"/>
              </a:solidFill>
            </a:endParaRPr>
          </a:p>
          <a:p>
            <a:pPr indent="0" lvl="0" marL="0" rtl="0" algn="l">
              <a:spcBef>
                <a:spcPts val="0"/>
              </a:spcBef>
              <a:spcAft>
                <a:spcPts val="0"/>
              </a:spcAft>
              <a:buNone/>
            </a:pPr>
            <a:r>
              <a:rPr lang="en" sz="1400">
                <a:solidFill>
                  <a:schemeClr val="dk1"/>
                </a:solidFill>
              </a:rPr>
              <a:t>For best performance, latency between the source cluster NameNode and the destination cluster NameNode should be less than </a:t>
            </a:r>
            <a:r>
              <a:rPr b="1" lang="en" sz="1400">
                <a:solidFill>
                  <a:schemeClr val="dk1"/>
                </a:solidFill>
              </a:rPr>
              <a:t>80 milliseconds</a:t>
            </a:r>
            <a:r>
              <a:rPr lang="en" sz="1400">
                <a:solidFill>
                  <a:schemeClr val="dk1"/>
                </a:solidFill>
              </a:rPr>
              <a:t>. (You can test latency using the Linux ping command.) As latency increases, replication performance degrades.</a:t>
            </a:r>
            <a:endParaRPr sz="14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[johnsol3@compute901 ~]$ ping compute902</a:t>
            </a:r>
            <a:endParaRPr sz="1200">
              <a:solidFill>
                <a:schemeClr val="dk1"/>
              </a:solidFill>
            </a:endParaRPr>
          </a:p>
          <a:p>
            <a:pPr indent="0" lvl="0" marL="0" rtl="0" algn="l">
              <a:spcBef>
                <a:spcPts val="0"/>
              </a:spcBef>
              <a:spcAft>
                <a:spcPts val="0"/>
              </a:spcAft>
              <a:buNone/>
            </a:pPr>
            <a:r>
              <a:rPr lang="en" sz="1200">
                <a:solidFill>
                  <a:schemeClr val="dk1"/>
                </a:solidFill>
              </a:rPr>
              <a:t>PING compute902 (192.168.8.252) 56(84) bytes of data.</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icmp_seq=1 ttl=64 time=0.089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icmp_seq=2 ttl=64 time=0.087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icmp_seq=3 ttl=64 time=0.088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icmp_seq=4 ttl=64 time=0.079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icmp_seq=5 ttl=64 time=0.079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icmp_seq=6 ttl=64 time=0.084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icmp_seq=7 ttl=64 time=0.078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icmp_seq=8 ttl=64 time=0.075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icmp_seq=9 ttl=64 time=0.051 ms</a:t>
            </a:r>
            <a:endParaRPr sz="1200"/>
          </a:p>
          <a:p>
            <a:pPr indent="0" lvl="0" marL="0" rtl="0" algn="l">
              <a:lnSpc>
                <a:spcPct val="100000"/>
              </a:lnSpc>
              <a:spcBef>
                <a:spcPts val="0"/>
              </a:spcBef>
              <a:spcAft>
                <a:spcPts val="0"/>
              </a:spcAft>
              <a:buClr>
                <a:schemeClr val="dk1"/>
              </a:buClr>
              <a:buSzPts val="1100"/>
              <a:buFont typeface="Arial"/>
              <a:buNone/>
            </a:pPr>
            <a:r>
              <a:rPr lang="en" sz="1200"/>
              <a:t>64 bytes from compute902 (192.168.8.252): icmp_seq=10 ttl=64 time=0.078 ms</a:t>
            </a:r>
            <a:endParaRPr sz="1200"/>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 HDFS</a:t>
            </a:r>
            <a:endParaRPr/>
          </a:p>
        </p:txBody>
      </p:sp>
      <p:pic>
        <p:nvPicPr>
          <p:cNvPr id="92" name="Google Shape;92;p18"/>
          <p:cNvPicPr preferRelativeResize="0"/>
          <p:nvPr/>
        </p:nvPicPr>
        <p:blipFill>
          <a:blip r:embed="rId3">
            <a:alphaModFix/>
          </a:blip>
          <a:stretch>
            <a:fillRect/>
          </a:stretch>
        </p:blipFill>
        <p:spPr>
          <a:xfrm>
            <a:off x="1023250" y="1061275"/>
            <a:ext cx="6017822"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37525" y="11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 Rack Awareness (beware of shuffling)</a:t>
            </a:r>
            <a:endParaRPr/>
          </a:p>
        </p:txBody>
      </p:sp>
      <p:sp>
        <p:nvSpPr>
          <p:cNvPr id="98" name="Google Shape;98;p19"/>
          <p:cNvSpPr txBox="1"/>
          <p:nvPr/>
        </p:nvSpPr>
        <p:spPr>
          <a:xfrm>
            <a:off x="0" y="3388100"/>
            <a:ext cx="9144000" cy="19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This is another key example of the Name Node’s Rack Awareness knowledge providing optimal network behavior.  When the Data Node asks the Name Node for location of block data, the Name Node will check if another Data Node in the same rack has the data.  If so, the Name Node provides the in-rack location from which to retrieve the data.  The flow does not need to traverse two more switches and congested links find the data in another rack.  With the data retrieved quicker in-rack, the data processing can begin sooner, and the job completes that much faster.</a:t>
            </a:r>
            <a:endParaRPr/>
          </a:p>
        </p:txBody>
      </p:sp>
      <p:pic>
        <p:nvPicPr>
          <p:cNvPr id="99" name="Google Shape;99;p19"/>
          <p:cNvPicPr preferRelativeResize="0"/>
          <p:nvPr/>
        </p:nvPicPr>
        <p:blipFill>
          <a:blip r:embed="rId3">
            <a:alphaModFix/>
          </a:blip>
          <a:stretch>
            <a:fillRect/>
          </a:stretch>
        </p:blipFill>
        <p:spPr>
          <a:xfrm>
            <a:off x="293900" y="843600"/>
            <a:ext cx="5705475"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vs Hadoop File Systems</a:t>
            </a:r>
            <a:endParaRPr/>
          </a:p>
        </p:txBody>
      </p:sp>
      <p:sp>
        <p:nvSpPr>
          <p:cNvPr id="105" name="Google Shape;105;p20"/>
          <p:cNvSpPr txBox="1"/>
          <p:nvPr>
            <p:ph idx="1" type="body"/>
          </p:nvPr>
        </p:nvSpPr>
        <p:spPr>
          <a:xfrm>
            <a:off x="311700" y="1152475"/>
            <a:ext cx="8520600" cy="393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#Spark setup</a:t>
            </a:r>
            <a:endParaRPr sz="1400">
              <a:solidFill>
                <a:srgbClr val="000000"/>
              </a:solidFill>
            </a:endParaRPr>
          </a:p>
          <a:p>
            <a:pPr indent="0" lvl="0" marL="0" rtl="0" algn="l">
              <a:lnSpc>
                <a:spcPct val="100000"/>
              </a:lnSpc>
              <a:spcBef>
                <a:spcPts val="0"/>
              </a:spcBef>
              <a:spcAft>
                <a:spcPts val="0"/>
              </a:spcAft>
              <a:buNone/>
            </a:pPr>
            <a:r>
              <a:rPr lang="en" sz="1400">
                <a:solidFill>
                  <a:srgbClr val="434343"/>
                </a:solidFill>
              </a:rPr>
              <a:t>from pyspark import SparkContext</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if __name__ == "__main__":</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sc = SparkContext(appName</a:t>
            </a:r>
            <a:r>
              <a:rPr lang="en" sz="1400">
                <a:solidFill>
                  <a:srgbClr val="000000"/>
                </a:solidFill>
              </a:rPr>
              <a:t>="Pattern Recognition v1",pyFiles=['pdm.py'])</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#now have a spark context sc</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#read files into spark rdd</a:t>
            </a:r>
            <a:endParaRPr sz="1400">
              <a:solidFill>
                <a:srgbClr val="000000"/>
              </a:solidFill>
            </a:endParaRPr>
          </a:p>
          <a:p>
            <a:pPr indent="0" lvl="0" marL="0" rtl="0" algn="l">
              <a:lnSpc>
                <a:spcPct val="100000"/>
              </a:lnSpc>
              <a:spcBef>
                <a:spcPts val="0"/>
              </a:spcBef>
              <a:spcAft>
                <a:spcPts val="0"/>
              </a:spcAft>
              <a:buNone/>
            </a:pPr>
            <a:r>
              <a:rPr lang="en" sz="1400"/>
              <a:t> </a:t>
            </a:r>
            <a:r>
              <a:rPr lang="en" sz="1400">
                <a:solidFill>
                  <a:srgbClr val="000000"/>
                </a:solidFill>
              </a:rPr>
              <a:t>   </a:t>
            </a:r>
            <a:r>
              <a:rPr lang="en" sz="1400">
                <a:solidFill>
                  <a:srgbClr val="434343"/>
                </a:solidFill>
              </a:rPr>
              <a:t>lines =</a:t>
            </a:r>
            <a:r>
              <a:rPr b="1" lang="en" sz="1400">
                <a:solidFill>
                  <a:srgbClr val="434343"/>
                </a:solidFill>
              </a:rPr>
              <a:t> sc</a:t>
            </a:r>
            <a:r>
              <a:rPr lang="en" sz="1400">
                <a:solidFill>
                  <a:srgbClr val="434343"/>
                </a:solidFill>
              </a:rPr>
              <a:t>.textFile("/user/johnsol3/Historical.csv")</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hparts = lines.map(lambda l: l.split(","))</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lines = </a:t>
            </a:r>
            <a:r>
              <a:rPr b="1" lang="en" sz="1400">
                <a:solidFill>
                  <a:srgbClr val="434343"/>
                </a:solidFill>
              </a:rPr>
              <a:t>sc.</a:t>
            </a:r>
            <a:r>
              <a:rPr lang="en" sz="1400">
                <a:solidFill>
                  <a:srgbClr val="434343"/>
                </a:solidFill>
              </a:rPr>
              <a:t>textFile("/user/johnsol3/Template.csv")</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tparts = lines.map(lambda l: l.split(","))</a:t>
            </a:r>
            <a:endParaRPr sz="1400">
              <a:solidFill>
                <a:srgbClr val="434343"/>
              </a:solidFill>
            </a:endParaRPr>
          </a:p>
          <a:p>
            <a:pPr indent="0" lvl="0" marL="0" rtl="0" algn="l">
              <a:lnSpc>
                <a:spcPct val="100000"/>
              </a:lnSpc>
              <a:spcBef>
                <a:spcPts val="0"/>
              </a:spcBef>
              <a:spcAft>
                <a:spcPts val="0"/>
              </a:spcAft>
              <a:buNone/>
            </a:pPr>
            <a:r>
              <a:rPr lang="en" sz="1400">
                <a:solidFill>
                  <a:srgbClr val="000000"/>
                </a:solidFill>
              </a:rPr>
              <a:t>#read file into numpy array</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t>
            </a:r>
            <a:r>
              <a:rPr lang="en" sz="1400">
                <a:solidFill>
                  <a:srgbClr val="434343"/>
                </a:solidFill>
              </a:rPr>
              <a:t>  H_raw       =   np.genfromtxt('Historical.csv', delimiter=',')</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T_raw       =   np.genfromtxt('Template.csv', delimiter=',')</a:t>
            </a:r>
            <a:endParaRPr sz="1400">
              <a:solidFill>
                <a:srgbClr val="434343"/>
              </a:solidFill>
            </a:endParaRPr>
          </a:p>
          <a:p>
            <a:pPr indent="0" lvl="0" marL="0" rtl="0" algn="l">
              <a:lnSpc>
                <a:spcPct val="100000"/>
              </a:lnSpc>
              <a:spcBef>
                <a:spcPts val="0"/>
              </a:spcBef>
              <a:spcAft>
                <a:spcPts val="0"/>
              </a:spcAft>
              <a:buNone/>
            </a:pPr>
            <a:r>
              <a:rPr lang="en" sz="1400">
                <a:solidFill>
                  <a:srgbClr val="000000"/>
                </a:solidFill>
              </a:rPr>
              <a:t>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Removing timestamp</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t>
            </a:r>
            <a:r>
              <a:rPr lang="en" sz="1400">
                <a:solidFill>
                  <a:srgbClr val="434343"/>
                </a:solidFill>
              </a:rPr>
              <a:t>   H           =   H_raw[:,1:]</a:t>
            </a:r>
            <a:endParaRPr sz="1400">
              <a:solidFill>
                <a:srgbClr val="434343"/>
              </a:solidFill>
            </a:endParaRPr>
          </a:p>
          <a:p>
            <a:pPr indent="0" lvl="0" marL="0" rtl="0" algn="l">
              <a:lnSpc>
                <a:spcPct val="100000"/>
              </a:lnSpc>
              <a:spcBef>
                <a:spcPts val="0"/>
              </a:spcBef>
              <a:spcAft>
                <a:spcPts val="0"/>
              </a:spcAft>
              <a:buNone/>
            </a:pPr>
            <a:r>
              <a:rPr lang="en" sz="1400">
                <a:solidFill>
                  <a:srgbClr val="434343"/>
                </a:solidFill>
              </a:rPr>
              <a:t>    T           =   T_raw[:,1:]</a:t>
            </a:r>
            <a:endParaRPr sz="1400">
              <a:solidFill>
                <a:srgbClr val="434343"/>
              </a:solidFill>
            </a:endParaRPr>
          </a:p>
          <a:p>
            <a:pPr indent="0" lvl="0" marL="0" rtl="0" algn="l">
              <a:spcBef>
                <a:spcPts val="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a:t>
            </a:r>
            <a:r>
              <a:rPr lang="en"/>
              <a:t>rk RDD</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Resilient Distributed Datasets (RDDs)</a:t>
            </a:r>
            <a:endParaRPr/>
          </a:p>
          <a:p>
            <a:pPr indent="0" lvl="0" marL="0" rtl="0" algn="l">
              <a:spcBef>
                <a:spcPts val="1600"/>
              </a:spcBef>
              <a:spcAft>
                <a:spcPts val="0"/>
              </a:spcAft>
              <a:buClr>
                <a:schemeClr val="dk1"/>
              </a:buClr>
              <a:buSzPts val="1100"/>
              <a:buFont typeface="Arial"/>
              <a:buNone/>
            </a:pPr>
            <a:r>
              <a:rPr lang="en"/>
              <a:t>- collection of elements that can be operated on in parallel</a:t>
            </a:r>
            <a:endParaRPr/>
          </a:p>
          <a:p>
            <a:pPr indent="0" lvl="0" marL="0" rtl="0" algn="l">
              <a:spcBef>
                <a:spcPts val="1600"/>
              </a:spcBef>
              <a:spcAft>
                <a:spcPts val="0"/>
              </a:spcAft>
              <a:buClr>
                <a:schemeClr val="dk1"/>
              </a:buClr>
              <a:buSzPts val="1100"/>
              <a:buFont typeface="Arial"/>
              <a:buNone/>
            </a:pPr>
            <a:r>
              <a:rPr lang="en"/>
              <a:t>There are two ways to create RDDs:</a:t>
            </a:r>
            <a:endParaRPr/>
          </a:p>
          <a:p>
            <a:pPr indent="0" lvl="0" marL="0" rtl="0" algn="l">
              <a:spcBef>
                <a:spcPts val="1600"/>
              </a:spcBef>
              <a:spcAft>
                <a:spcPts val="0"/>
              </a:spcAft>
              <a:buClr>
                <a:schemeClr val="dk1"/>
              </a:buClr>
              <a:buSzPts val="1100"/>
              <a:buFont typeface="Arial"/>
              <a:buNone/>
            </a:pPr>
            <a:r>
              <a:rPr lang="en"/>
              <a:t>- parallelizing an existing collection in your driver program</a:t>
            </a:r>
            <a:endParaRPr/>
          </a:p>
          <a:p>
            <a:pPr indent="0" lvl="0" marL="0" rtl="0" algn="l">
              <a:spcBef>
                <a:spcPts val="1600"/>
              </a:spcBef>
              <a:spcAft>
                <a:spcPts val="0"/>
              </a:spcAft>
              <a:buClr>
                <a:schemeClr val="dk1"/>
              </a:buClr>
              <a:buSzPts val="1100"/>
              <a:buFont typeface="Arial"/>
              <a:buNone/>
            </a:pPr>
            <a:r>
              <a:rPr lang="en"/>
              <a:t>- referencing a dataset in an external storage system, such as a shared filesystem, HDFS, HBase, or any data source offering a Hadoop InputFormat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