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搭配炒飯、水煮蛋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鮭魚餅、沙拉和鷹嘴豆泥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搭配洋香菜奶油、烤榛子和刨絲帕瑪森起司的特寬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1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搭配洋香菜奶油、烤榛子和刨絲帕瑪森起司的特寬麵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YN Flood :"/>
          <p:cNvSpPr txBox="1"/>
          <p:nvPr/>
        </p:nvSpPr>
        <p:spPr>
          <a:xfrm>
            <a:off x="1972184" y="1126020"/>
            <a:ext cx="4918719" cy="10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SYN Flood :</a:t>
            </a:r>
          </a:p>
        </p:txBody>
      </p:sp>
      <p:grpSp>
        <p:nvGrpSpPr>
          <p:cNvPr id="166" name="群組"/>
          <p:cNvGrpSpPr/>
          <p:nvPr/>
        </p:nvGrpSpPr>
        <p:grpSpPr>
          <a:xfrm>
            <a:off x="4044515" y="1681408"/>
            <a:ext cx="15475168" cy="8018851"/>
            <a:chOff x="0" y="0"/>
            <a:chExt cx="15475166" cy="8018850"/>
          </a:xfrm>
        </p:grpSpPr>
        <p:grpSp>
          <p:nvGrpSpPr>
            <p:cNvPr id="154" name="群組"/>
            <p:cNvGrpSpPr/>
            <p:nvPr/>
          </p:nvGrpSpPr>
          <p:grpSpPr>
            <a:xfrm>
              <a:off x="-1" y="3343872"/>
              <a:ext cx="2905428" cy="1627515"/>
              <a:chOff x="0" y="0"/>
              <a:chExt cx="2905426" cy="1627513"/>
            </a:xfrm>
          </p:grpSpPr>
          <p:sp>
            <p:nvSpPr>
              <p:cNvPr id="152" name="筆記型電腦"/>
              <p:cNvSpPr/>
              <p:nvPr/>
            </p:nvSpPr>
            <p:spPr>
              <a:xfrm>
                <a:off x="0" y="0"/>
                <a:ext cx="2905427" cy="1627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9" fill="norm" stroke="1" extrusionOk="0">
                    <a:moveTo>
                      <a:pt x="1952" y="0"/>
                    </a:moveTo>
                    <a:cubicBezTo>
                      <a:pt x="1421" y="0"/>
                      <a:pt x="1439" y="771"/>
                      <a:pt x="1439" y="1718"/>
                    </a:cubicBezTo>
                    <a:lnTo>
                      <a:pt x="1439" y="19328"/>
                    </a:lnTo>
                    <a:lnTo>
                      <a:pt x="0" y="19328"/>
                    </a:lnTo>
                    <a:cubicBezTo>
                      <a:pt x="0" y="19328"/>
                      <a:pt x="0" y="19890"/>
                      <a:pt x="0" y="20529"/>
                    </a:cubicBezTo>
                    <a:cubicBezTo>
                      <a:pt x="0" y="21600"/>
                      <a:pt x="190" y="21599"/>
                      <a:pt x="896" y="21599"/>
                    </a:cubicBezTo>
                    <a:lnTo>
                      <a:pt x="10332" y="21599"/>
                    </a:lnTo>
                    <a:lnTo>
                      <a:pt x="11268" y="21599"/>
                    </a:lnTo>
                    <a:lnTo>
                      <a:pt x="20704" y="21599"/>
                    </a:lnTo>
                    <a:cubicBezTo>
                      <a:pt x="21367" y="21599"/>
                      <a:pt x="21600" y="21600"/>
                      <a:pt x="21600" y="20529"/>
                    </a:cubicBezTo>
                    <a:cubicBezTo>
                      <a:pt x="21600" y="19890"/>
                      <a:pt x="21600" y="19328"/>
                      <a:pt x="21600" y="19328"/>
                    </a:cubicBezTo>
                    <a:lnTo>
                      <a:pt x="20161" y="19328"/>
                    </a:lnTo>
                    <a:lnTo>
                      <a:pt x="20161" y="1718"/>
                    </a:lnTo>
                    <a:cubicBezTo>
                      <a:pt x="20161" y="771"/>
                      <a:pt x="20196" y="0"/>
                      <a:pt x="19665" y="0"/>
                    </a:cubicBezTo>
                    <a:lnTo>
                      <a:pt x="1952" y="0"/>
                    </a:lnTo>
                    <a:close/>
                    <a:moveTo>
                      <a:pt x="2475" y="1849"/>
                    </a:moveTo>
                    <a:lnTo>
                      <a:pt x="19125" y="1849"/>
                    </a:lnTo>
                    <a:lnTo>
                      <a:pt x="19125" y="19328"/>
                    </a:lnTo>
                    <a:lnTo>
                      <a:pt x="11268" y="19328"/>
                    </a:lnTo>
                    <a:lnTo>
                      <a:pt x="10332" y="19328"/>
                    </a:lnTo>
                    <a:lnTo>
                      <a:pt x="2475" y="19328"/>
                    </a:lnTo>
                    <a:lnTo>
                      <a:pt x="2475" y="1849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3" name="Client"/>
              <p:cNvSpPr txBox="1"/>
              <p:nvPr/>
            </p:nvSpPr>
            <p:spPr>
              <a:xfrm>
                <a:off x="421354" y="459096"/>
                <a:ext cx="2062719" cy="709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Client</a:t>
                </a:r>
              </a:p>
            </p:txBody>
          </p:sp>
        </p:grpSp>
        <p:grpSp>
          <p:nvGrpSpPr>
            <p:cNvPr id="157" name="群組"/>
            <p:cNvGrpSpPr/>
            <p:nvPr/>
          </p:nvGrpSpPr>
          <p:grpSpPr>
            <a:xfrm>
              <a:off x="12979296" y="1760704"/>
              <a:ext cx="2495871" cy="2014125"/>
              <a:chOff x="0" y="0"/>
              <a:chExt cx="2495870" cy="2014123"/>
            </a:xfrm>
          </p:grpSpPr>
          <p:sp>
            <p:nvSpPr>
              <p:cNvPr id="155" name="電腦"/>
              <p:cNvSpPr/>
              <p:nvPr/>
            </p:nvSpPr>
            <p:spPr>
              <a:xfrm>
                <a:off x="0" y="0"/>
                <a:ext cx="2495871" cy="2014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fill="norm" stroke="1" extrusionOk="0">
                    <a:moveTo>
                      <a:pt x="464" y="0"/>
                    </a:moveTo>
                    <a:cubicBezTo>
                      <a:pt x="210" y="0"/>
                      <a:pt x="0" y="261"/>
                      <a:pt x="0" y="575"/>
                    </a:cubicBezTo>
                    <a:lnTo>
                      <a:pt x="0" y="17777"/>
                    </a:lnTo>
                    <a:cubicBezTo>
                      <a:pt x="0" y="18091"/>
                      <a:pt x="210" y="18354"/>
                      <a:pt x="464" y="18354"/>
                    </a:cubicBezTo>
                    <a:lnTo>
                      <a:pt x="9148" y="18354"/>
                    </a:lnTo>
                    <a:lnTo>
                      <a:pt x="9116" y="18513"/>
                    </a:lnTo>
                    <a:lnTo>
                      <a:pt x="8753" y="20763"/>
                    </a:lnTo>
                    <a:lnTo>
                      <a:pt x="7690" y="20763"/>
                    </a:lnTo>
                    <a:lnTo>
                      <a:pt x="7690" y="21600"/>
                    </a:lnTo>
                    <a:lnTo>
                      <a:pt x="10486" y="21600"/>
                    </a:lnTo>
                    <a:lnTo>
                      <a:pt x="11107" y="21600"/>
                    </a:lnTo>
                    <a:lnTo>
                      <a:pt x="13905" y="21600"/>
                    </a:lnTo>
                    <a:lnTo>
                      <a:pt x="13905" y="20763"/>
                    </a:lnTo>
                    <a:lnTo>
                      <a:pt x="12842" y="20763"/>
                    </a:lnTo>
                    <a:lnTo>
                      <a:pt x="12479" y="18513"/>
                    </a:lnTo>
                    <a:lnTo>
                      <a:pt x="12452" y="18354"/>
                    </a:lnTo>
                    <a:lnTo>
                      <a:pt x="21131" y="18354"/>
                    </a:lnTo>
                    <a:cubicBezTo>
                      <a:pt x="21384" y="18354"/>
                      <a:pt x="21595" y="18091"/>
                      <a:pt x="21595" y="17777"/>
                    </a:cubicBezTo>
                    <a:lnTo>
                      <a:pt x="21595" y="575"/>
                    </a:lnTo>
                    <a:cubicBezTo>
                      <a:pt x="21600" y="261"/>
                      <a:pt x="21389" y="0"/>
                      <a:pt x="21136" y="0"/>
                    </a:cubicBezTo>
                    <a:lnTo>
                      <a:pt x="464" y="0"/>
                    </a:lnTo>
                    <a:close/>
                    <a:moveTo>
                      <a:pt x="10800" y="542"/>
                    </a:moveTo>
                    <a:cubicBezTo>
                      <a:pt x="10913" y="542"/>
                      <a:pt x="11006" y="650"/>
                      <a:pt x="11006" y="797"/>
                    </a:cubicBezTo>
                    <a:cubicBezTo>
                      <a:pt x="11006" y="937"/>
                      <a:pt x="10913" y="1052"/>
                      <a:pt x="10800" y="1052"/>
                    </a:cubicBezTo>
                    <a:cubicBezTo>
                      <a:pt x="10686" y="1052"/>
                      <a:pt x="10594" y="937"/>
                      <a:pt x="10594" y="797"/>
                    </a:cubicBezTo>
                    <a:cubicBezTo>
                      <a:pt x="10594" y="656"/>
                      <a:pt x="10686" y="542"/>
                      <a:pt x="10800" y="542"/>
                    </a:cubicBezTo>
                    <a:close/>
                    <a:moveTo>
                      <a:pt x="1242" y="1734"/>
                    </a:moveTo>
                    <a:lnTo>
                      <a:pt x="20358" y="1734"/>
                    </a:lnTo>
                    <a:lnTo>
                      <a:pt x="20358" y="15233"/>
                    </a:lnTo>
                    <a:lnTo>
                      <a:pt x="1242" y="15233"/>
                    </a:lnTo>
                    <a:lnTo>
                      <a:pt x="1242" y="1734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6" name="Server"/>
              <p:cNvSpPr txBox="1"/>
              <p:nvPr/>
            </p:nvSpPr>
            <p:spPr>
              <a:xfrm>
                <a:off x="216575" y="451595"/>
                <a:ext cx="2062720" cy="709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Server</a:t>
                </a:r>
              </a:p>
            </p:txBody>
          </p:sp>
        </p:grpSp>
        <p:sp>
          <p:nvSpPr>
            <p:cNvPr id="158" name="形狀"/>
            <p:cNvSpPr/>
            <p:nvPr/>
          </p:nvSpPr>
          <p:spPr>
            <a:xfrm rot="240000">
              <a:off x="2932535" y="682225"/>
              <a:ext cx="9847675" cy="317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4" fill="norm" stroke="1" extrusionOk="0">
                  <a:moveTo>
                    <a:pt x="20338" y="7433"/>
                  </a:moveTo>
                  <a:lnTo>
                    <a:pt x="19667" y="9312"/>
                  </a:lnTo>
                  <a:lnTo>
                    <a:pt x="21600" y="8622"/>
                  </a:lnTo>
                  <a:lnTo>
                    <a:pt x="21270" y="4344"/>
                  </a:lnTo>
                  <a:lnTo>
                    <a:pt x="20699" y="6471"/>
                  </a:lnTo>
                  <a:cubicBezTo>
                    <a:pt x="16860" y="-330"/>
                    <a:pt x="11454" y="-1916"/>
                    <a:pt x="6847" y="2408"/>
                  </a:cubicBezTo>
                  <a:cubicBezTo>
                    <a:pt x="3564" y="5489"/>
                    <a:pt x="1073" y="11309"/>
                    <a:pt x="0" y="18408"/>
                  </a:cubicBezTo>
                  <a:lnTo>
                    <a:pt x="387" y="19684"/>
                  </a:lnTo>
                  <a:cubicBezTo>
                    <a:pt x="1854" y="9939"/>
                    <a:pt x="5953" y="2866"/>
                    <a:pt x="10866" y="1602"/>
                  </a:cubicBezTo>
                  <a:cubicBezTo>
                    <a:pt x="14280" y="724"/>
                    <a:pt x="17716" y="2839"/>
                    <a:pt x="20338" y="74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1. SYN"/>
            <p:cNvSpPr txBox="1"/>
            <p:nvPr/>
          </p:nvSpPr>
          <p:spPr>
            <a:xfrm>
              <a:off x="3449021" y="46315"/>
              <a:ext cx="4918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1. SYN</a:t>
              </a:r>
            </a:p>
          </p:txBody>
        </p:sp>
        <p:sp>
          <p:nvSpPr>
            <p:cNvPr id="160" name="形狀"/>
            <p:cNvSpPr/>
            <p:nvPr/>
          </p:nvSpPr>
          <p:spPr>
            <a:xfrm>
              <a:off x="3765287" y="2734731"/>
              <a:ext cx="8522880" cy="196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5" y="17650"/>
                  </a:moveTo>
                  <a:lnTo>
                    <a:pt x="1348" y="21600"/>
                  </a:lnTo>
                  <a:lnTo>
                    <a:pt x="0" y="17957"/>
                  </a:lnTo>
                  <a:lnTo>
                    <a:pt x="915" y="11687"/>
                  </a:lnTo>
                  <a:lnTo>
                    <a:pt x="1063" y="15369"/>
                  </a:lnTo>
                  <a:lnTo>
                    <a:pt x="21561" y="0"/>
                  </a:lnTo>
                  <a:lnTo>
                    <a:pt x="21600" y="2723"/>
                  </a:lnTo>
                  <a:lnTo>
                    <a:pt x="1155" y="176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2. SYN+ACK"/>
            <p:cNvSpPr txBox="1"/>
            <p:nvPr/>
          </p:nvSpPr>
          <p:spPr>
            <a:xfrm>
              <a:off x="5355722" y="2750563"/>
              <a:ext cx="4918720" cy="709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433FF"/>
                  </a:solidFill>
                </a:defRPr>
              </a:lvl1pPr>
            </a:lstStyle>
            <a:p>
              <a:pPr/>
              <a:r>
                <a:t>2. SYN+ACK</a:t>
              </a:r>
            </a:p>
          </p:txBody>
        </p:sp>
        <p:sp>
          <p:nvSpPr>
            <p:cNvPr id="162" name="形狀"/>
            <p:cNvSpPr/>
            <p:nvPr/>
          </p:nvSpPr>
          <p:spPr>
            <a:xfrm rot="20520000">
              <a:off x="3742625" y="3517592"/>
              <a:ext cx="9960511" cy="303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4" fill="norm" stroke="1" extrusionOk="0">
                  <a:moveTo>
                    <a:pt x="20338" y="12251"/>
                  </a:moveTo>
                  <a:lnTo>
                    <a:pt x="19667" y="10372"/>
                  </a:lnTo>
                  <a:lnTo>
                    <a:pt x="21600" y="11062"/>
                  </a:lnTo>
                  <a:lnTo>
                    <a:pt x="21270" y="15340"/>
                  </a:lnTo>
                  <a:lnTo>
                    <a:pt x="20699" y="13213"/>
                  </a:lnTo>
                  <a:cubicBezTo>
                    <a:pt x="16860" y="20014"/>
                    <a:pt x="11454" y="21600"/>
                    <a:pt x="6847" y="17276"/>
                  </a:cubicBezTo>
                  <a:cubicBezTo>
                    <a:pt x="3564" y="14195"/>
                    <a:pt x="1073" y="8375"/>
                    <a:pt x="0" y="1276"/>
                  </a:cubicBezTo>
                  <a:lnTo>
                    <a:pt x="387" y="0"/>
                  </a:lnTo>
                  <a:cubicBezTo>
                    <a:pt x="1854" y="9745"/>
                    <a:pt x="5953" y="16818"/>
                    <a:pt x="10866" y="18082"/>
                  </a:cubicBezTo>
                  <a:cubicBezTo>
                    <a:pt x="14280" y="18960"/>
                    <a:pt x="17716" y="16845"/>
                    <a:pt x="20338" y="12251"/>
                  </a:cubicBezTo>
                  <a:close/>
                </a:path>
              </a:pathLst>
            </a:custGeom>
            <a:solidFill>
              <a:srgbClr val="000000">
                <a:alpha val="4792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" name="3. ACK"/>
            <p:cNvSpPr txBox="1"/>
            <p:nvPr/>
          </p:nvSpPr>
          <p:spPr>
            <a:xfrm>
              <a:off x="6438729" y="5454811"/>
              <a:ext cx="4918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433FF"/>
                  </a:solidFill>
                </a:defRPr>
              </a:lvl1pPr>
            </a:lstStyle>
            <a:p>
              <a:pPr/>
              <a:r>
                <a:t>3. ACK</a:t>
              </a:r>
            </a:p>
          </p:txBody>
        </p:sp>
        <p:sp>
          <p:nvSpPr>
            <p:cNvPr id="164" name="打叉"/>
            <p:cNvSpPr/>
            <p:nvPr/>
          </p:nvSpPr>
          <p:spPr>
            <a:xfrm>
              <a:off x="7379795" y="4356225"/>
              <a:ext cx="3036588" cy="358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rgbClr val="ED220D">
                <a:alpha val="5472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" name="（下一頁程式碼演示）"/>
            <p:cNvSpPr txBox="1"/>
            <p:nvPr/>
          </p:nvSpPr>
          <p:spPr>
            <a:xfrm>
              <a:off x="5918265" y="0"/>
              <a:ext cx="6433353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（下一頁程式碼演示）</a:t>
              </a:r>
            </a:p>
          </p:txBody>
        </p:sp>
      </p:grpSp>
      <p:sp>
        <p:nvSpPr>
          <p:cNvPr id="167" name="Client(攻擊端)丟SYN給Server，但當Server丟SYN+ACK回應Client，Client不做任何回應。只要Server收不到回應，就會一直丟SYN+ACK給Client，直到對方回應或是等待時間到。但Client會一直丟SYN給Server，不斷更新等待時間，使Server會一直丟SYN+ACK，造成資源浪費甚至無法負荷而中斷服務。"/>
          <p:cNvSpPr txBox="1"/>
          <p:nvPr/>
        </p:nvSpPr>
        <p:spPr>
          <a:xfrm>
            <a:off x="3774934" y="9662785"/>
            <a:ext cx="18018971" cy="304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Client(攻擊端)丟SYN給Server，但當Server丟SYN+ACK回應Client，Client不做任何回應。只要Server收不到回應，就會一直丟SYN+ACK給Client，直到對方回應或是等待時間到。但Client會一直丟SYN給Server，不斷更新等待時間，使Server會一直丟SYN+ACK，造成資源浪費甚至無法負荷而中斷服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需要套件：Scapy"/>
          <p:cNvSpPr txBox="1"/>
          <p:nvPr/>
        </p:nvSpPr>
        <p:spPr>
          <a:xfrm>
            <a:off x="1972184" y="2464188"/>
            <a:ext cx="491871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需要套件：Scapy</a:t>
            </a:r>
          </a:p>
        </p:txBody>
      </p:sp>
      <p:sp>
        <p:nvSpPr>
          <p:cNvPr id="170" name="SYN Flood :"/>
          <p:cNvSpPr txBox="1"/>
          <p:nvPr/>
        </p:nvSpPr>
        <p:spPr>
          <a:xfrm>
            <a:off x="1972184" y="1126020"/>
            <a:ext cx="4918719" cy="10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SYN Flood :</a:t>
            </a:r>
          </a:p>
        </p:txBody>
      </p:sp>
      <p:grpSp>
        <p:nvGrpSpPr>
          <p:cNvPr id="177" name="群組"/>
          <p:cNvGrpSpPr/>
          <p:nvPr/>
        </p:nvGrpSpPr>
        <p:grpSpPr>
          <a:xfrm>
            <a:off x="2218192" y="3810422"/>
            <a:ext cx="19361970" cy="6885661"/>
            <a:chOff x="0" y="0"/>
            <a:chExt cx="19361968" cy="6885659"/>
          </a:xfrm>
        </p:grpSpPr>
        <p:pic>
          <p:nvPicPr>
            <p:cNvPr id="171" name="截圖 2022-01-14 下午7.33.46.png" descr="截圖 2022-01-14 下午7.33.4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361969" cy="688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#參數為目標IP、port"/>
            <p:cNvSpPr txBox="1"/>
            <p:nvPr/>
          </p:nvSpPr>
          <p:spPr>
            <a:xfrm>
              <a:off x="6242703" y="1380583"/>
              <a:ext cx="3659402" cy="647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#參數為目標IP、port</a:t>
              </a:r>
            </a:p>
          </p:txBody>
        </p:sp>
        <p:sp>
          <p:nvSpPr>
            <p:cNvPr id="173" name="#src為源IP(偽造)、dst為目標IP"/>
            <p:cNvSpPr txBox="1"/>
            <p:nvPr/>
          </p:nvSpPr>
          <p:spPr>
            <a:xfrm>
              <a:off x="12710485" y="4073206"/>
              <a:ext cx="4361486" cy="647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#src為源IP(偽造)、dst為目標IP</a:t>
              </a:r>
            </a:p>
          </p:txBody>
        </p:sp>
        <p:sp>
          <p:nvSpPr>
            <p:cNvPr id="174" name="#sport為源port…"/>
            <p:cNvSpPr txBox="1"/>
            <p:nvPr/>
          </p:nvSpPr>
          <p:spPr>
            <a:xfrm>
              <a:off x="16097226" y="4760995"/>
              <a:ext cx="3091140" cy="117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929292"/>
                  </a:solidFill>
                </a:defRPr>
              </a:pPr>
              <a:r>
                <a:t>#sport為源port</a:t>
              </a:r>
            </a:p>
            <a:p>
              <a:pPr>
                <a:defRPr>
                  <a:solidFill>
                    <a:srgbClr val="929292"/>
                  </a:solidFill>
                </a:defRPr>
              </a:pPr>
              <a:r>
                <a:t>#dport為目標port</a:t>
              </a:r>
            </a:p>
          </p:txBody>
        </p:sp>
        <p:sp>
          <p:nvSpPr>
            <p:cNvPr id="175" name="#IP和TCP合在一起才是完整的網路封包"/>
            <p:cNvSpPr txBox="1"/>
            <p:nvPr/>
          </p:nvSpPr>
          <p:spPr>
            <a:xfrm>
              <a:off x="9326993" y="5380604"/>
              <a:ext cx="6741064" cy="647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#IP和TCP合在一起才是完整的網路封包</a:t>
              </a:r>
            </a:p>
          </p:txBody>
        </p:sp>
        <p:sp>
          <p:nvSpPr>
            <p:cNvPr id="176" name="＃傳送packet"/>
            <p:cNvSpPr txBox="1"/>
            <p:nvPr/>
          </p:nvSpPr>
          <p:spPr>
            <a:xfrm>
              <a:off x="5303247" y="6051158"/>
              <a:ext cx="2431136" cy="647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＃傳送packet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DOS :"/>
          <p:cNvSpPr txBox="1"/>
          <p:nvPr/>
        </p:nvSpPr>
        <p:spPr>
          <a:xfrm>
            <a:off x="1237583" y="889052"/>
            <a:ext cx="4918719" cy="10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DDOS :</a:t>
            </a:r>
          </a:p>
        </p:txBody>
      </p:sp>
      <p:sp>
        <p:nvSpPr>
          <p:cNvPr id="180" name="用到的概念：SYN Flood"/>
          <p:cNvSpPr txBox="1"/>
          <p:nvPr/>
        </p:nvSpPr>
        <p:spPr>
          <a:xfrm>
            <a:off x="1877396" y="2013949"/>
            <a:ext cx="766509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用到的概念：SYN Flood</a:t>
            </a:r>
          </a:p>
        </p:txBody>
      </p:sp>
      <p:grpSp>
        <p:nvGrpSpPr>
          <p:cNvPr id="183" name="群組"/>
          <p:cNvGrpSpPr/>
          <p:nvPr/>
        </p:nvGrpSpPr>
        <p:grpSpPr>
          <a:xfrm>
            <a:off x="11153554" y="2096172"/>
            <a:ext cx="2905427" cy="1627514"/>
            <a:chOff x="0" y="0"/>
            <a:chExt cx="2905426" cy="1627513"/>
          </a:xfrm>
        </p:grpSpPr>
        <p:sp>
          <p:nvSpPr>
            <p:cNvPr id="181" name="筆記型電腦"/>
            <p:cNvSpPr/>
            <p:nvPr/>
          </p:nvSpPr>
          <p:spPr>
            <a:xfrm>
              <a:off x="0" y="0"/>
              <a:ext cx="2905427" cy="162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" name="Client"/>
            <p:cNvSpPr txBox="1"/>
            <p:nvPr/>
          </p:nvSpPr>
          <p:spPr>
            <a:xfrm>
              <a:off x="421354" y="459096"/>
              <a:ext cx="2062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86" name="群組"/>
          <p:cNvGrpSpPr/>
          <p:nvPr/>
        </p:nvGrpSpPr>
        <p:grpSpPr>
          <a:xfrm>
            <a:off x="18303439" y="5850938"/>
            <a:ext cx="2495872" cy="2014124"/>
            <a:chOff x="0" y="0"/>
            <a:chExt cx="2495870" cy="2014123"/>
          </a:xfrm>
        </p:grpSpPr>
        <p:sp>
          <p:nvSpPr>
            <p:cNvPr id="184" name="電腦"/>
            <p:cNvSpPr/>
            <p:nvPr/>
          </p:nvSpPr>
          <p:spPr>
            <a:xfrm>
              <a:off x="0" y="0"/>
              <a:ext cx="2495871" cy="201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Server"/>
            <p:cNvSpPr txBox="1"/>
            <p:nvPr/>
          </p:nvSpPr>
          <p:spPr>
            <a:xfrm>
              <a:off x="216575" y="451595"/>
              <a:ext cx="2062720" cy="709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189" name="群組"/>
          <p:cNvGrpSpPr/>
          <p:nvPr/>
        </p:nvGrpSpPr>
        <p:grpSpPr>
          <a:xfrm>
            <a:off x="3617415" y="6044243"/>
            <a:ext cx="2905427" cy="1627514"/>
            <a:chOff x="0" y="0"/>
            <a:chExt cx="2905426" cy="1627513"/>
          </a:xfrm>
        </p:grpSpPr>
        <p:sp>
          <p:nvSpPr>
            <p:cNvPr id="187" name="筆記型電腦"/>
            <p:cNvSpPr/>
            <p:nvPr/>
          </p:nvSpPr>
          <p:spPr>
            <a:xfrm>
              <a:off x="0" y="0"/>
              <a:ext cx="2905427" cy="162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Target"/>
            <p:cNvSpPr txBox="1"/>
            <p:nvPr/>
          </p:nvSpPr>
          <p:spPr>
            <a:xfrm>
              <a:off x="421354" y="459096"/>
              <a:ext cx="2062719" cy="709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Target</a:t>
              </a:r>
            </a:p>
          </p:txBody>
        </p:sp>
      </p:grpSp>
      <p:grpSp>
        <p:nvGrpSpPr>
          <p:cNvPr id="192" name="群組"/>
          <p:cNvGrpSpPr/>
          <p:nvPr/>
        </p:nvGrpSpPr>
        <p:grpSpPr>
          <a:xfrm>
            <a:off x="11153554" y="4150350"/>
            <a:ext cx="2905427" cy="1627515"/>
            <a:chOff x="0" y="0"/>
            <a:chExt cx="2905426" cy="1627513"/>
          </a:xfrm>
        </p:grpSpPr>
        <p:sp>
          <p:nvSpPr>
            <p:cNvPr id="190" name="筆記型電腦"/>
            <p:cNvSpPr/>
            <p:nvPr/>
          </p:nvSpPr>
          <p:spPr>
            <a:xfrm>
              <a:off x="0" y="0"/>
              <a:ext cx="2905427" cy="162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" name="Client"/>
            <p:cNvSpPr txBox="1"/>
            <p:nvPr/>
          </p:nvSpPr>
          <p:spPr>
            <a:xfrm>
              <a:off x="421354" y="459096"/>
              <a:ext cx="2062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95" name="群組"/>
          <p:cNvGrpSpPr/>
          <p:nvPr/>
        </p:nvGrpSpPr>
        <p:grpSpPr>
          <a:xfrm>
            <a:off x="11153554" y="10345580"/>
            <a:ext cx="2905427" cy="1627515"/>
            <a:chOff x="0" y="0"/>
            <a:chExt cx="2905426" cy="1627513"/>
          </a:xfrm>
        </p:grpSpPr>
        <p:sp>
          <p:nvSpPr>
            <p:cNvPr id="193" name="筆記型電腦"/>
            <p:cNvSpPr/>
            <p:nvPr/>
          </p:nvSpPr>
          <p:spPr>
            <a:xfrm>
              <a:off x="0" y="0"/>
              <a:ext cx="2905427" cy="162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4" name="Client"/>
            <p:cNvSpPr txBox="1"/>
            <p:nvPr/>
          </p:nvSpPr>
          <p:spPr>
            <a:xfrm>
              <a:off x="421354" y="459096"/>
              <a:ext cx="2062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98" name="群組"/>
          <p:cNvGrpSpPr/>
          <p:nvPr/>
        </p:nvGrpSpPr>
        <p:grpSpPr>
          <a:xfrm>
            <a:off x="11153554" y="8029960"/>
            <a:ext cx="2905427" cy="1627514"/>
            <a:chOff x="0" y="0"/>
            <a:chExt cx="2905426" cy="1627513"/>
          </a:xfrm>
        </p:grpSpPr>
        <p:sp>
          <p:nvSpPr>
            <p:cNvPr id="196" name="筆記型電腦"/>
            <p:cNvSpPr/>
            <p:nvPr/>
          </p:nvSpPr>
          <p:spPr>
            <a:xfrm>
              <a:off x="0" y="0"/>
              <a:ext cx="2905427" cy="162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" name="Client"/>
            <p:cNvSpPr txBox="1"/>
            <p:nvPr/>
          </p:nvSpPr>
          <p:spPr>
            <a:xfrm>
              <a:off x="421354" y="459096"/>
              <a:ext cx="2062719" cy="709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05" name="群組"/>
          <p:cNvGrpSpPr/>
          <p:nvPr/>
        </p:nvGrpSpPr>
        <p:grpSpPr>
          <a:xfrm>
            <a:off x="14130323" y="2110459"/>
            <a:ext cx="4706600" cy="9857518"/>
            <a:chOff x="0" y="0"/>
            <a:chExt cx="4706598" cy="9857515"/>
          </a:xfrm>
        </p:grpSpPr>
        <p:grpSp>
          <p:nvGrpSpPr>
            <p:cNvPr id="201" name="群組"/>
            <p:cNvGrpSpPr/>
            <p:nvPr/>
          </p:nvGrpSpPr>
          <p:grpSpPr>
            <a:xfrm>
              <a:off x="-1" y="-1"/>
              <a:ext cx="4706600" cy="4859497"/>
              <a:chOff x="0" y="0"/>
              <a:chExt cx="4706598" cy="4859495"/>
            </a:xfrm>
          </p:grpSpPr>
          <p:sp>
            <p:nvSpPr>
              <p:cNvPr id="199" name="線條"/>
              <p:cNvSpPr/>
              <p:nvPr/>
            </p:nvSpPr>
            <p:spPr>
              <a:xfrm rot="13369081">
                <a:off x="-297310" y="1661458"/>
                <a:ext cx="5331066" cy="1127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13" fill="norm" stroke="1" extrusionOk="0">
                    <a:moveTo>
                      <a:pt x="0" y="0"/>
                    </a:moveTo>
                    <a:cubicBezTo>
                      <a:pt x="3300" y="14525"/>
                      <a:pt x="7990" y="21600"/>
                      <a:pt x="12681" y="19129"/>
                    </a:cubicBezTo>
                    <a:cubicBezTo>
                      <a:pt x="16077" y="17340"/>
                      <a:pt x="19227" y="10585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線條"/>
              <p:cNvSpPr/>
              <p:nvPr/>
            </p:nvSpPr>
            <p:spPr>
              <a:xfrm rot="12403872">
                <a:off x="-103230" y="3291080"/>
                <a:ext cx="4452782" cy="598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370" fill="norm" stroke="1" extrusionOk="0">
                    <a:moveTo>
                      <a:pt x="0" y="0"/>
                    </a:moveTo>
                    <a:cubicBezTo>
                      <a:pt x="4829" y="16712"/>
                      <a:pt x="10552" y="21600"/>
                      <a:pt x="15971" y="13640"/>
                    </a:cubicBezTo>
                    <a:cubicBezTo>
                      <a:pt x="17947" y="10737"/>
                      <a:pt x="19843" y="6143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4" name="群組"/>
            <p:cNvGrpSpPr/>
            <p:nvPr/>
          </p:nvGrpSpPr>
          <p:grpSpPr>
            <a:xfrm flipH="1" rot="10800000">
              <a:off x="39830" y="5113756"/>
              <a:ext cx="4626941" cy="4743760"/>
              <a:chOff x="0" y="0"/>
              <a:chExt cx="4626940" cy="4743758"/>
            </a:xfrm>
          </p:grpSpPr>
          <p:sp>
            <p:nvSpPr>
              <p:cNvPr id="202" name="線條"/>
              <p:cNvSpPr/>
              <p:nvPr/>
            </p:nvSpPr>
            <p:spPr>
              <a:xfrm rot="13369081">
                <a:off x="-261604" y="1604011"/>
                <a:ext cx="5179995" cy="1173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44" fill="norm" stroke="1" extrusionOk="0">
                    <a:moveTo>
                      <a:pt x="0" y="2702"/>
                    </a:moveTo>
                    <a:cubicBezTo>
                      <a:pt x="3193" y="15669"/>
                      <a:pt x="7832" y="21600"/>
                      <a:pt x="12541" y="18737"/>
                    </a:cubicBezTo>
                    <a:cubicBezTo>
                      <a:pt x="15950" y="16664"/>
                      <a:pt x="19149" y="10047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3" name="線條"/>
              <p:cNvSpPr/>
              <p:nvPr/>
            </p:nvSpPr>
            <p:spPr>
              <a:xfrm rot="12403872">
                <a:off x="-94231" y="3162326"/>
                <a:ext cx="4397518" cy="625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682" fill="norm" stroke="1" extrusionOk="0">
                    <a:moveTo>
                      <a:pt x="0" y="3100"/>
                    </a:moveTo>
                    <a:cubicBezTo>
                      <a:pt x="4759" y="17892"/>
                      <a:pt x="10462" y="21600"/>
                      <a:pt x="15914" y="13447"/>
                    </a:cubicBezTo>
                    <a:cubicBezTo>
                      <a:pt x="17902" y="10473"/>
                      <a:pt x="19818" y="5944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06" name=".…"/>
          <p:cNvSpPr txBox="1"/>
          <p:nvPr/>
        </p:nvSpPr>
        <p:spPr>
          <a:xfrm>
            <a:off x="11844248" y="5744636"/>
            <a:ext cx="1524039" cy="222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300">
                <a:solidFill>
                  <a:srgbClr val="000000"/>
                </a:solidFill>
              </a:defRPr>
            </a:pPr>
            <a:r>
              <a:t>. </a:t>
            </a:r>
          </a:p>
          <a:p>
            <a:pPr>
              <a:defRPr b="1" sz="2300">
                <a:solidFill>
                  <a:srgbClr val="000000"/>
                </a:solidFill>
              </a:defRPr>
            </a:pPr>
            <a:r>
              <a:t>. </a:t>
            </a:r>
          </a:p>
          <a:p>
            <a:pPr>
              <a:defRPr b="1" sz="2300">
                <a:solidFill>
                  <a:srgbClr val="000000"/>
                </a:solidFill>
              </a:defRPr>
            </a:pPr>
            <a:r>
              <a:t>.</a:t>
            </a:r>
          </a:p>
          <a:p>
            <a:pPr>
              <a:defRPr b="1" sz="2300">
                <a:solidFill>
                  <a:srgbClr val="000000"/>
                </a:solidFill>
              </a:defRPr>
            </a:pPr>
            <a:r>
              <a:t>.</a:t>
            </a:r>
          </a:p>
          <a:p>
            <a:pPr>
              <a:defRPr b="1" sz="2300">
                <a:solidFill>
                  <a:srgbClr val="000000"/>
                </a:solidFill>
              </a:defRPr>
            </a:pPr>
            <a:r>
              <a:t>. </a:t>
            </a:r>
          </a:p>
          <a:p>
            <a:pPr>
              <a:defRPr b="1" sz="23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grpSp>
        <p:nvGrpSpPr>
          <p:cNvPr id="211" name="群組"/>
          <p:cNvGrpSpPr/>
          <p:nvPr/>
        </p:nvGrpSpPr>
        <p:grpSpPr>
          <a:xfrm>
            <a:off x="6375612" y="2110460"/>
            <a:ext cx="4706599" cy="9857517"/>
            <a:chOff x="0" y="0"/>
            <a:chExt cx="4706598" cy="9857515"/>
          </a:xfrm>
        </p:grpSpPr>
        <p:sp>
          <p:nvSpPr>
            <p:cNvPr id="207" name="線條"/>
            <p:cNvSpPr/>
            <p:nvPr/>
          </p:nvSpPr>
          <p:spPr>
            <a:xfrm flipH="1" rot="8230919">
              <a:off x="-327157" y="1661458"/>
              <a:ext cx="5331066" cy="112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13" fill="norm" stroke="1" extrusionOk="0">
                  <a:moveTo>
                    <a:pt x="0" y="0"/>
                  </a:moveTo>
                  <a:cubicBezTo>
                    <a:pt x="3300" y="14525"/>
                    <a:pt x="7990" y="21600"/>
                    <a:pt x="12681" y="19129"/>
                  </a:cubicBezTo>
                  <a:cubicBezTo>
                    <a:pt x="16077" y="17340"/>
                    <a:pt x="19227" y="10585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線條"/>
            <p:cNvSpPr/>
            <p:nvPr/>
          </p:nvSpPr>
          <p:spPr>
            <a:xfrm flipH="1" rot="9196128">
              <a:off x="357046" y="3291080"/>
              <a:ext cx="4452783" cy="59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70" fill="norm" stroke="1" extrusionOk="0">
                  <a:moveTo>
                    <a:pt x="0" y="0"/>
                  </a:moveTo>
                  <a:cubicBezTo>
                    <a:pt x="4829" y="16712"/>
                    <a:pt x="10552" y="21600"/>
                    <a:pt x="15971" y="13640"/>
                  </a:cubicBezTo>
                  <a:cubicBezTo>
                    <a:pt x="17947" y="10737"/>
                    <a:pt x="19843" y="6143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" name="線條"/>
            <p:cNvSpPr/>
            <p:nvPr/>
          </p:nvSpPr>
          <p:spPr>
            <a:xfrm rot="2569081">
              <a:off x="-251623" y="7080168"/>
              <a:ext cx="5179995" cy="117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44" fill="norm" stroke="1" extrusionOk="0">
                  <a:moveTo>
                    <a:pt x="0" y="2702"/>
                  </a:moveTo>
                  <a:cubicBezTo>
                    <a:pt x="3193" y="15669"/>
                    <a:pt x="7832" y="21600"/>
                    <a:pt x="12541" y="18737"/>
                  </a:cubicBezTo>
                  <a:cubicBezTo>
                    <a:pt x="15950" y="16664"/>
                    <a:pt x="19149" y="10047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0" name="線條"/>
            <p:cNvSpPr/>
            <p:nvPr/>
          </p:nvSpPr>
          <p:spPr>
            <a:xfrm rot="1603872">
              <a:off x="363482" y="6069326"/>
              <a:ext cx="4397518" cy="62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82" fill="norm" stroke="1" extrusionOk="0">
                  <a:moveTo>
                    <a:pt x="0" y="3100"/>
                  </a:moveTo>
                  <a:cubicBezTo>
                    <a:pt x="4759" y="17892"/>
                    <a:pt x="10462" y="21600"/>
                    <a:pt x="15914" y="13447"/>
                  </a:cubicBezTo>
                  <a:cubicBezTo>
                    <a:pt x="17902" y="10473"/>
                    <a:pt x="19818" y="594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12" name="命令"/>
          <p:cNvSpPr txBox="1"/>
          <p:nvPr/>
        </p:nvSpPr>
        <p:spPr>
          <a:xfrm>
            <a:off x="15440479" y="5715000"/>
            <a:ext cx="132333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命令</a:t>
            </a:r>
          </a:p>
        </p:txBody>
      </p:sp>
      <p:sp>
        <p:nvSpPr>
          <p:cNvPr id="213" name="攻擊"/>
          <p:cNvSpPr txBox="1"/>
          <p:nvPr/>
        </p:nvSpPr>
        <p:spPr>
          <a:xfrm>
            <a:off x="8521879" y="5715000"/>
            <a:ext cx="132333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攻擊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DOS(Client) :"/>
          <p:cNvSpPr txBox="1"/>
          <p:nvPr/>
        </p:nvSpPr>
        <p:spPr>
          <a:xfrm>
            <a:off x="526679" y="841659"/>
            <a:ext cx="9078349" cy="100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DDOS(Client) :</a:t>
            </a:r>
          </a:p>
        </p:txBody>
      </p:sp>
      <p:sp>
        <p:nvSpPr>
          <p:cNvPr id="216" name="1~3：先宣告好-H、-p、-c各自代表的變數"/>
          <p:cNvSpPr txBox="1"/>
          <p:nvPr/>
        </p:nvSpPr>
        <p:spPr>
          <a:xfrm>
            <a:off x="13068069" y="3638957"/>
            <a:ext cx="772657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1~3：先宣告好-H、-p、-c各自代表的變數</a:t>
            </a:r>
          </a:p>
        </p:txBody>
      </p:sp>
      <p:sp>
        <p:nvSpPr>
          <p:cNvPr id="217" name="socket.AF_INET代表IPv4…"/>
          <p:cNvSpPr txBox="1"/>
          <p:nvPr/>
        </p:nvSpPr>
        <p:spPr>
          <a:xfrm>
            <a:off x="13028125" y="6230010"/>
            <a:ext cx="6022544" cy="1255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</a:defRPr>
            </a:pPr>
            <a:r>
              <a:t>socket.AF_INET代表IPv4</a:t>
            </a:r>
          </a:p>
          <a:p>
            <a:pPr algn="l">
              <a:defRPr sz="3200">
                <a:solidFill>
                  <a:srgbClr val="000000"/>
                </a:solidFill>
              </a:defRPr>
            </a:pPr>
            <a:r>
              <a:t>socket.SOCK_STREAM代表TCP</a:t>
            </a:r>
          </a:p>
        </p:txBody>
      </p:sp>
      <p:sp>
        <p:nvSpPr>
          <p:cNvPr id="218" name="#4."/>
          <p:cNvSpPr txBox="1"/>
          <p:nvPr/>
        </p:nvSpPr>
        <p:spPr>
          <a:xfrm>
            <a:off x="9475578" y="7972295"/>
            <a:ext cx="537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#4.</a:t>
            </a:r>
          </a:p>
        </p:txBody>
      </p:sp>
      <p:sp>
        <p:nvSpPr>
          <p:cNvPr id="219" name="4：S連到IP為192.168.43.113的駭客電腦，連結port為58868"/>
          <p:cNvSpPr txBox="1"/>
          <p:nvPr/>
        </p:nvSpPr>
        <p:spPr>
          <a:xfrm>
            <a:off x="13028125" y="7866428"/>
            <a:ext cx="1153025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4：S連到IP為192.168.43.113的駭客電腦，連結port為58868</a:t>
            </a:r>
          </a:p>
        </p:txBody>
      </p:sp>
      <p:grpSp>
        <p:nvGrpSpPr>
          <p:cNvPr id="225" name="群組"/>
          <p:cNvGrpSpPr/>
          <p:nvPr/>
        </p:nvGrpSpPr>
        <p:grpSpPr>
          <a:xfrm>
            <a:off x="600922" y="2106927"/>
            <a:ext cx="12357779" cy="10552424"/>
            <a:chOff x="0" y="0"/>
            <a:chExt cx="12357778" cy="10552423"/>
          </a:xfrm>
        </p:grpSpPr>
        <p:pic>
          <p:nvPicPr>
            <p:cNvPr id="220" name="截圖 2022-01-14 下午8.23.46.png" descr="截圖 2022-01-14 下午8.23.4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357779" cy="10552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#1."/>
            <p:cNvSpPr txBox="1"/>
            <p:nvPr/>
          </p:nvSpPr>
          <p:spPr>
            <a:xfrm>
              <a:off x="9624438" y="1582912"/>
              <a:ext cx="53797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#1.</a:t>
              </a:r>
            </a:p>
          </p:txBody>
        </p:sp>
        <p:sp>
          <p:nvSpPr>
            <p:cNvPr id="222" name="#2."/>
            <p:cNvSpPr txBox="1"/>
            <p:nvPr/>
          </p:nvSpPr>
          <p:spPr>
            <a:xfrm>
              <a:off x="9624438" y="2144045"/>
              <a:ext cx="53797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#2.</a:t>
              </a:r>
            </a:p>
          </p:txBody>
        </p:sp>
        <p:sp>
          <p:nvSpPr>
            <p:cNvPr id="223" name="#3."/>
            <p:cNvSpPr txBox="1"/>
            <p:nvPr/>
          </p:nvSpPr>
          <p:spPr>
            <a:xfrm>
              <a:off x="9434863" y="2705178"/>
              <a:ext cx="53797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#3.</a:t>
              </a:r>
            </a:p>
          </p:txBody>
        </p:sp>
        <p:sp>
          <p:nvSpPr>
            <p:cNvPr id="224" name="#連線成功則開始cmdHandle function"/>
            <p:cNvSpPr txBox="1"/>
            <p:nvPr/>
          </p:nvSpPr>
          <p:spPr>
            <a:xfrm>
              <a:off x="3843906" y="8010548"/>
              <a:ext cx="6614517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#連線成功則開始cmdHandle function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DOS(Client) :"/>
          <p:cNvSpPr txBox="1"/>
          <p:nvPr/>
        </p:nvSpPr>
        <p:spPr>
          <a:xfrm>
            <a:off x="526679" y="841659"/>
            <a:ext cx="9078349" cy="100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DDOS(Client) :</a:t>
            </a:r>
          </a:p>
        </p:txBody>
      </p:sp>
      <p:sp>
        <p:nvSpPr>
          <p:cNvPr id="228" name="分析收到的命令：由1~3宣告好-H、-p、-c各自代表的變數拆解儲存命令，各自存在m_host、m_port、m_cmd中"/>
          <p:cNvSpPr txBox="1"/>
          <p:nvPr/>
        </p:nvSpPr>
        <p:spPr>
          <a:xfrm>
            <a:off x="12189676" y="2304858"/>
            <a:ext cx="11659489" cy="125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分析收到的命令：由1~3宣告好-H、-p、-c各自代表的變數拆解儲存命令，各自存在m_host、m_port、m_cmd中</a:t>
            </a:r>
          </a:p>
        </p:txBody>
      </p:sp>
      <p:sp>
        <p:nvSpPr>
          <p:cNvPr id="229" name="If cmd == start：如果收到的命令為“start”，在開始攻擊，若此時早已有正在執行的process(攻擊)，則停止後再重新啟動。攻擊的function為“synFlood”(在SYN Flood那一頁)"/>
          <p:cNvSpPr txBox="1"/>
          <p:nvPr/>
        </p:nvSpPr>
        <p:spPr>
          <a:xfrm>
            <a:off x="12228569" y="7938799"/>
            <a:ext cx="9750903" cy="242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If cmd == start：如果收到的命令為“start”，在開始攻擊，若此時早已有正在執行的process(攻擊)，則停止後再重新啟動。攻擊的function為“synFlood”(在SYN Flood那一頁)</a:t>
            </a:r>
          </a:p>
        </p:txBody>
      </p:sp>
      <p:sp>
        <p:nvSpPr>
          <p:cNvPr id="230" name="If cmd == stop：收到的命令為“stop”，則立刻停止攻擊"/>
          <p:cNvSpPr txBox="1"/>
          <p:nvPr/>
        </p:nvSpPr>
        <p:spPr>
          <a:xfrm>
            <a:off x="12254291" y="11139065"/>
            <a:ext cx="1153025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If cmd == stop：收到的命令為“stop”，則立刻停止攻擊</a:t>
            </a:r>
          </a:p>
        </p:txBody>
      </p:sp>
      <p:grpSp>
        <p:nvGrpSpPr>
          <p:cNvPr id="235" name="群組"/>
          <p:cNvGrpSpPr/>
          <p:nvPr/>
        </p:nvGrpSpPr>
        <p:grpSpPr>
          <a:xfrm>
            <a:off x="711025" y="1823934"/>
            <a:ext cx="11324332" cy="11502318"/>
            <a:chOff x="0" y="0"/>
            <a:chExt cx="11324331" cy="11502316"/>
          </a:xfrm>
        </p:grpSpPr>
        <p:pic>
          <p:nvPicPr>
            <p:cNvPr id="231" name="截圖 2022-01-14 下午8.35.04.png" descr="截圖 2022-01-14 下午8.35.0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324332" cy="11502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#分析收到的命令"/>
            <p:cNvSpPr txBox="1"/>
            <p:nvPr/>
          </p:nvSpPr>
          <p:spPr>
            <a:xfrm>
              <a:off x="5959474" y="4722915"/>
              <a:ext cx="24173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#分析收到的命令</a:t>
              </a:r>
            </a:p>
          </p:txBody>
        </p:sp>
        <p:sp>
          <p:nvSpPr>
            <p:cNvPr id="233" name="#if cmd==start"/>
            <p:cNvSpPr txBox="1"/>
            <p:nvPr/>
          </p:nvSpPr>
          <p:spPr>
            <a:xfrm>
              <a:off x="7545398" y="6711048"/>
              <a:ext cx="21061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#if cmd==start</a:t>
              </a:r>
            </a:p>
          </p:txBody>
        </p:sp>
        <p:sp>
          <p:nvSpPr>
            <p:cNvPr id="234" name="#if cmd==stop"/>
            <p:cNvSpPr txBox="1"/>
            <p:nvPr/>
          </p:nvSpPr>
          <p:spPr>
            <a:xfrm>
              <a:off x="7082721" y="9420998"/>
              <a:ext cx="210068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#if cmd==stop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DOS(Server) :"/>
          <p:cNvSpPr txBox="1"/>
          <p:nvPr/>
        </p:nvSpPr>
        <p:spPr>
          <a:xfrm>
            <a:off x="526679" y="841659"/>
            <a:ext cx="9078349" cy="100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100">
                <a:solidFill>
                  <a:srgbClr val="000000"/>
                </a:solidFill>
              </a:defRPr>
            </a:lvl1pPr>
          </a:lstStyle>
          <a:p>
            <a:pPr/>
            <a:r>
              <a:t>DDOS(Server) :</a:t>
            </a:r>
          </a:p>
        </p:txBody>
      </p:sp>
      <p:grpSp>
        <p:nvGrpSpPr>
          <p:cNvPr id="240" name="群組"/>
          <p:cNvGrpSpPr/>
          <p:nvPr/>
        </p:nvGrpSpPr>
        <p:grpSpPr>
          <a:xfrm>
            <a:off x="14808936" y="2330375"/>
            <a:ext cx="8989332" cy="3152510"/>
            <a:chOff x="0" y="0"/>
            <a:chExt cx="8989331" cy="3152508"/>
          </a:xfrm>
        </p:grpSpPr>
        <p:pic>
          <p:nvPicPr>
            <p:cNvPr id="238" name="截圖 2022-01-14 下午8.52.16.png" descr="截圖 2022-01-14 下午8.52.1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89332" cy="3152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#把連線到server(攻擊端)的Client存進socketList"/>
            <p:cNvSpPr txBox="1"/>
            <p:nvPr/>
          </p:nvSpPr>
          <p:spPr>
            <a:xfrm>
              <a:off x="4938241" y="59428"/>
              <a:ext cx="3822353" cy="948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#把連線到server(攻擊端)的Client存進socketList</a:t>
              </a:r>
            </a:p>
          </p:txBody>
        </p:sp>
      </p:grpSp>
      <p:grpSp>
        <p:nvGrpSpPr>
          <p:cNvPr id="248" name="群組"/>
          <p:cNvGrpSpPr/>
          <p:nvPr/>
        </p:nvGrpSpPr>
        <p:grpSpPr>
          <a:xfrm>
            <a:off x="416678" y="2328833"/>
            <a:ext cx="14434220" cy="10449898"/>
            <a:chOff x="0" y="0"/>
            <a:chExt cx="14434219" cy="10449897"/>
          </a:xfrm>
        </p:grpSpPr>
        <p:pic>
          <p:nvPicPr>
            <p:cNvPr id="241" name="截圖 2022-01-14 下午8.45.06.png" descr="截圖 2022-01-14 下午8.45.0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434220" cy="104498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#IP設’0.0.0.0’是讓大家都能連到server(攻擊端)"/>
            <p:cNvSpPr txBox="1"/>
            <p:nvPr/>
          </p:nvSpPr>
          <p:spPr>
            <a:xfrm>
              <a:off x="5799199" y="951265"/>
              <a:ext cx="631240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#IP設’0.0.0.0’是讓大家都能連到server(攻擊端)</a:t>
              </a:r>
            </a:p>
          </p:txBody>
        </p:sp>
        <p:sp>
          <p:nvSpPr>
            <p:cNvPr id="243" name="#I開放連線port為58868"/>
            <p:cNvSpPr txBox="1"/>
            <p:nvPr/>
          </p:nvSpPr>
          <p:spPr>
            <a:xfrm>
              <a:off x="7286369" y="1484517"/>
              <a:ext cx="32872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#I開放連線port為58868</a:t>
              </a:r>
            </a:p>
          </p:txBody>
        </p:sp>
        <p:sp>
          <p:nvSpPr>
            <p:cNvPr id="244" name="#開一條執行緒給waitConnect的function…"/>
            <p:cNvSpPr txBox="1"/>
            <p:nvPr/>
          </p:nvSpPr>
          <p:spPr>
            <a:xfrm>
              <a:off x="8562257" y="2013817"/>
              <a:ext cx="5538827" cy="948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929292"/>
                  </a:solidFill>
                </a:defRPr>
              </a:pPr>
              <a:r>
                <a:t>#開一條執行緒給waitConnect的function</a:t>
              </a:r>
            </a:p>
            <a:p>
              <a:pPr algn="l">
                <a:defRPr>
                  <a:solidFill>
                    <a:srgbClr val="929292"/>
                  </a:solidFill>
                </a:defRPr>
              </a:pPr>
              <a:r>
                <a:t>#s為waitConnect的參數</a:t>
              </a:r>
            </a:p>
          </p:txBody>
        </p:sp>
        <p:sp>
          <p:nvSpPr>
            <p:cNvPr id="245" name="#sockeList的長度為0(還沒有client連線到)，就用無限迴圈等待"/>
            <p:cNvSpPr txBox="1"/>
            <p:nvPr/>
          </p:nvSpPr>
          <p:spPr>
            <a:xfrm>
              <a:off x="5869787" y="3969901"/>
              <a:ext cx="842894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#sockeList的長度為0(還沒有client連線到)，就用無限迴圈等待</a:t>
              </a:r>
            </a:p>
          </p:txBody>
        </p:sp>
        <p:sp>
          <p:nvSpPr>
            <p:cNvPr id="246" name="#sockeList的長度不為0(有client連線到)，離開無限迴圈並結束等待"/>
            <p:cNvSpPr txBox="1"/>
            <p:nvPr/>
          </p:nvSpPr>
          <p:spPr>
            <a:xfrm>
              <a:off x="2990552" y="4452353"/>
              <a:ext cx="903854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#sockeList的長度不為0(有client連線到)，離開無限迴圈並結束等待</a:t>
              </a:r>
            </a:p>
          </p:txBody>
        </p:sp>
        <p:sp>
          <p:nvSpPr>
            <p:cNvPr id="247" name="#有遵守命令格式的輸入，則送出命令(sendCmd)"/>
            <p:cNvSpPr txBox="1"/>
            <p:nvPr/>
          </p:nvSpPr>
          <p:spPr>
            <a:xfrm>
              <a:off x="6219395" y="9905571"/>
              <a:ext cx="664555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#有遵守命令格式的輸入，則送出命令(sendCmd)</a:t>
              </a:r>
            </a:p>
          </p:txBody>
        </p:sp>
      </p:grpSp>
      <p:grpSp>
        <p:nvGrpSpPr>
          <p:cNvPr id="251" name="群組"/>
          <p:cNvGrpSpPr/>
          <p:nvPr/>
        </p:nvGrpSpPr>
        <p:grpSpPr>
          <a:xfrm>
            <a:off x="14838585" y="10367808"/>
            <a:ext cx="8930034" cy="2414309"/>
            <a:chOff x="0" y="0"/>
            <a:chExt cx="8930033" cy="2414308"/>
          </a:xfrm>
        </p:grpSpPr>
        <p:pic>
          <p:nvPicPr>
            <p:cNvPr id="249" name="截圖 2022-01-14 下午8.58.44.png" descr="截圖 2022-01-14 下午8.58.4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930034" cy="2414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#把命令送給所有連線成功的client"/>
            <p:cNvSpPr txBox="1"/>
            <p:nvPr/>
          </p:nvSpPr>
          <p:spPr>
            <a:xfrm>
              <a:off x="4110083" y="50458"/>
              <a:ext cx="4669537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#把命令送給所有連線成功的client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