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62" r:id="rId4"/>
    <p:sldId id="263" r:id="rId5"/>
    <p:sldId id="258" r:id="rId6"/>
    <p:sldId id="265" r:id="rId7"/>
    <p:sldId id="266" r:id="rId8"/>
    <p:sldId id="259" r:id="rId9"/>
    <p:sldId id="260" r:id="rId10"/>
    <p:sldId id="267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5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1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EC0D38-3F12-48FC-8FBE-429DBDE78C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9E0B46-E624-4BDF-89EB-222A03A9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stacks.io/tech/redis" TargetMode="External"/><Relationship Id="rId2" Type="http://schemas.openxmlformats.org/officeDocument/2006/relationships/hyperlink" Target="https://docs.mendix.com/refguide6/attachments/16714073/16844069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topics/introduction" TargetMode="External"/><Relationship Id="rId4" Type="http://schemas.openxmlformats.org/officeDocument/2006/relationships/hyperlink" Target="https://redis.io/topics/whos-using-red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source_software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urability_(database_systems)" TargetMode="External"/><Relationship Id="rId5" Type="http://schemas.openxmlformats.org/officeDocument/2006/relationships/hyperlink" Target="https://en.wikipedia.org/wiki/Key-value_data_store" TargetMode="External"/><Relationship Id="rId4" Type="http://schemas.openxmlformats.org/officeDocument/2006/relationships/hyperlink" Target="https://en.wikipedia.org/wiki/In-memory_datab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ojure" TargetMode="External"/><Relationship Id="rId13" Type="http://schemas.openxmlformats.org/officeDocument/2006/relationships/hyperlink" Target="https://en.wikipedia.org/wiki/Go_(programming_language)" TargetMode="External"/><Relationship Id="rId18" Type="http://schemas.openxmlformats.org/officeDocument/2006/relationships/hyperlink" Target="https://en.wikipedia.org/wiki/Server-side_JavaScript" TargetMode="External"/><Relationship Id="rId26" Type="http://schemas.openxmlformats.org/officeDocument/2006/relationships/hyperlink" Target="https://en.wikipedia.org/wiki/Pure_Data" TargetMode="External"/><Relationship Id="rId3" Type="http://schemas.openxmlformats.org/officeDocument/2006/relationships/hyperlink" Target="https://en.wikipedia.org/wiki/ActionScript" TargetMode="External"/><Relationship Id="rId21" Type="http://schemas.openxmlformats.org/officeDocument/2006/relationships/hyperlink" Target="https://en.wikipedia.org/wiki/Lua_(programming_language)" TargetMode="External"/><Relationship Id="rId34" Type="http://schemas.openxmlformats.org/officeDocument/2006/relationships/hyperlink" Target="https://en.wikipedia.org/wiki/Tcl" TargetMode="External"/><Relationship Id="rId7" Type="http://schemas.openxmlformats.org/officeDocument/2006/relationships/hyperlink" Target="https://en.wikipedia.org/wiki/Chicken_Scheme" TargetMode="External"/><Relationship Id="rId12" Type="http://schemas.openxmlformats.org/officeDocument/2006/relationships/hyperlink" Target="https://en.wikipedia.org/wiki/Erlang_(programming_language)" TargetMode="External"/><Relationship Id="rId17" Type="http://schemas.openxmlformats.org/officeDocument/2006/relationships/hyperlink" Target="https://en.wikipedia.org/wiki/Java_(programming_language)" TargetMode="External"/><Relationship Id="rId25" Type="http://schemas.openxmlformats.org/officeDocument/2006/relationships/hyperlink" Target="https://en.wikipedia.org/wiki/PHP" TargetMode="External"/><Relationship Id="rId33" Type="http://schemas.openxmlformats.org/officeDocument/2006/relationships/hyperlink" Target="https://en.wikipedia.org/wiki/Smalltalk" TargetMode="External"/><Relationship Id="rId2" Type="http://schemas.openxmlformats.org/officeDocument/2006/relationships/hyperlink" Target="https://en.wikipedia.org/wiki/Language_binding" TargetMode="External"/><Relationship Id="rId16" Type="http://schemas.openxmlformats.org/officeDocument/2006/relationships/hyperlink" Target="https://en.wikipedia.org/wiki/Io_(programming_language)" TargetMode="External"/><Relationship Id="rId20" Type="http://schemas.openxmlformats.org/officeDocument/2006/relationships/hyperlink" Target="https://en.wikipedia.org/wiki/Julia_(programming_language)" TargetMode="External"/><Relationship Id="rId29" Type="http://schemas.openxmlformats.org/officeDocument/2006/relationships/hyperlink" Target="https://en.wikipedia.org/wiki/Racket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_Sharp_(programming_language)" TargetMode="External"/><Relationship Id="rId11" Type="http://schemas.openxmlformats.org/officeDocument/2006/relationships/hyperlink" Target="https://en.wikipedia.org/wiki/Dart_(programming_language)" TargetMode="External"/><Relationship Id="rId24" Type="http://schemas.openxmlformats.org/officeDocument/2006/relationships/hyperlink" Target="https://en.wikipedia.org/wiki/Perl" TargetMode="External"/><Relationship Id="rId32" Type="http://schemas.openxmlformats.org/officeDocument/2006/relationships/hyperlink" Target="https://en.wikipedia.org/wiki/Scala_(programming_language)" TargetMode="External"/><Relationship Id="rId5" Type="http://schemas.openxmlformats.org/officeDocument/2006/relationships/hyperlink" Target="https://en.wikipedia.org/wiki/C++" TargetMode="External"/><Relationship Id="rId15" Type="http://schemas.openxmlformats.org/officeDocument/2006/relationships/hyperlink" Target="https://en.wikipedia.org/wiki/Haxe" TargetMode="External"/><Relationship Id="rId23" Type="http://schemas.openxmlformats.org/officeDocument/2006/relationships/hyperlink" Target="https://en.wikipedia.org/wiki/OCaml" TargetMode="External"/><Relationship Id="rId28" Type="http://schemas.openxmlformats.org/officeDocument/2006/relationships/hyperlink" Target="https://en.wikipedia.org/wiki/R_(programming_language)" TargetMode="External"/><Relationship Id="rId10" Type="http://schemas.openxmlformats.org/officeDocument/2006/relationships/hyperlink" Target="https://en.wikipedia.org/wiki/D_(programming_language)" TargetMode="External"/><Relationship Id="rId19" Type="http://schemas.openxmlformats.org/officeDocument/2006/relationships/hyperlink" Target="https://en.wikipedia.org/wiki/Node.js" TargetMode="External"/><Relationship Id="rId31" Type="http://schemas.openxmlformats.org/officeDocument/2006/relationships/hyperlink" Target="https://en.wikipedia.org/wiki/Rust_(programming_language)" TargetMode="External"/><Relationship Id="rId4" Type="http://schemas.openxmlformats.org/officeDocument/2006/relationships/hyperlink" Target="https://en.wikipedia.org/wiki/C_(programming_language)" TargetMode="External"/><Relationship Id="rId9" Type="http://schemas.openxmlformats.org/officeDocument/2006/relationships/hyperlink" Target="https://en.wikipedia.org/wiki/Common_Lisp" TargetMode="External"/><Relationship Id="rId14" Type="http://schemas.openxmlformats.org/officeDocument/2006/relationships/hyperlink" Target="https://en.wikipedia.org/wiki/Haskell_(programming_language)" TargetMode="External"/><Relationship Id="rId22" Type="http://schemas.openxmlformats.org/officeDocument/2006/relationships/hyperlink" Target="https://en.wikipedia.org/wiki/Objective-C" TargetMode="External"/><Relationship Id="rId27" Type="http://schemas.openxmlformats.org/officeDocument/2006/relationships/hyperlink" Target="https://en.wikipedia.org/wiki/Python_(programming_language)" TargetMode="External"/><Relationship Id="rId30" Type="http://schemas.openxmlformats.org/officeDocument/2006/relationships/hyperlink" Target="https://en.wikipedia.org/wiki/Ruby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in CACH</a:t>
            </a:r>
            <a:r>
              <a:rPr lang="sk-SK" dirty="0"/>
              <a:t>É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Marek Bernád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8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6736" y="48432"/>
            <a:ext cx="9905998" cy="842522"/>
          </a:xfrm>
        </p:spPr>
        <p:txBody>
          <a:bodyPr/>
          <a:lstStyle/>
          <a:p>
            <a:r>
              <a:rPr lang="sk-SK" dirty="0"/>
              <a:t>HOW IT WORKS?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557475" y="318868"/>
            <a:ext cx="9905998" cy="572086"/>
          </a:xfrm>
        </p:spPr>
        <p:txBody>
          <a:bodyPr/>
          <a:lstStyle/>
          <a:p>
            <a:r>
              <a:rPr lang="sk-SK" dirty="0" err="1"/>
              <a:t>Timed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: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5" y="890954"/>
            <a:ext cx="11153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3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hardest</a:t>
            </a:r>
            <a:r>
              <a:rPr lang="sk-SK" dirty="0"/>
              <a:t> or my </a:t>
            </a:r>
            <a:r>
              <a:rPr lang="sk-SK" dirty="0" err="1"/>
              <a:t>problems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clear project  (I lost my work from last year)</a:t>
            </a:r>
          </a:p>
          <a:p>
            <a:r>
              <a:rPr lang="en-US" dirty="0" err="1"/>
              <a:t>Optimalization</a:t>
            </a:r>
            <a:r>
              <a:rPr lang="en-US" dirty="0"/>
              <a:t> issues</a:t>
            </a:r>
          </a:p>
          <a:p>
            <a:r>
              <a:rPr lang="en-US" dirty="0"/>
              <a:t>Design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4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LINKS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3" y="2307103"/>
            <a:ext cx="9905998" cy="3484098"/>
          </a:xfrm>
        </p:spPr>
        <p:txBody>
          <a:bodyPr>
            <a:normAutofit/>
          </a:bodyPr>
          <a:lstStyle/>
          <a:p>
            <a:r>
              <a:rPr lang="sk-SK" sz="2400" dirty="0" err="1"/>
              <a:t>Pictures</a:t>
            </a:r>
            <a:r>
              <a:rPr lang="sk-SK" sz="2400" dirty="0"/>
              <a:t>:</a:t>
            </a:r>
          </a:p>
          <a:p>
            <a:r>
              <a:rPr lang="sk-SK" sz="2400" dirty="0">
                <a:hlinkClick r:id="rId2"/>
              </a:rPr>
              <a:t>https://docs.mendix.com/refguide6/attachments/16714073/16844069.png</a:t>
            </a:r>
            <a:endParaRPr lang="en-US" sz="2400" dirty="0"/>
          </a:p>
          <a:p>
            <a:r>
              <a:rPr lang="en-US" sz="2400" dirty="0" err="1"/>
              <a:t>Informations</a:t>
            </a:r>
            <a:r>
              <a:rPr lang="en-US" sz="2400" dirty="0"/>
              <a:t>:</a:t>
            </a:r>
          </a:p>
          <a:p>
            <a:r>
              <a:rPr lang="en-US" sz="2400" u="sng" dirty="0">
                <a:effectLst/>
                <a:hlinkClick r:id="rId3"/>
              </a:rPr>
              <a:t>http://techstacks.io/tech/redis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https://redis.io/topics/whos-using-redis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https://redis.io/topics/introduction</a:t>
            </a:r>
            <a:endParaRPr lang="en-US" sz="2400" dirty="0">
              <a:effectLst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54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3" y="2092569"/>
            <a:ext cx="9905998" cy="3407898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 means </a:t>
            </a:r>
            <a:r>
              <a:rPr lang="en-US" sz="2400" b="1" dirty="0" err="1">
                <a:effectLst/>
              </a:rPr>
              <a:t>RE</a:t>
            </a:r>
            <a:r>
              <a:rPr lang="en-US" sz="2400" dirty="0" err="1">
                <a:effectLst/>
              </a:rPr>
              <a:t>mote</a:t>
            </a:r>
            <a:r>
              <a:rPr lang="en-US" sz="2400" dirty="0">
                <a:effectLst/>
              </a:rPr>
              <a:t> </a:t>
            </a:r>
            <a:r>
              <a:rPr lang="en-US" sz="2400" b="1" dirty="0" err="1">
                <a:effectLst/>
              </a:rPr>
              <a:t>DI</a:t>
            </a:r>
            <a:r>
              <a:rPr lang="en-US" sz="2400" dirty="0" err="1">
                <a:effectLst/>
              </a:rPr>
              <a:t>ctionary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S</a:t>
            </a:r>
            <a:r>
              <a:rPr lang="en-US" sz="2400" dirty="0">
                <a:effectLst/>
              </a:rPr>
              <a:t>erver. Salvatore </a:t>
            </a:r>
            <a:r>
              <a:rPr lang="en-US" sz="2400" dirty="0" err="1">
                <a:effectLst/>
              </a:rPr>
              <a:t>Sanfilippo</a:t>
            </a:r>
            <a:r>
              <a:rPr lang="en-US" sz="2400" dirty="0">
                <a:effectLst/>
              </a:rPr>
              <a:t>, the original developer of </a:t>
            </a:r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, was hired by VMware in March, 2010.</a:t>
            </a:r>
            <a:endParaRPr lang="sk-SK" sz="2400" dirty="0">
              <a:effectLst/>
            </a:endParaRPr>
          </a:p>
          <a:p>
            <a:pPr lvl="0"/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 is a software project that implements </a:t>
            </a:r>
            <a:r>
              <a:rPr lang="en-US" sz="2400" dirty="0">
                <a:effectLst/>
                <a:hlinkClick r:id="rId2" tooltip="Data structure"/>
              </a:rPr>
              <a:t>data structure</a:t>
            </a:r>
            <a:r>
              <a:rPr lang="en-US" sz="2400" dirty="0">
                <a:effectLst/>
              </a:rPr>
              <a:t> servers. It is </a:t>
            </a:r>
            <a:r>
              <a:rPr lang="en-US" sz="2400" dirty="0">
                <a:effectLst/>
                <a:hlinkClick r:id="rId3" tooltip="Open-source software"/>
              </a:rPr>
              <a:t>open-source</a:t>
            </a:r>
            <a:r>
              <a:rPr lang="en-US" sz="2400" dirty="0">
                <a:effectLst/>
              </a:rPr>
              <a:t>, networked, </a:t>
            </a:r>
            <a:r>
              <a:rPr lang="en-US" sz="2400" dirty="0">
                <a:effectLst/>
                <a:hlinkClick r:id="rId4" tooltip="In-memory database"/>
              </a:rPr>
              <a:t>in-memory</a:t>
            </a:r>
            <a:r>
              <a:rPr lang="en-US" sz="2400" dirty="0">
                <a:effectLst/>
              </a:rPr>
              <a:t>, and </a:t>
            </a:r>
            <a:r>
              <a:rPr lang="en-US" sz="2400" dirty="0">
                <a:effectLst/>
                <a:hlinkClick r:id="rId5" tooltip="Key-value data store"/>
              </a:rPr>
              <a:t>stores keys</a:t>
            </a:r>
            <a:r>
              <a:rPr lang="en-US" sz="2400" dirty="0">
                <a:effectLst/>
              </a:rPr>
              <a:t> with optional </a:t>
            </a:r>
            <a:r>
              <a:rPr lang="en-US" sz="2400" dirty="0">
                <a:effectLst/>
                <a:hlinkClick r:id="rId6" tooltip="Durability (database systems)"/>
              </a:rPr>
              <a:t>durability</a:t>
            </a:r>
            <a:r>
              <a:rPr lang="en-US" sz="2400" dirty="0">
                <a:effectLst/>
              </a:rPr>
              <a:t>.</a:t>
            </a:r>
          </a:p>
          <a:p>
            <a:pPr lvl="0"/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 is an open source, in-memory data structure store, used as a database, cache and message broker</a:t>
            </a:r>
          </a:p>
        </p:txBody>
      </p:sp>
    </p:spTree>
    <p:extLst>
      <p:ext uri="{BB962C8B-B14F-4D97-AF65-F5344CB8AC3E}">
        <p14:creationId xmlns:p14="http://schemas.microsoft.com/office/powerpoint/2010/main" val="18932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3" y="1885071"/>
            <a:ext cx="9905998" cy="4375052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 also supports trivial-to-setup master-slave asynchronous replication, with very fast non-blocking first synchronization, auto-reconnection with partial resynchronization on net split</a:t>
            </a:r>
            <a:endParaRPr lang="sk-SK" sz="2400" dirty="0">
              <a:effectLst/>
            </a:endParaRPr>
          </a:p>
          <a:p>
            <a:r>
              <a:rPr lang="en-US" sz="2400" dirty="0">
                <a:effectLst/>
              </a:rPr>
              <a:t>It supports data structures such as </a:t>
            </a:r>
            <a:r>
              <a:rPr lang="en-US" sz="2400" b="1" dirty="0">
                <a:effectLst/>
              </a:rPr>
              <a:t>strings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/>
              </a:rPr>
              <a:t>hashes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/>
              </a:rPr>
              <a:t>lists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/>
              </a:rPr>
              <a:t>sets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/>
              </a:rPr>
              <a:t>sorted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sets</a:t>
            </a:r>
            <a:r>
              <a:rPr lang="en-US" sz="2400" dirty="0">
                <a:effectLst/>
              </a:rPr>
              <a:t> with </a:t>
            </a:r>
            <a:r>
              <a:rPr lang="en-US" sz="2400" b="1" dirty="0">
                <a:effectLst/>
              </a:rPr>
              <a:t>range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queries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/>
              </a:rPr>
              <a:t>bitmaps</a:t>
            </a:r>
            <a:r>
              <a:rPr lang="en-US" sz="2400" dirty="0">
                <a:effectLst/>
              </a:rPr>
              <a:t>, </a:t>
            </a:r>
            <a:r>
              <a:rPr lang="en-US" sz="2400" b="1" dirty="0" err="1">
                <a:effectLst/>
              </a:rPr>
              <a:t>hyperloglogs</a:t>
            </a:r>
            <a:r>
              <a:rPr lang="en-US" sz="2400" dirty="0">
                <a:effectLst/>
              </a:rPr>
              <a:t> and </a:t>
            </a:r>
            <a:r>
              <a:rPr lang="en-US" sz="2400" b="1" dirty="0">
                <a:effectLst/>
              </a:rPr>
              <a:t>geospatial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indexes</a:t>
            </a:r>
            <a:r>
              <a:rPr lang="en-US" sz="2400" dirty="0">
                <a:effectLst/>
              </a:rPr>
              <a:t> with </a:t>
            </a:r>
            <a:r>
              <a:rPr lang="en-US" sz="2400" b="1" dirty="0">
                <a:effectLst/>
              </a:rPr>
              <a:t>radius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queries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dirty="0">
                <a:effectLst/>
              </a:rPr>
              <a:t>In order to achieve its outstanding performance, </a:t>
            </a:r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 works with an in-memory dataset</a:t>
            </a:r>
            <a:endParaRPr lang="sk-SK" sz="2400" dirty="0">
              <a:effectLst/>
            </a:endParaRPr>
          </a:p>
          <a:p>
            <a:r>
              <a:rPr lang="en-US" sz="2400" dirty="0">
                <a:effectLst/>
              </a:rPr>
              <a:t>No SQL or non-relational</a:t>
            </a:r>
            <a:r>
              <a:rPr lang="sk-SK" sz="2400" dirty="0">
                <a:effectLst/>
              </a:rPr>
              <a:t> </a:t>
            </a:r>
            <a:r>
              <a:rPr lang="sk-SK" sz="2400" dirty="0" err="1">
                <a:effectLst/>
              </a:rPr>
              <a:t>database</a:t>
            </a:r>
            <a:r>
              <a:rPr lang="sk-SK" sz="2400" dirty="0">
                <a:effectLst/>
              </a:rPr>
              <a:t> (no </a:t>
            </a:r>
            <a:r>
              <a:rPr lang="sk-SK" sz="2400" dirty="0" err="1">
                <a:effectLst/>
              </a:rPr>
              <a:t>tables</a:t>
            </a:r>
            <a:r>
              <a:rPr lang="sk-SK" sz="2400" dirty="0">
                <a:effectLst/>
              </a:rPr>
              <a:t>, no </a:t>
            </a:r>
            <a:r>
              <a:rPr lang="sk-SK" sz="2400" dirty="0" err="1">
                <a:effectLst/>
              </a:rPr>
              <a:t>relations</a:t>
            </a:r>
            <a:r>
              <a:rPr lang="sk-SK" sz="2400" dirty="0">
                <a:effectLst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07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?</a:t>
            </a:r>
            <a:endParaRPr lang="en-US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40048"/>
            <a:ext cx="10398030" cy="3698044"/>
          </a:xfrm>
        </p:spPr>
      </p:pic>
    </p:spTree>
    <p:extLst>
      <p:ext uri="{BB962C8B-B14F-4D97-AF65-F5344CB8AC3E}">
        <p14:creationId xmlns:p14="http://schemas.microsoft.com/office/powerpoint/2010/main" val="180357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most?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>
          <a:xfrm>
            <a:off x="1141413" y="1983545"/>
            <a:ext cx="9905998" cy="467047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400" dirty="0">
                <a:effectLst/>
              </a:rPr>
              <a:t>A list of well known companies using </a:t>
            </a:r>
            <a:r>
              <a:rPr lang="en-US" sz="4400" dirty="0" err="1">
                <a:effectLst/>
              </a:rPr>
              <a:t>Redis</a:t>
            </a:r>
            <a:r>
              <a:rPr lang="en-US" sz="4400" dirty="0">
                <a:effectLst/>
              </a:rPr>
              <a:t>:</a:t>
            </a:r>
          </a:p>
          <a:p>
            <a:pPr lvl="2"/>
            <a:r>
              <a:rPr lang="en-US" sz="4400" dirty="0">
                <a:effectLst/>
              </a:rPr>
              <a:t>Twitter</a:t>
            </a:r>
          </a:p>
          <a:p>
            <a:pPr lvl="2"/>
            <a:r>
              <a:rPr lang="en-US" sz="4400" dirty="0">
                <a:effectLst/>
              </a:rPr>
              <a:t>GitHub  </a:t>
            </a:r>
          </a:p>
          <a:p>
            <a:pPr lvl="2"/>
            <a:r>
              <a:rPr lang="en-US" sz="4400" dirty="0">
                <a:effectLst/>
              </a:rPr>
              <a:t>Vine  </a:t>
            </a:r>
          </a:p>
          <a:p>
            <a:pPr lvl="2"/>
            <a:r>
              <a:rPr lang="en-US" sz="4400" dirty="0">
                <a:effectLst/>
              </a:rPr>
              <a:t>Pinterest  </a:t>
            </a:r>
          </a:p>
          <a:p>
            <a:pPr lvl="2"/>
            <a:r>
              <a:rPr lang="en-US" sz="4400" dirty="0">
                <a:effectLst/>
              </a:rPr>
              <a:t>Snapchat  </a:t>
            </a:r>
          </a:p>
          <a:p>
            <a:pPr lvl="2"/>
            <a:r>
              <a:rPr lang="en-US" sz="4400" dirty="0">
                <a:effectLst/>
              </a:rPr>
              <a:t>Craigslist  </a:t>
            </a:r>
          </a:p>
          <a:p>
            <a:pPr lvl="2"/>
            <a:r>
              <a:rPr lang="en-US" sz="4400" dirty="0">
                <a:effectLst/>
              </a:rPr>
              <a:t>Digg  </a:t>
            </a:r>
          </a:p>
          <a:p>
            <a:pPr lvl="2"/>
            <a:r>
              <a:rPr lang="en-US" sz="4400" dirty="0" err="1">
                <a:effectLst/>
              </a:rPr>
              <a:t>StackOverflow</a:t>
            </a:r>
            <a:r>
              <a:rPr lang="en-US" sz="4400" dirty="0">
                <a:effectLst/>
              </a:rPr>
              <a:t>  </a:t>
            </a:r>
          </a:p>
          <a:p>
            <a:pPr lvl="2"/>
            <a:r>
              <a:rPr lang="en-US" sz="4400" dirty="0">
                <a:effectLst/>
              </a:rPr>
              <a:t>Flickr</a:t>
            </a:r>
          </a:p>
          <a:p>
            <a:endParaRPr lang="en-US" dirty="0"/>
          </a:p>
        </p:txBody>
      </p:sp>
      <p:sp>
        <p:nvSpPr>
          <p:cNvPr id="7" name="Obdĺžnik 6"/>
          <p:cNvSpPr/>
          <p:nvPr/>
        </p:nvSpPr>
        <p:spPr>
          <a:xfrm>
            <a:off x="5767754" y="3432518"/>
            <a:ext cx="8637786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USAGE: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Pub/Sub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 scripting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 with a limited time-to-live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LRU eviction of keys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failover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most?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>
          <a:xfrm>
            <a:off x="1141413" y="1927274"/>
            <a:ext cx="9905998" cy="4825218"/>
          </a:xfrm>
        </p:spPr>
        <p:txBody>
          <a:bodyPr>
            <a:normAutofit fontScale="92500" lnSpcReduction="20000"/>
          </a:bodyPr>
          <a:lstStyle/>
          <a:p>
            <a:r>
              <a:rPr lang="en-US" sz="2200" u="sng" dirty="0">
                <a:effectLst/>
              </a:rPr>
              <a:t>Twitter </a:t>
            </a:r>
            <a:endParaRPr lang="en-US" sz="2200" dirty="0">
              <a:effectLst/>
            </a:endParaRPr>
          </a:p>
          <a:p>
            <a:pPr lvl="0"/>
            <a:r>
              <a:rPr lang="en-US" sz="2200" dirty="0">
                <a:effectLst/>
              </a:rPr>
              <a:t>Connect with your friends and other fascinating people. Get in-the-moment updates on the things that interest you. And watch events unfold, in real time, from every angle.</a:t>
            </a:r>
          </a:p>
          <a:p>
            <a:r>
              <a:rPr lang="en-US" sz="2200" u="sng" dirty="0">
                <a:effectLst/>
              </a:rPr>
              <a:t>GitHub</a:t>
            </a:r>
            <a:endParaRPr lang="en-US" sz="2200" dirty="0">
              <a:effectLst/>
            </a:endParaRPr>
          </a:p>
          <a:p>
            <a:pPr lvl="0"/>
            <a:r>
              <a:rPr lang="en-US" sz="2200" dirty="0">
                <a:effectLst/>
              </a:rPr>
              <a:t>Powerful collaboration, code review, and code management for open source and private projects.</a:t>
            </a:r>
          </a:p>
          <a:p>
            <a:r>
              <a:rPr lang="en-US" sz="2200" u="sng" dirty="0">
                <a:effectLst/>
              </a:rPr>
              <a:t>Vine</a:t>
            </a:r>
            <a:endParaRPr lang="en-US" sz="2200" dirty="0">
              <a:effectLst/>
            </a:endParaRPr>
          </a:p>
          <a:p>
            <a:pPr lvl="0"/>
            <a:r>
              <a:rPr lang="en-US" sz="2200" dirty="0">
                <a:effectLst/>
              </a:rPr>
              <a:t>Vine is the best way to see and share life in motion. Create short, beautiful, looping videos in a simple and fun way for your friends and family to see.</a:t>
            </a:r>
          </a:p>
          <a:p>
            <a:r>
              <a:rPr lang="en-US" sz="2200" u="sng" dirty="0" err="1">
                <a:effectLst/>
              </a:rPr>
              <a:t>StackOverflow</a:t>
            </a:r>
            <a:endParaRPr lang="en-US" sz="2200" dirty="0">
              <a:effectLst/>
            </a:endParaRPr>
          </a:p>
          <a:p>
            <a:pPr lvl="0"/>
            <a:r>
              <a:rPr lang="en-US" sz="2200" dirty="0">
                <a:effectLst/>
              </a:rPr>
              <a:t>A language-independent collaboratively edited question and answer site for programmers. It features questions and answers on a wide range of topics in computer programming.</a:t>
            </a:r>
          </a:p>
          <a:p>
            <a:endParaRPr lang="en-US" dirty="0"/>
          </a:p>
        </p:txBody>
      </p:sp>
      <p:sp>
        <p:nvSpPr>
          <p:cNvPr id="7" name="Obdĺžnik 6"/>
          <p:cNvSpPr/>
          <p:nvPr/>
        </p:nvSpPr>
        <p:spPr>
          <a:xfrm>
            <a:off x="7188814" y="3546621"/>
            <a:ext cx="84968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 for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3" y="2166425"/>
            <a:ext cx="9905998" cy="3624775"/>
          </a:xfrm>
        </p:spPr>
        <p:txBody>
          <a:bodyPr/>
          <a:lstStyle/>
          <a:p>
            <a:pPr lvl="0"/>
            <a:r>
              <a:rPr lang="en-US" sz="2400" dirty="0">
                <a:effectLst/>
              </a:rPr>
              <a:t>Many languages have </a:t>
            </a:r>
            <a:r>
              <a:rPr lang="en-US" sz="2400" dirty="0" err="1">
                <a:effectLst/>
              </a:rPr>
              <a:t>Redis</a:t>
            </a:r>
            <a:r>
              <a:rPr lang="en-US" sz="2400" dirty="0">
                <a:effectLst/>
              </a:rPr>
              <a:t> </a:t>
            </a:r>
            <a:r>
              <a:rPr lang="en-US" sz="2400" dirty="0">
                <a:effectLst/>
                <a:hlinkClick r:id="rId2" tooltip="Language binding"/>
              </a:rPr>
              <a:t>bindings</a:t>
            </a:r>
            <a:r>
              <a:rPr lang="en-US" sz="2400" dirty="0">
                <a:effectLst/>
              </a:rPr>
              <a:t>, including: </a:t>
            </a:r>
            <a:r>
              <a:rPr lang="en-US" sz="2400" dirty="0">
                <a:effectLst/>
                <a:hlinkClick r:id="rId3" tooltip="ActionScript"/>
              </a:rPr>
              <a:t>ActionScript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4" tooltip="C (programming language)"/>
              </a:rPr>
              <a:t>C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5" tooltip="C++"/>
              </a:rPr>
              <a:t>C++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6" tooltip="C Sharp (programming language)"/>
              </a:rPr>
              <a:t>C#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7" tooltip="Chicken Scheme"/>
              </a:rPr>
              <a:t>Chicken Scheme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8" tooltip="Clojure"/>
              </a:rPr>
              <a:t>Clojure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9" tooltip="Common Lisp"/>
              </a:rPr>
              <a:t>Common</a:t>
            </a:r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  <a:hlinkClick r:id="rId9" tooltip="Common Lisp"/>
              </a:rPr>
              <a:t>Lisp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0" tooltip="D (programming language)"/>
              </a:rPr>
              <a:t>D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1" tooltip="Dart (programming language)"/>
              </a:rPr>
              <a:t>Dart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2" tooltip="Erlang (programming language)"/>
              </a:rPr>
              <a:t>Erlang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3" tooltip="Go (programming language)"/>
              </a:rPr>
              <a:t>Go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4" tooltip="Haskell (programming language)"/>
              </a:rPr>
              <a:t>Haskell</a:t>
            </a:r>
            <a:r>
              <a:rPr lang="en-US" sz="2400" dirty="0">
                <a:effectLst/>
              </a:rPr>
              <a:t>, </a:t>
            </a:r>
            <a:r>
              <a:rPr lang="en-US" sz="2400" dirty="0" err="1">
                <a:effectLst/>
                <a:hlinkClick r:id="rId15" tooltip="Haxe"/>
              </a:rPr>
              <a:t>Haxe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6" tooltip="Io (programming language)"/>
              </a:rPr>
              <a:t>Io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7" tooltip="Java (programming language)"/>
              </a:rPr>
              <a:t>Java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18" tooltip="Server-side JavaScript"/>
              </a:rPr>
              <a:t>JavaScript</a:t>
            </a:r>
            <a:r>
              <a:rPr lang="en-US" sz="2400" dirty="0">
                <a:effectLst/>
              </a:rPr>
              <a:t> (</a:t>
            </a:r>
            <a:r>
              <a:rPr lang="en-US" sz="2400" dirty="0">
                <a:effectLst/>
                <a:hlinkClick r:id="rId19" tooltip="Node.js"/>
              </a:rPr>
              <a:t>Node.js</a:t>
            </a:r>
            <a:r>
              <a:rPr lang="en-US" sz="2400" dirty="0">
                <a:effectLst/>
              </a:rPr>
              <a:t>), </a:t>
            </a:r>
            <a:r>
              <a:rPr lang="en-US" sz="2400" dirty="0">
                <a:effectLst/>
                <a:hlinkClick r:id="rId20" tooltip="Julia (programming language)"/>
              </a:rPr>
              <a:t>Julia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1" tooltip="Lua (programming language)"/>
              </a:rPr>
              <a:t>Lua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2" tooltip="Objective-C"/>
              </a:rPr>
              <a:t>Objective-C</a:t>
            </a:r>
            <a:r>
              <a:rPr lang="en-US" sz="2400" dirty="0">
                <a:effectLst/>
              </a:rPr>
              <a:t>, </a:t>
            </a:r>
            <a:r>
              <a:rPr lang="en-US" sz="2400" dirty="0" err="1">
                <a:effectLst/>
                <a:hlinkClick r:id="rId23" tooltip="OCaml"/>
              </a:rPr>
              <a:t>OCaml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4" tooltip="Perl"/>
              </a:rPr>
              <a:t>Perl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5" tooltip="PHP"/>
              </a:rPr>
              <a:t>PHP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6" tooltip="Pure Data"/>
              </a:rPr>
              <a:t>Pure Data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27" tooltip="Python (programming language)"/>
              </a:rPr>
              <a:t>Python</a:t>
            </a:r>
            <a:r>
              <a:rPr lang="en-US" sz="2400" dirty="0">
                <a:effectLst/>
              </a:rPr>
              <a:t>, </a:t>
            </a:r>
            <a:r>
              <a:rPr lang="en-US" sz="2400" dirty="0" err="1">
                <a:effectLst/>
                <a:hlinkClick r:id="rId28" tooltip="R (programming language)"/>
              </a:rPr>
              <a:t>R</a:t>
            </a:r>
            <a:r>
              <a:rPr lang="en-US" sz="2400" dirty="0" err="1">
                <a:effectLst/>
              </a:rPr>
              <a:t>,</a:t>
            </a:r>
            <a:r>
              <a:rPr lang="en-US" sz="2400" dirty="0" err="1">
                <a:effectLst/>
                <a:hlinkClick r:id="rId29" tooltip="Racket (programming language)"/>
              </a:rPr>
              <a:t>Racket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30" tooltip="Ruby (programming language)"/>
              </a:rPr>
              <a:t>Ruby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31" tooltip="Rust (programming language)"/>
              </a:rPr>
              <a:t>Rust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32" tooltip="Scala (programming language)"/>
              </a:rPr>
              <a:t>Scala</a:t>
            </a:r>
            <a:r>
              <a:rPr lang="en-US" sz="2400" dirty="0">
                <a:effectLst/>
              </a:rPr>
              <a:t>, </a:t>
            </a:r>
            <a:r>
              <a:rPr lang="en-US" sz="2400" dirty="0">
                <a:effectLst/>
                <a:hlinkClick r:id="rId33" tooltip="Smalltalk"/>
              </a:rPr>
              <a:t>Smalltalk</a:t>
            </a:r>
            <a:r>
              <a:rPr lang="en-US" sz="2400" dirty="0">
                <a:effectLst/>
              </a:rPr>
              <a:t> and </a:t>
            </a:r>
            <a:r>
              <a:rPr lang="en-US" sz="2400" dirty="0" err="1">
                <a:effectLst/>
                <a:hlinkClick r:id="rId34" tooltip="Tcl"/>
              </a:rPr>
              <a:t>Tcl</a:t>
            </a:r>
            <a:r>
              <a:rPr lang="en-US" sz="24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am</a:t>
            </a:r>
            <a:r>
              <a:rPr lang="sk-SK" dirty="0"/>
              <a:t> I </a:t>
            </a:r>
            <a:r>
              <a:rPr lang="sk-SK" dirty="0" err="1"/>
              <a:t>worked</a:t>
            </a:r>
            <a:r>
              <a:rPr lang="sk-SK" dirty="0"/>
              <a:t> on?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41413" y="2096087"/>
            <a:ext cx="9905998" cy="3695114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redis</a:t>
            </a:r>
            <a:r>
              <a:rPr lang="en-US" dirty="0"/>
              <a:t> to </a:t>
            </a:r>
            <a:r>
              <a:rPr lang="en-US" dirty="0" err="1"/>
              <a:t>cach</a:t>
            </a:r>
            <a:r>
              <a:rPr lang="sk-SK" dirty="0"/>
              <a:t>é</a:t>
            </a:r>
            <a:r>
              <a:rPr lang="en-US" dirty="0"/>
              <a:t> as my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redis-cach</a:t>
            </a:r>
            <a:r>
              <a:rPr lang="sk-SK" dirty="0"/>
              <a:t>é </a:t>
            </a:r>
            <a:r>
              <a:rPr lang="sk-SK" dirty="0" err="1"/>
              <a:t>api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globals</a:t>
            </a:r>
            <a:endParaRPr lang="sk-SK" dirty="0"/>
          </a:p>
          <a:p>
            <a:r>
              <a:rPr lang="sk-SK" dirty="0" err="1"/>
              <a:t>Offer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redis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caché</a:t>
            </a:r>
            <a:r>
              <a:rPr lang="sk-SK" dirty="0"/>
              <a:t> (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 i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)</a:t>
            </a:r>
          </a:p>
          <a:p>
            <a:r>
              <a:rPr lang="sk-SK" dirty="0"/>
              <a:t>More </a:t>
            </a:r>
            <a:r>
              <a:rPr lang="sk-SK" dirty="0" err="1"/>
              <a:t>quality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oop</a:t>
            </a:r>
            <a:r>
              <a:rPr lang="sk-SK" dirty="0"/>
              <a:t> </a:t>
            </a:r>
            <a:r>
              <a:rPr lang="sk-SK" dirty="0" err="1"/>
              <a:t>programming</a:t>
            </a:r>
            <a:endParaRPr lang="sk-SK" dirty="0"/>
          </a:p>
          <a:p>
            <a:r>
              <a:rPr lang="sk-SK" dirty="0"/>
              <a:t>More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functions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programmers</a:t>
            </a:r>
            <a:endParaRPr lang="sk-SK" dirty="0"/>
          </a:p>
          <a:p>
            <a:r>
              <a:rPr lang="sk-SK" dirty="0"/>
              <a:t>REST API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on WEB</a:t>
            </a:r>
          </a:p>
          <a:p>
            <a:r>
              <a:rPr lang="sk-SK" dirty="0" err="1"/>
              <a:t>Resloving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</a:t>
            </a:r>
            <a:r>
              <a:rPr lang="sk-SK" dirty="0" err="1"/>
              <a:t>around</a:t>
            </a:r>
            <a:r>
              <a:rPr lang="sk-SK" dirty="0"/>
              <a:t> </a:t>
            </a:r>
            <a:r>
              <a:rPr lang="sk-SK" dirty="0" err="1"/>
              <a:t>efficiency</a:t>
            </a:r>
            <a:r>
              <a:rPr lang="sk-SK" dirty="0"/>
              <a:t> (</a:t>
            </a:r>
            <a:r>
              <a:rPr lang="sk-SK" dirty="0" err="1"/>
              <a:t>optimalization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1413" y="354805"/>
            <a:ext cx="9905998" cy="1905000"/>
          </a:xfrm>
        </p:spPr>
        <p:txBody>
          <a:bodyPr/>
          <a:lstStyle/>
          <a:p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9" y="1852611"/>
            <a:ext cx="7286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0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889</TotalTime>
  <Words>442</Words>
  <Application>Microsoft Office PowerPoint</Application>
  <PresentationFormat>Širokouhlá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Sieťka</vt:lpstr>
      <vt:lpstr>REDIS in CACHÉ</vt:lpstr>
      <vt:lpstr>What is Redis?</vt:lpstr>
      <vt:lpstr>What is Redis?</vt:lpstr>
      <vt:lpstr>What is Redis?</vt:lpstr>
      <vt:lpstr>Where is redis used most?</vt:lpstr>
      <vt:lpstr>Where is redis used most?</vt:lpstr>
      <vt:lpstr>Supported languages for redis</vt:lpstr>
      <vt:lpstr>What am I worked on?</vt:lpstr>
      <vt:lpstr>How it works?</vt:lpstr>
      <vt:lpstr>HOW IT WORKS?</vt:lpstr>
      <vt:lpstr>What was hardest or my problems?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in CACHÉ</dc:title>
  <dc:creator>Marek Bernád</dc:creator>
  <cp:lastModifiedBy>Marek Bernád</cp:lastModifiedBy>
  <cp:revision>11</cp:revision>
  <dcterms:created xsi:type="dcterms:W3CDTF">2017-02-03T01:57:17Z</dcterms:created>
  <dcterms:modified xsi:type="dcterms:W3CDTF">2017-02-04T00:09:01Z</dcterms:modified>
</cp:coreProperties>
</file>