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4" r:id="rId4"/>
    <p:sldId id="265" r:id="rId5"/>
    <p:sldId id="267" r:id="rId6"/>
    <p:sldId id="261" r:id="rId7"/>
    <p:sldId id="268" r:id="rId8"/>
    <p:sldId id="269" r:id="rId9"/>
    <p:sldId id="270" r:id="rId1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20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A63-99C1-B84B-81D0-F94F78112DDF}" type="datetimeFigureOut">
              <a:rPr lang="es-ES" smtClean="0"/>
              <a:t>27/5/20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C264-B8F7-024F-9BD4-8AE4B4C557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0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A63-99C1-B84B-81D0-F94F78112DDF}" type="datetimeFigureOut">
              <a:rPr lang="es-ES" smtClean="0"/>
              <a:t>27/5/20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C264-B8F7-024F-9BD4-8AE4B4C557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85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A63-99C1-B84B-81D0-F94F78112DDF}" type="datetimeFigureOut">
              <a:rPr lang="es-ES" smtClean="0"/>
              <a:t>27/5/20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C264-B8F7-024F-9BD4-8AE4B4C557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86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A63-99C1-B84B-81D0-F94F78112DDF}" type="datetimeFigureOut">
              <a:rPr lang="es-ES" smtClean="0"/>
              <a:t>27/5/20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C264-B8F7-024F-9BD4-8AE4B4C557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84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A63-99C1-B84B-81D0-F94F78112DDF}" type="datetimeFigureOut">
              <a:rPr lang="es-ES" smtClean="0"/>
              <a:t>27/5/20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C264-B8F7-024F-9BD4-8AE4B4C557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86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A63-99C1-B84B-81D0-F94F78112DDF}" type="datetimeFigureOut">
              <a:rPr lang="es-ES" smtClean="0"/>
              <a:t>27/5/20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C264-B8F7-024F-9BD4-8AE4B4C557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87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A63-99C1-B84B-81D0-F94F78112DDF}" type="datetimeFigureOut">
              <a:rPr lang="es-ES" smtClean="0"/>
              <a:t>27/5/20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C264-B8F7-024F-9BD4-8AE4B4C557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55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A63-99C1-B84B-81D0-F94F78112DDF}" type="datetimeFigureOut">
              <a:rPr lang="es-ES" smtClean="0"/>
              <a:t>27/5/20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C264-B8F7-024F-9BD4-8AE4B4C557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33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A63-99C1-B84B-81D0-F94F78112DDF}" type="datetimeFigureOut">
              <a:rPr lang="es-ES" smtClean="0"/>
              <a:t>27/5/20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C264-B8F7-024F-9BD4-8AE4B4C557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856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A63-99C1-B84B-81D0-F94F78112DDF}" type="datetimeFigureOut">
              <a:rPr lang="es-ES" smtClean="0"/>
              <a:t>27/5/20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C264-B8F7-024F-9BD4-8AE4B4C557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94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FA63-99C1-B84B-81D0-F94F78112DDF}" type="datetimeFigureOut">
              <a:rPr lang="es-ES" smtClean="0"/>
              <a:t>27/5/20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C264-B8F7-024F-9BD4-8AE4B4C557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45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6FA63-99C1-B84B-81D0-F94F78112DDF}" type="datetimeFigureOut">
              <a:rPr lang="es-ES" smtClean="0"/>
              <a:t>27/5/20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C264-B8F7-024F-9BD4-8AE4B4C557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10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951355" y="561769"/>
            <a:ext cx="709124" cy="22304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Iris Edge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42693" y="954480"/>
            <a:ext cx="1024597" cy="597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Machine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195093" y="1106880"/>
            <a:ext cx="1024597" cy="597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Machine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347493" y="1259280"/>
            <a:ext cx="1024597" cy="597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Machine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3098118" y="384186"/>
            <a:ext cx="4458289" cy="62963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Iris Central 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499893" y="3605397"/>
            <a:ext cx="1261134" cy="597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Planning System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499893" y="4355420"/>
            <a:ext cx="1261134" cy="597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Production Systems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499893" y="5126787"/>
            <a:ext cx="1261134" cy="597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Other Systems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3396958" y="1173905"/>
            <a:ext cx="875177" cy="132031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Connectors for streaming data</a:t>
            </a:r>
          </a:p>
          <a:p>
            <a:pPr algn="ctr"/>
            <a:endParaRPr lang="en-US" sz="11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4424536" y="3695262"/>
            <a:ext cx="875177" cy="12684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Normalizador</a:t>
            </a:r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5441440" y="1163233"/>
            <a:ext cx="875177" cy="378981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Canonical Model</a:t>
            </a:r>
          </a:p>
          <a:p>
            <a:pPr algn="ctr"/>
            <a:endParaRPr lang="en-US" sz="1100"/>
          </a:p>
        </p:txBody>
      </p:sp>
      <p:sp>
        <p:nvSpPr>
          <p:cNvPr id="14" name="Rectángulo redondeado 13"/>
          <p:cNvSpPr/>
          <p:nvPr/>
        </p:nvSpPr>
        <p:spPr>
          <a:xfrm>
            <a:off x="6404979" y="1144884"/>
            <a:ext cx="875177" cy="380815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Services for third part applications </a:t>
            </a:r>
          </a:p>
          <a:p>
            <a:pPr algn="ctr"/>
            <a:endParaRPr lang="en-US" sz="1100" dirty="0"/>
          </a:p>
        </p:txBody>
      </p:sp>
      <p:sp>
        <p:nvSpPr>
          <p:cNvPr id="15" name="Flecha derecha 14"/>
          <p:cNvSpPr/>
          <p:nvPr/>
        </p:nvSpPr>
        <p:spPr>
          <a:xfrm>
            <a:off x="2753606" y="1497053"/>
            <a:ext cx="512299" cy="359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 derecha 15"/>
          <p:cNvSpPr/>
          <p:nvPr/>
        </p:nvSpPr>
        <p:spPr>
          <a:xfrm>
            <a:off x="1414782" y="1497053"/>
            <a:ext cx="512299" cy="359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echa derecha 16"/>
          <p:cNvSpPr/>
          <p:nvPr/>
        </p:nvSpPr>
        <p:spPr>
          <a:xfrm>
            <a:off x="1927081" y="4398108"/>
            <a:ext cx="1338824" cy="359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/>
          <p:cNvSpPr txBox="1"/>
          <p:nvPr/>
        </p:nvSpPr>
        <p:spPr>
          <a:xfrm>
            <a:off x="330860" y="448218"/>
            <a:ext cx="135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Stream Data</a:t>
            </a:r>
          </a:p>
        </p:txBody>
      </p:sp>
      <p:sp>
        <p:nvSpPr>
          <p:cNvPr id="19" name="Flecha derecha 18"/>
          <p:cNvSpPr/>
          <p:nvPr/>
        </p:nvSpPr>
        <p:spPr>
          <a:xfrm>
            <a:off x="7428331" y="1530760"/>
            <a:ext cx="704412" cy="359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redondeado 19"/>
          <p:cNvSpPr/>
          <p:nvPr/>
        </p:nvSpPr>
        <p:spPr>
          <a:xfrm>
            <a:off x="8280918" y="561769"/>
            <a:ext cx="709124" cy="22304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Applications</a:t>
            </a:r>
          </a:p>
          <a:p>
            <a:pPr algn="ctr"/>
            <a:r>
              <a:rPr lang="en-US" sz="1400" dirty="0"/>
              <a:t>(API)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3396958" y="5126787"/>
            <a:ext cx="3883198" cy="29451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Monitoring</a:t>
            </a:r>
          </a:p>
          <a:p>
            <a:pPr algn="ctr"/>
            <a:endParaRPr lang="en-US" sz="1100"/>
          </a:p>
        </p:txBody>
      </p:sp>
      <p:sp>
        <p:nvSpPr>
          <p:cNvPr id="22" name="Rectángulo redondeado 21"/>
          <p:cNvSpPr/>
          <p:nvPr/>
        </p:nvSpPr>
        <p:spPr>
          <a:xfrm>
            <a:off x="3396958" y="5496920"/>
            <a:ext cx="3883198" cy="29451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Security</a:t>
            </a:r>
          </a:p>
          <a:p>
            <a:pPr algn="ctr"/>
            <a:endParaRPr lang="en-US" sz="1100" dirty="0"/>
          </a:p>
        </p:txBody>
      </p:sp>
      <p:sp>
        <p:nvSpPr>
          <p:cNvPr id="23" name="Rectángulo 22"/>
          <p:cNvSpPr/>
          <p:nvPr/>
        </p:nvSpPr>
        <p:spPr>
          <a:xfrm>
            <a:off x="330860" y="3059668"/>
            <a:ext cx="1447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Discrete Data</a:t>
            </a:r>
          </a:p>
        </p:txBody>
      </p:sp>
      <p:sp>
        <p:nvSpPr>
          <p:cNvPr id="24" name="Rectángulo redondeado 23"/>
          <p:cNvSpPr/>
          <p:nvPr/>
        </p:nvSpPr>
        <p:spPr>
          <a:xfrm>
            <a:off x="8296211" y="3043626"/>
            <a:ext cx="709124" cy="22304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DashBoards</a:t>
            </a:r>
            <a:endParaRPr lang="en-US" sz="1400" dirty="0"/>
          </a:p>
        </p:txBody>
      </p:sp>
      <p:sp>
        <p:nvSpPr>
          <p:cNvPr id="25" name="Flecha derecha 24"/>
          <p:cNvSpPr/>
          <p:nvPr/>
        </p:nvSpPr>
        <p:spPr>
          <a:xfrm>
            <a:off x="7428331" y="3745820"/>
            <a:ext cx="704412" cy="359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redondeado 26"/>
          <p:cNvSpPr/>
          <p:nvPr/>
        </p:nvSpPr>
        <p:spPr>
          <a:xfrm>
            <a:off x="3408875" y="5929782"/>
            <a:ext cx="3883198" cy="29451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Archiving </a:t>
            </a:r>
          </a:p>
          <a:p>
            <a:pPr algn="ctr"/>
            <a:endParaRPr lang="en-US" sz="11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3750277" y="0"/>
            <a:ext cx="165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Iris </a:t>
            </a:r>
            <a:r>
              <a:rPr lang="es-ES" dirty="0" err="1"/>
              <a:t>Starter</a:t>
            </a:r>
            <a:r>
              <a:rPr lang="es-ES" dirty="0"/>
              <a:t> Pack</a:t>
            </a:r>
          </a:p>
        </p:txBody>
      </p:sp>
      <p:sp>
        <p:nvSpPr>
          <p:cNvPr id="29" name="Rectángulo redondeado 28"/>
          <p:cNvSpPr/>
          <p:nvPr/>
        </p:nvSpPr>
        <p:spPr>
          <a:xfrm>
            <a:off x="3408875" y="3695262"/>
            <a:ext cx="875177" cy="132031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Connectors for discrete data</a:t>
            </a:r>
          </a:p>
          <a:p>
            <a:pPr algn="ctr"/>
            <a:endParaRPr lang="en-US" sz="1100" dirty="0"/>
          </a:p>
        </p:txBody>
      </p:sp>
      <p:sp>
        <p:nvSpPr>
          <p:cNvPr id="31" name="Flecha derecha 30"/>
          <p:cNvSpPr/>
          <p:nvPr/>
        </p:nvSpPr>
        <p:spPr>
          <a:xfrm>
            <a:off x="4081267" y="4175495"/>
            <a:ext cx="512299" cy="359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79CA64E2-232D-A348-92CF-E9A79AA14BBE}"/>
              </a:ext>
            </a:extLst>
          </p:cNvPr>
          <p:cNvSpPr/>
          <p:nvPr/>
        </p:nvSpPr>
        <p:spPr>
          <a:xfrm>
            <a:off x="4395364" y="1144884"/>
            <a:ext cx="875177" cy="12684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Normalizador</a:t>
            </a:r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34" name="Flecha derecha 33">
            <a:extLst>
              <a:ext uri="{FF2B5EF4-FFF2-40B4-BE49-F238E27FC236}">
                <a16:creationId xmlns:a16="http://schemas.microsoft.com/office/drawing/2014/main" id="{6B1159D9-68A4-134C-A2DB-2626EF3F3DD0}"/>
              </a:ext>
            </a:extLst>
          </p:cNvPr>
          <p:cNvSpPr/>
          <p:nvPr/>
        </p:nvSpPr>
        <p:spPr>
          <a:xfrm>
            <a:off x="5122292" y="3724283"/>
            <a:ext cx="512299" cy="359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echa derecha 34">
            <a:extLst>
              <a:ext uri="{FF2B5EF4-FFF2-40B4-BE49-F238E27FC236}">
                <a16:creationId xmlns:a16="http://schemas.microsoft.com/office/drawing/2014/main" id="{88EEAB19-E754-B140-B8DF-A94731ED2AE6}"/>
              </a:ext>
            </a:extLst>
          </p:cNvPr>
          <p:cNvSpPr/>
          <p:nvPr/>
        </p:nvSpPr>
        <p:spPr>
          <a:xfrm>
            <a:off x="4164735" y="2099916"/>
            <a:ext cx="512299" cy="359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echa derecha 35">
            <a:extLst>
              <a:ext uri="{FF2B5EF4-FFF2-40B4-BE49-F238E27FC236}">
                <a16:creationId xmlns:a16="http://schemas.microsoft.com/office/drawing/2014/main" id="{0E94A849-24E7-0342-931C-E4764719EDB4}"/>
              </a:ext>
            </a:extLst>
          </p:cNvPr>
          <p:cNvSpPr/>
          <p:nvPr/>
        </p:nvSpPr>
        <p:spPr>
          <a:xfrm>
            <a:off x="5122291" y="1994139"/>
            <a:ext cx="512299" cy="359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8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194E6-E735-FA47-96E0-5B44D586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Modelo Canónico  , que es?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99D9550-3DB9-AA4D-930B-F2DB4BA7478F}"/>
              </a:ext>
            </a:extLst>
          </p:cNvPr>
          <p:cNvSpPr txBox="1"/>
          <p:nvPr/>
        </p:nvSpPr>
        <p:spPr>
          <a:xfrm>
            <a:off x="283335" y="1417637"/>
            <a:ext cx="84034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Es un modelo datos, que almacena la información de los distintos sistemas fuentes de información ( dispacher, planificación, maquinaria , etc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El modelo, no depende de ningún frabicante o marca especifica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Para igual funcion, utiliza la misma porcion del modelo, es decir, si un cliente tiene 3 dispachers distintos, el modelo canonico tiene solo un set de tablas que guarda la información de estos tres dispachers, con información congruente y estandarizada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4806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194E6-E735-FA47-96E0-5B44D586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Conector , que es?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99D9550-3DB9-AA4D-930B-F2DB4BA7478F}"/>
              </a:ext>
            </a:extLst>
          </p:cNvPr>
          <p:cNvSpPr txBox="1"/>
          <p:nvPr/>
        </p:nvSpPr>
        <p:spPr>
          <a:xfrm>
            <a:off x="283335" y="1417637"/>
            <a:ext cx="84034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Cada conector permite conectarlos a una fuente de datos ( Un sistema de una marca y version definida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Desacopla al </a:t>
            </a:r>
            <a:r>
              <a:rPr lang="es-CL" b="1" dirty="0"/>
              <a:t>MSP (Mining Starter Pack)</a:t>
            </a:r>
            <a:r>
              <a:rPr lang="es-CL" dirty="0"/>
              <a:t> de las particularidades de versiones y detalles de implementación como el modelo de datos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Toma la informacion desde la fuente y la entrega en una de stagging para que un siguiente proceso la estandariza dejandola en el modelo canonico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 En general: deben existir tantos conectores como sistemas o fuentes datos distintos existen, tanto en marca como en versión </a:t>
            </a:r>
          </a:p>
          <a:p>
            <a:endParaRPr lang="es-CL" dirty="0"/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4062F53D-C9FD-3D45-A06D-3C48235D3904}"/>
              </a:ext>
            </a:extLst>
          </p:cNvPr>
          <p:cNvSpPr/>
          <p:nvPr/>
        </p:nvSpPr>
        <p:spPr>
          <a:xfrm>
            <a:off x="373487" y="5154374"/>
            <a:ext cx="1654935" cy="1313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Fuente (dispacher )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31D06372-DE39-7641-9622-14FF493CD4C7}"/>
              </a:ext>
            </a:extLst>
          </p:cNvPr>
          <p:cNvSpPr/>
          <p:nvPr/>
        </p:nvSpPr>
        <p:spPr>
          <a:xfrm>
            <a:off x="2215166" y="5154373"/>
            <a:ext cx="1654935" cy="1313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Conector ( conector a dispacher marca A V 2.7 )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A57D01F-FC0C-024D-AF0C-97280F8D17AA}"/>
              </a:ext>
            </a:extLst>
          </p:cNvPr>
          <p:cNvSpPr/>
          <p:nvPr/>
        </p:nvSpPr>
        <p:spPr>
          <a:xfrm>
            <a:off x="6087414" y="5154373"/>
            <a:ext cx="1654935" cy="1313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Normalización 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FBB53380-460D-4E40-A0C8-F3735FB63E86}"/>
              </a:ext>
            </a:extLst>
          </p:cNvPr>
          <p:cNvSpPr/>
          <p:nvPr/>
        </p:nvSpPr>
        <p:spPr>
          <a:xfrm>
            <a:off x="4151290" y="5154373"/>
            <a:ext cx="1654935" cy="1313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Staging Area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ADBF45B8-DD47-B340-B2C3-C84FB80E2C5D}"/>
              </a:ext>
            </a:extLst>
          </p:cNvPr>
          <p:cNvSpPr/>
          <p:nvPr/>
        </p:nvSpPr>
        <p:spPr>
          <a:xfrm>
            <a:off x="7289912" y="3806454"/>
            <a:ext cx="1654935" cy="1313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Modelo Canonico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F134274-EBDB-7A41-B76C-F59680BF54D8}"/>
              </a:ext>
            </a:extLst>
          </p:cNvPr>
          <p:cNvCxnSpPr/>
          <p:nvPr/>
        </p:nvCxnSpPr>
        <p:spPr>
          <a:xfrm>
            <a:off x="1933977" y="5592256"/>
            <a:ext cx="375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77917AF-5618-114C-A9CE-163F067EB184}"/>
              </a:ext>
            </a:extLst>
          </p:cNvPr>
          <p:cNvCxnSpPr/>
          <p:nvPr/>
        </p:nvCxnSpPr>
        <p:spPr>
          <a:xfrm>
            <a:off x="3870101" y="5592256"/>
            <a:ext cx="375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08B5075-6FA2-3A4A-9012-757479528F07}"/>
              </a:ext>
            </a:extLst>
          </p:cNvPr>
          <p:cNvCxnSpPr/>
          <p:nvPr/>
        </p:nvCxnSpPr>
        <p:spPr>
          <a:xfrm>
            <a:off x="5806225" y="5577231"/>
            <a:ext cx="375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25C1862-6E16-1B4F-B534-69A84B1C0503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914882" y="4585559"/>
            <a:ext cx="329484" cy="568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840FC44-B924-4342-BFC4-0DA4514E4219}"/>
              </a:ext>
            </a:extLst>
          </p:cNvPr>
          <p:cNvSpPr txBox="1"/>
          <p:nvPr/>
        </p:nvSpPr>
        <p:spPr>
          <a:xfrm>
            <a:off x="6046631" y="4278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8650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194E6-E735-FA47-96E0-5B44D586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Normalizador  , que es?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99D9550-3DB9-AA4D-930B-F2DB4BA7478F}"/>
              </a:ext>
            </a:extLst>
          </p:cNvPr>
          <p:cNvSpPr txBox="1"/>
          <p:nvPr/>
        </p:nvSpPr>
        <p:spPr>
          <a:xfrm>
            <a:off x="283335" y="1417637"/>
            <a:ext cx="84034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Toma la informacion desde el area de stagging y la  estandariza dejandola en el modelo canonico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 El nomralizador es particular para cada uno de los distintos conectores, es decir, cada conector tendra su nomalizador que se  hace cargo de las diferencias en datos y modelos de el sistema en la fuente de datos del conector </a:t>
            </a:r>
          </a:p>
          <a:p>
            <a:endParaRPr lang="es-CL" dirty="0"/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C02262A-6C7D-6E42-8035-BAE2D0D8AC13}"/>
              </a:ext>
            </a:extLst>
          </p:cNvPr>
          <p:cNvSpPr/>
          <p:nvPr/>
        </p:nvSpPr>
        <p:spPr>
          <a:xfrm>
            <a:off x="457200" y="4443211"/>
            <a:ext cx="1654935" cy="1313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Fuente (dispacher )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2A1BC88B-677E-A545-A34D-0F82E4B15C6F}"/>
              </a:ext>
            </a:extLst>
          </p:cNvPr>
          <p:cNvSpPr/>
          <p:nvPr/>
        </p:nvSpPr>
        <p:spPr>
          <a:xfrm>
            <a:off x="2298879" y="4443210"/>
            <a:ext cx="1654935" cy="1313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Conector ( conector a dispacher marca A V 2.7 )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46894BFE-1FAE-8948-ADB3-548626BA5CE7}"/>
              </a:ext>
            </a:extLst>
          </p:cNvPr>
          <p:cNvSpPr/>
          <p:nvPr/>
        </p:nvSpPr>
        <p:spPr>
          <a:xfrm>
            <a:off x="6171127" y="4443210"/>
            <a:ext cx="1654935" cy="1313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Normalización 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352811EF-E8B9-604C-B5D6-A449257490E0}"/>
              </a:ext>
            </a:extLst>
          </p:cNvPr>
          <p:cNvSpPr/>
          <p:nvPr/>
        </p:nvSpPr>
        <p:spPr>
          <a:xfrm>
            <a:off x="4235003" y="4443210"/>
            <a:ext cx="1654935" cy="1313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Staging Area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EA9379FA-63A1-E64B-83E4-14C7E279A7E6}"/>
              </a:ext>
            </a:extLst>
          </p:cNvPr>
          <p:cNvSpPr/>
          <p:nvPr/>
        </p:nvSpPr>
        <p:spPr>
          <a:xfrm>
            <a:off x="7328079" y="2962140"/>
            <a:ext cx="1654935" cy="1313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Modelo Canonico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D52E837-6846-4647-B2A5-31FF6065B016}"/>
              </a:ext>
            </a:extLst>
          </p:cNvPr>
          <p:cNvCxnSpPr/>
          <p:nvPr/>
        </p:nvCxnSpPr>
        <p:spPr>
          <a:xfrm>
            <a:off x="2017690" y="4881093"/>
            <a:ext cx="375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5C4654A-E78B-8940-87C3-3190E06166A6}"/>
              </a:ext>
            </a:extLst>
          </p:cNvPr>
          <p:cNvCxnSpPr/>
          <p:nvPr/>
        </p:nvCxnSpPr>
        <p:spPr>
          <a:xfrm>
            <a:off x="3953814" y="4881093"/>
            <a:ext cx="375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E742301-4407-1A4D-BD91-09D8BF1348D4}"/>
              </a:ext>
            </a:extLst>
          </p:cNvPr>
          <p:cNvCxnSpPr/>
          <p:nvPr/>
        </p:nvCxnSpPr>
        <p:spPr>
          <a:xfrm>
            <a:off x="5889938" y="4866068"/>
            <a:ext cx="375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F9ED1B9-BF14-2041-8EF7-8DF6969EC90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998595" y="3874396"/>
            <a:ext cx="329484" cy="568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42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FC645-94C8-F840-874D-2CA56E57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Casos de uso : Dasboard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BCAD6DE-E1AE-024D-AEF7-B7064F5AD940}"/>
              </a:ext>
            </a:extLst>
          </p:cNvPr>
          <p:cNvSpPr txBox="1"/>
          <p:nvPr/>
        </p:nvSpPr>
        <p:spPr>
          <a:xfrm>
            <a:off x="643944" y="2137893"/>
            <a:ext cx="74959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CL" dirty="0"/>
              <a:t>Generación de un dashboard :  </a:t>
            </a:r>
          </a:p>
          <a:p>
            <a:pPr marL="742950" lvl="1" indent="-285750">
              <a:buFontTx/>
              <a:buChar char="-"/>
            </a:pPr>
            <a:r>
              <a:rPr lang="es-CL" dirty="0"/>
              <a:t>permitir la carga desde fuentes diversas de información</a:t>
            </a:r>
          </a:p>
          <a:p>
            <a:pPr marL="742950" lvl="1" indent="-285750">
              <a:buFontTx/>
              <a:buChar char="-"/>
            </a:pPr>
            <a:r>
              <a:rPr lang="es-CL" dirty="0"/>
              <a:t>Procesar los datos para estandarizarlos y llevarlos al modelo canonico </a:t>
            </a:r>
          </a:p>
          <a:p>
            <a:pPr marL="742950" lvl="1" indent="-285750">
              <a:buFontTx/>
              <a:buChar char="-"/>
            </a:pPr>
            <a:r>
              <a:rPr lang="es-CL" dirty="0"/>
              <a:t>Dejarlos disponibles para generar los cubos </a:t>
            </a:r>
          </a:p>
          <a:p>
            <a:pPr marL="742950" lvl="1" indent="-285750">
              <a:buFontTx/>
              <a:buChar char="-"/>
            </a:pPr>
            <a:r>
              <a:rPr lang="es-CL" dirty="0"/>
              <a:t>Crear los tableros </a:t>
            </a:r>
          </a:p>
          <a:p>
            <a:pPr marL="742950" lvl="1" indent="-285750">
              <a:buFontTx/>
              <a:buChar char="-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9702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FC645-94C8-F840-874D-2CA56E57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Casos de uso: integración planificación a Dispatcher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BCAD6DE-E1AE-024D-AEF7-B7064F5AD940}"/>
              </a:ext>
            </a:extLst>
          </p:cNvPr>
          <p:cNvSpPr txBox="1"/>
          <p:nvPr/>
        </p:nvSpPr>
        <p:spPr>
          <a:xfrm>
            <a:off x="309094" y="1712890"/>
            <a:ext cx="79591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pPr marL="742950" lvl="1" indent="-285750">
              <a:buFontTx/>
              <a:buChar char="-"/>
            </a:pPr>
            <a:endParaRPr lang="es-CL" dirty="0"/>
          </a:p>
          <a:p>
            <a:pPr marL="285750" indent="-285750">
              <a:buFontTx/>
              <a:buChar char="-"/>
            </a:pPr>
            <a:r>
              <a:rPr lang="es-CL" dirty="0"/>
              <a:t>Conectar el dispatcher con el sistema de planificación </a:t>
            </a:r>
          </a:p>
          <a:p>
            <a:pPr marL="285750" indent="-285750">
              <a:buFontTx/>
              <a:buChar char="-"/>
            </a:pPr>
            <a:r>
              <a:rPr lang="es-CL" dirty="0"/>
              <a:t>Tener un conector al dispacher, previamente funcional dependiente del software y versión del mismo ( Conector para dispatcher marca A version 7.5 ) </a:t>
            </a:r>
          </a:p>
          <a:p>
            <a:pPr marL="285750" indent="-285750">
              <a:buFontTx/>
              <a:buChar char="-"/>
            </a:pPr>
            <a:r>
              <a:rPr lang="es-CL" dirty="0"/>
              <a:t>Configurar el conector , con los datos de la maquina donde esta el sistema de planificación</a:t>
            </a:r>
          </a:p>
          <a:p>
            <a:pPr marL="285750" indent="-285750">
              <a:buFontTx/>
              <a:buChar char="-"/>
            </a:pPr>
            <a:r>
              <a:rPr lang="es-CL" dirty="0"/>
              <a:t>Los datos quedan disponibles en el modelo canonico</a:t>
            </a:r>
          </a:p>
          <a:p>
            <a:pPr marL="285750" indent="-285750">
              <a:buFontTx/>
              <a:buChar char="-"/>
            </a:pPr>
            <a:r>
              <a:rPr lang="es-CL" dirty="0"/>
              <a:t>El  MSP ( mining. Starter Pack ) provee de un proceso que a traves de un API de iris , enviará los datos al dispacher</a:t>
            </a:r>
          </a:p>
          <a:p>
            <a:pPr marL="742950" lvl="1" indent="-285750">
              <a:buFontTx/>
              <a:buChar char="-"/>
            </a:pPr>
            <a:endParaRPr lang="es-CL" dirty="0"/>
          </a:p>
          <a:p>
            <a:pPr marL="742950" lvl="1" indent="-285750">
              <a:buFontTx/>
              <a:buChar char="-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5097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FC645-94C8-F840-874D-2CA56E57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Casos de uso: Uso de información ajena el modelo canonico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BCAD6DE-E1AE-024D-AEF7-B7064F5AD940}"/>
              </a:ext>
            </a:extLst>
          </p:cNvPr>
          <p:cNvSpPr txBox="1"/>
          <p:nvPr/>
        </p:nvSpPr>
        <p:spPr>
          <a:xfrm>
            <a:off x="309094" y="1712890"/>
            <a:ext cx="79591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pPr marL="742950" lvl="1" indent="-285750">
              <a:buFontTx/>
              <a:buChar char="-"/>
            </a:pPr>
            <a:endParaRPr lang="es-CL" dirty="0"/>
          </a:p>
          <a:p>
            <a:pPr marL="285750" indent="-285750">
              <a:buFontTx/>
              <a:buChar char="-"/>
            </a:pPr>
            <a:r>
              <a:rPr lang="es-CL" dirty="0"/>
              <a:t>Debe ser posible generar uno o varios modelos de datos para sustentar información de otras fuentes, que pueda ser utilizada en conjunto con el modelo canonico, pero si afectar su funcionamiento o estructura </a:t>
            </a:r>
          </a:p>
          <a:p>
            <a:pPr marL="285750" indent="-285750">
              <a:buFontTx/>
              <a:buChar char="-"/>
            </a:pPr>
            <a:r>
              <a:rPr lang="es-CL" dirty="0"/>
              <a:t>Estas fuentes puedes ser cosas como : datos manuales, excel’s , fuentes particulares o puntuales </a:t>
            </a:r>
          </a:p>
          <a:p>
            <a:pPr marL="285750" indent="-285750">
              <a:buFontTx/>
              <a:buChar char="-"/>
            </a:pPr>
            <a:endParaRPr lang="es-CL" dirty="0"/>
          </a:p>
          <a:p>
            <a:pPr marL="742950" lvl="1" indent="-285750">
              <a:buFontTx/>
              <a:buChar char="-"/>
            </a:pPr>
            <a:endParaRPr lang="es-CL" dirty="0"/>
          </a:p>
          <a:p>
            <a:pPr marL="742950" lvl="1" indent="-285750">
              <a:buFontTx/>
              <a:buChar char="-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56089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FC645-94C8-F840-874D-2CA56E57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467859" cy="1940528"/>
          </a:xfrm>
        </p:spPr>
        <p:txBody>
          <a:bodyPr>
            <a:normAutofit/>
          </a:bodyPr>
          <a:lstStyle/>
          <a:p>
            <a:r>
              <a:rPr lang="es-CL" sz="3200" dirty="0"/>
              <a:t>Casos de uso: Información de una flota de camiones para alimentar un proceso predictivo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BCAD6DE-E1AE-024D-AEF7-B7064F5AD940}"/>
              </a:ext>
            </a:extLst>
          </p:cNvPr>
          <p:cNvSpPr txBox="1"/>
          <p:nvPr/>
        </p:nvSpPr>
        <p:spPr>
          <a:xfrm>
            <a:off x="309094" y="1712890"/>
            <a:ext cx="7959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pPr marL="742950" lvl="1" indent="-285750">
              <a:buFontTx/>
              <a:buChar char="-"/>
            </a:pPr>
            <a:endParaRPr lang="es-CL" dirty="0"/>
          </a:p>
          <a:p>
            <a:pPr marL="285750" indent="-285750">
              <a:buFontTx/>
              <a:buChar char="-"/>
            </a:pPr>
            <a:endParaRPr lang="es-CL" dirty="0"/>
          </a:p>
          <a:p>
            <a:pPr marL="285750" indent="-285750">
              <a:buFontTx/>
              <a:buChar char="-"/>
            </a:pPr>
            <a:endParaRPr lang="es-CL" dirty="0"/>
          </a:p>
          <a:p>
            <a:pPr marL="742950" lvl="1" indent="-285750">
              <a:buFontTx/>
              <a:buChar char="-"/>
            </a:pPr>
            <a:endParaRPr lang="es-CL" dirty="0"/>
          </a:p>
          <a:p>
            <a:pPr marL="742950" lvl="1" indent="-285750">
              <a:buFontTx/>
              <a:buChar char="-"/>
            </a:pP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47595FE-04EB-D440-9325-CD68A214E30C}"/>
              </a:ext>
            </a:extLst>
          </p:cNvPr>
          <p:cNvSpPr txBox="1"/>
          <p:nvPr/>
        </p:nvSpPr>
        <p:spPr>
          <a:xfrm>
            <a:off x="637505" y="1738648"/>
            <a:ext cx="79591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pPr marL="742950" lvl="1" indent="-285750">
              <a:buFontTx/>
              <a:buChar char="-"/>
            </a:pPr>
            <a:endParaRPr lang="es-CL" dirty="0"/>
          </a:p>
          <a:p>
            <a:pPr marL="285750" indent="-285750">
              <a:buFontTx/>
              <a:buChar char="-"/>
            </a:pPr>
            <a:r>
              <a:rPr lang="es-CL" dirty="0"/>
              <a:t>Debe ser posible obtener información de distntos caminiones , de marcas distintas </a:t>
            </a:r>
          </a:p>
          <a:p>
            <a:pPr marL="285750" indent="-285750">
              <a:buFontTx/>
              <a:buChar char="-"/>
            </a:pPr>
            <a:r>
              <a:rPr lang="es-CL" dirty="0"/>
              <a:t>La información proveniente desde estos dispositivos debe ser preprocesada por IRIS Edge para evitar el flujo de información irrelevante o redudante</a:t>
            </a:r>
          </a:p>
          <a:p>
            <a:pPr marL="285750" indent="-285750">
              <a:buFontTx/>
              <a:buChar char="-"/>
            </a:pPr>
            <a:r>
              <a:rPr lang="es-CL" dirty="0"/>
              <a:t>Luego del paso por el edge toma el mismo flujo del resto de los procesos, es decir , pasa por un conector y un nomalizador   </a:t>
            </a:r>
          </a:p>
          <a:p>
            <a:pPr marL="285750" indent="-285750">
              <a:buFontTx/>
              <a:buChar char="-"/>
            </a:pPr>
            <a:r>
              <a:rPr lang="es-CL" dirty="0"/>
              <a:t>Finalmente es disponibilida a traves de una API para ser consumida por el proceso predictivo </a:t>
            </a:r>
          </a:p>
          <a:p>
            <a:pPr marL="285750" indent="-285750">
              <a:buFontTx/>
              <a:buChar char="-"/>
            </a:pPr>
            <a:endParaRPr lang="es-CL" dirty="0"/>
          </a:p>
          <a:p>
            <a:pPr marL="742950" lvl="1" indent="-285750">
              <a:buFontTx/>
              <a:buChar char="-"/>
            </a:pPr>
            <a:endParaRPr lang="es-CL" dirty="0"/>
          </a:p>
          <a:p>
            <a:pPr marL="742950" lvl="1" indent="-285750">
              <a:buFontTx/>
              <a:buChar char="-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9129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74697-9DA4-E14A-B950-5FB19D4C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Monitoreo-Seguridad- Trazabilidad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E172FB5-1F24-6E44-B979-9BA9FDC0B302}"/>
              </a:ext>
            </a:extLst>
          </p:cNvPr>
          <p:cNvSpPr txBox="1"/>
          <p:nvPr/>
        </p:nvSpPr>
        <p:spPr>
          <a:xfrm>
            <a:off x="637505" y="1738648"/>
            <a:ext cx="79591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pPr marL="742950" lvl="1" indent="-285750">
              <a:buFontTx/>
              <a:buChar char="-"/>
            </a:pPr>
            <a:endParaRPr lang="es-CL" dirty="0"/>
          </a:p>
          <a:p>
            <a:pPr marL="285750" indent="-285750">
              <a:buFontTx/>
              <a:buChar char="-"/>
            </a:pPr>
            <a:r>
              <a:rPr lang="es-CL" dirty="0"/>
              <a:t>El MSP debe utilizaradecuadamente la tecnología de IRIS, con el fin de que las cualidades de la tecnología intersystems provean de forma nativa las caracteristgicas de Monitore, seguridad y trazabilidad</a:t>
            </a:r>
          </a:p>
          <a:p>
            <a:pPr marL="285750" indent="-285750">
              <a:buFontTx/>
              <a:buChar char="-"/>
            </a:pPr>
            <a:endParaRPr lang="es-CL" dirty="0"/>
          </a:p>
          <a:p>
            <a:pPr marL="285750" indent="-285750">
              <a:buFontTx/>
              <a:buChar char="-"/>
            </a:pPr>
            <a:endParaRPr lang="es-CL" dirty="0"/>
          </a:p>
          <a:p>
            <a:pPr marL="742950" lvl="1" indent="-285750">
              <a:buFontTx/>
              <a:buChar char="-"/>
            </a:pPr>
            <a:endParaRPr lang="es-CL" dirty="0"/>
          </a:p>
          <a:p>
            <a:pPr marL="742950" lvl="1" indent="-285750">
              <a:buFontTx/>
              <a:buChar char="-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5476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642</Words>
  <Application>Microsoft Macintosh PowerPoint</Application>
  <PresentationFormat>Presentación en pantalla (4:3)</PresentationFormat>
  <Paragraphs>86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Modelo Canónico  , que es?</vt:lpstr>
      <vt:lpstr>Conector , que es?</vt:lpstr>
      <vt:lpstr>Normalizador  , que es?</vt:lpstr>
      <vt:lpstr>Casos de uso : Dasboard</vt:lpstr>
      <vt:lpstr>Casos de uso: integración planificación a Dispatcher </vt:lpstr>
      <vt:lpstr>Casos de uso: Uso de información ajena el modelo canonico </vt:lpstr>
      <vt:lpstr>Casos de uso: Información de una flota de camiones para alimentar un proceso predictivo </vt:lpstr>
      <vt:lpstr>Monitoreo-Seguridad- Trazabilidad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Fuentealba</dc:creator>
  <cp:lastModifiedBy>Jose Fuentealba</cp:lastModifiedBy>
  <cp:revision>10</cp:revision>
  <dcterms:created xsi:type="dcterms:W3CDTF">2020-05-08T13:36:15Z</dcterms:created>
  <dcterms:modified xsi:type="dcterms:W3CDTF">2020-05-27T14:58:02Z</dcterms:modified>
</cp:coreProperties>
</file>